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5" r:id="rId1"/>
  </p:sldMasterIdLst>
  <p:notesMasterIdLst>
    <p:notesMasterId r:id="rId13"/>
  </p:notesMasterIdLst>
  <p:handoutMasterIdLst>
    <p:handoutMasterId r:id="rId14"/>
  </p:handoutMasterIdLst>
  <p:sldIdLst>
    <p:sldId id="258" r:id="rId2"/>
    <p:sldId id="266" r:id="rId3"/>
    <p:sldId id="279" r:id="rId4"/>
    <p:sldId id="280" r:id="rId5"/>
    <p:sldId id="281" r:id="rId6"/>
    <p:sldId id="282" r:id="rId7"/>
    <p:sldId id="275" r:id="rId8"/>
    <p:sldId id="278" r:id="rId9"/>
    <p:sldId id="283" r:id="rId10"/>
    <p:sldId id="284" r:id="rId11"/>
    <p:sldId id="285"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
      <p:font typeface="Public Sans Light" pitchFamily="2" charset="0"/>
      <p:regular r:id="rId20"/>
      <p:italic r:id="rId21"/>
    </p:embeddedFont>
    <p:embeddedFont>
      <p:font typeface="Public Sans SemiBold" pitchFamily="2" charset="0"/>
      <p:bold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66"/>
            <p14:sldId id="279"/>
            <p14:sldId id="280"/>
            <p14:sldId id="281"/>
            <p14:sldId id="282"/>
            <p14:sldId id="275"/>
            <p14:sldId id="278"/>
            <p14:sldId id="283"/>
            <p14:sldId id="284"/>
            <p14:sldId id="28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531C6-E0DF-4387-8280-4F15B0F907DC}" v="5" dt="2024-05-03T01:30:24.15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85" autoAdjust="0"/>
  </p:normalViewPr>
  <p:slideViewPr>
    <p:cSldViewPr snapToGrid="0">
      <p:cViewPr varScale="1">
        <p:scale>
          <a:sx n="92" d="100"/>
          <a:sy n="92" d="100"/>
        </p:scale>
        <p:origin x="1218" y="54"/>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795516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402412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Students match the story to the graph.</a:t>
            </a:r>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265263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15119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67809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39029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139153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967952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6153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592246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educationstandards.nsw.edu.au/wps/portal/nesa/home"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Master" Target="../slideMasters/slideMaster1.xml"/><Relationship Id="rId4" Type="http://schemas.openxmlformats.org/officeDocument/2006/relationships/hyperlink" Target="https://curriculum.nsw.edu.au/"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https://education.nsw.gov.au/rights-and-accountability/copyright"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183263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72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746015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47216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80986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277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13851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561827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511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160393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613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94997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095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8905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5540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87113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96335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0039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2043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79621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61777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AB24C31-C6AD-9F5D-52AE-4B04A2538153}"/>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D7499787-F848-6A97-E6B0-BC491D70714C}"/>
              </a:ext>
            </a:extLst>
          </p:cNvPr>
          <p:cNvSpPr txBox="1"/>
          <p:nvPr userDrawn="1"/>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Tree>
    <p:extLst>
      <p:ext uri="{BB962C8B-B14F-4D97-AF65-F5344CB8AC3E}">
        <p14:creationId xmlns:p14="http://schemas.microsoft.com/office/powerpoint/2010/main" val="8169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241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B17855-3747-4F9F-EA7C-26ADBAE7A806}"/>
              </a:ext>
            </a:extLst>
          </p:cNvPr>
          <p:cNvSpPr/>
          <p:nvPr userDrawn="1"/>
        </p:nvSpPr>
        <p:spPr>
          <a:xfrm>
            <a:off x="0" y="0"/>
            <a:ext cx="12192000" cy="6858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latin typeface="Public Sans Light" pitchFamily="2" charset="0"/>
                <a:hlinkClick r:id="rId4">
                  <a:extLst>
                    <a:ext uri="{A12FA001-AC4F-418D-AE19-62706E023703}">
                      <ahyp:hlinkClr xmlns:ahyp="http://schemas.microsoft.com/office/drawing/2018/hyperlinkcolor" val="tx"/>
                    </a:ext>
                  </a:extLst>
                </a:hlinkClick>
              </a:rPr>
              <a:t>© </a:t>
            </a:r>
            <a:r>
              <a:rPr lang="en-AU" dirty="0">
                <a:hlinkClick r:id="rId4">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10" name="TextBox 9">
            <a:extLst>
              <a:ext uri="{FF2B5EF4-FFF2-40B4-BE49-F238E27FC236}">
                <a16:creationId xmlns:a16="http://schemas.microsoft.com/office/drawing/2014/main" id="{7CE97D64-EF62-4F18-F50C-6A5B01546C20}"/>
              </a:ext>
            </a:extLst>
          </p:cNvPr>
          <p:cNvSpPr txBox="1"/>
          <p:nvPr userDrawn="1"/>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5">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118138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69487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1360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3FF804-4566-674A-5EB7-58D64647CC9A}"/>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71174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B12EED-76DC-5A1A-5560-B3449C037E3F}"/>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6" name="Picture 5">
            <a:extLst>
              <a:ext uri="{FF2B5EF4-FFF2-40B4-BE49-F238E27FC236}">
                <a16:creationId xmlns:a16="http://schemas.microsoft.com/office/drawing/2014/main" id="{A1430382-33A6-1898-43CF-ABA9BD0DEA1D}"/>
              </a:ext>
            </a:extLst>
          </p:cNvPr>
          <p:cNvPicPr>
            <a:picLocks noChangeAspect="1"/>
          </p:cNvPicPr>
          <p:nvPr userDrawn="1"/>
        </p:nvPicPr>
        <p:blipFill rotWithShape="1">
          <a:blip r:embed="rId2"/>
          <a:srcRect t="4134"/>
          <a:stretch/>
        </p:blipFill>
        <p:spPr>
          <a:xfrm>
            <a:off x="11172555" y="359998"/>
            <a:ext cx="661191" cy="723198"/>
          </a:xfrm>
          <a:prstGeom prst="rect">
            <a:avLst/>
          </a:prstGeom>
        </p:spPr>
      </p:pic>
    </p:spTree>
    <p:extLst>
      <p:ext uri="{BB962C8B-B14F-4D97-AF65-F5344CB8AC3E}">
        <p14:creationId xmlns:p14="http://schemas.microsoft.com/office/powerpoint/2010/main" val="327458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2108B1-7219-AFC0-DBCE-95358F503C3C}"/>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26780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10DBA0-66D1-DE65-90E1-2B1005E491E7}"/>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416298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8252453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Graph-</a:t>
            </a:r>
            <a:r>
              <a:rPr lang="en-AU" dirty="0" err="1"/>
              <a:t>ity</a:t>
            </a:r>
            <a:r>
              <a:rPr lang="en-AU" dirty="0"/>
              <a:t> falls</a:t>
            </a:r>
          </a:p>
        </p:txBody>
      </p:sp>
      <p:sp>
        <p:nvSpPr>
          <p:cNvPr id="14" name="Text Placeholder 13">
            <a:extLst>
              <a:ext uri="{FF2B5EF4-FFF2-40B4-BE49-F238E27FC236}">
                <a16:creationId xmlns:a16="http://schemas.microsoft.com/office/drawing/2014/main" id="{280F012C-82F8-CD73-FF8D-288DD577190D}"/>
              </a:ext>
            </a:extLst>
          </p:cNvPr>
          <p:cNvSpPr>
            <a:spLocks noGrp="1"/>
          </p:cNvSpPr>
          <p:nvPr>
            <p:ph type="body" sz="quarter" idx="12"/>
          </p:nvPr>
        </p:nvSpPr>
        <p:spPr/>
        <p:txBody>
          <a:bodyPr/>
          <a:lstStyle/>
          <a:p>
            <a:r>
              <a:rPr lang="en-AU" sz="2000" dirty="0"/>
              <a:t>Explicit teaching</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A8CA3-93CB-D057-26FF-EA37D461B17B}"/>
              </a:ext>
            </a:extLst>
          </p:cNvPr>
          <p:cNvSpPr>
            <a:spLocks noGrp="1"/>
          </p:cNvSpPr>
          <p:nvPr>
            <p:ph type="title"/>
          </p:nvPr>
        </p:nvSpPr>
        <p:spPr/>
        <p:txBody>
          <a:bodyPr/>
          <a:lstStyle/>
          <a:p>
            <a:r>
              <a:rPr lang="en-AU" dirty="0"/>
              <a:t>Summarise (8 of 8) </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3EA3221A-C982-0C27-655B-EF11CF3A5AAF}"/>
                  </a:ext>
                </a:extLst>
              </p:cNvPr>
              <p:cNvSpPr>
                <a:spLocks noGrp="1"/>
              </p:cNvSpPr>
              <p:nvPr>
                <p:ph type="body" sz="quarter" idx="18"/>
              </p:nvPr>
            </p:nvSpPr>
            <p:spPr>
              <a:xfrm>
                <a:off x="360000" y="982520"/>
                <a:ext cx="10080000" cy="310015"/>
              </a:xfrm>
            </p:spPr>
            <p:txBody>
              <a:bodyPr/>
              <a:lstStyle/>
              <a:p>
                <a:r>
                  <a:rPr lang="en-AU" dirty="0"/>
                  <a:t>Your turn 2 </a:t>
                </a:r>
                <a14:m>
                  <m:oMath xmlns:m="http://schemas.openxmlformats.org/officeDocument/2006/math">
                    <m:r>
                      <a:rPr lang="en-AU" i="1" dirty="0" smtClean="0">
                        <a:latin typeface="Cambria Math" panose="02040503050406030204" pitchFamily="18" charset="0"/>
                      </a:rPr>
                      <m:t>−</m:t>
                    </m:r>
                  </m:oMath>
                </a14:m>
                <a:r>
                  <a:rPr lang="en-AU" dirty="0"/>
                  <a:t> solution</a:t>
                </a:r>
              </a:p>
            </p:txBody>
          </p:sp>
        </mc:Choice>
        <mc:Fallback xmlns="">
          <p:sp>
            <p:nvSpPr>
              <p:cNvPr id="5" name="Text Placeholder 4">
                <a:extLst>
                  <a:ext uri="{FF2B5EF4-FFF2-40B4-BE49-F238E27FC236}">
                    <a16:creationId xmlns:a16="http://schemas.microsoft.com/office/drawing/2014/main" id="{3EA3221A-C982-0C27-655B-EF11CF3A5AAF}"/>
                  </a:ext>
                </a:extLst>
              </p:cNvPr>
              <p:cNvSpPr>
                <a:spLocks noGrp="1" noRot="1" noChangeAspect="1" noMove="1" noResize="1" noEditPoints="1" noAdjustHandles="1" noChangeArrowheads="1" noChangeShapeType="1" noTextEdit="1"/>
              </p:cNvSpPr>
              <p:nvPr>
                <p:ph type="body" sz="quarter" idx="18"/>
              </p:nvPr>
            </p:nvSpPr>
            <p:spPr>
              <a:xfrm>
                <a:off x="360000" y="982520"/>
                <a:ext cx="10080000" cy="310015"/>
              </a:xfrm>
              <a:blipFill>
                <a:blip r:embed="rId3"/>
                <a:stretch>
                  <a:fillRect l="-1511" t="-25490" b="-4902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FB1E240-8188-E77A-FEE5-01DA55546984}"/>
                  </a:ext>
                </a:extLst>
              </p:cNvPr>
              <p:cNvSpPr>
                <a:spLocks noGrp="1"/>
              </p:cNvSpPr>
              <p:nvPr>
                <p:ph idx="1"/>
              </p:nvPr>
            </p:nvSpPr>
            <p:spPr>
              <a:xfrm>
                <a:off x="360000" y="1620000"/>
                <a:ext cx="4435935" cy="4536000"/>
              </a:xfrm>
            </p:spPr>
            <p:txBody>
              <a:bodyPr/>
              <a:lstStyle/>
              <a:p>
                <a:r>
                  <a:rPr lang="en-AU" b="1" dirty="0"/>
                  <a:t>Describe the rate of change for each segment of the graph:</a:t>
                </a:r>
              </a:p>
              <a:p>
                <a:pPr marL="285750" indent="-285750">
                  <a:buFont typeface="Arial" panose="020B0604020202020204" pitchFamily="34" charset="0"/>
                  <a:buChar char="•"/>
                </a:pPr>
                <a:r>
                  <a:rPr lang="en-AU" b="1" dirty="0"/>
                  <a:t>0 to 2 seconds</a:t>
                </a:r>
                <a:r>
                  <a:rPr lang="en-AU" dirty="0"/>
                  <a:t>: </a:t>
                </a:r>
                <a14:m>
                  <m:oMath xmlns:m="http://schemas.openxmlformats.org/officeDocument/2006/math">
                    <m:r>
                      <a:rPr lang="en-AU" i="1">
                        <a:latin typeface="Cambria Math" panose="02040503050406030204" pitchFamily="18" charset="0"/>
                      </a:rPr>
                      <m:t>2</m:t>
                    </m:r>
                    <m:r>
                      <a:rPr lang="en-AU" b="0" i="1" smtClean="0">
                        <a:latin typeface="Cambria Math" panose="02040503050406030204" pitchFamily="18" charset="0"/>
                      </a:rPr>
                      <m:t> </m:t>
                    </m:r>
                    <m:r>
                      <a:rPr lang="en-AU" b="0" i="1" smtClean="0">
                        <a:latin typeface="Cambria Math" panose="02040503050406030204" pitchFamily="18" charset="0"/>
                      </a:rPr>
                      <m:t>𝑚</m:t>
                    </m:r>
                    <m:r>
                      <a:rPr lang="en-AU" b="0" i="1" smtClean="0">
                        <a:latin typeface="Cambria Math" panose="02040503050406030204" pitchFamily="18" charset="0"/>
                      </a:rPr>
                      <m:t>/</m:t>
                    </m:r>
                    <m:r>
                      <a:rPr lang="en-AU" b="0" i="1" smtClean="0">
                        <a:latin typeface="Cambria Math" panose="02040503050406030204" pitchFamily="18" charset="0"/>
                      </a:rPr>
                      <m:t>𝑠</m:t>
                    </m:r>
                  </m:oMath>
                </a14:m>
                <a:r>
                  <a:rPr lang="en-AU" dirty="0"/>
                  <a:t>.</a:t>
                </a:r>
              </a:p>
              <a:p>
                <a:pPr marL="285750" indent="-285750">
                  <a:buFont typeface="Arial" panose="020B0604020202020204" pitchFamily="34" charset="0"/>
                  <a:buChar char="•"/>
                </a:pPr>
                <a:r>
                  <a:rPr lang="en-AU" b="1" dirty="0"/>
                  <a:t>2 to 3 seconds: </a:t>
                </a:r>
                <a:r>
                  <a:rPr lang="en-AU" dirty="0"/>
                  <a:t>stationary.</a:t>
                </a:r>
              </a:p>
              <a:p>
                <a:pPr marL="285750" indent="-285750">
                  <a:buFont typeface="Arial" panose="020B0604020202020204" pitchFamily="34" charset="0"/>
                  <a:buChar char="•"/>
                </a:pPr>
                <a:r>
                  <a:rPr lang="en-AU" b="1" dirty="0"/>
                  <a:t>3 to 7 seconds: </a:t>
                </a:r>
                <a:r>
                  <a:rPr lang="en-AU" dirty="0"/>
                  <a:t>increasing at an increasing rate.</a:t>
                </a:r>
              </a:p>
              <a:p>
                <a:pPr marL="285750" indent="-285750">
                  <a:buFont typeface="Arial" panose="020B0604020202020204" pitchFamily="34" charset="0"/>
                  <a:buChar char="•"/>
                </a:pPr>
                <a:r>
                  <a:rPr lang="en-AU" b="1" dirty="0"/>
                  <a:t>7 to 20 seconds:</a:t>
                </a:r>
                <a:r>
                  <a:rPr lang="en-AU" dirty="0"/>
                  <a:t> stationary.</a:t>
                </a:r>
              </a:p>
              <a:p>
                <a:pPr marL="342900" indent="-342900">
                  <a:buFont typeface="Arial" panose="020B0604020202020204" pitchFamily="34" charset="0"/>
                  <a:buChar char="•"/>
                </a:pPr>
                <a:endParaRPr lang="en-AU" dirty="0"/>
              </a:p>
            </p:txBody>
          </p:sp>
        </mc:Choice>
        <mc:Fallback xmlns="">
          <p:sp>
            <p:nvSpPr>
              <p:cNvPr id="2" name="Content Placeholder 1">
                <a:extLst>
                  <a:ext uri="{FF2B5EF4-FFF2-40B4-BE49-F238E27FC236}">
                    <a16:creationId xmlns:a16="http://schemas.microsoft.com/office/drawing/2014/main" id="{1FB1E240-8188-E77A-FEE5-01DA55546984}"/>
                  </a:ext>
                </a:extLst>
              </p:cNvPr>
              <p:cNvSpPr>
                <a:spLocks noGrp="1" noRot="1" noChangeAspect="1" noMove="1" noResize="1" noEditPoints="1" noAdjustHandles="1" noChangeArrowheads="1" noChangeShapeType="1" noTextEdit="1"/>
              </p:cNvSpPr>
              <p:nvPr>
                <p:ph idx="1"/>
              </p:nvPr>
            </p:nvSpPr>
            <p:spPr>
              <a:xfrm>
                <a:off x="360000" y="1620000"/>
                <a:ext cx="4435935" cy="4536000"/>
              </a:xfrm>
              <a:blipFill>
                <a:blip r:embed="rId4"/>
                <a:stretch>
                  <a:fillRect l="-3159"/>
                </a:stretch>
              </a:blipFill>
            </p:spPr>
            <p:txBody>
              <a:bodyPr/>
              <a:lstStyle/>
              <a:p>
                <a:r>
                  <a:rPr lang="en-AU">
                    <a:noFill/>
                  </a:rPr>
                  <a:t> </a:t>
                </a:r>
              </a:p>
            </p:txBody>
          </p:sp>
        </mc:Fallback>
      </mc:AlternateContent>
      <p:pic>
        <p:nvPicPr>
          <p:cNvPr id="8" name="Picture 7" descr="A graph with linear and curved segments.&#10;0 to 2 seconds:  positive linear.&#10;2 to 3 seconds: stationary.&#10;3 to 7 seconds: increasing at an increasing rate.&#10;7 to 20 seconds: stationary.&#10;">
            <a:extLst>
              <a:ext uri="{FF2B5EF4-FFF2-40B4-BE49-F238E27FC236}">
                <a16:creationId xmlns:a16="http://schemas.microsoft.com/office/drawing/2014/main" id="{B48687FC-EBB2-4BCD-F51B-03F977870D31}"/>
              </a:ext>
            </a:extLst>
          </p:cNvPr>
          <p:cNvPicPr>
            <a:picLocks noChangeAspect="1"/>
          </p:cNvPicPr>
          <p:nvPr/>
        </p:nvPicPr>
        <p:blipFill>
          <a:blip r:embed="rId5"/>
          <a:stretch>
            <a:fillRect/>
          </a:stretch>
        </p:blipFill>
        <p:spPr>
          <a:xfrm>
            <a:off x="4881489" y="1620000"/>
            <a:ext cx="7125973" cy="4200053"/>
          </a:xfrm>
          <a:prstGeom prst="rect">
            <a:avLst/>
          </a:prstGeom>
        </p:spPr>
      </p:pic>
      <p:sp>
        <p:nvSpPr>
          <p:cNvPr id="3" name="Slide Number Placeholder 2">
            <a:extLst>
              <a:ext uri="{FF2B5EF4-FFF2-40B4-BE49-F238E27FC236}">
                <a16:creationId xmlns:a16="http://schemas.microsoft.com/office/drawing/2014/main" id="{D2FFC59F-BB85-399C-DFB9-C132510E2F9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20576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A8B6F9-A8E0-E0F1-6A7C-A016570B67ED}"/>
              </a:ext>
            </a:extLst>
          </p:cNvPr>
          <p:cNvSpPr>
            <a:spLocks noGrp="1"/>
          </p:cNvSpPr>
          <p:nvPr>
            <p:ph type="title"/>
          </p:nvPr>
        </p:nvSpPr>
        <p:spPr>
          <a:xfrm>
            <a:off x="360000" y="33714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B33C6138-C048-A563-532A-8817AE46AF13}"/>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4" name="Slide Number Placeholder 3">
            <a:extLst>
              <a:ext uri="{FF2B5EF4-FFF2-40B4-BE49-F238E27FC236}">
                <a16:creationId xmlns:a16="http://schemas.microsoft.com/office/drawing/2014/main" id="{8C4F13BD-4D10-E4B2-F8EB-6DF91A05D4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415039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D37C5A-57F9-B61A-2ED0-CEA0EF889A20}"/>
              </a:ext>
            </a:extLst>
          </p:cNvPr>
          <p:cNvSpPr>
            <a:spLocks noGrp="1"/>
          </p:cNvSpPr>
          <p:nvPr>
            <p:ph type="title"/>
          </p:nvPr>
        </p:nvSpPr>
        <p:spPr/>
        <p:txBody>
          <a:bodyPr/>
          <a:lstStyle/>
          <a:p>
            <a:r>
              <a:rPr lang="en-AU" dirty="0"/>
              <a:t>Explore – activity 1</a:t>
            </a:r>
          </a:p>
        </p:txBody>
      </p:sp>
      <p:sp>
        <p:nvSpPr>
          <p:cNvPr id="5" name="Text Placeholder 4">
            <a:extLst>
              <a:ext uri="{FF2B5EF4-FFF2-40B4-BE49-F238E27FC236}">
                <a16:creationId xmlns:a16="http://schemas.microsoft.com/office/drawing/2014/main" id="{C8C288CC-ECF0-4D5A-3339-6E22BFD9B67F}"/>
              </a:ext>
            </a:extLst>
          </p:cNvPr>
          <p:cNvSpPr>
            <a:spLocks noGrp="1"/>
          </p:cNvSpPr>
          <p:nvPr>
            <p:ph type="body" sz="quarter" idx="18"/>
          </p:nvPr>
        </p:nvSpPr>
        <p:spPr/>
        <p:txBody>
          <a:bodyPr/>
          <a:lstStyle/>
          <a:p>
            <a:r>
              <a:rPr lang="en-US" dirty="0"/>
              <a:t>Guided match the graph to the story</a:t>
            </a:r>
            <a:endParaRPr lang="en-AU" dirty="0"/>
          </a:p>
        </p:txBody>
      </p:sp>
      <p:pic>
        <p:nvPicPr>
          <p:cNvPr id="6" name="Content Placeholder 5" descr="A graph of a horizontal line.">
            <a:extLst>
              <a:ext uri="{FF2B5EF4-FFF2-40B4-BE49-F238E27FC236}">
                <a16:creationId xmlns:a16="http://schemas.microsoft.com/office/drawing/2014/main" id="{EBD24BA3-F6F2-5D37-2D8D-D1EDDDB5426F}"/>
              </a:ext>
            </a:extLst>
          </p:cNvPr>
          <p:cNvPicPr>
            <a:picLocks noGrp="1" noChangeAspect="1"/>
          </p:cNvPicPr>
          <p:nvPr>
            <p:ph idx="4294967295"/>
          </p:nvPr>
        </p:nvPicPr>
        <p:blipFill>
          <a:blip r:embed="rId3"/>
          <a:stretch>
            <a:fillRect/>
          </a:stretch>
        </p:blipFill>
        <p:spPr>
          <a:xfrm>
            <a:off x="384594" y="2346037"/>
            <a:ext cx="3762375" cy="3006725"/>
          </a:xfrm>
          <a:prstGeom prst="rect">
            <a:avLst/>
          </a:prstGeom>
        </p:spPr>
      </p:pic>
      <p:pic>
        <p:nvPicPr>
          <p:cNvPr id="7" name="Picture 6" descr="A graph is positive linear starting from zero then negative linear returning to 0.">
            <a:extLst>
              <a:ext uri="{FF2B5EF4-FFF2-40B4-BE49-F238E27FC236}">
                <a16:creationId xmlns:a16="http://schemas.microsoft.com/office/drawing/2014/main" id="{7236F4EA-9138-B224-5C21-97F950E15817}"/>
              </a:ext>
            </a:extLst>
          </p:cNvPr>
          <p:cNvPicPr>
            <a:picLocks noChangeAspect="1"/>
          </p:cNvPicPr>
          <p:nvPr/>
        </p:nvPicPr>
        <p:blipFill>
          <a:blip r:embed="rId4"/>
          <a:stretch>
            <a:fillRect/>
          </a:stretch>
        </p:blipFill>
        <p:spPr>
          <a:xfrm>
            <a:off x="4146969" y="2346038"/>
            <a:ext cx="3842366" cy="3007101"/>
          </a:xfrm>
          <a:prstGeom prst="rect">
            <a:avLst/>
          </a:prstGeom>
        </p:spPr>
      </p:pic>
      <p:pic>
        <p:nvPicPr>
          <p:cNvPr id="8" name="Picture 7" descr="A graph is positive linear starting from zero.">
            <a:extLst>
              <a:ext uri="{FF2B5EF4-FFF2-40B4-BE49-F238E27FC236}">
                <a16:creationId xmlns:a16="http://schemas.microsoft.com/office/drawing/2014/main" id="{DDA0A918-DB7A-3B1B-2E64-5D9AFD536C9A}"/>
              </a:ext>
            </a:extLst>
          </p:cNvPr>
          <p:cNvPicPr>
            <a:picLocks noChangeAspect="1"/>
          </p:cNvPicPr>
          <p:nvPr/>
        </p:nvPicPr>
        <p:blipFill>
          <a:blip r:embed="rId5"/>
          <a:stretch>
            <a:fillRect/>
          </a:stretch>
        </p:blipFill>
        <p:spPr>
          <a:xfrm>
            <a:off x="7989335" y="2346036"/>
            <a:ext cx="3854665" cy="3006725"/>
          </a:xfrm>
          <a:prstGeom prst="rect">
            <a:avLst/>
          </a:prstGeom>
        </p:spPr>
      </p:pic>
      <p:sp>
        <p:nvSpPr>
          <p:cNvPr id="3" name="Slide Number Placeholder 2">
            <a:extLst>
              <a:ext uri="{FF2B5EF4-FFF2-40B4-BE49-F238E27FC236}">
                <a16:creationId xmlns:a16="http://schemas.microsoft.com/office/drawing/2014/main" id="{4ACEBCE4-505A-B5C9-A742-4407558CAC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24637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A8CA3-93CB-D057-26FF-EA37D461B17B}"/>
              </a:ext>
            </a:extLst>
          </p:cNvPr>
          <p:cNvSpPr>
            <a:spLocks noGrp="1"/>
          </p:cNvSpPr>
          <p:nvPr>
            <p:ph type="title"/>
          </p:nvPr>
        </p:nvSpPr>
        <p:spPr/>
        <p:txBody>
          <a:bodyPr/>
          <a:lstStyle/>
          <a:p>
            <a:r>
              <a:rPr lang="en-AU" dirty="0"/>
              <a:t>Summarise (1 of 8) </a:t>
            </a:r>
          </a:p>
        </p:txBody>
      </p:sp>
      <p:sp>
        <p:nvSpPr>
          <p:cNvPr id="5" name="Text Placeholder 4">
            <a:extLst>
              <a:ext uri="{FF2B5EF4-FFF2-40B4-BE49-F238E27FC236}">
                <a16:creationId xmlns:a16="http://schemas.microsoft.com/office/drawing/2014/main" id="{3EA3221A-C982-0C27-655B-EF11CF3A5AAF}"/>
              </a:ext>
            </a:extLst>
          </p:cNvPr>
          <p:cNvSpPr>
            <a:spLocks noGrp="1"/>
          </p:cNvSpPr>
          <p:nvPr>
            <p:ph type="body" sz="quarter" idx="18"/>
          </p:nvPr>
        </p:nvSpPr>
        <p:spPr/>
        <p:txBody>
          <a:bodyPr/>
          <a:lstStyle/>
          <a:p>
            <a:r>
              <a:rPr lang="en-AU" dirty="0"/>
              <a:t>Distance–time graph 1</a:t>
            </a:r>
          </a:p>
        </p:txBody>
      </p:sp>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594F4110-DDB4-45B1-B3F6-1BAF112C27F4}"/>
                  </a:ext>
                </a:extLst>
              </p:cNvPr>
              <p:cNvSpPr>
                <a:spLocks noGrp="1"/>
              </p:cNvSpPr>
              <p:nvPr>
                <p:ph idx="1"/>
              </p:nvPr>
            </p:nvSpPr>
            <p:spPr>
              <a:xfrm>
                <a:off x="360000" y="1620000"/>
                <a:ext cx="3334922" cy="4536000"/>
              </a:xfrm>
            </p:spPr>
            <p:txBody>
              <a:bodyPr/>
              <a:lstStyle/>
              <a:p>
                <a:r>
                  <a:rPr lang="en-AU" b="1" dirty="0"/>
                  <a:t>Find the speed travelled:</a:t>
                </a:r>
              </a:p>
              <a:p>
                <a:pPr marL="285750" indent="-285750">
                  <a:buFont typeface="Arial" panose="020B0604020202020204" pitchFamily="34" charset="0"/>
                  <a:buChar char="•"/>
                </a:pPr>
                <a:r>
                  <a:rPr lang="en-AU" b="0" dirty="0"/>
                  <a:t>Speed =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4</m:t>
                        </m:r>
                        <m:r>
                          <a:rPr lang="en-US" b="0" i="1" smtClean="0">
                            <a:latin typeface="Cambria Math" panose="02040503050406030204" pitchFamily="18" charset="0"/>
                          </a:rPr>
                          <m:t>−0</m:t>
                        </m:r>
                      </m:num>
                      <m:den>
                        <m:r>
                          <a:rPr lang="en-AU" b="0" i="1" smtClean="0">
                            <a:latin typeface="Cambria Math" panose="02040503050406030204" pitchFamily="18" charset="0"/>
                          </a:rPr>
                          <m:t>8</m:t>
                        </m:r>
                        <m:r>
                          <a:rPr lang="en-US" b="0" i="1" smtClean="0">
                            <a:latin typeface="Cambria Math" panose="02040503050406030204" pitchFamily="18" charset="0"/>
                          </a:rPr>
                          <m:t>−0</m:t>
                        </m:r>
                      </m:den>
                    </m:f>
                  </m:oMath>
                </a14:m>
                <a:endParaRPr lang="en-AU" b="0" dirty="0"/>
              </a:p>
              <a:p>
                <a:pPr marL="285750" indent="-285750">
                  <a:buFont typeface="Arial" panose="020B0604020202020204" pitchFamily="34" charset="0"/>
                  <a:buChar char="•"/>
                </a:pPr>
                <a:r>
                  <a:rPr lang="en-AU" b="0" dirty="0"/>
                  <a:t>Speed =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r>
                          <a:rPr lang="en-AU" b="0" i="1" smtClean="0">
                            <a:latin typeface="Cambria Math" panose="02040503050406030204" pitchFamily="18" charset="0"/>
                          </a:rPr>
                          <m:t>2</m:t>
                        </m:r>
                      </m:den>
                    </m:f>
                    <m:r>
                      <a:rPr lang="en-AU" b="0" i="1" smtClean="0">
                        <a:latin typeface="Cambria Math" panose="02040503050406030204" pitchFamily="18" charset="0"/>
                      </a:rPr>
                      <m:t> </m:t>
                    </m:r>
                    <m:r>
                      <a:rPr lang="en-AU" b="0" i="1" smtClean="0">
                        <a:latin typeface="Cambria Math" panose="02040503050406030204" pitchFamily="18" charset="0"/>
                      </a:rPr>
                      <m:t>𝑚</m:t>
                    </m:r>
                    <m:r>
                      <a:rPr lang="en-AU" b="0" i="1" smtClean="0">
                        <a:latin typeface="Cambria Math" panose="02040503050406030204" pitchFamily="18" charset="0"/>
                      </a:rPr>
                      <m:t>/</m:t>
                    </m:r>
                    <m:r>
                      <a:rPr lang="en-AU" b="0" i="1" smtClean="0">
                        <a:latin typeface="Cambria Math" panose="02040503050406030204" pitchFamily="18" charset="0"/>
                      </a:rPr>
                      <m:t>𝑠</m:t>
                    </m:r>
                  </m:oMath>
                </a14:m>
                <a:endParaRPr lang="en-AU" dirty="0"/>
              </a:p>
              <a:p>
                <a:pPr marL="342900" indent="-342900">
                  <a:buFont typeface="Arial" panose="020B0604020202020204" pitchFamily="34" charset="0"/>
                  <a:buChar char="•"/>
                </a:pPr>
                <a:endParaRPr lang="en-AU" dirty="0"/>
              </a:p>
            </p:txBody>
          </p:sp>
        </mc:Choice>
        <mc:Fallback xmlns="">
          <p:sp>
            <p:nvSpPr>
              <p:cNvPr id="13" name="Content Placeholder 1">
                <a:extLst>
                  <a:ext uri="{FF2B5EF4-FFF2-40B4-BE49-F238E27FC236}">
                    <a16:creationId xmlns:a16="http://schemas.microsoft.com/office/drawing/2014/main" id="{594F4110-DDB4-45B1-B3F6-1BAF112C27F4}"/>
                  </a:ext>
                </a:extLst>
              </p:cNvPr>
              <p:cNvSpPr>
                <a:spLocks noGrp="1" noRot="1" noChangeAspect="1" noMove="1" noResize="1" noEditPoints="1" noAdjustHandles="1" noChangeArrowheads="1" noChangeShapeType="1" noTextEdit="1"/>
              </p:cNvSpPr>
              <p:nvPr>
                <p:ph idx="1"/>
              </p:nvPr>
            </p:nvSpPr>
            <p:spPr>
              <a:xfrm>
                <a:off x="360000" y="1620000"/>
                <a:ext cx="3334922" cy="4536000"/>
              </a:xfrm>
              <a:blipFill>
                <a:blip r:embed="rId3"/>
                <a:stretch>
                  <a:fillRect l="-4205"/>
                </a:stretch>
              </a:blipFill>
            </p:spPr>
            <p:txBody>
              <a:bodyPr/>
              <a:lstStyle/>
              <a:p>
                <a:r>
                  <a:rPr lang="en-AU">
                    <a:noFill/>
                  </a:rPr>
                  <a:t> </a:t>
                </a:r>
              </a:p>
            </p:txBody>
          </p:sp>
        </mc:Fallback>
      </mc:AlternateContent>
      <p:pic>
        <p:nvPicPr>
          <p:cNvPr id="2" name="Picture 1" descr="A positive linear graph starting from (0,0) and passing through (8,4).">
            <a:extLst>
              <a:ext uri="{FF2B5EF4-FFF2-40B4-BE49-F238E27FC236}">
                <a16:creationId xmlns:a16="http://schemas.microsoft.com/office/drawing/2014/main" id="{20E07871-F0EF-27C0-1FA9-71D68C269137}"/>
              </a:ext>
            </a:extLst>
          </p:cNvPr>
          <p:cNvPicPr>
            <a:picLocks noChangeAspect="1"/>
          </p:cNvPicPr>
          <p:nvPr/>
        </p:nvPicPr>
        <p:blipFill>
          <a:blip r:embed="rId4"/>
          <a:stretch>
            <a:fillRect/>
          </a:stretch>
        </p:blipFill>
        <p:spPr>
          <a:xfrm>
            <a:off x="3774573" y="1455860"/>
            <a:ext cx="8069427" cy="4756126"/>
          </a:xfrm>
          <a:prstGeom prst="rect">
            <a:avLst/>
          </a:prstGeom>
        </p:spPr>
      </p:pic>
      <p:sp>
        <p:nvSpPr>
          <p:cNvPr id="3" name="Slide Number Placeholder 2">
            <a:extLst>
              <a:ext uri="{FF2B5EF4-FFF2-40B4-BE49-F238E27FC236}">
                <a16:creationId xmlns:a16="http://schemas.microsoft.com/office/drawing/2014/main" id="{D2FFC59F-BB85-399C-DFB9-C132510E2F9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72946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A8CA3-93CB-D057-26FF-EA37D461B17B}"/>
              </a:ext>
            </a:extLst>
          </p:cNvPr>
          <p:cNvSpPr>
            <a:spLocks noGrp="1"/>
          </p:cNvSpPr>
          <p:nvPr>
            <p:ph type="title"/>
          </p:nvPr>
        </p:nvSpPr>
        <p:spPr/>
        <p:txBody>
          <a:bodyPr/>
          <a:lstStyle/>
          <a:p>
            <a:r>
              <a:rPr lang="en-AU" dirty="0"/>
              <a:t>Summarise (2 of 8) </a:t>
            </a:r>
          </a:p>
        </p:txBody>
      </p:sp>
      <p:sp>
        <p:nvSpPr>
          <p:cNvPr id="5" name="Text Placeholder 4">
            <a:extLst>
              <a:ext uri="{FF2B5EF4-FFF2-40B4-BE49-F238E27FC236}">
                <a16:creationId xmlns:a16="http://schemas.microsoft.com/office/drawing/2014/main" id="{3EA3221A-C982-0C27-655B-EF11CF3A5AAF}"/>
              </a:ext>
            </a:extLst>
          </p:cNvPr>
          <p:cNvSpPr>
            <a:spLocks noGrp="1"/>
          </p:cNvSpPr>
          <p:nvPr>
            <p:ph type="body" sz="quarter" idx="18"/>
          </p:nvPr>
        </p:nvSpPr>
        <p:spPr>
          <a:xfrm>
            <a:off x="360000" y="982520"/>
            <a:ext cx="10080000" cy="310015"/>
          </a:xfrm>
        </p:spPr>
        <p:txBody>
          <a:bodyPr/>
          <a:lstStyle/>
          <a:p>
            <a:r>
              <a:rPr lang="en-AU" dirty="0"/>
              <a:t>Distance–time graph 1 – self explanation prompts</a:t>
            </a:r>
          </a:p>
        </p:txBody>
      </p:sp>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594F4110-DDB4-45B1-B3F6-1BAF112C27F4}"/>
                  </a:ext>
                </a:extLst>
              </p:cNvPr>
              <p:cNvSpPr>
                <a:spLocks noGrp="1"/>
              </p:cNvSpPr>
              <p:nvPr>
                <p:ph idx="4294967295"/>
              </p:nvPr>
            </p:nvSpPr>
            <p:spPr>
              <a:xfrm>
                <a:off x="360000" y="1555623"/>
                <a:ext cx="3377682" cy="4537075"/>
              </a:xfrm>
            </p:spPr>
            <p:txBody>
              <a:bodyPr/>
              <a:lstStyle/>
              <a:p>
                <a:r>
                  <a:rPr lang="en-AU" sz="1800" b="1" dirty="0"/>
                  <a:t>Find the speed travelled:</a:t>
                </a:r>
              </a:p>
              <a:p>
                <a:pPr marL="285750" indent="-285750">
                  <a:buFont typeface="Arial" panose="020B0604020202020204" pitchFamily="34" charset="0"/>
                  <a:buChar char="•"/>
                </a:pPr>
                <a:r>
                  <a:rPr lang="en-AU" sz="1800" b="0" dirty="0"/>
                  <a:t>Speed =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4−0</m:t>
                        </m:r>
                      </m:num>
                      <m:den>
                        <m:r>
                          <a:rPr lang="en-AU" sz="1800" b="0" i="1" smtClean="0">
                            <a:latin typeface="Cambria Math" panose="02040503050406030204" pitchFamily="18" charset="0"/>
                          </a:rPr>
                          <m:t>8−0</m:t>
                        </m:r>
                      </m:den>
                    </m:f>
                  </m:oMath>
                </a14:m>
                <a:endParaRPr lang="en-AU" sz="1800" b="0" dirty="0"/>
              </a:p>
              <a:p>
                <a:pPr marL="285750" indent="-285750">
                  <a:buFont typeface="Arial" panose="020B0604020202020204" pitchFamily="34" charset="0"/>
                  <a:buChar char="•"/>
                </a:pPr>
                <a:r>
                  <a:rPr lang="en-AU" sz="1800" b="0" dirty="0"/>
                  <a:t>Speed =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 </m:t>
                    </m:r>
                    <m:r>
                      <a:rPr lang="en-AU" sz="1800" b="0" i="1" smtClean="0">
                        <a:latin typeface="Cambria Math" panose="02040503050406030204" pitchFamily="18" charset="0"/>
                      </a:rPr>
                      <m:t>𝑚</m:t>
                    </m:r>
                    <m:r>
                      <a:rPr lang="en-AU" sz="1800" b="0" i="1" smtClean="0">
                        <a:latin typeface="Cambria Math" panose="02040503050406030204" pitchFamily="18" charset="0"/>
                      </a:rPr>
                      <m:t>/</m:t>
                    </m:r>
                    <m:r>
                      <a:rPr lang="en-AU" sz="1800" b="0" i="1" smtClean="0">
                        <a:latin typeface="Cambria Math" panose="02040503050406030204" pitchFamily="18" charset="0"/>
                      </a:rPr>
                      <m:t>𝑠</m:t>
                    </m:r>
                  </m:oMath>
                </a14:m>
                <a:endParaRPr lang="en-AU" sz="1800" dirty="0"/>
              </a:p>
              <a:p>
                <a:pPr marL="342900" indent="-342900">
                  <a:buFont typeface="Arial" panose="020B0604020202020204" pitchFamily="34" charset="0"/>
                  <a:buChar char="•"/>
                </a:pPr>
                <a:endParaRPr lang="en-AU" sz="1800" dirty="0"/>
              </a:p>
            </p:txBody>
          </p:sp>
        </mc:Choice>
        <mc:Fallback xmlns="">
          <p:sp>
            <p:nvSpPr>
              <p:cNvPr id="13" name="Content Placeholder 1">
                <a:extLst>
                  <a:ext uri="{FF2B5EF4-FFF2-40B4-BE49-F238E27FC236}">
                    <a16:creationId xmlns:a16="http://schemas.microsoft.com/office/drawing/2014/main" id="{594F4110-DDB4-45B1-B3F6-1BAF112C27F4}"/>
                  </a:ext>
                </a:extLst>
              </p:cNvPr>
              <p:cNvSpPr>
                <a:spLocks noGrp="1" noRot="1" noChangeAspect="1" noMove="1" noResize="1" noEditPoints="1" noAdjustHandles="1" noChangeArrowheads="1" noChangeShapeType="1" noTextEdit="1"/>
              </p:cNvSpPr>
              <p:nvPr>
                <p:ph idx="4294967295"/>
              </p:nvPr>
            </p:nvSpPr>
            <p:spPr>
              <a:xfrm>
                <a:off x="360000" y="1555623"/>
                <a:ext cx="3377682" cy="4537075"/>
              </a:xfrm>
              <a:blipFill>
                <a:blip r:embed="rId3"/>
                <a:stretch>
                  <a:fillRect l="-415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85926AFE-608B-159D-1E99-386CD72E2C82}"/>
                  </a:ext>
                </a:extLst>
              </p:cNvPr>
              <p:cNvSpPr/>
              <p:nvPr/>
            </p:nvSpPr>
            <p:spPr>
              <a:xfrm>
                <a:off x="781378" y="3661084"/>
                <a:ext cx="2852170" cy="1641293"/>
              </a:xfrm>
              <a:prstGeom prst="wedgeRoundRectCallout">
                <a:avLst>
                  <a:gd name="adj1" fmla="val -20914"/>
                  <a:gd name="adj2" fmla="val -6236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In the equation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r>
                      <a:rPr lang="en-AU" sz="1800" b="0" i="1" smtClean="0">
                        <a:latin typeface="Cambria Math" panose="02040503050406030204" pitchFamily="18" charset="0"/>
                      </a:rPr>
                      <m:t>𝑥</m:t>
                    </m:r>
                  </m:oMath>
                </a14:m>
                <a:r>
                  <a:rPr lang="en-AU" sz="1800" dirty="0"/>
                  <a:t>, what does </a:t>
                </a:r>
                <a14:m>
                  <m:oMath xmlns:m="http://schemas.openxmlformats.org/officeDocument/2006/math">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a14:m>
                <a:r>
                  <a:rPr lang="en-AU" sz="1800" dirty="0"/>
                  <a:t> represent?</a:t>
                </a:r>
              </a:p>
            </p:txBody>
          </p:sp>
        </mc:Choice>
        <mc:Fallback xmlns="">
          <p:sp>
            <p:nvSpPr>
              <p:cNvPr id="6" name="Speech Bubble: Rectangle with Corners Rounded 5">
                <a:extLst>
                  <a:ext uri="{FF2B5EF4-FFF2-40B4-BE49-F238E27FC236}">
                    <a16:creationId xmlns:a16="http://schemas.microsoft.com/office/drawing/2014/main" id="{85926AFE-608B-159D-1E99-386CD72E2C82}"/>
                  </a:ext>
                </a:extLst>
              </p:cNvPr>
              <p:cNvSpPr>
                <a:spLocks noRot="1" noChangeAspect="1" noMove="1" noResize="1" noEditPoints="1" noAdjustHandles="1" noChangeArrowheads="1" noChangeShapeType="1" noTextEdit="1"/>
              </p:cNvSpPr>
              <p:nvPr/>
            </p:nvSpPr>
            <p:spPr>
              <a:xfrm>
                <a:off x="781378" y="3661084"/>
                <a:ext cx="2852170" cy="1641293"/>
              </a:xfrm>
              <a:prstGeom prst="wedgeRoundRectCallout">
                <a:avLst>
                  <a:gd name="adj1" fmla="val -20914"/>
                  <a:gd name="adj2" fmla="val -62362"/>
                  <a:gd name="adj3" fmla="val 16667"/>
                </a:avLst>
              </a:prstGeom>
              <a:blipFill>
                <a:blip r:embed="rId4"/>
                <a:stretch>
                  <a:fillRect/>
                </a:stretch>
              </a:blipFill>
            </p:spPr>
            <p:txBody>
              <a:bodyPr/>
              <a:lstStyle/>
              <a:p>
                <a:r>
                  <a:rPr lang="en-AU">
                    <a:noFill/>
                  </a:rPr>
                  <a:t> </a:t>
                </a:r>
              </a:p>
            </p:txBody>
          </p:sp>
        </mc:Fallback>
      </mc:AlternateContent>
      <p:pic>
        <p:nvPicPr>
          <p:cNvPr id="8" name="Picture 7" descr="A positive linear graph starting from (0,0) and passing through (8,4).">
            <a:extLst>
              <a:ext uri="{FF2B5EF4-FFF2-40B4-BE49-F238E27FC236}">
                <a16:creationId xmlns:a16="http://schemas.microsoft.com/office/drawing/2014/main" id="{CB9AB336-FA0B-5B47-7508-A1716462F2FF}"/>
              </a:ext>
            </a:extLst>
          </p:cNvPr>
          <p:cNvPicPr>
            <a:picLocks noChangeAspect="1"/>
          </p:cNvPicPr>
          <p:nvPr/>
        </p:nvPicPr>
        <p:blipFill>
          <a:blip r:embed="rId5"/>
          <a:stretch>
            <a:fillRect/>
          </a:stretch>
        </p:blipFill>
        <p:spPr>
          <a:xfrm>
            <a:off x="3774573" y="1555623"/>
            <a:ext cx="8069427" cy="4756126"/>
          </a:xfrm>
          <a:prstGeom prst="rect">
            <a:avLst/>
          </a:prstGeom>
        </p:spPr>
      </p:pic>
      <p:sp>
        <p:nvSpPr>
          <p:cNvPr id="2" name="Speech Bubble: Rectangle with Corners Rounded 1">
            <a:extLst>
              <a:ext uri="{FF2B5EF4-FFF2-40B4-BE49-F238E27FC236}">
                <a16:creationId xmlns:a16="http://schemas.microsoft.com/office/drawing/2014/main" id="{F0BE8920-F776-0ED3-45BF-EACA3E21820B}"/>
              </a:ext>
            </a:extLst>
          </p:cNvPr>
          <p:cNvSpPr/>
          <p:nvPr/>
        </p:nvSpPr>
        <p:spPr>
          <a:xfrm>
            <a:off x="8517557" y="4292084"/>
            <a:ext cx="2501898" cy="1172677"/>
          </a:xfrm>
          <a:prstGeom prst="wedgeRoundRectCallout">
            <a:avLst>
              <a:gd name="adj1" fmla="val -59019"/>
              <a:gd name="adj2" fmla="val -2375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3663"/>
            <a:r>
              <a:rPr lang="en-AU" sz="1800" dirty="0"/>
              <a:t>Is this the only point we could use to find the speed?</a:t>
            </a:r>
          </a:p>
        </p:txBody>
      </p:sp>
      <p:sp>
        <p:nvSpPr>
          <p:cNvPr id="3" name="Slide Number Placeholder 2">
            <a:extLst>
              <a:ext uri="{FF2B5EF4-FFF2-40B4-BE49-F238E27FC236}">
                <a16:creationId xmlns:a16="http://schemas.microsoft.com/office/drawing/2014/main" id="{D2FFC59F-BB85-399C-DFB9-C132510E2F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407043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A8CA3-93CB-D057-26FF-EA37D461B17B}"/>
              </a:ext>
            </a:extLst>
          </p:cNvPr>
          <p:cNvSpPr>
            <a:spLocks noGrp="1"/>
          </p:cNvSpPr>
          <p:nvPr>
            <p:ph type="title"/>
          </p:nvPr>
        </p:nvSpPr>
        <p:spPr/>
        <p:txBody>
          <a:bodyPr/>
          <a:lstStyle/>
          <a:p>
            <a:r>
              <a:rPr lang="en-AU" dirty="0"/>
              <a:t>Summarise (3 of 8) </a:t>
            </a:r>
          </a:p>
        </p:txBody>
      </p:sp>
      <p:sp>
        <p:nvSpPr>
          <p:cNvPr id="5" name="Text Placeholder 4">
            <a:extLst>
              <a:ext uri="{FF2B5EF4-FFF2-40B4-BE49-F238E27FC236}">
                <a16:creationId xmlns:a16="http://schemas.microsoft.com/office/drawing/2014/main" id="{3EA3221A-C982-0C27-655B-EF11CF3A5AAF}"/>
              </a:ext>
            </a:extLst>
          </p:cNvPr>
          <p:cNvSpPr>
            <a:spLocks noGrp="1"/>
          </p:cNvSpPr>
          <p:nvPr>
            <p:ph type="body" sz="quarter" idx="18"/>
          </p:nvPr>
        </p:nvSpPr>
        <p:spPr/>
        <p:txBody>
          <a:bodyPr/>
          <a:lstStyle/>
          <a:p>
            <a:r>
              <a:rPr lang="en-AU" dirty="0"/>
              <a:t>Your turn 1</a:t>
            </a:r>
          </a:p>
        </p:txBody>
      </p:sp>
      <p:sp>
        <p:nvSpPr>
          <p:cNvPr id="13" name="Content Placeholder 1">
            <a:extLst>
              <a:ext uri="{FF2B5EF4-FFF2-40B4-BE49-F238E27FC236}">
                <a16:creationId xmlns:a16="http://schemas.microsoft.com/office/drawing/2014/main" id="{594F4110-DDB4-45B1-B3F6-1BAF112C27F4}"/>
              </a:ext>
            </a:extLst>
          </p:cNvPr>
          <p:cNvSpPr>
            <a:spLocks noGrp="1"/>
          </p:cNvSpPr>
          <p:nvPr>
            <p:ph idx="1"/>
          </p:nvPr>
        </p:nvSpPr>
        <p:spPr>
          <a:xfrm>
            <a:off x="360000" y="1620000"/>
            <a:ext cx="3529478" cy="4536000"/>
          </a:xfrm>
        </p:spPr>
        <p:txBody>
          <a:bodyPr/>
          <a:lstStyle/>
          <a:p>
            <a:r>
              <a:rPr lang="en-AU" b="1" dirty="0"/>
              <a:t>Find the speed travelled:</a:t>
            </a:r>
          </a:p>
        </p:txBody>
      </p:sp>
      <p:pic>
        <p:nvPicPr>
          <p:cNvPr id="2" name="Picture 1" descr="A positive linear graph starting from (0,0) and passing through (8,2).">
            <a:extLst>
              <a:ext uri="{FF2B5EF4-FFF2-40B4-BE49-F238E27FC236}">
                <a16:creationId xmlns:a16="http://schemas.microsoft.com/office/drawing/2014/main" id="{E657B84D-0B85-AFFF-6258-E5CA0BBE362C}"/>
              </a:ext>
            </a:extLst>
          </p:cNvPr>
          <p:cNvPicPr>
            <a:picLocks noChangeAspect="1"/>
          </p:cNvPicPr>
          <p:nvPr/>
        </p:nvPicPr>
        <p:blipFill>
          <a:blip r:embed="rId3"/>
          <a:stretch>
            <a:fillRect/>
          </a:stretch>
        </p:blipFill>
        <p:spPr>
          <a:xfrm>
            <a:off x="3889478" y="1708539"/>
            <a:ext cx="7695953" cy="4536000"/>
          </a:xfrm>
          <a:prstGeom prst="rect">
            <a:avLst/>
          </a:prstGeom>
        </p:spPr>
      </p:pic>
      <p:sp>
        <p:nvSpPr>
          <p:cNvPr id="3" name="Slide Number Placeholder 2">
            <a:extLst>
              <a:ext uri="{FF2B5EF4-FFF2-40B4-BE49-F238E27FC236}">
                <a16:creationId xmlns:a16="http://schemas.microsoft.com/office/drawing/2014/main" id="{D2FFC59F-BB85-399C-DFB9-C132510E2F9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05104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A8CA3-93CB-D057-26FF-EA37D461B17B}"/>
              </a:ext>
            </a:extLst>
          </p:cNvPr>
          <p:cNvSpPr>
            <a:spLocks noGrp="1"/>
          </p:cNvSpPr>
          <p:nvPr>
            <p:ph type="title"/>
          </p:nvPr>
        </p:nvSpPr>
        <p:spPr/>
        <p:txBody>
          <a:bodyPr/>
          <a:lstStyle/>
          <a:p>
            <a:r>
              <a:rPr lang="en-AU" dirty="0"/>
              <a:t>Summarise (4 of 8) </a:t>
            </a:r>
          </a:p>
        </p:txBody>
      </p:sp>
      <p:sp>
        <p:nvSpPr>
          <p:cNvPr id="5" name="Text Placeholder 4">
            <a:extLst>
              <a:ext uri="{FF2B5EF4-FFF2-40B4-BE49-F238E27FC236}">
                <a16:creationId xmlns:a16="http://schemas.microsoft.com/office/drawing/2014/main" id="{3EA3221A-C982-0C27-655B-EF11CF3A5AAF}"/>
              </a:ext>
            </a:extLst>
          </p:cNvPr>
          <p:cNvSpPr>
            <a:spLocks noGrp="1"/>
          </p:cNvSpPr>
          <p:nvPr>
            <p:ph type="body" sz="quarter" idx="18"/>
          </p:nvPr>
        </p:nvSpPr>
        <p:spPr/>
        <p:txBody>
          <a:bodyPr/>
          <a:lstStyle/>
          <a:p>
            <a:r>
              <a:rPr lang="en-AU" dirty="0"/>
              <a:t>Your turn 1 – solution</a:t>
            </a:r>
          </a:p>
        </p:txBody>
      </p:sp>
      <mc:AlternateContent xmlns:mc="http://schemas.openxmlformats.org/markup-compatibility/2006" xmlns:a14="http://schemas.microsoft.com/office/drawing/2010/main">
        <mc:Choice Requires="a14">
          <p:sp>
            <p:nvSpPr>
              <p:cNvPr id="13" name="Content Placeholder 1">
                <a:extLst>
                  <a:ext uri="{FF2B5EF4-FFF2-40B4-BE49-F238E27FC236}">
                    <a16:creationId xmlns:a16="http://schemas.microsoft.com/office/drawing/2014/main" id="{594F4110-DDB4-45B1-B3F6-1BAF112C27F4}"/>
                  </a:ext>
                </a:extLst>
              </p:cNvPr>
              <p:cNvSpPr>
                <a:spLocks noGrp="1"/>
              </p:cNvSpPr>
              <p:nvPr>
                <p:ph idx="1"/>
              </p:nvPr>
            </p:nvSpPr>
            <p:spPr>
              <a:xfrm>
                <a:off x="360000" y="1564014"/>
                <a:ext cx="3400237" cy="4536000"/>
              </a:xfrm>
            </p:spPr>
            <p:txBody>
              <a:bodyPr/>
              <a:lstStyle/>
              <a:p>
                <a:r>
                  <a:rPr lang="en-AU" b="1" dirty="0"/>
                  <a:t>Find the speed travelled:</a:t>
                </a:r>
              </a:p>
              <a:p>
                <a:pPr marL="285750" indent="-285750">
                  <a:buFont typeface="Arial" panose="020B0604020202020204" pitchFamily="34" charset="0"/>
                  <a:buChar char="•"/>
                </a:pPr>
                <a:r>
                  <a:rPr lang="en-AU" b="0" dirty="0"/>
                  <a:t>Speed =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r>
                          <a:rPr lang="en-US" b="0" i="1" smtClean="0">
                            <a:latin typeface="Cambria Math" panose="02040503050406030204" pitchFamily="18" charset="0"/>
                          </a:rPr>
                          <m:t>−0</m:t>
                        </m:r>
                      </m:num>
                      <m:den>
                        <m:r>
                          <a:rPr lang="en-AU" b="0" i="1" smtClean="0">
                            <a:latin typeface="Cambria Math" panose="02040503050406030204" pitchFamily="18" charset="0"/>
                          </a:rPr>
                          <m:t>8</m:t>
                        </m:r>
                        <m:r>
                          <a:rPr lang="en-US" b="0" i="1" smtClean="0">
                            <a:latin typeface="Cambria Math" panose="02040503050406030204" pitchFamily="18" charset="0"/>
                          </a:rPr>
                          <m:t>−0</m:t>
                        </m:r>
                      </m:den>
                    </m:f>
                  </m:oMath>
                </a14:m>
                <a:endParaRPr lang="en-AU" b="0" dirty="0"/>
              </a:p>
              <a:p>
                <a:pPr marL="285750" indent="-285750">
                  <a:buFont typeface="Arial" panose="020B0604020202020204" pitchFamily="34" charset="0"/>
                  <a:buChar char="•"/>
                </a:pPr>
                <a:r>
                  <a:rPr lang="en-AU" b="0" dirty="0"/>
                  <a:t>Speed = </a:t>
                </a:r>
                <a14:m>
                  <m:oMath xmlns:m="http://schemas.openxmlformats.org/officeDocument/2006/math">
                    <m:f>
                      <m:fPr>
                        <m:ctrlPr>
                          <a:rPr lang="en-AU" b="0" i="1" smtClean="0">
                            <a:latin typeface="Cambria Math" panose="02040503050406030204" pitchFamily="18" charset="0"/>
                          </a:rPr>
                        </m:ctrlPr>
                      </m:fPr>
                      <m:num>
                        <m:r>
                          <a:rPr lang="en-AU" b="0" i="1" smtClean="0">
                            <a:latin typeface="Cambria Math" panose="02040503050406030204" pitchFamily="18" charset="0"/>
                          </a:rPr>
                          <m:t>2</m:t>
                        </m:r>
                      </m:num>
                      <m:den>
                        <m:r>
                          <a:rPr lang="en-AU" b="0" i="1" smtClean="0">
                            <a:latin typeface="Cambria Math" panose="02040503050406030204" pitchFamily="18" charset="0"/>
                          </a:rPr>
                          <m:t>8</m:t>
                        </m:r>
                      </m:den>
                    </m:f>
                    <m:r>
                      <a:rPr lang="en-AU" b="0" i="1" smtClean="0">
                        <a:latin typeface="Cambria Math" panose="02040503050406030204" pitchFamily="18" charset="0"/>
                      </a:rPr>
                      <m:t> </m:t>
                    </m:r>
                    <m:r>
                      <a:rPr lang="en-AU" b="0" i="1" smtClean="0">
                        <a:latin typeface="Cambria Math" panose="02040503050406030204" pitchFamily="18" charset="0"/>
                      </a:rPr>
                      <m:t>𝑚</m:t>
                    </m:r>
                    <m:r>
                      <a:rPr lang="en-AU" b="0" i="1" smtClean="0">
                        <a:latin typeface="Cambria Math" panose="02040503050406030204" pitchFamily="18" charset="0"/>
                      </a:rPr>
                      <m:t>/</m:t>
                    </m:r>
                    <m:r>
                      <a:rPr lang="en-AU" b="0" i="1" smtClean="0">
                        <a:latin typeface="Cambria Math" panose="02040503050406030204" pitchFamily="18" charset="0"/>
                      </a:rPr>
                      <m:t>𝑠</m:t>
                    </m:r>
                  </m:oMath>
                </a14:m>
                <a:endParaRPr lang="en-AU" dirty="0"/>
              </a:p>
            </p:txBody>
          </p:sp>
        </mc:Choice>
        <mc:Fallback xmlns="">
          <p:sp>
            <p:nvSpPr>
              <p:cNvPr id="13" name="Content Placeholder 1">
                <a:extLst>
                  <a:ext uri="{FF2B5EF4-FFF2-40B4-BE49-F238E27FC236}">
                    <a16:creationId xmlns:a16="http://schemas.microsoft.com/office/drawing/2014/main" id="{594F4110-DDB4-45B1-B3F6-1BAF112C27F4}"/>
                  </a:ext>
                </a:extLst>
              </p:cNvPr>
              <p:cNvSpPr>
                <a:spLocks noGrp="1" noRot="1" noChangeAspect="1" noMove="1" noResize="1" noEditPoints="1" noAdjustHandles="1" noChangeArrowheads="1" noChangeShapeType="1" noTextEdit="1"/>
              </p:cNvSpPr>
              <p:nvPr>
                <p:ph idx="1"/>
              </p:nvPr>
            </p:nvSpPr>
            <p:spPr>
              <a:xfrm>
                <a:off x="360000" y="1564014"/>
                <a:ext cx="3400237" cy="4536000"/>
              </a:xfrm>
              <a:blipFill>
                <a:blip r:embed="rId3"/>
                <a:stretch>
                  <a:fillRect l="-4122"/>
                </a:stretch>
              </a:blipFill>
            </p:spPr>
            <p:txBody>
              <a:bodyPr/>
              <a:lstStyle/>
              <a:p>
                <a:r>
                  <a:rPr lang="en-AU">
                    <a:noFill/>
                  </a:rPr>
                  <a:t> </a:t>
                </a:r>
              </a:p>
            </p:txBody>
          </p:sp>
        </mc:Fallback>
      </mc:AlternateContent>
      <p:pic>
        <p:nvPicPr>
          <p:cNvPr id="9" name="Picture 8" descr="A positive linear graph starting from (0,0) and passing through (8,2).">
            <a:extLst>
              <a:ext uri="{FF2B5EF4-FFF2-40B4-BE49-F238E27FC236}">
                <a16:creationId xmlns:a16="http://schemas.microsoft.com/office/drawing/2014/main" id="{DA14026F-A30E-B83E-2E6B-836D9F57A88F}"/>
              </a:ext>
            </a:extLst>
          </p:cNvPr>
          <p:cNvPicPr>
            <a:picLocks noChangeAspect="1"/>
          </p:cNvPicPr>
          <p:nvPr/>
        </p:nvPicPr>
        <p:blipFill>
          <a:blip r:embed="rId4"/>
          <a:stretch>
            <a:fillRect/>
          </a:stretch>
        </p:blipFill>
        <p:spPr>
          <a:xfrm>
            <a:off x="3889478" y="1564014"/>
            <a:ext cx="7695953" cy="4536000"/>
          </a:xfrm>
          <a:prstGeom prst="rect">
            <a:avLst/>
          </a:prstGeom>
        </p:spPr>
      </p:pic>
      <p:sp>
        <p:nvSpPr>
          <p:cNvPr id="3" name="Slide Number Placeholder 2">
            <a:extLst>
              <a:ext uri="{FF2B5EF4-FFF2-40B4-BE49-F238E27FC236}">
                <a16:creationId xmlns:a16="http://schemas.microsoft.com/office/drawing/2014/main" id="{D2FFC59F-BB85-399C-DFB9-C132510E2F9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4055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A8CA3-93CB-D057-26FF-EA37D461B17B}"/>
              </a:ext>
            </a:extLst>
          </p:cNvPr>
          <p:cNvSpPr>
            <a:spLocks noGrp="1"/>
          </p:cNvSpPr>
          <p:nvPr>
            <p:ph type="title"/>
          </p:nvPr>
        </p:nvSpPr>
        <p:spPr/>
        <p:txBody>
          <a:bodyPr/>
          <a:lstStyle/>
          <a:p>
            <a:r>
              <a:rPr lang="en-AU" dirty="0"/>
              <a:t>Summarise (5 of 8) </a:t>
            </a:r>
          </a:p>
        </p:txBody>
      </p:sp>
      <p:sp>
        <p:nvSpPr>
          <p:cNvPr id="5" name="Text Placeholder 4">
            <a:extLst>
              <a:ext uri="{FF2B5EF4-FFF2-40B4-BE49-F238E27FC236}">
                <a16:creationId xmlns:a16="http://schemas.microsoft.com/office/drawing/2014/main" id="{3EA3221A-C982-0C27-655B-EF11CF3A5AAF}"/>
              </a:ext>
            </a:extLst>
          </p:cNvPr>
          <p:cNvSpPr>
            <a:spLocks noGrp="1"/>
          </p:cNvSpPr>
          <p:nvPr>
            <p:ph type="body" sz="quarter" idx="18"/>
          </p:nvPr>
        </p:nvSpPr>
        <p:spPr/>
        <p:txBody>
          <a:bodyPr/>
          <a:lstStyle/>
          <a:p>
            <a:r>
              <a:rPr lang="en-AU" dirty="0"/>
              <a:t>Distance–time graph 2</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FB1E240-8188-E77A-FEE5-01DA55546984}"/>
                  </a:ext>
                </a:extLst>
              </p:cNvPr>
              <p:cNvSpPr>
                <a:spLocks noGrp="1"/>
              </p:cNvSpPr>
              <p:nvPr>
                <p:ph idx="1"/>
              </p:nvPr>
            </p:nvSpPr>
            <p:spPr>
              <a:xfrm>
                <a:off x="360000" y="1620000"/>
                <a:ext cx="4380518" cy="4536000"/>
              </a:xfrm>
            </p:spPr>
            <p:txBody>
              <a:bodyPr/>
              <a:lstStyle/>
              <a:p>
                <a:r>
                  <a:rPr lang="en-AU" b="1" dirty="0"/>
                  <a:t>Describe the rate of change for each segment of the graph:</a:t>
                </a:r>
              </a:p>
              <a:p>
                <a:pPr marL="285750" indent="-285750">
                  <a:buFont typeface="Arial" panose="020B0604020202020204" pitchFamily="34" charset="0"/>
                  <a:buChar char="•"/>
                </a:pPr>
                <a:r>
                  <a:rPr lang="en-AU" b="1" dirty="0"/>
                  <a:t>0 to 3 seconds</a:t>
                </a:r>
                <a:r>
                  <a:rPr lang="en-AU" dirty="0"/>
                  <a:t>: </a:t>
                </a:r>
                <a14:m>
                  <m:oMath xmlns:m="http://schemas.openxmlformats.org/officeDocument/2006/math">
                    <m:r>
                      <a:rPr lang="en-AU" b="0" i="1" smtClean="0">
                        <a:latin typeface="Cambria Math" panose="02040503050406030204" pitchFamily="18" charset="0"/>
                      </a:rPr>
                      <m:t>1 </m:t>
                    </m:r>
                    <m:r>
                      <a:rPr lang="en-AU" b="0" i="1" smtClean="0">
                        <a:latin typeface="Cambria Math" panose="02040503050406030204" pitchFamily="18" charset="0"/>
                      </a:rPr>
                      <m:t>𝑚</m:t>
                    </m:r>
                    <m:r>
                      <a:rPr lang="en-AU" b="0" i="1" smtClean="0">
                        <a:latin typeface="Cambria Math" panose="02040503050406030204" pitchFamily="18" charset="0"/>
                      </a:rPr>
                      <m:t>/</m:t>
                    </m:r>
                    <m:r>
                      <a:rPr lang="en-AU" b="0" i="1" smtClean="0">
                        <a:latin typeface="Cambria Math" panose="02040503050406030204" pitchFamily="18" charset="0"/>
                      </a:rPr>
                      <m:t>𝑠</m:t>
                    </m:r>
                  </m:oMath>
                </a14:m>
                <a:r>
                  <a:rPr lang="en-AU" dirty="0"/>
                  <a:t>.</a:t>
                </a:r>
              </a:p>
              <a:p>
                <a:pPr marL="285750" indent="-285750">
                  <a:buFont typeface="Arial" panose="020B0604020202020204" pitchFamily="34" charset="0"/>
                  <a:buChar char="•"/>
                </a:pPr>
                <a:r>
                  <a:rPr lang="en-AU" b="1" dirty="0"/>
                  <a:t>3 to 5 seconds</a:t>
                </a:r>
                <a:r>
                  <a:rPr lang="en-AU" dirty="0"/>
                  <a:t>: increasing at a decreasing rate.</a:t>
                </a:r>
              </a:p>
              <a:p>
                <a:pPr marL="285750" indent="-285750">
                  <a:buFont typeface="Arial" panose="020B0604020202020204" pitchFamily="34" charset="0"/>
                  <a:buChar char="•"/>
                </a:pPr>
                <a:r>
                  <a:rPr lang="en-AU" b="1" dirty="0"/>
                  <a:t>5 to 10 seconds</a:t>
                </a:r>
                <a:r>
                  <a:rPr lang="en-AU" dirty="0"/>
                  <a:t>: stationary.</a:t>
                </a:r>
              </a:p>
              <a:p>
                <a:pPr marL="285750" indent="-285750">
                  <a:buFont typeface="Arial" panose="020B0604020202020204" pitchFamily="34" charset="0"/>
                  <a:buChar char="•"/>
                </a:pPr>
                <a:r>
                  <a:rPr lang="en-AU" b="1" dirty="0"/>
                  <a:t>10 to 13 seconds</a:t>
                </a:r>
                <a:r>
                  <a:rPr lang="en-AU" dirty="0"/>
                  <a:t>: increasing at an increasing rate.</a:t>
                </a:r>
              </a:p>
              <a:p>
                <a:pPr marL="285750" indent="-285750">
                  <a:buFont typeface="Arial" panose="020B0604020202020204" pitchFamily="34" charset="0"/>
                  <a:buChar char="•"/>
                </a:pPr>
                <a:r>
                  <a:rPr lang="en-AU" b="1" dirty="0"/>
                  <a:t>13 to 20 seconds</a:t>
                </a:r>
                <a:r>
                  <a:rPr lang="en-AU" dirty="0"/>
                  <a:t>: stationary.</a:t>
                </a:r>
              </a:p>
            </p:txBody>
          </p:sp>
        </mc:Choice>
        <mc:Fallback xmlns="">
          <p:sp>
            <p:nvSpPr>
              <p:cNvPr id="2" name="Content Placeholder 1">
                <a:extLst>
                  <a:ext uri="{FF2B5EF4-FFF2-40B4-BE49-F238E27FC236}">
                    <a16:creationId xmlns:a16="http://schemas.microsoft.com/office/drawing/2014/main" id="{1FB1E240-8188-E77A-FEE5-01DA55546984}"/>
                  </a:ext>
                </a:extLst>
              </p:cNvPr>
              <p:cNvSpPr>
                <a:spLocks noGrp="1" noRot="1" noChangeAspect="1" noMove="1" noResize="1" noEditPoints="1" noAdjustHandles="1" noChangeArrowheads="1" noChangeShapeType="1" noTextEdit="1"/>
              </p:cNvSpPr>
              <p:nvPr>
                <p:ph idx="1"/>
              </p:nvPr>
            </p:nvSpPr>
            <p:spPr>
              <a:xfrm>
                <a:off x="360000" y="1620000"/>
                <a:ext cx="4380518" cy="4536000"/>
              </a:xfrm>
              <a:blipFill>
                <a:blip r:embed="rId3"/>
                <a:stretch>
                  <a:fillRect l="-3199" b="-538"/>
                </a:stretch>
              </a:blipFill>
            </p:spPr>
            <p:txBody>
              <a:bodyPr/>
              <a:lstStyle/>
              <a:p>
                <a:r>
                  <a:rPr lang="en-AU">
                    <a:noFill/>
                  </a:rPr>
                  <a:t> </a:t>
                </a:r>
              </a:p>
            </p:txBody>
          </p:sp>
        </mc:Fallback>
      </mc:AlternateContent>
      <p:pic>
        <p:nvPicPr>
          <p:cNvPr id="7" name="Picture 6" descr="A graph with linear and curved segments.&#10;0 to 3 seconds:  positive linear.&#10;3 to 5 seconds: increasing at a decreasing rate.&#10;5 to 10 seconds: stationary.&#10;10 to 13 seconds: increasing at an increasing rate.&#10;13 to 20 seconds: stationary.&#10;">
            <a:extLst>
              <a:ext uri="{FF2B5EF4-FFF2-40B4-BE49-F238E27FC236}">
                <a16:creationId xmlns:a16="http://schemas.microsoft.com/office/drawing/2014/main" id="{E490CCEF-BD2F-564F-2A11-7CC4FE2C3FDE}"/>
              </a:ext>
            </a:extLst>
          </p:cNvPr>
          <p:cNvPicPr>
            <a:picLocks noChangeAspect="1"/>
          </p:cNvPicPr>
          <p:nvPr/>
        </p:nvPicPr>
        <p:blipFill>
          <a:blip r:embed="rId4"/>
          <a:stretch>
            <a:fillRect/>
          </a:stretch>
        </p:blipFill>
        <p:spPr>
          <a:xfrm>
            <a:off x="4740518" y="1620000"/>
            <a:ext cx="7451482" cy="4371930"/>
          </a:xfrm>
          <a:prstGeom prst="rect">
            <a:avLst/>
          </a:prstGeom>
        </p:spPr>
      </p:pic>
      <p:sp>
        <p:nvSpPr>
          <p:cNvPr id="3" name="Slide Number Placeholder 2">
            <a:extLst>
              <a:ext uri="{FF2B5EF4-FFF2-40B4-BE49-F238E27FC236}">
                <a16:creationId xmlns:a16="http://schemas.microsoft.com/office/drawing/2014/main" id="{D2FFC59F-BB85-399C-DFB9-C132510E2F9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17235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A8CA3-93CB-D057-26FF-EA37D461B17B}"/>
              </a:ext>
            </a:extLst>
          </p:cNvPr>
          <p:cNvSpPr>
            <a:spLocks noGrp="1"/>
          </p:cNvSpPr>
          <p:nvPr>
            <p:ph type="title"/>
          </p:nvPr>
        </p:nvSpPr>
        <p:spPr/>
        <p:txBody>
          <a:bodyPr/>
          <a:lstStyle/>
          <a:p>
            <a:r>
              <a:rPr lang="en-AU" dirty="0"/>
              <a:t>Summarise (6 of 8) </a:t>
            </a:r>
          </a:p>
        </p:txBody>
      </p:sp>
      <p:sp>
        <p:nvSpPr>
          <p:cNvPr id="5" name="Text Placeholder 4">
            <a:extLst>
              <a:ext uri="{FF2B5EF4-FFF2-40B4-BE49-F238E27FC236}">
                <a16:creationId xmlns:a16="http://schemas.microsoft.com/office/drawing/2014/main" id="{3EA3221A-C982-0C27-655B-EF11CF3A5AAF}"/>
              </a:ext>
            </a:extLst>
          </p:cNvPr>
          <p:cNvSpPr>
            <a:spLocks noGrp="1"/>
          </p:cNvSpPr>
          <p:nvPr>
            <p:ph type="body" sz="quarter" idx="18"/>
          </p:nvPr>
        </p:nvSpPr>
        <p:spPr>
          <a:xfrm>
            <a:off x="360000" y="982520"/>
            <a:ext cx="10080000" cy="310015"/>
          </a:xfrm>
        </p:spPr>
        <p:txBody>
          <a:bodyPr/>
          <a:lstStyle/>
          <a:p>
            <a:r>
              <a:rPr lang="en-AU" dirty="0"/>
              <a:t>Distance–time graph 2 – self explanation prompts</a:t>
            </a:r>
          </a:p>
        </p:txBody>
      </p:sp>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FB1E240-8188-E77A-FEE5-01DA55546984}"/>
                  </a:ext>
                </a:extLst>
              </p:cNvPr>
              <p:cNvSpPr>
                <a:spLocks noGrp="1"/>
              </p:cNvSpPr>
              <p:nvPr>
                <p:ph idx="4294967295"/>
              </p:nvPr>
            </p:nvSpPr>
            <p:spPr>
              <a:xfrm>
                <a:off x="360000" y="1582919"/>
                <a:ext cx="4380518" cy="4537075"/>
              </a:xfrm>
            </p:spPr>
            <p:txBody>
              <a:bodyPr/>
              <a:lstStyle/>
              <a:p>
                <a:r>
                  <a:rPr lang="en-AU" sz="1800" b="1" dirty="0"/>
                  <a:t>Describe the rate of change for each segment of the graph:</a:t>
                </a:r>
              </a:p>
              <a:p>
                <a:pPr marL="342900" indent="-342900">
                  <a:buFont typeface="Arial" panose="020B0604020202020204" pitchFamily="34" charset="0"/>
                  <a:buChar char="•"/>
                </a:pPr>
                <a:r>
                  <a:rPr lang="en-AU" sz="1800" b="1" dirty="0"/>
                  <a:t>0 to 3 seconds</a:t>
                </a:r>
                <a:r>
                  <a:rPr lang="en-AU" sz="1800" dirty="0"/>
                  <a:t>: </a:t>
                </a:r>
                <a14:m>
                  <m:oMath xmlns:m="http://schemas.openxmlformats.org/officeDocument/2006/math">
                    <m:r>
                      <a:rPr lang="en-AU" sz="1800" i="1">
                        <a:latin typeface="Cambria Math" panose="02040503050406030204" pitchFamily="18" charset="0"/>
                      </a:rPr>
                      <m:t>1 </m:t>
                    </m:r>
                    <m:r>
                      <a:rPr lang="en-AU" sz="1800" i="1">
                        <a:latin typeface="Cambria Math" panose="02040503050406030204" pitchFamily="18" charset="0"/>
                      </a:rPr>
                      <m:t>𝑚</m:t>
                    </m:r>
                    <m:r>
                      <a:rPr lang="en-AU" sz="1800" i="1">
                        <a:latin typeface="Cambria Math" panose="02040503050406030204" pitchFamily="18" charset="0"/>
                      </a:rPr>
                      <m:t>/</m:t>
                    </m:r>
                    <m:r>
                      <a:rPr lang="en-AU" sz="1800" i="1">
                        <a:latin typeface="Cambria Math" panose="02040503050406030204" pitchFamily="18" charset="0"/>
                      </a:rPr>
                      <m:t>𝑠</m:t>
                    </m:r>
                  </m:oMath>
                </a14:m>
                <a:r>
                  <a:rPr lang="en-AU" sz="1800" dirty="0"/>
                  <a:t>.</a:t>
                </a:r>
              </a:p>
              <a:p>
                <a:pPr marL="342900" indent="-342900">
                  <a:buFont typeface="Arial" panose="020B0604020202020204" pitchFamily="34" charset="0"/>
                  <a:buChar char="•"/>
                </a:pPr>
                <a:r>
                  <a:rPr lang="en-AU" sz="1800" b="1" dirty="0"/>
                  <a:t>3 to 5 seconds</a:t>
                </a:r>
                <a:r>
                  <a:rPr lang="en-AU" sz="1800" dirty="0"/>
                  <a:t>: increasing at a decreasing rate.</a:t>
                </a:r>
              </a:p>
              <a:p>
                <a:pPr marL="342900" indent="-342900">
                  <a:buFont typeface="Arial" panose="020B0604020202020204" pitchFamily="34" charset="0"/>
                  <a:buChar char="•"/>
                </a:pPr>
                <a:r>
                  <a:rPr lang="en-AU" sz="1800" b="1" dirty="0"/>
                  <a:t>5 to 10 seconds</a:t>
                </a:r>
                <a:r>
                  <a:rPr lang="en-AU" sz="1800" dirty="0"/>
                  <a:t>: stationary.</a:t>
                </a:r>
              </a:p>
              <a:p>
                <a:pPr marL="342900" indent="-342900">
                  <a:buFont typeface="Arial" panose="020B0604020202020204" pitchFamily="34" charset="0"/>
                  <a:buChar char="•"/>
                </a:pPr>
                <a:r>
                  <a:rPr lang="en-AU" sz="1800" b="1" dirty="0"/>
                  <a:t>10 to 13 seconds</a:t>
                </a:r>
                <a:r>
                  <a:rPr lang="en-AU" sz="1800" dirty="0"/>
                  <a:t>: increasing at an increasing rate.</a:t>
                </a:r>
              </a:p>
              <a:p>
                <a:pPr marL="342900" indent="-342900">
                  <a:buFont typeface="Arial" panose="020B0604020202020204" pitchFamily="34" charset="0"/>
                  <a:buChar char="•"/>
                </a:pPr>
                <a:r>
                  <a:rPr lang="en-AU" sz="1800" b="1" dirty="0"/>
                  <a:t>13 to 20 seconds</a:t>
                </a:r>
                <a:r>
                  <a:rPr lang="en-AU" sz="1800" dirty="0"/>
                  <a:t>: stationary.</a:t>
                </a:r>
              </a:p>
              <a:p>
                <a:pPr marL="342900" indent="-342900">
                  <a:buFont typeface="Arial" panose="020B0604020202020204" pitchFamily="34" charset="0"/>
                  <a:buChar char="•"/>
                </a:pPr>
                <a:endParaRPr lang="en-AU" sz="1800" dirty="0"/>
              </a:p>
            </p:txBody>
          </p:sp>
        </mc:Choice>
        <mc:Fallback xmlns="">
          <p:sp>
            <p:nvSpPr>
              <p:cNvPr id="2" name="Content Placeholder 1">
                <a:extLst>
                  <a:ext uri="{FF2B5EF4-FFF2-40B4-BE49-F238E27FC236}">
                    <a16:creationId xmlns:a16="http://schemas.microsoft.com/office/drawing/2014/main" id="{1FB1E240-8188-E77A-FEE5-01DA55546984}"/>
                  </a:ext>
                </a:extLst>
              </p:cNvPr>
              <p:cNvSpPr>
                <a:spLocks noGrp="1" noRot="1" noChangeAspect="1" noMove="1" noResize="1" noEditPoints="1" noAdjustHandles="1" noChangeArrowheads="1" noChangeShapeType="1" noTextEdit="1"/>
              </p:cNvSpPr>
              <p:nvPr>
                <p:ph idx="4294967295"/>
              </p:nvPr>
            </p:nvSpPr>
            <p:spPr>
              <a:xfrm>
                <a:off x="360000" y="1582919"/>
                <a:ext cx="4380518" cy="4537075"/>
              </a:xfrm>
              <a:blipFill>
                <a:blip r:embed="rId3"/>
                <a:stretch>
                  <a:fillRect l="-3199" b="-538"/>
                </a:stretch>
              </a:blipFill>
            </p:spPr>
            <p:txBody>
              <a:bodyPr/>
              <a:lstStyle/>
              <a:p>
                <a:r>
                  <a:rPr lang="en-AU">
                    <a:noFill/>
                  </a:rPr>
                  <a:t> </a:t>
                </a:r>
              </a:p>
            </p:txBody>
          </p:sp>
        </mc:Fallback>
      </mc:AlternateContent>
      <p:pic>
        <p:nvPicPr>
          <p:cNvPr id="7" name="Picture 6" descr="A graph with linear and curved segments.&#10;0 to 3 seconds:  positive linear.&#10;3 to 5 seconds: increasing at a decreasing rate.&#10;5 to 10 seconds: stationary.&#10;10 to 13 seconds: increasing at an increasing rate.&#10;13 to 20 seconds: stationary.&#10;">
            <a:extLst>
              <a:ext uri="{FF2B5EF4-FFF2-40B4-BE49-F238E27FC236}">
                <a16:creationId xmlns:a16="http://schemas.microsoft.com/office/drawing/2014/main" id="{E490CCEF-BD2F-564F-2A11-7CC4FE2C3FDE}"/>
              </a:ext>
            </a:extLst>
          </p:cNvPr>
          <p:cNvPicPr>
            <a:picLocks noChangeAspect="1"/>
          </p:cNvPicPr>
          <p:nvPr/>
        </p:nvPicPr>
        <p:blipFill>
          <a:blip r:embed="rId4"/>
          <a:stretch>
            <a:fillRect/>
          </a:stretch>
        </p:blipFill>
        <p:spPr>
          <a:xfrm>
            <a:off x="4740518" y="1582919"/>
            <a:ext cx="7451482" cy="4371930"/>
          </a:xfrm>
          <a:prstGeom prst="rect">
            <a:avLst/>
          </a:prstGeom>
        </p:spPr>
      </p:pic>
      <p:sp>
        <p:nvSpPr>
          <p:cNvPr id="6" name="Speech Bubble: Rectangle with Corners Rounded 5">
            <a:extLst>
              <a:ext uri="{FF2B5EF4-FFF2-40B4-BE49-F238E27FC236}">
                <a16:creationId xmlns:a16="http://schemas.microsoft.com/office/drawing/2014/main" id="{500B1DA5-6731-23B6-8897-FD85493DE1EB}"/>
              </a:ext>
            </a:extLst>
          </p:cNvPr>
          <p:cNvSpPr/>
          <p:nvPr/>
        </p:nvSpPr>
        <p:spPr>
          <a:xfrm>
            <a:off x="3939413" y="5728396"/>
            <a:ext cx="2921173" cy="948342"/>
          </a:xfrm>
          <a:prstGeom prst="wedgeRoundRectCallout">
            <a:avLst>
              <a:gd name="adj1" fmla="val 10936"/>
              <a:gd name="adj2" fmla="val -1273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Why does this segment of the graph represent a single numerical value?</a:t>
            </a:r>
          </a:p>
        </p:txBody>
      </p:sp>
      <p:sp>
        <p:nvSpPr>
          <p:cNvPr id="8" name="Speech Bubble: Rectangle with Corners Rounded 7">
            <a:extLst>
              <a:ext uri="{FF2B5EF4-FFF2-40B4-BE49-F238E27FC236}">
                <a16:creationId xmlns:a16="http://schemas.microsoft.com/office/drawing/2014/main" id="{948FF700-9623-771D-7628-ED300EC61A99}"/>
              </a:ext>
            </a:extLst>
          </p:cNvPr>
          <p:cNvSpPr/>
          <p:nvPr/>
        </p:nvSpPr>
        <p:spPr>
          <a:xfrm>
            <a:off x="9585568" y="3284376"/>
            <a:ext cx="1791454" cy="1495259"/>
          </a:xfrm>
          <a:prstGeom prst="wedgeRoundRectCallout">
            <a:avLst>
              <a:gd name="adj1" fmla="val -67848"/>
              <a:gd name="adj2" fmla="val -4186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800" dirty="0"/>
              <a:t>What does increasing at an increasing rate mean?</a:t>
            </a:r>
          </a:p>
        </p:txBody>
      </p:sp>
      <p:sp>
        <p:nvSpPr>
          <p:cNvPr id="3" name="Slide Number Placeholder 2">
            <a:extLst>
              <a:ext uri="{FF2B5EF4-FFF2-40B4-BE49-F238E27FC236}">
                <a16:creationId xmlns:a16="http://schemas.microsoft.com/office/drawing/2014/main" id="{D2FFC59F-BB85-399C-DFB9-C132510E2F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222849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5A8CA3-93CB-D057-26FF-EA37D461B17B}"/>
              </a:ext>
            </a:extLst>
          </p:cNvPr>
          <p:cNvSpPr>
            <a:spLocks noGrp="1"/>
          </p:cNvSpPr>
          <p:nvPr>
            <p:ph type="title"/>
          </p:nvPr>
        </p:nvSpPr>
        <p:spPr/>
        <p:txBody>
          <a:bodyPr/>
          <a:lstStyle/>
          <a:p>
            <a:r>
              <a:rPr lang="en-AU" dirty="0"/>
              <a:t>Summarise (7 of 8) </a:t>
            </a:r>
          </a:p>
        </p:txBody>
      </p:sp>
      <p:sp>
        <p:nvSpPr>
          <p:cNvPr id="5" name="Text Placeholder 4">
            <a:extLst>
              <a:ext uri="{FF2B5EF4-FFF2-40B4-BE49-F238E27FC236}">
                <a16:creationId xmlns:a16="http://schemas.microsoft.com/office/drawing/2014/main" id="{3EA3221A-C982-0C27-655B-EF11CF3A5AAF}"/>
              </a:ext>
            </a:extLst>
          </p:cNvPr>
          <p:cNvSpPr>
            <a:spLocks noGrp="1"/>
          </p:cNvSpPr>
          <p:nvPr>
            <p:ph type="body" sz="quarter" idx="18"/>
          </p:nvPr>
        </p:nvSpPr>
        <p:spPr/>
        <p:txBody>
          <a:bodyPr/>
          <a:lstStyle/>
          <a:p>
            <a:r>
              <a:rPr lang="en-AU" dirty="0"/>
              <a:t>Your turn 2</a:t>
            </a:r>
          </a:p>
        </p:txBody>
      </p:sp>
      <p:sp>
        <p:nvSpPr>
          <p:cNvPr id="9" name="Content Placeholder 1">
            <a:extLst>
              <a:ext uri="{FF2B5EF4-FFF2-40B4-BE49-F238E27FC236}">
                <a16:creationId xmlns:a16="http://schemas.microsoft.com/office/drawing/2014/main" id="{CE47637F-A2C9-5B60-2242-9EB6B4D664D7}"/>
              </a:ext>
            </a:extLst>
          </p:cNvPr>
          <p:cNvSpPr>
            <a:spLocks noGrp="1"/>
          </p:cNvSpPr>
          <p:nvPr>
            <p:ph idx="1"/>
          </p:nvPr>
        </p:nvSpPr>
        <p:spPr>
          <a:xfrm>
            <a:off x="360000" y="1620000"/>
            <a:ext cx="4423015" cy="4536000"/>
          </a:xfrm>
        </p:spPr>
        <p:txBody>
          <a:bodyPr/>
          <a:lstStyle/>
          <a:p>
            <a:r>
              <a:rPr lang="en-AU" b="1" dirty="0"/>
              <a:t>Describe the rate of change for each segment of the graph:</a:t>
            </a:r>
          </a:p>
          <a:p>
            <a:endParaRPr lang="en-AU" b="1" dirty="0"/>
          </a:p>
          <a:p>
            <a:pPr marL="342900" indent="-342900">
              <a:buFont typeface="Arial" panose="020B0604020202020204" pitchFamily="34" charset="0"/>
              <a:buChar char="•"/>
            </a:pPr>
            <a:endParaRPr lang="en-AU" dirty="0"/>
          </a:p>
        </p:txBody>
      </p:sp>
      <p:pic>
        <p:nvPicPr>
          <p:cNvPr id="8" name="Picture 7" descr="A graph with linear and curved segments.&#10;0 to 2 seconds:  positive linear.&#10;2 to 3 seconds: stationary.&#10;3 to 7 seconds: increasing at an increasing rate.&#10;7 to 20 seconds: stationary.&#10;">
            <a:extLst>
              <a:ext uri="{FF2B5EF4-FFF2-40B4-BE49-F238E27FC236}">
                <a16:creationId xmlns:a16="http://schemas.microsoft.com/office/drawing/2014/main" id="{B48687FC-EBB2-4BCD-F51B-03F977870D31}"/>
              </a:ext>
            </a:extLst>
          </p:cNvPr>
          <p:cNvPicPr>
            <a:picLocks noChangeAspect="1"/>
          </p:cNvPicPr>
          <p:nvPr/>
        </p:nvPicPr>
        <p:blipFill>
          <a:blip r:embed="rId3"/>
          <a:stretch>
            <a:fillRect/>
          </a:stretch>
        </p:blipFill>
        <p:spPr>
          <a:xfrm>
            <a:off x="4783015" y="1620000"/>
            <a:ext cx="7224447" cy="4258094"/>
          </a:xfrm>
          <a:prstGeom prst="rect">
            <a:avLst/>
          </a:prstGeom>
        </p:spPr>
      </p:pic>
      <p:sp>
        <p:nvSpPr>
          <p:cNvPr id="3" name="Slide Number Placeholder 2">
            <a:extLst>
              <a:ext uri="{FF2B5EF4-FFF2-40B4-BE49-F238E27FC236}">
                <a16:creationId xmlns:a16="http://schemas.microsoft.com/office/drawing/2014/main" id="{D2FFC59F-BB85-399C-DFB9-C132510E2F9D}"/>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150887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422</Words>
  <Application>Microsoft Office PowerPoint</Application>
  <PresentationFormat>Widescreen</PresentationFormat>
  <Paragraphs>76</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Cambria Math</vt:lpstr>
      <vt:lpstr>Arial</vt:lpstr>
      <vt:lpstr>Public Sans SemiBold</vt:lpstr>
      <vt:lpstr>Times New Roman</vt:lpstr>
      <vt:lpstr>Public Sans</vt:lpstr>
      <vt:lpstr>Public Sans Light</vt:lpstr>
      <vt:lpstr>1_NSWG Corporate</vt:lpstr>
      <vt:lpstr>Graph-ity falls</vt:lpstr>
      <vt:lpstr>Explore – activity 1</vt:lpstr>
      <vt:lpstr>Summarise (1 of 8) </vt:lpstr>
      <vt:lpstr>Summarise (2 of 8) </vt:lpstr>
      <vt:lpstr>Summarise (3 of 8) </vt:lpstr>
      <vt:lpstr>Summarise (4 of 8) </vt:lpstr>
      <vt:lpstr>Summarise (5 of 8) </vt:lpstr>
      <vt:lpstr>Summarise (6 of 8) </vt:lpstr>
      <vt:lpstr>Summarise (7 of 8) </vt:lpstr>
      <vt:lpstr>Summarise (8 of 8) </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Graph-ity falls slideshow</dc:title>
  <dc:creator>NSW Department of Education</dc:creator>
  <dcterms:created xsi:type="dcterms:W3CDTF">2024-05-03T01:30:01Z</dcterms:created>
  <dcterms:modified xsi:type="dcterms:W3CDTF">2024-05-03T01:30:54Z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2024-05-03T01:30:12Z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760ae731-824a-4a26-b28b-d72dfcef63f2</vt:lpwstr>
  </property>
  <property fmtid="{D5CDD505-2E9C-101B-9397-08002B2CF9AE}" pid="8" name="MSIP_Label_b603dfd7-d93a-4381-a340-2995d8282205_ContentBits">
    <vt:lpwstr>0</vt:lpwstr>
  </property>
</Properties>
</file>