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Lst>
  <p:notesMasterIdLst>
    <p:notesMasterId r:id="rId14"/>
  </p:notesMasterIdLst>
  <p:handoutMasterIdLst>
    <p:handoutMasterId r:id="rId15"/>
  </p:handoutMasterIdLst>
  <p:sldIdLst>
    <p:sldId id="258" r:id="rId2"/>
    <p:sldId id="275" r:id="rId3"/>
    <p:sldId id="287" r:id="rId4"/>
    <p:sldId id="286" r:id="rId5"/>
    <p:sldId id="288" r:id="rId6"/>
    <p:sldId id="277" r:id="rId7"/>
    <p:sldId id="278" r:id="rId8"/>
    <p:sldId id="279" r:id="rId9"/>
    <p:sldId id="281" r:id="rId10"/>
    <p:sldId id="282" r:id="rId11"/>
    <p:sldId id="283" r:id="rId12"/>
    <p:sldId id="289"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Public Sans SemiBold" pitchFamily="2" charset="0"/>
      <p:bold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75"/>
            <p14:sldId id="287"/>
            <p14:sldId id="286"/>
            <p14:sldId id="288"/>
            <p14:sldId id="277"/>
            <p14:sldId id="278"/>
            <p14:sldId id="279"/>
            <p14:sldId id="281"/>
            <p14:sldId id="282"/>
            <p14:sldId id="283"/>
            <p14:sldId id="28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146CFD"/>
    <a:srgbClr val="0070C0"/>
    <a:srgbClr val="CBEDFD"/>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07543-3C32-4735-B765-CDA593E0B4C9}" v="8" dt="2024-05-03T01:29:39.318"/>
    <p1510:client id="{DB93C035-E95F-448B-A1E0-2D398DB6804B}" v="1" dt="2024-05-03T01:32:49.02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18" autoAdjust="0"/>
  </p:normalViewPr>
  <p:slideViewPr>
    <p:cSldViewPr snapToGrid="0">
      <p:cViewPr varScale="1">
        <p:scale>
          <a:sx n="61" d="100"/>
          <a:sy n="61" d="100"/>
        </p:scale>
        <p:origin x="2397" y="33"/>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15506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9113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94218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could use a graphing calculator such as Desmos or GeoGebra to ‘verify graphically’ or students could draw their own graphs and use a ruler or graph paper to line up the values.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41085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could use a graphing calculator such as Desmos or GeoGebra to ‘verify graphically’ or students could draw their own graphs and use a ruler or graph paper to line up the values.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59232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could use a graphing calculator such as Desmos or GeoGebra to ‘verify graphically’ or students could draw their own graphs and use a ruler or graph paper to line up the values.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4836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could use a graphing calculator such as Desmos or GeoGebra to ‘verify graphically’ or students could draw their own graphs and use a ruler or graph paper to line up the values.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97989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17016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3776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5931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17564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Master" Target="../slideMasters/slideMaster1.xml"/><Relationship Id="rId4" Type="http://schemas.openxmlformats.org/officeDocument/2006/relationships/hyperlink" Target="https://curriculum.nsw.edu.au/"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creativecommons.org/licenses/by/4.0/"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2621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757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0923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60703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70651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557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60780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70611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499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0689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40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2118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5617029" y="0"/>
            <a:ext cx="657497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5999584" y="1800000"/>
            <a:ext cx="5844415"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5039999"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1" y="360000"/>
            <a:ext cx="5040284"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1" y="980969"/>
            <a:ext cx="5040284"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961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2365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7767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039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1578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3875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068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4957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0A96C5-7E98-D3A4-A1D1-ECB8AE305780}"/>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CC48A8E3-0000-075F-BDFD-F1A8168061C5}"/>
              </a:ext>
            </a:extLst>
          </p:cNvPr>
          <p:cNvSpPr txBox="1"/>
          <p:nvPr userDrawn="1"/>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255139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96742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06601B-0CFD-B801-CC34-B0DC5A80CE6D}"/>
              </a:ext>
            </a:extLst>
          </p:cNvPr>
          <p:cNvSpPr/>
          <p:nvPr userDrawn="1"/>
        </p:nvSpPr>
        <p:spPr>
          <a:xfrm>
            <a:off x="0" y="0"/>
            <a:ext cx="1219200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0" name="TextBox 9">
            <a:extLst>
              <a:ext uri="{FF2B5EF4-FFF2-40B4-BE49-F238E27FC236}">
                <a16:creationId xmlns:a16="http://schemas.microsoft.com/office/drawing/2014/main" id="{DE842957-FD6E-7C55-610C-D9C7C9D96160}"/>
              </a:ext>
            </a:extLst>
          </p:cNvPr>
          <p:cNvSpPr txBox="1"/>
          <p:nvPr userDrawn="1"/>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4781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6478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6758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075678-5A4E-9236-C8FF-6898BD4F91A2}"/>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118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8E70F3-14DA-DF8C-0002-55D142F4C5AA}"/>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6" name="Picture 5">
            <a:extLst>
              <a:ext uri="{FF2B5EF4-FFF2-40B4-BE49-F238E27FC236}">
                <a16:creationId xmlns:a16="http://schemas.microsoft.com/office/drawing/2014/main" id="{6417C424-2D57-EF0B-BB5C-82A4DB99A32D}"/>
              </a:ext>
            </a:extLst>
          </p:cNvPr>
          <p:cNvPicPr>
            <a:picLocks noChangeAspect="1"/>
          </p:cNvPicPr>
          <p:nvPr userDrawn="1"/>
        </p:nvPicPr>
        <p:blipFill rotWithShape="1">
          <a:blip r:embed="rId2"/>
          <a:srcRect t="4134"/>
          <a:stretch/>
        </p:blipFill>
        <p:spPr>
          <a:xfrm>
            <a:off x="11172555" y="340401"/>
            <a:ext cx="661191" cy="723198"/>
          </a:xfrm>
          <a:prstGeom prst="rect">
            <a:avLst/>
          </a:prstGeom>
        </p:spPr>
      </p:pic>
    </p:spTree>
    <p:extLst>
      <p:ext uri="{BB962C8B-B14F-4D97-AF65-F5344CB8AC3E}">
        <p14:creationId xmlns:p14="http://schemas.microsoft.com/office/powerpoint/2010/main" val="178690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FAA85E-C8D1-84AC-7AD1-782C525E6923}"/>
              </a:ext>
            </a:extLst>
          </p:cNvPr>
          <p:cNvSpPr/>
          <p:nvPr userDrawn="1"/>
        </p:nvSpPr>
        <p:spPr>
          <a:xfrm>
            <a:off x="0" y="0"/>
            <a:ext cx="1219200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4095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5D9197-23F0-53AE-53D4-30F13CBBA10F}"/>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2391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924788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Direct variation</a:t>
            </a:r>
          </a:p>
        </p:txBody>
      </p:sp>
      <p:sp>
        <p:nvSpPr>
          <p:cNvPr id="3" name="Text Placeholder 2">
            <a:extLst>
              <a:ext uri="{FF2B5EF4-FFF2-40B4-BE49-F238E27FC236}">
                <a16:creationId xmlns:a16="http://schemas.microsoft.com/office/drawing/2014/main" id="{1AE54A9A-EC6A-95D4-D84E-9CB02DA0ACAE}"/>
              </a:ext>
            </a:extLst>
          </p:cNvPr>
          <p:cNvSpPr>
            <a:spLocks noGrp="1"/>
          </p:cNvSpPr>
          <p:nvPr>
            <p:ph type="body" sz="quarter" idx="14"/>
          </p:nvPr>
        </p:nvSpPr>
        <p:spPr/>
        <p:txBody>
          <a:bodyPr/>
          <a:lstStyle/>
          <a:p>
            <a:r>
              <a:rPr lang="en-AU" sz="2000" dirty="0">
                <a:latin typeface="+mj-lt"/>
              </a:rPr>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(9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Your turn 2</a:t>
            </a:r>
          </a:p>
        </p:txBody>
      </p:sp>
      <p:sp>
        <p:nvSpPr>
          <p:cNvPr id="6" name="Content Placeholder 1">
            <a:extLst>
              <a:ext uri="{FF2B5EF4-FFF2-40B4-BE49-F238E27FC236}">
                <a16:creationId xmlns:a16="http://schemas.microsoft.com/office/drawing/2014/main" id="{B94C01C2-E835-707D-F3C7-C1B1AA80F6BE}"/>
              </a:ext>
            </a:extLst>
          </p:cNvPr>
          <p:cNvSpPr txBox="1">
            <a:spLocks/>
          </p:cNvSpPr>
          <p:nvPr/>
        </p:nvSpPr>
        <p:spPr>
          <a:xfrm>
            <a:off x="360000" y="1406525"/>
            <a:ext cx="11483975" cy="194151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t>The number of revolutions a wheel makes varies directly with the distance it rolls. </a:t>
            </a:r>
          </a:p>
          <a:p>
            <a:pPr>
              <a:spcAft>
                <a:spcPts val="600"/>
              </a:spcAft>
            </a:pPr>
            <a:r>
              <a:rPr lang="en-AU" sz="1800" dirty="0"/>
              <a:t>If a bicycle wheel completes 12 revolutions in 3 seconds, how many revolutions will the wheel complete in 12 seconds?</a:t>
            </a:r>
          </a:p>
          <a:p>
            <a:pPr>
              <a:spcAft>
                <a:spcPts val="600"/>
              </a:spcAft>
            </a:pPr>
            <a:r>
              <a:rPr lang="en-AU" sz="1800" dirty="0"/>
              <a:t>Verify your answer graphically.</a:t>
            </a:r>
          </a:p>
        </p:txBody>
      </p:sp>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0737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(10 of 10)</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Your turn 2 </a:t>
                </a:r>
                <a14:m>
                  <m:oMath xmlns:m="http://schemas.openxmlformats.org/officeDocument/2006/math">
                    <m:r>
                      <a:rPr lang="en-AU" i="1" dirty="0" smtClean="0">
                        <a:latin typeface="Cambria Math" panose="02040503050406030204" pitchFamily="18" charset="0"/>
                      </a:rPr>
                      <m:t>−</m:t>
                    </m:r>
                  </m:oMath>
                </a14:m>
                <a:r>
                  <a:rPr lang="en-AU" dirty="0"/>
                  <a:t> solution</a:t>
                </a:r>
              </a:p>
            </p:txBody>
          </p:sp>
        </mc:Choice>
        <mc:Fallback xmlns="">
          <p:sp>
            <p:nvSpPr>
              <p:cNvPr id="5" name="Text Placeholder 4">
                <a:extLst>
                  <a:ext uri="{FF2B5EF4-FFF2-40B4-BE49-F238E27FC236}">
                    <a16:creationId xmlns:a16="http://schemas.microsoft.com/office/drawing/2014/main" id="{EE53F72B-0ADA-6C44-36C3-C9ECD9BF8434}"/>
                  </a:ext>
                </a:extLst>
              </p:cNvPr>
              <p:cNvSpPr>
                <a:spLocks noGrp="1" noRot="1" noChangeAspect="1" noMove="1" noResize="1" noEditPoints="1" noAdjustHandles="1" noChangeArrowheads="1" noChangeShapeType="1" noTextEdit="1"/>
              </p:cNvSpPr>
              <p:nvPr>
                <p:ph type="body" sz="quarter" idx="18"/>
              </p:nvPr>
            </p:nvSpPr>
            <p:spPr>
              <a:xfrm>
                <a:off x="360000" y="982520"/>
                <a:ext cx="10080000" cy="310015"/>
              </a:xfrm>
              <a:blipFill>
                <a:blip r:embed="rId3"/>
                <a:stretch>
                  <a:fillRect l="-1511" t="-25490" b="-49020"/>
                </a:stretch>
              </a:blipFill>
            </p:spPr>
            <p:txBody>
              <a:bodyPr/>
              <a:lstStyle/>
              <a:p>
                <a:r>
                  <a:rPr lang="en-AU">
                    <a:noFill/>
                  </a:rPr>
                  <a:t> </a:t>
                </a:r>
              </a:p>
            </p:txBody>
          </p:sp>
        </mc:Fallback>
      </mc:AlternateContent>
      <p:sp>
        <p:nvSpPr>
          <p:cNvPr id="2" name="Content Placeholder 1">
            <a:extLst>
              <a:ext uri="{FF2B5EF4-FFF2-40B4-BE49-F238E27FC236}">
                <a16:creationId xmlns:a16="http://schemas.microsoft.com/office/drawing/2014/main" id="{BDD76F4C-B839-2094-0EF3-FF16ED7DFA75}"/>
              </a:ext>
            </a:extLst>
          </p:cNvPr>
          <p:cNvSpPr>
            <a:spLocks noGrp="1"/>
          </p:cNvSpPr>
          <p:nvPr>
            <p:ph idx="4294967295"/>
          </p:nvPr>
        </p:nvSpPr>
        <p:spPr>
          <a:xfrm>
            <a:off x="360000" y="1406525"/>
            <a:ext cx="11483975" cy="1941513"/>
          </a:xfrm>
        </p:spPr>
        <p:txBody>
          <a:bodyPr/>
          <a:lstStyle/>
          <a:p>
            <a:pPr>
              <a:lnSpc>
                <a:spcPct val="150000"/>
              </a:lnSpc>
              <a:spcAft>
                <a:spcPts val="600"/>
              </a:spcAft>
            </a:pPr>
            <a:r>
              <a:rPr lang="en-AU" sz="1800" dirty="0"/>
              <a:t>The number of revolutions a wheel makes varies directly with the distance it rolls. </a:t>
            </a:r>
          </a:p>
          <a:p>
            <a:pPr>
              <a:lnSpc>
                <a:spcPct val="150000"/>
              </a:lnSpc>
              <a:spcAft>
                <a:spcPts val="600"/>
              </a:spcAft>
            </a:pPr>
            <a:r>
              <a:rPr lang="en-AU" sz="1800" dirty="0"/>
              <a:t>If a bicycle wheel completes 12 revolutions in 3 seconds, how many revolutions will the wheel complete in 12 seconds?</a:t>
            </a:r>
          </a:p>
          <a:p>
            <a:pPr>
              <a:lnSpc>
                <a:spcPct val="150000"/>
              </a:lnSpc>
              <a:spcAft>
                <a:spcPts val="600"/>
              </a:spcAft>
            </a:pPr>
            <a:r>
              <a:rPr lang="en-AU" sz="1800" dirty="0"/>
              <a:t>Verify your answer graphically.</a:t>
            </a:r>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C8E7C3B7-DB8D-039D-F33D-F1F64C10D02B}"/>
                  </a:ext>
                </a:extLst>
              </p:cNvPr>
              <p:cNvSpPr txBox="1">
                <a:spLocks/>
              </p:cNvSpPr>
              <p:nvPr/>
            </p:nvSpPr>
            <p:spPr>
              <a:xfrm>
                <a:off x="360000" y="3244138"/>
                <a:ext cx="5288325" cy="3267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n-AU" sz="1800" dirty="0"/>
                  <a:t>Let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oMath>
                </a14:m>
                <a:r>
                  <a:rPr lang="en-AU" sz="1800" dirty="0"/>
                  <a:t> revolutions, </a:t>
                </a:r>
                <a14:m>
                  <m:oMath xmlns:m="http://schemas.openxmlformats.org/officeDocument/2006/math">
                    <m:r>
                      <a:rPr lang="en-AU" sz="1800" b="0" i="1" smtClean="0">
                        <a:latin typeface="Cambria Math" panose="02040503050406030204" pitchFamily="18" charset="0"/>
                      </a:rPr>
                      <m:t>𝑡</m:t>
                    </m:r>
                    <m:r>
                      <a:rPr lang="en-AU" sz="1800" b="0" i="1" smtClean="0">
                        <a:latin typeface="Cambria Math" panose="02040503050406030204" pitchFamily="18" charset="0"/>
                      </a:rPr>
                      <m:t>=</m:t>
                    </m:r>
                  </m:oMath>
                </a14:m>
                <a:r>
                  <a:rPr lang="en-AU" sz="1800" dirty="0"/>
                  <a:t> time (in seconds).</a:t>
                </a:r>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r>
                        <a:rPr lang="en-AU" sz="1800" b="0" i="1" smtClean="0">
                          <a:latin typeface="Cambria Math" panose="02040503050406030204" pitchFamily="18" charset="0"/>
                        </a:rPr>
                        <m:t>𝑘𝑡</m:t>
                      </m:r>
                    </m:oMath>
                  </m:oMathPara>
                </a14:m>
                <a:endParaRPr lang="en-AU" sz="180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12=3</m:t>
                      </m:r>
                      <m:r>
                        <a:rPr lang="en-AU" sz="1800" b="0" i="1" smtClean="0">
                          <a:latin typeface="Cambria Math" panose="02040503050406030204" pitchFamily="18" charset="0"/>
                        </a:rPr>
                        <m:t>𝑘</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=4</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=4</m:t>
                      </m:r>
                      <m:r>
                        <a:rPr lang="en-AU" sz="1800" b="0" i="1" smtClean="0">
                          <a:latin typeface="Cambria Math" panose="02040503050406030204" pitchFamily="18" charset="0"/>
                        </a:rPr>
                        <m:t>𝑡</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12</m:t>
                          </m:r>
                        </m:e>
                      </m:d>
                    </m:oMath>
                  </m:oMathPara>
                </a14:m>
                <a:endParaRPr lang="en-AU" sz="1800" b="0" dirty="0"/>
              </a:p>
              <a:p>
                <a:pPr>
                  <a:lnSpc>
                    <a:spcPct val="150000"/>
                  </a:lnSpc>
                  <a:spcAft>
                    <a:spcPts val="600"/>
                  </a:spcAft>
                </a:pP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=48</m:t>
                    </m:r>
                  </m:oMath>
                </a14:m>
                <a:r>
                  <a:rPr lang="en-AU" sz="1800" b="0" dirty="0"/>
                  <a:t> revolutions</a:t>
                </a:r>
              </a:p>
              <a:p>
                <a:pPr>
                  <a:lnSpc>
                    <a:spcPct val="150000"/>
                  </a:lnSpc>
                  <a:spcAft>
                    <a:spcPts val="600"/>
                  </a:spcAft>
                </a:pPr>
                <a:endParaRPr lang="en-AU" dirty="0"/>
              </a:p>
            </p:txBody>
          </p:sp>
        </mc:Choice>
        <mc:Fallback xmlns="">
          <p:sp>
            <p:nvSpPr>
              <p:cNvPr id="6" name="Content Placeholder 1">
                <a:extLst>
                  <a:ext uri="{FF2B5EF4-FFF2-40B4-BE49-F238E27FC236}">
                    <a16:creationId xmlns:a16="http://schemas.microsoft.com/office/drawing/2014/main" id="{C8E7C3B7-DB8D-039D-F33D-F1F64C10D02B}"/>
                  </a:ext>
                </a:extLst>
              </p:cNvPr>
              <p:cNvSpPr txBox="1">
                <a:spLocks noRot="1" noChangeAspect="1" noMove="1" noResize="1" noEditPoints="1" noAdjustHandles="1" noChangeArrowheads="1" noChangeShapeType="1" noTextEdit="1"/>
              </p:cNvSpPr>
              <p:nvPr/>
            </p:nvSpPr>
            <p:spPr>
              <a:xfrm>
                <a:off x="360000" y="3244138"/>
                <a:ext cx="5288325" cy="3267000"/>
              </a:xfrm>
              <a:prstGeom prst="rect">
                <a:avLst/>
              </a:prstGeom>
              <a:blipFill>
                <a:blip r:embed="rId4"/>
                <a:stretch>
                  <a:fillRect l="-2650" b="-5224"/>
                </a:stretch>
              </a:blipFill>
            </p:spPr>
            <p:txBody>
              <a:bodyPr/>
              <a:lstStyle/>
              <a:p>
                <a:r>
                  <a:rPr lang="en-AU">
                    <a:noFill/>
                  </a:rPr>
                  <a:t> </a:t>
                </a:r>
              </a:p>
            </p:txBody>
          </p:sp>
        </mc:Fallback>
      </mc:AlternateContent>
      <p:pic>
        <p:nvPicPr>
          <p:cNvPr id="8" name="Picture 7" descr="Graph of y=4x, passing through the point (12,48).">
            <a:extLst>
              <a:ext uri="{FF2B5EF4-FFF2-40B4-BE49-F238E27FC236}">
                <a16:creationId xmlns:a16="http://schemas.microsoft.com/office/drawing/2014/main" id="{61BBF910-E8FF-B377-F77F-FAEFC10590D7}"/>
              </a:ext>
            </a:extLst>
          </p:cNvPr>
          <p:cNvPicPr>
            <a:picLocks noChangeAspect="1"/>
          </p:cNvPicPr>
          <p:nvPr/>
        </p:nvPicPr>
        <p:blipFill>
          <a:blip r:embed="rId5"/>
          <a:stretch>
            <a:fillRect/>
          </a:stretch>
        </p:blipFill>
        <p:spPr>
          <a:xfrm>
            <a:off x="5912317" y="2627913"/>
            <a:ext cx="5667666" cy="3883225"/>
          </a:xfrm>
          <a:prstGeom prst="rect">
            <a:avLst/>
          </a:prstGeom>
        </p:spPr>
      </p:pic>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5436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53B28-539F-029C-BA37-33C08A94F342}"/>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A6137CEB-6B63-9CFD-4934-858BC38F7C36}"/>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3" name="Slide Number Placeholder 2">
            <a:extLst>
              <a:ext uri="{FF2B5EF4-FFF2-40B4-BE49-F238E27FC236}">
                <a16:creationId xmlns:a16="http://schemas.microsoft.com/office/drawing/2014/main" id="{97FF7910-5EA9-AA0B-834C-8FE10C4003F2}"/>
              </a:ext>
              <a:ext uri="{C183D7F6-B498-43B3-948B-1728B52AA6E4}">
                <adec:decorative xmlns:adec="http://schemas.microsoft.com/office/drawing/2017/decorative" val="1"/>
              </a:ext>
            </a:extLst>
          </p:cNvPr>
          <p:cNvSpPr>
            <a:spLocks noGrp="1"/>
          </p:cNvSpPr>
          <p:nvPr>
            <p:ph type="sldNum" sz="quarter" idx="12"/>
          </p:nvPr>
        </p:nvSpPr>
        <p:spPr>
          <a:xfrm>
            <a:off x="11124000" y="649314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5365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(1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Worked example 1</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D76F4C-B839-2094-0EF3-FF16ED7DFA75}"/>
                  </a:ext>
                </a:extLst>
              </p:cNvPr>
              <p:cNvSpPr>
                <a:spLocks noGrp="1"/>
              </p:cNvSpPr>
              <p:nvPr>
                <p:ph idx="4294967295"/>
              </p:nvPr>
            </p:nvSpPr>
            <p:spPr>
              <a:xfrm>
                <a:off x="360000" y="1619250"/>
                <a:ext cx="4440238" cy="1155481"/>
              </a:xfrm>
            </p:spPr>
            <p:txBody>
              <a:bodyPr/>
              <a:lstStyle/>
              <a:p>
                <a:pPr>
                  <a:lnSpc>
                    <a:spcPct val="150000"/>
                  </a:lnSpc>
                </a:pPr>
                <a14:m>
                  <m:oMath xmlns:m="http://schemas.openxmlformats.org/officeDocument/2006/math">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𝑥</m:t>
                    </m:r>
                  </m:oMath>
                </a14:m>
                <a:r>
                  <a:rPr lang="en-AU" sz="1800" dirty="0">
                    <a:solidFill>
                      <a:schemeClr val="tx1"/>
                    </a:solidFill>
                  </a:rPr>
                  <a:t>. When </a:t>
                </a:r>
                <a14:m>
                  <m:oMath xmlns:m="http://schemas.openxmlformats.org/officeDocument/2006/math">
                    <m:r>
                      <a:rPr lang="en-AU" sz="1800" b="0" i="1" smtClean="0">
                        <a:solidFill>
                          <a:schemeClr val="tx1"/>
                        </a:solidFill>
                        <a:latin typeface="Cambria Math" panose="02040503050406030204" pitchFamily="18" charset="0"/>
                      </a:rPr>
                      <m:t>𝑥</m:t>
                    </m:r>
                    <m:r>
                      <a:rPr lang="en-AU" sz="1800" b="0" i="1" smtClean="0">
                        <a:solidFill>
                          <a:schemeClr val="tx1"/>
                        </a:solidFill>
                        <a:latin typeface="Cambria Math" panose="02040503050406030204" pitchFamily="18" charset="0"/>
                      </a:rPr>
                      <m:t>=30, </m:t>
                    </m:r>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rPr>
                      <m:t>=10.</m:t>
                    </m:r>
                  </m:oMath>
                </a14:m>
                <a:r>
                  <a:rPr lang="en-AU" sz="1800" dirty="0">
                    <a:solidFill>
                      <a:schemeClr val="tx1"/>
                    </a:solidFill>
                  </a:rPr>
                  <a:t> </a:t>
                </a:r>
              </a:p>
              <a:p>
                <a:pPr marL="457200" indent="-457200">
                  <a:lnSpc>
                    <a:spcPct val="150000"/>
                  </a:lnSpc>
                  <a:buFont typeface="+mj-lt"/>
                  <a:buAutoNum type="alphaLcParenR"/>
                </a:pPr>
                <a:r>
                  <a:rPr lang="en-AU" sz="1800" dirty="0">
                    <a:solidFill>
                      <a:schemeClr val="tx1"/>
                    </a:solidFill>
                  </a:rPr>
                  <a:t>Find </a:t>
                </a:r>
                <a14:m>
                  <m:oMath xmlns:m="http://schemas.openxmlformats.org/officeDocument/2006/math">
                    <m:r>
                      <a:rPr lang="en-AU" sz="1800" b="0" i="1" smtClean="0">
                        <a:solidFill>
                          <a:schemeClr val="tx1"/>
                        </a:solidFill>
                        <a:latin typeface="Cambria Math" panose="02040503050406030204" pitchFamily="18" charset="0"/>
                      </a:rPr>
                      <m:t>𝑦</m:t>
                    </m:r>
                  </m:oMath>
                </a14:m>
                <a:r>
                  <a:rPr lang="en-AU" sz="1800" dirty="0">
                    <a:solidFill>
                      <a:schemeClr val="tx1"/>
                    </a:solidFill>
                  </a:rPr>
                  <a:t> when </a:t>
                </a:r>
                <a14:m>
                  <m:oMath xmlns:m="http://schemas.openxmlformats.org/officeDocument/2006/math">
                    <m:r>
                      <a:rPr lang="en-AU" sz="1800" b="0" i="1" smtClean="0">
                        <a:solidFill>
                          <a:schemeClr val="tx1"/>
                        </a:solidFill>
                        <a:latin typeface="Cambria Math" panose="02040503050406030204" pitchFamily="18" charset="0"/>
                      </a:rPr>
                      <m:t>𝑥</m:t>
                    </m:r>
                    <m:r>
                      <a:rPr lang="en-AU" sz="1800" b="0" i="1" smtClean="0">
                        <a:solidFill>
                          <a:schemeClr val="tx1"/>
                        </a:solidFill>
                        <a:latin typeface="Cambria Math" panose="02040503050406030204" pitchFamily="18" charset="0"/>
                      </a:rPr>
                      <m:t>=60</m:t>
                    </m:r>
                  </m:oMath>
                </a14:m>
                <a:r>
                  <a:rPr lang="en-AU" sz="1800" dirty="0">
                    <a:solidFill>
                      <a:schemeClr val="tx1"/>
                    </a:solidFill>
                  </a:rPr>
                  <a:t>.</a:t>
                </a:r>
              </a:p>
            </p:txBody>
          </p:sp>
        </mc:Choice>
        <mc:Fallback xmlns="">
          <p:sp>
            <p:nvSpPr>
              <p:cNvPr id="2" name="Content Placeholder 1">
                <a:extLst>
                  <a:ext uri="{FF2B5EF4-FFF2-40B4-BE49-F238E27FC236}">
                    <a16:creationId xmlns:a16="http://schemas.microsoft.com/office/drawing/2014/main" id="{BDD76F4C-B839-2094-0EF3-FF16ED7DFA75}"/>
                  </a:ext>
                </a:extLst>
              </p:cNvPr>
              <p:cNvSpPr>
                <a:spLocks noGrp="1" noRot="1" noChangeAspect="1" noMove="1" noResize="1" noEditPoints="1" noAdjustHandles="1" noChangeArrowheads="1" noChangeShapeType="1" noTextEdit="1"/>
              </p:cNvSpPr>
              <p:nvPr>
                <p:ph idx="4294967295"/>
              </p:nvPr>
            </p:nvSpPr>
            <p:spPr>
              <a:xfrm>
                <a:off x="360000" y="1619250"/>
                <a:ext cx="4440238" cy="1155481"/>
              </a:xfrm>
              <a:blipFill>
                <a:blip r:embed="rId3"/>
                <a:stretch>
                  <a:fillRect l="-31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AC8C2E-3BF1-FB18-5C7A-729B23EAC30A}"/>
                  </a:ext>
                </a:extLst>
              </p:cNvPr>
              <p:cNvSpPr txBox="1"/>
              <p:nvPr/>
            </p:nvSpPr>
            <p:spPr>
              <a:xfrm>
                <a:off x="360000" y="3041940"/>
                <a:ext cx="5115697" cy="3456060"/>
              </a:xfrm>
              <a:prstGeom prst="rect">
                <a:avLst/>
              </a:prstGeom>
              <a:noFill/>
            </p:spPr>
            <p:txBody>
              <a:bodyPr wrap="square" lIns="0" tIns="0" rIns="0" bIns="0" rtlCol="0">
                <a:noAutofit/>
              </a:bodyPr>
              <a:lstStyle/>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r>
                        <a:rPr lang="en-AU" sz="1800" i="1">
                          <a:solidFill>
                            <a:srgbClr val="22272B"/>
                          </a:solidFill>
                          <a:latin typeface="Cambria Math" panose="02040503050406030204" pitchFamily="18" charset="0"/>
                        </a:rPr>
                        <m:t>𝑘𝑥</m:t>
                      </m:r>
                    </m:oMath>
                  </m:oMathPara>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10=30</m:t>
                      </m:r>
                      <m:r>
                        <a:rPr lang="en-AU" sz="1800" i="1">
                          <a:solidFill>
                            <a:srgbClr val="22272B"/>
                          </a:solidFill>
                          <a:latin typeface="Cambria Math" panose="02040503050406030204" pitchFamily="18" charset="0"/>
                        </a:rPr>
                        <m:t>𝑘</m:t>
                      </m:r>
                    </m:oMath>
                  </m:oMathPara>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𝑘</m:t>
                      </m:r>
                      <m:r>
                        <a:rPr lang="en-AU" sz="1800" i="1">
                          <a:solidFill>
                            <a:srgbClr val="22272B"/>
                          </a:solidFill>
                          <a:latin typeface="Cambria Math" panose="02040503050406030204" pitchFamily="18" charset="0"/>
                        </a:rPr>
                        <m:t>=</m:t>
                      </m:r>
                      <m:f>
                        <m:fPr>
                          <m:ctrlPr>
                            <a:rPr lang="en-AU" sz="1800" i="1">
                              <a:solidFill>
                                <a:srgbClr val="22272B"/>
                              </a:solidFill>
                              <a:latin typeface="Cambria Math" panose="02040503050406030204" pitchFamily="18" charset="0"/>
                            </a:rPr>
                          </m:ctrlPr>
                        </m:fPr>
                        <m:num>
                          <m:r>
                            <a:rPr lang="en-AU" sz="1800" i="1">
                              <a:solidFill>
                                <a:srgbClr val="22272B"/>
                              </a:solidFill>
                              <a:latin typeface="Cambria Math" panose="02040503050406030204" pitchFamily="18" charset="0"/>
                            </a:rPr>
                            <m:t>1</m:t>
                          </m:r>
                        </m:num>
                        <m:den>
                          <m:r>
                            <a:rPr lang="en-AU" sz="1800" i="1">
                              <a:solidFill>
                                <a:srgbClr val="22272B"/>
                              </a:solidFill>
                              <a:latin typeface="Cambria Math" panose="02040503050406030204" pitchFamily="18" charset="0"/>
                            </a:rPr>
                            <m:t>3</m:t>
                          </m:r>
                        </m:den>
                      </m:f>
                    </m:oMath>
                  </m:oMathPara>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f>
                        <m:fPr>
                          <m:ctrlPr>
                            <a:rPr lang="en-AU" sz="1800" i="1">
                              <a:solidFill>
                                <a:srgbClr val="22272B"/>
                              </a:solidFill>
                              <a:latin typeface="Cambria Math" panose="02040503050406030204" pitchFamily="18" charset="0"/>
                            </a:rPr>
                          </m:ctrlPr>
                        </m:fPr>
                        <m:num>
                          <m:r>
                            <a:rPr lang="en-AU" sz="1800" i="1">
                              <a:solidFill>
                                <a:srgbClr val="22272B"/>
                              </a:solidFill>
                              <a:latin typeface="Cambria Math" panose="02040503050406030204" pitchFamily="18" charset="0"/>
                            </a:rPr>
                            <m:t>1</m:t>
                          </m:r>
                        </m:num>
                        <m:den>
                          <m:r>
                            <a:rPr lang="en-AU" sz="1800" i="1">
                              <a:solidFill>
                                <a:srgbClr val="22272B"/>
                              </a:solidFill>
                              <a:latin typeface="Cambria Math" panose="02040503050406030204" pitchFamily="18" charset="0"/>
                            </a:rPr>
                            <m:t>3</m:t>
                          </m:r>
                        </m:den>
                      </m:f>
                      <m:r>
                        <a:rPr lang="en-AU" sz="1800" i="1">
                          <a:solidFill>
                            <a:srgbClr val="22272B"/>
                          </a:solidFill>
                          <a:latin typeface="Cambria Math" panose="02040503050406030204" pitchFamily="18" charset="0"/>
                        </a:rPr>
                        <m:t>𝑥</m:t>
                      </m:r>
                    </m:oMath>
                  </m:oMathPara>
                </a14:m>
                <a:endParaRPr lang="en-AU" sz="1800" dirty="0">
                  <a:solidFill>
                    <a:srgbClr val="22272B"/>
                  </a:solidFill>
                </a:endParaRPr>
              </a:p>
              <a:p>
                <a:pPr lvl="0" defTabSz="914377">
                  <a:spcAft>
                    <a:spcPts val="1200"/>
                  </a:spcAft>
                </a:pPr>
                <a:r>
                  <a:rPr lang="en-AU" sz="1800" dirty="0">
                    <a:solidFill>
                      <a:srgbClr val="22272B"/>
                    </a:solidFill>
                  </a:rPr>
                  <a:t> </a:t>
                </a:r>
                <a14:m>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f>
                      <m:fPr>
                        <m:ctrlPr>
                          <a:rPr lang="en-AU" sz="1800" i="1">
                            <a:solidFill>
                              <a:srgbClr val="22272B"/>
                            </a:solidFill>
                            <a:latin typeface="Cambria Math" panose="02040503050406030204" pitchFamily="18" charset="0"/>
                          </a:rPr>
                        </m:ctrlPr>
                      </m:fPr>
                      <m:num>
                        <m:r>
                          <a:rPr lang="en-AU" sz="1800" i="1">
                            <a:solidFill>
                              <a:srgbClr val="22272B"/>
                            </a:solidFill>
                            <a:latin typeface="Cambria Math" panose="02040503050406030204" pitchFamily="18" charset="0"/>
                          </a:rPr>
                          <m:t>1</m:t>
                        </m:r>
                      </m:num>
                      <m:den>
                        <m:r>
                          <a:rPr lang="en-AU" sz="1800" i="1">
                            <a:solidFill>
                              <a:srgbClr val="22272B"/>
                            </a:solidFill>
                            <a:latin typeface="Cambria Math" panose="02040503050406030204" pitchFamily="18" charset="0"/>
                          </a:rPr>
                          <m:t>3</m:t>
                        </m:r>
                      </m:den>
                    </m:f>
                    <m:r>
                      <a:rPr lang="en-AU" sz="1800" i="1">
                        <a:solidFill>
                          <a:srgbClr val="22272B"/>
                        </a:solidFill>
                        <a:latin typeface="Cambria Math" panose="02040503050406030204" pitchFamily="18" charset="0"/>
                      </a:rPr>
                      <m:t>(60)</m:t>
                    </m:r>
                  </m:oMath>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=20</m:t>
                      </m:r>
                    </m:oMath>
                  </m:oMathPara>
                </a14:m>
                <a:endParaRPr lang="en-AU" sz="1800" dirty="0">
                  <a:solidFill>
                    <a:srgbClr val="22272B"/>
                  </a:solidFill>
                </a:endParaRPr>
              </a:p>
            </p:txBody>
          </p:sp>
        </mc:Choice>
        <mc:Fallback xmlns="">
          <p:sp>
            <p:nvSpPr>
              <p:cNvPr id="6" name="TextBox 5">
                <a:extLst>
                  <a:ext uri="{FF2B5EF4-FFF2-40B4-BE49-F238E27FC236}">
                    <a16:creationId xmlns:a16="http://schemas.microsoft.com/office/drawing/2014/main" id="{55AC8C2E-3BF1-FB18-5C7A-729B23EAC30A}"/>
                  </a:ext>
                </a:extLst>
              </p:cNvPr>
              <p:cNvSpPr txBox="1">
                <a:spLocks noRot="1" noChangeAspect="1" noMove="1" noResize="1" noEditPoints="1" noAdjustHandles="1" noChangeArrowheads="1" noChangeShapeType="1" noTextEdit="1"/>
              </p:cNvSpPr>
              <p:nvPr/>
            </p:nvSpPr>
            <p:spPr>
              <a:xfrm>
                <a:off x="360000" y="3041940"/>
                <a:ext cx="5115697" cy="3456060"/>
              </a:xfrm>
              <a:prstGeom prst="rect">
                <a:avLst/>
              </a:prstGeom>
              <a:blipFill>
                <a:blip r:embed="rId4"/>
                <a:stretch>
                  <a:fillRect l="-59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7516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(2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Self-explanation prompts 1</a:t>
            </a:r>
          </a:p>
        </p:txBody>
      </p:sp>
      <mc:AlternateContent xmlns:mc="http://schemas.openxmlformats.org/markup-compatibility/2006" xmlns:a14="http://schemas.microsoft.com/office/drawing/2010/main">
        <mc:Choice Requires="a14">
          <p:sp>
            <p:nvSpPr>
              <p:cNvPr id="9" name="Content Placeholder 1">
                <a:extLst>
                  <a:ext uri="{FF2B5EF4-FFF2-40B4-BE49-F238E27FC236}">
                    <a16:creationId xmlns:a16="http://schemas.microsoft.com/office/drawing/2014/main" id="{5D1B8380-5AF8-8C03-92B0-6EA687025950}"/>
                  </a:ext>
                </a:extLst>
              </p:cNvPr>
              <p:cNvSpPr txBox="1">
                <a:spLocks/>
              </p:cNvSpPr>
              <p:nvPr/>
            </p:nvSpPr>
            <p:spPr>
              <a:xfrm>
                <a:off x="360000" y="1619250"/>
                <a:ext cx="4440238" cy="115548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𝑥</m:t>
                    </m:r>
                  </m:oMath>
                </a14:m>
                <a:r>
                  <a:rPr lang="en-AU" sz="1800" dirty="0"/>
                  <a:t>. When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=30, </m:t>
                    </m:r>
                    <m:r>
                      <a:rPr lang="en-AU" sz="1800" i="1" smtClean="0">
                        <a:latin typeface="Cambria Math" panose="02040503050406030204" pitchFamily="18" charset="0"/>
                      </a:rPr>
                      <m:t>𝑦</m:t>
                    </m:r>
                    <m:r>
                      <a:rPr lang="en-AU" sz="1800" i="1" smtClean="0">
                        <a:latin typeface="Cambria Math" panose="02040503050406030204" pitchFamily="18" charset="0"/>
                      </a:rPr>
                      <m:t>=10.</m:t>
                    </m:r>
                  </m:oMath>
                </a14:m>
                <a:r>
                  <a:rPr lang="en-AU" sz="1800" dirty="0"/>
                  <a:t> </a:t>
                </a:r>
              </a:p>
              <a:p>
                <a:pPr marL="457200" indent="-457200">
                  <a:buFont typeface="+mj-lt"/>
                  <a:buAutoNum type="alphaLcParenR"/>
                </a:pPr>
                <a:r>
                  <a:rPr lang="en-AU" sz="1800" dirty="0"/>
                  <a:t>Find </a:t>
                </a:r>
                <a14:m>
                  <m:oMath xmlns:m="http://schemas.openxmlformats.org/officeDocument/2006/math">
                    <m:r>
                      <a:rPr lang="en-AU" sz="1800" i="1" smtClean="0">
                        <a:latin typeface="Cambria Math" panose="02040503050406030204" pitchFamily="18" charset="0"/>
                      </a:rPr>
                      <m:t>𝑦</m:t>
                    </m:r>
                  </m:oMath>
                </a14:m>
                <a:r>
                  <a:rPr lang="en-AU" sz="1800" dirty="0"/>
                  <a:t> when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=60</m:t>
                    </m:r>
                  </m:oMath>
                </a14:m>
                <a:r>
                  <a:rPr lang="en-AU" sz="1800" dirty="0"/>
                  <a:t>.</a:t>
                </a:r>
              </a:p>
            </p:txBody>
          </p:sp>
        </mc:Choice>
        <mc:Fallback xmlns="">
          <p:sp>
            <p:nvSpPr>
              <p:cNvPr id="9" name="Content Placeholder 1">
                <a:extLst>
                  <a:ext uri="{FF2B5EF4-FFF2-40B4-BE49-F238E27FC236}">
                    <a16:creationId xmlns:a16="http://schemas.microsoft.com/office/drawing/2014/main" id="{5D1B8380-5AF8-8C03-92B0-6EA687025950}"/>
                  </a:ext>
                </a:extLst>
              </p:cNvPr>
              <p:cNvSpPr txBox="1">
                <a:spLocks noRot="1" noChangeAspect="1" noMove="1" noResize="1" noEditPoints="1" noAdjustHandles="1" noChangeArrowheads="1" noChangeShapeType="1" noTextEdit="1"/>
              </p:cNvSpPr>
              <p:nvPr/>
            </p:nvSpPr>
            <p:spPr>
              <a:xfrm>
                <a:off x="360000" y="1619250"/>
                <a:ext cx="4440238" cy="1155481"/>
              </a:xfrm>
              <a:prstGeom prst="rect">
                <a:avLst/>
              </a:prstGeom>
              <a:blipFill>
                <a:blip r:embed="rId3"/>
                <a:stretch>
                  <a:fillRect l="-31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EDE1713-D22C-0528-B2EA-666B8D1130C0}"/>
                  </a:ext>
                </a:extLst>
              </p:cNvPr>
              <p:cNvSpPr/>
              <p:nvPr/>
            </p:nvSpPr>
            <p:spPr>
              <a:xfrm>
                <a:off x="3784780" y="1555246"/>
                <a:ext cx="2433140" cy="1085225"/>
              </a:xfrm>
              <a:prstGeom prst="wedgeRoundRectCallout">
                <a:avLst>
                  <a:gd name="adj1" fmla="val -57772"/>
                  <a:gd name="adj2" fmla="val -223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How would you say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oMath>
                </a14:m>
                <a:r>
                  <a:rPr lang="en-AU" sz="1800" dirty="0"/>
                  <a:t>’ aloud?</a:t>
                </a:r>
              </a:p>
            </p:txBody>
          </p:sp>
        </mc:Choice>
        <mc:Fallback xmlns="">
          <p:sp>
            <p:nvSpPr>
              <p:cNvPr id="7" name="Speech Bubble: Rectangle with Corners Rounded 6">
                <a:extLst>
                  <a:ext uri="{FF2B5EF4-FFF2-40B4-BE49-F238E27FC236}">
                    <a16:creationId xmlns:a16="http://schemas.microsoft.com/office/drawing/2014/main" id="{FEDE1713-D22C-0528-B2EA-666B8D1130C0}"/>
                  </a:ext>
                </a:extLst>
              </p:cNvPr>
              <p:cNvSpPr>
                <a:spLocks noRot="1" noChangeAspect="1" noMove="1" noResize="1" noEditPoints="1" noAdjustHandles="1" noChangeArrowheads="1" noChangeShapeType="1" noTextEdit="1"/>
              </p:cNvSpPr>
              <p:nvPr/>
            </p:nvSpPr>
            <p:spPr>
              <a:xfrm>
                <a:off x="3784780" y="1555246"/>
                <a:ext cx="2433140" cy="1085225"/>
              </a:xfrm>
              <a:prstGeom prst="wedgeRoundRectCallout">
                <a:avLst>
                  <a:gd name="adj1" fmla="val -57772"/>
                  <a:gd name="adj2" fmla="val -22394"/>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C8ADC54-269F-8F13-0FB2-8B82F7EEAA16}"/>
                  </a:ext>
                </a:extLst>
              </p:cNvPr>
              <p:cNvSpPr txBox="1"/>
              <p:nvPr/>
            </p:nvSpPr>
            <p:spPr>
              <a:xfrm>
                <a:off x="360000" y="3041940"/>
                <a:ext cx="5115697" cy="3456060"/>
              </a:xfrm>
              <a:prstGeom prst="rect">
                <a:avLst/>
              </a:prstGeom>
              <a:noFill/>
            </p:spPr>
            <p:txBody>
              <a:bodyPr wrap="square" lIns="0" tIns="0" rIns="0" bIns="0" rtlCol="0">
                <a:noAutofit/>
              </a:bodyPr>
              <a:lstStyle/>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r>
                        <a:rPr lang="en-AU" sz="1800" i="1">
                          <a:solidFill>
                            <a:srgbClr val="22272B"/>
                          </a:solidFill>
                          <a:latin typeface="Cambria Math" panose="02040503050406030204" pitchFamily="18" charset="0"/>
                        </a:rPr>
                        <m:t>𝑘𝑥</m:t>
                      </m:r>
                    </m:oMath>
                  </m:oMathPara>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10=30</m:t>
                      </m:r>
                      <m:r>
                        <a:rPr lang="en-AU" sz="1800" i="1">
                          <a:solidFill>
                            <a:srgbClr val="22272B"/>
                          </a:solidFill>
                          <a:latin typeface="Cambria Math" panose="02040503050406030204" pitchFamily="18" charset="0"/>
                        </a:rPr>
                        <m:t>𝑘</m:t>
                      </m:r>
                    </m:oMath>
                  </m:oMathPara>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𝑘</m:t>
                      </m:r>
                      <m:r>
                        <a:rPr lang="en-AU" sz="1800" i="1">
                          <a:solidFill>
                            <a:srgbClr val="22272B"/>
                          </a:solidFill>
                          <a:latin typeface="Cambria Math" panose="02040503050406030204" pitchFamily="18" charset="0"/>
                        </a:rPr>
                        <m:t>=</m:t>
                      </m:r>
                      <m:f>
                        <m:fPr>
                          <m:ctrlPr>
                            <a:rPr lang="en-AU" sz="1800" i="1">
                              <a:solidFill>
                                <a:srgbClr val="22272B"/>
                              </a:solidFill>
                              <a:latin typeface="Cambria Math" panose="02040503050406030204" pitchFamily="18" charset="0"/>
                            </a:rPr>
                          </m:ctrlPr>
                        </m:fPr>
                        <m:num>
                          <m:r>
                            <a:rPr lang="en-AU" sz="1800" i="1">
                              <a:solidFill>
                                <a:srgbClr val="22272B"/>
                              </a:solidFill>
                              <a:latin typeface="Cambria Math" panose="02040503050406030204" pitchFamily="18" charset="0"/>
                            </a:rPr>
                            <m:t>1</m:t>
                          </m:r>
                        </m:num>
                        <m:den>
                          <m:r>
                            <a:rPr lang="en-AU" sz="1800" i="1">
                              <a:solidFill>
                                <a:srgbClr val="22272B"/>
                              </a:solidFill>
                              <a:latin typeface="Cambria Math" panose="02040503050406030204" pitchFamily="18" charset="0"/>
                            </a:rPr>
                            <m:t>3</m:t>
                          </m:r>
                        </m:den>
                      </m:f>
                    </m:oMath>
                  </m:oMathPara>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f>
                        <m:fPr>
                          <m:ctrlPr>
                            <a:rPr lang="en-AU" sz="1800" i="1">
                              <a:solidFill>
                                <a:srgbClr val="22272B"/>
                              </a:solidFill>
                              <a:latin typeface="Cambria Math" panose="02040503050406030204" pitchFamily="18" charset="0"/>
                            </a:rPr>
                          </m:ctrlPr>
                        </m:fPr>
                        <m:num>
                          <m:r>
                            <a:rPr lang="en-AU" sz="1800" i="1">
                              <a:solidFill>
                                <a:srgbClr val="22272B"/>
                              </a:solidFill>
                              <a:latin typeface="Cambria Math" panose="02040503050406030204" pitchFamily="18" charset="0"/>
                            </a:rPr>
                            <m:t>1</m:t>
                          </m:r>
                        </m:num>
                        <m:den>
                          <m:r>
                            <a:rPr lang="en-AU" sz="1800" i="1">
                              <a:solidFill>
                                <a:srgbClr val="22272B"/>
                              </a:solidFill>
                              <a:latin typeface="Cambria Math" panose="02040503050406030204" pitchFamily="18" charset="0"/>
                            </a:rPr>
                            <m:t>3</m:t>
                          </m:r>
                        </m:den>
                      </m:f>
                      <m:r>
                        <a:rPr lang="en-AU" sz="1800" i="1">
                          <a:solidFill>
                            <a:srgbClr val="22272B"/>
                          </a:solidFill>
                          <a:latin typeface="Cambria Math" panose="02040503050406030204" pitchFamily="18" charset="0"/>
                        </a:rPr>
                        <m:t>𝑥</m:t>
                      </m:r>
                    </m:oMath>
                  </m:oMathPara>
                </a14:m>
                <a:endParaRPr lang="en-AU" sz="1800" dirty="0">
                  <a:solidFill>
                    <a:srgbClr val="22272B"/>
                  </a:solidFill>
                </a:endParaRPr>
              </a:p>
              <a:p>
                <a:pPr lvl="0" defTabSz="914377">
                  <a:spcAft>
                    <a:spcPts val="1200"/>
                  </a:spcAft>
                </a:pPr>
                <a:r>
                  <a:rPr lang="en-AU" sz="1800" dirty="0">
                    <a:solidFill>
                      <a:srgbClr val="22272B"/>
                    </a:solidFill>
                  </a:rPr>
                  <a:t> </a:t>
                </a:r>
                <a14:m>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f>
                      <m:fPr>
                        <m:ctrlPr>
                          <a:rPr lang="en-AU" sz="1800" i="1">
                            <a:solidFill>
                              <a:srgbClr val="22272B"/>
                            </a:solidFill>
                            <a:latin typeface="Cambria Math" panose="02040503050406030204" pitchFamily="18" charset="0"/>
                          </a:rPr>
                        </m:ctrlPr>
                      </m:fPr>
                      <m:num>
                        <m:r>
                          <a:rPr lang="en-AU" sz="1800" i="1">
                            <a:solidFill>
                              <a:srgbClr val="22272B"/>
                            </a:solidFill>
                            <a:latin typeface="Cambria Math" panose="02040503050406030204" pitchFamily="18" charset="0"/>
                          </a:rPr>
                          <m:t>1</m:t>
                        </m:r>
                      </m:num>
                      <m:den>
                        <m:r>
                          <a:rPr lang="en-AU" sz="1800" i="1">
                            <a:solidFill>
                              <a:srgbClr val="22272B"/>
                            </a:solidFill>
                            <a:latin typeface="Cambria Math" panose="02040503050406030204" pitchFamily="18" charset="0"/>
                          </a:rPr>
                          <m:t>3</m:t>
                        </m:r>
                      </m:den>
                    </m:f>
                    <m:r>
                      <a:rPr lang="en-AU" sz="1800" i="1">
                        <a:solidFill>
                          <a:srgbClr val="22272B"/>
                        </a:solidFill>
                        <a:latin typeface="Cambria Math" panose="02040503050406030204" pitchFamily="18" charset="0"/>
                      </a:rPr>
                      <m:t>(60)</m:t>
                    </m:r>
                  </m:oMath>
                </a14:m>
                <a:endParaRPr lang="en-AU" sz="1800" dirty="0">
                  <a:solidFill>
                    <a:srgbClr val="22272B"/>
                  </a:solidFill>
                </a:endParaRPr>
              </a:p>
              <a:p>
                <a:pPr lvl="0" defTabSz="914377">
                  <a:spcAft>
                    <a:spcPts val="1200"/>
                  </a:spcAft>
                </a:pPr>
                <a14:m>
                  <m:oMathPara xmlns:m="http://schemas.openxmlformats.org/officeDocument/2006/math">
                    <m:oMathParaPr>
                      <m:jc m:val="left"/>
                    </m:oMathParaPr>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=20</m:t>
                      </m:r>
                    </m:oMath>
                  </m:oMathPara>
                </a14:m>
                <a:endParaRPr lang="en-AU" sz="1800" dirty="0">
                  <a:solidFill>
                    <a:srgbClr val="22272B"/>
                  </a:solidFill>
                </a:endParaRPr>
              </a:p>
            </p:txBody>
          </p:sp>
        </mc:Choice>
        <mc:Fallback xmlns="">
          <p:sp>
            <p:nvSpPr>
              <p:cNvPr id="11" name="TextBox 10">
                <a:extLst>
                  <a:ext uri="{FF2B5EF4-FFF2-40B4-BE49-F238E27FC236}">
                    <a16:creationId xmlns:a16="http://schemas.microsoft.com/office/drawing/2014/main" id="{4C8ADC54-269F-8F13-0FB2-8B82F7EEAA16}"/>
                  </a:ext>
                </a:extLst>
              </p:cNvPr>
              <p:cNvSpPr txBox="1">
                <a:spLocks noRot="1" noChangeAspect="1" noMove="1" noResize="1" noEditPoints="1" noAdjustHandles="1" noChangeArrowheads="1" noChangeShapeType="1" noTextEdit="1"/>
              </p:cNvSpPr>
              <p:nvPr/>
            </p:nvSpPr>
            <p:spPr>
              <a:xfrm>
                <a:off x="360000" y="3041940"/>
                <a:ext cx="5115697" cy="3456060"/>
              </a:xfrm>
              <a:prstGeom prst="rect">
                <a:avLst/>
              </a:prstGeom>
              <a:blipFill>
                <a:blip r:embed="rId5"/>
                <a:stretch>
                  <a:fillRect l="-59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EC33E32D-CFCD-5164-5F3E-EAC5FDA5CB66}"/>
                  </a:ext>
                </a:extLst>
              </p:cNvPr>
              <p:cNvSpPr/>
              <p:nvPr/>
            </p:nvSpPr>
            <p:spPr>
              <a:xfrm>
                <a:off x="1746005" y="3888000"/>
                <a:ext cx="2564419" cy="1124971"/>
              </a:xfrm>
              <a:prstGeom prst="wedgeRoundRectCallout">
                <a:avLst>
                  <a:gd name="adj1" fmla="val -61863"/>
                  <a:gd name="adj2" fmla="val -209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r>
                  <a:rPr lang="en-AU" sz="1800" dirty="0"/>
                  <a:t>Why did we need to find </a:t>
                </a:r>
                <a14:m>
                  <m:oMath xmlns:m="http://schemas.openxmlformats.org/officeDocument/2006/math">
                    <m:r>
                      <a:rPr lang="en-US" sz="1800" b="0" i="1" smtClean="0">
                        <a:latin typeface="Cambria Math" panose="02040503050406030204" pitchFamily="18" charset="0"/>
                      </a:rPr>
                      <m:t>𝑘</m:t>
                    </m:r>
                  </m:oMath>
                </a14:m>
                <a:r>
                  <a:rPr lang="en-AU" sz="1800" dirty="0"/>
                  <a:t> before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oMath>
                </a14:m>
                <a:endParaRPr lang="en-AU" sz="1800" dirty="0"/>
              </a:p>
            </p:txBody>
          </p:sp>
        </mc:Choice>
        <mc:Fallback xmlns="">
          <p:sp>
            <p:nvSpPr>
              <p:cNvPr id="8" name="Speech Bubble: Rectangle with Corners Rounded 7">
                <a:extLst>
                  <a:ext uri="{FF2B5EF4-FFF2-40B4-BE49-F238E27FC236}">
                    <a16:creationId xmlns:a16="http://schemas.microsoft.com/office/drawing/2014/main" id="{EC33E32D-CFCD-5164-5F3E-EAC5FDA5CB66}"/>
                  </a:ext>
                </a:extLst>
              </p:cNvPr>
              <p:cNvSpPr>
                <a:spLocks noRot="1" noChangeAspect="1" noMove="1" noResize="1" noEditPoints="1" noAdjustHandles="1" noChangeArrowheads="1" noChangeShapeType="1" noTextEdit="1"/>
              </p:cNvSpPr>
              <p:nvPr/>
            </p:nvSpPr>
            <p:spPr>
              <a:xfrm>
                <a:off x="1746005" y="3888000"/>
                <a:ext cx="2564419" cy="1124971"/>
              </a:xfrm>
              <a:prstGeom prst="wedgeRoundRectCallout">
                <a:avLst>
                  <a:gd name="adj1" fmla="val -61863"/>
                  <a:gd name="adj2" fmla="val -20910"/>
                  <a:gd name="adj3" fmla="val 16667"/>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91790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(3 of 10)</a:t>
            </a:r>
          </a:p>
        </p:txBody>
      </p:sp>
      <p:sp>
        <p:nvSpPr>
          <p:cNvPr id="13" name="Text Placeholder 12">
            <a:extLst>
              <a:ext uri="{FF2B5EF4-FFF2-40B4-BE49-F238E27FC236}">
                <a16:creationId xmlns:a16="http://schemas.microsoft.com/office/drawing/2014/main" id="{3CADFB41-3650-21EB-8C2F-A9CF3FCFC861}"/>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B709A08D-6C12-BC4A-560D-E0767E3E3830}"/>
                  </a:ext>
                </a:extLst>
              </p:cNvPr>
              <p:cNvSpPr txBox="1">
                <a:spLocks/>
              </p:cNvSpPr>
              <p:nvPr/>
            </p:nvSpPr>
            <p:spPr>
              <a:xfrm>
                <a:off x="380706" y="1474165"/>
                <a:ext cx="4440238" cy="1087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𝑥</m:t>
                    </m:r>
                  </m:oMath>
                </a14:m>
                <a:r>
                  <a:rPr lang="en-AU" sz="1800" dirty="0"/>
                  <a:t>. When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=30, </m:t>
                    </m:r>
                    <m:r>
                      <a:rPr lang="en-AU" sz="1800" i="1" smtClean="0">
                        <a:latin typeface="Cambria Math" panose="02040503050406030204" pitchFamily="18" charset="0"/>
                      </a:rPr>
                      <m:t>𝑦</m:t>
                    </m:r>
                    <m:r>
                      <a:rPr lang="en-AU" sz="1800" i="1" smtClean="0">
                        <a:latin typeface="Cambria Math" panose="02040503050406030204" pitchFamily="18" charset="0"/>
                      </a:rPr>
                      <m:t>=10.</m:t>
                    </m:r>
                  </m:oMath>
                </a14:m>
                <a:r>
                  <a:rPr lang="en-AU" sz="1800" dirty="0"/>
                  <a:t> </a:t>
                </a:r>
              </a:p>
              <a:p>
                <a:pPr marL="457200" indent="-457200">
                  <a:buFont typeface="+mj-lt"/>
                  <a:buAutoNum type="alphaLcParenR" startAt="2"/>
                </a:pPr>
                <a:r>
                  <a:rPr lang="en-AU" sz="1800" dirty="0"/>
                  <a:t>Verify your answer graphically.</a:t>
                </a:r>
              </a:p>
            </p:txBody>
          </p:sp>
        </mc:Choice>
        <mc:Fallback xmlns="">
          <p:sp>
            <p:nvSpPr>
              <p:cNvPr id="11" name="Content Placeholder 1">
                <a:extLst>
                  <a:ext uri="{FF2B5EF4-FFF2-40B4-BE49-F238E27FC236}">
                    <a16:creationId xmlns:a16="http://schemas.microsoft.com/office/drawing/2014/main" id="{B709A08D-6C12-BC4A-560D-E0767E3E3830}"/>
                  </a:ext>
                </a:extLst>
              </p:cNvPr>
              <p:cNvSpPr txBox="1">
                <a:spLocks noRot="1" noChangeAspect="1" noMove="1" noResize="1" noEditPoints="1" noAdjustHandles="1" noChangeArrowheads="1" noChangeShapeType="1" noTextEdit="1"/>
              </p:cNvSpPr>
              <p:nvPr/>
            </p:nvSpPr>
            <p:spPr>
              <a:xfrm>
                <a:off x="380706" y="1474165"/>
                <a:ext cx="4440238" cy="1087437"/>
              </a:xfrm>
              <a:prstGeom prst="rect">
                <a:avLst/>
              </a:prstGeom>
              <a:blipFill>
                <a:blip r:embed="rId3"/>
                <a:stretch>
                  <a:fillRect l="-315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C6605BF-CBBB-C00E-8945-6AF211245EFE}"/>
                  </a:ext>
                </a:extLst>
              </p:cNvPr>
              <p:cNvSpPr txBox="1">
                <a:spLocks/>
              </p:cNvSpPr>
              <p:nvPr/>
            </p:nvSpPr>
            <p:spPr>
              <a:xfrm>
                <a:off x="6096000" y="769656"/>
                <a:ext cx="5355294" cy="4644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3</m:t>
                        </m:r>
                      </m:den>
                    </m:f>
                    <m:r>
                      <a:rPr lang="en-AU" sz="1800" b="0" i="1" smtClean="0">
                        <a:solidFill>
                          <a:schemeClr val="tx1"/>
                        </a:solidFill>
                        <a:latin typeface="Cambria Math" panose="02040503050406030204" pitchFamily="18" charset="0"/>
                      </a:rPr>
                      <m:t>𝑥</m:t>
                    </m:r>
                  </m:oMath>
                </a14:m>
                <a:r>
                  <a:rPr lang="en-AU" sz="1800" dirty="0">
                    <a:solidFill>
                      <a:schemeClr val="tx1"/>
                    </a:solidFill>
                  </a:rPr>
                  <a:t> passes through the point </a:t>
                </a:r>
                <a14:m>
                  <m:oMath xmlns:m="http://schemas.openxmlformats.org/officeDocument/2006/math">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60,20</m:t>
                        </m:r>
                      </m:e>
                    </m:d>
                  </m:oMath>
                </a14:m>
                <a:endParaRPr lang="en-AU" sz="1800" dirty="0">
                  <a:solidFill>
                    <a:schemeClr val="tx1"/>
                  </a:solidFill>
                </a:endParaRPr>
              </a:p>
            </p:txBody>
          </p:sp>
        </mc:Choice>
        <mc:Fallback xmlns="">
          <p:sp>
            <p:nvSpPr>
              <p:cNvPr id="2" name="Content Placeholder 1">
                <a:extLst>
                  <a:ext uri="{FF2B5EF4-FFF2-40B4-BE49-F238E27FC236}">
                    <a16:creationId xmlns:a16="http://schemas.microsoft.com/office/drawing/2014/main" id="{CC6605BF-CBBB-C00E-8945-6AF211245EFE}"/>
                  </a:ext>
                </a:extLst>
              </p:cNvPr>
              <p:cNvSpPr txBox="1">
                <a:spLocks noRot="1" noChangeAspect="1" noMove="1" noResize="1" noEditPoints="1" noAdjustHandles="1" noChangeArrowheads="1" noChangeShapeType="1" noTextEdit="1"/>
              </p:cNvSpPr>
              <p:nvPr/>
            </p:nvSpPr>
            <p:spPr>
              <a:xfrm>
                <a:off x="6096000" y="769656"/>
                <a:ext cx="5355294" cy="464479"/>
              </a:xfrm>
              <a:prstGeom prst="rect">
                <a:avLst/>
              </a:prstGeom>
              <a:blipFill>
                <a:blip r:embed="rId4"/>
                <a:stretch>
                  <a:fillRect l="-1595" t="-5263" b="-2632"/>
                </a:stretch>
              </a:blipFill>
            </p:spPr>
            <p:txBody>
              <a:bodyPr/>
              <a:lstStyle/>
              <a:p>
                <a:r>
                  <a:rPr lang="en-AU">
                    <a:noFill/>
                  </a:rPr>
                  <a:t> </a:t>
                </a:r>
              </a:p>
            </p:txBody>
          </p:sp>
        </mc:Fallback>
      </mc:AlternateContent>
      <p:pic>
        <p:nvPicPr>
          <p:cNvPr id="3" name="Picture 2" descr="Graph of y=(1/3)x, passing through the point (60,20).">
            <a:extLst>
              <a:ext uri="{FF2B5EF4-FFF2-40B4-BE49-F238E27FC236}">
                <a16:creationId xmlns:a16="http://schemas.microsoft.com/office/drawing/2014/main" id="{0862861D-C28D-06A8-592F-42518A7436FA}"/>
              </a:ext>
            </a:extLst>
          </p:cNvPr>
          <p:cNvPicPr>
            <a:picLocks noChangeAspect="1"/>
          </p:cNvPicPr>
          <p:nvPr/>
        </p:nvPicPr>
        <p:blipFill>
          <a:blip r:embed="rId5"/>
          <a:stretch>
            <a:fillRect/>
          </a:stretch>
        </p:blipFill>
        <p:spPr>
          <a:xfrm>
            <a:off x="6096000" y="1349022"/>
            <a:ext cx="5442737" cy="3679895"/>
          </a:xfrm>
          <a:prstGeom prst="rect">
            <a:avLst/>
          </a:prstGeom>
        </p:spPr>
      </p:pic>
    </p:spTree>
    <p:extLst>
      <p:ext uri="{BB962C8B-B14F-4D97-AF65-F5344CB8AC3E}">
        <p14:creationId xmlns:p14="http://schemas.microsoft.com/office/powerpoint/2010/main" val="381405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(4 of 10)</a:t>
            </a:r>
          </a:p>
        </p:txBody>
      </p:sp>
      <p:sp>
        <p:nvSpPr>
          <p:cNvPr id="10" name="Text Placeholder 9">
            <a:extLst>
              <a:ext uri="{FF2B5EF4-FFF2-40B4-BE49-F238E27FC236}">
                <a16:creationId xmlns:a16="http://schemas.microsoft.com/office/drawing/2014/main" id="{A763B71B-2DF3-863F-52FB-7C9E279090E8}"/>
              </a:ext>
            </a:extLst>
          </p:cNvPr>
          <p:cNvSpPr>
            <a:spLocks noGrp="1"/>
          </p:cNvSpPr>
          <p:nvPr>
            <p:ph type="body" sz="quarter" idx="18"/>
          </p:nvPr>
        </p:nvSpPr>
        <p:spPr/>
        <p:txBody>
          <a:bodyPr/>
          <a:lstStyle/>
          <a:p>
            <a:r>
              <a:rPr lang="en-AU" dirty="0"/>
              <a:t>Self-explanation prompts 1</a:t>
            </a:r>
          </a:p>
        </p:txBody>
      </p:sp>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2748D2D8-481F-8351-F1EB-C15DFB367EC5}"/>
                  </a:ext>
                </a:extLst>
              </p:cNvPr>
              <p:cNvSpPr txBox="1">
                <a:spLocks/>
              </p:cNvSpPr>
              <p:nvPr/>
            </p:nvSpPr>
            <p:spPr>
              <a:xfrm>
                <a:off x="380706" y="1474165"/>
                <a:ext cx="4440238" cy="1087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𝑥</m:t>
                    </m:r>
                  </m:oMath>
                </a14:m>
                <a:r>
                  <a:rPr lang="en-AU" sz="1800" dirty="0"/>
                  <a:t>. When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=30, </m:t>
                    </m:r>
                    <m:r>
                      <a:rPr lang="en-AU" sz="1800" i="1" smtClean="0">
                        <a:latin typeface="Cambria Math" panose="02040503050406030204" pitchFamily="18" charset="0"/>
                      </a:rPr>
                      <m:t>𝑦</m:t>
                    </m:r>
                    <m:r>
                      <a:rPr lang="en-AU" sz="1800" i="1" smtClean="0">
                        <a:latin typeface="Cambria Math" panose="02040503050406030204" pitchFamily="18" charset="0"/>
                      </a:rPr>
                      <m:t>=10.</m:t>
                    </m:r>
                  </m:oMath>
                </a14:m>
                <a:r>
                  <a:rPr lang="en-AU" sz="1800" dirty="0"/>
                  <a:t> </a:t>
                </a:r>
              </a:p>
              <a:p>
                <a:pPr marL="457200" indent="-457200">
                  <a:buFont typeface="+mj-lt"/>
                  <a:buAutoNum type="alphaLcParenR" startAt="2"/>
                </a:pPr>
                <a:r>
                  <a:rPr lang="en-AU" sz="1800" dirty="0"/>
                  <a:t>Verify your answer graphically.</a:t>
                </a:r>
              </a:p>
            </p:txBody>
          </p:sp>
        </mc:Choice>
        <mc:Fallback xmlns="">
          <p:sp>
            <p:nvSpPr>
              <p:cNvPr id="13" name="Content Placeholder 1">
                <a:extLst>
                  <a:ext uri="{FF2B5EF4-FFF2-40B4-BE49-F238E27FC236}">
                    <a16:creationId xmlns:a16="http://schemas.microsoft.com/office/drawing/2014/main" id="{2748D2D8-481F-8351-F1EB-C15DFB367EC5}"/>
                  </a:ext>
                </a:extLst>
              </p:cNvPr>
              <p:cNvSpPr txBox="1">
                <a:spLocks noRot="1" noChangeAspect="1" noMove="1" noResize="1" noEditPoints="1" noAdjustHandles="1" noChangeArrowheads="1" noChangeShapeType="1" noTextEdit="1"/>
              </p:cNvSpPr>
              <p:nvPr/>
            </p:nvSpPr>
            <p:spPr>
              <a:xfrm>
                <a:off x="380706" y="1474165"/>
                <a:ext cx="4440238" cy="1087437"/>
              </a:xfrm>
              <a:prstGeom prst="rect">
                <a:avLst/>
              </a:prstGeom>
              <a:blipFill>
                <a:blip r:embed="rId3"/>
                <a:stretch>
                  <a:fillRect l="-315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67CB8E24-E7CA-A77C-BB21-272D0520F3D4}"/>
                  </a:ext>
                </a:extLst>
              </p:cNvPr>
              <p:cNvSpPr txBox="1">
                <a:spLocks/>
              </p:cNvSpPr>
              <p:nvPr/>
            </p:nvSpPr>
            <p:spPr>
              <a:xfrm>
                <a:off x="6096000" y="769656"/>
                <a:ext cx="5355294" cy="4644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1</m:t>
                        </m:r>
                      </m:num>
                      <m:den>
                        <m:r>
                          <a:rPr lang="en-AU" sz="1800" b="0" i="1" smtClean="0">
                            <a:solidFill>
                              <a:schemeClr val="tx1"/>
                            </a:solidFill>
                            <a:latin typeface="Cambria Math" panose="02040503050406030204" pitchFamily="18" charset="0"/>
                          </a:rPr>
                          <m:t>3</m:t>
                        </m:r>
                      </m:den>
                    </m:f>
                    <m:r>
                      <a:rPr lang="en-AU" sz="1800" b="0" i="1" smtClean="0">
                        <a:solidFill>
                          <a:schemeClr val="tx1"/>
                        </a:solidFill>
                        <a:latin typeface="Cambria Math" panose="02040503050406030204" pitchFamily="18" charset="0"/>
                      </a:rPr>
                      <m:t>𝑥</m:t>
                    </m:r>
                  </m:oMath>
                </a14:m>
                <a:r>
                  <a:rPr lang="en-AU" sz="1800" dirty="0">
                    <a:solidFill>
                      <a:schemeClr val="tx1"/>
                    </a:solidFill>
                  </a:rPr>
                  <a:t> passes through the point </a:t>
                </a:r>
                <a14:m>
                  <m:oMath xmlns:m="http://schemas.openxmlformats.org/officeDocument/2006/math">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60,20</m:t>
                        </m:r>
                      </m:e>
                    </m:d>
                  </m:oMath>
                </a14:m>
                <a:endParaRPr lang="en-AU" sz="1800" dirty="0">
                  <a:solidFill>
                    <a:schemeClr val="tx1"/>
                  </a:solidFill>
                </a:endParaRPr>
              </a:p>
            </p:txBody>
          </p:sp>
        </mc:Choice>
        <mc:Fallback xmlns="">
          <p:sp>
            <p:nvSpPr>
              <p:cNvPr id="8" name="Content Placeholder 1">
                <a:extLst>
                  <a:ext uri="{FF2B5EF4-FFF2-40B4-BE49-F238E27FC236}">
                    <a16:creationId xmlns:a16="http://schemas.microsoft.com/office/drawing/2014/main" id="{67CB8E24-E7CA-A77C-BB21-272D0520F3D4}"/>
                  </a:ext>
                </a:extLst>
              </p:cNvPr>
              <p:cNvSpPr txBox="1">
                <a:spLocks noRot="1" noChangeAspect="1" noMove="1" noResize="1" noEditPoints="1" noAdjustHandles="1" noChangeArrowheads="1" noChangeShapeType="1" noTextEdit="1"/>
              </p:cNvSpPr>
              <p:nvPr/>
            </p:nvSpPr>
            <p:spPr>
              <a:xfrm>
                <a:off x="6096000" y="769656"/>
                <a:ext cx="5355294" cy="464479"/>
              </a:xfrm>
              <a:prstGeom prst="rect">
                <a:avLst/>
              </a:prstGeom>
              <a:blipFill>
                <a:blip r:embed="rId4"/>
                <a:stretch>
                  <a:fillRect l="-1595" t="-5263" b="-2632"/>
                </a:stretch>
              </a:blipFill>
            </p:spPr>
            <p:txBody>
              <a:bodyPr/>
              <a:lstStyle/>
              <a:p>
                <a:r>
                  <a:rPr lang="en-AU">
                    <a:noFill/>
                  </a:rPr>
                  <a:t> </a:t>
                </a:r>
              </a:p>
            </p:txBody>
          </p:sp>
        </mc:Fallback>
      </mc:AlternateContent>
      <p:pic>
        <p:nvPicPr>
          <p:cNvPr id="7" name="Picture 6" descr="Graph of y=(1/3)x, passing through the point (60,20).">
            <a:extLst>
              <a:ext uri="{FF2B5EF4-FFF2-40B4-BE49-F238E27FC236}">
                <a16:creationId xmlns:a16="http://schemas.microsoft.com/office/drawing/2014/main" id="{1B7BA719-0650-10CA-5484-C18AC7FEFB1F}"/>
              </a:ext>
            </a:extLst>
          </p:cNvPr>
          <p:cNvPicPr>
            <a:picLocks noChangeAspect="1"/>
          </p:cNvPicPr>
          <p:nvPr/>
        </p:nvPicPr>
        <p:blipFill>
          <a:blip r:embed="rId5"/>
          <a:stretch>
            <a:fillRect/>
          </a:stretch>
        </p:blipFill>
        <p:spPr>
          <a:xfrm>
            <a:off x="6096000" y="1349022"/>
            <a:ext cx="5442737" cy="3679895"/>
          </a:xfrm>
          <a:prstGeom prst="rect">
            <a:avLst/>
          </a:prstGeom>
        </p:spPr>
      </p:pic>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A1A3FF16-A6C2-C516-06E2-D48D8BB8F182}"/>
                  </a:ext>
                </a:extLst>
              </p:cNvPr>
              <p:cNvSpPr/>
              <p:nvPr/>
            </p:nvSpPr>
            <p:spPr>
              <a:xfrm>
                <a:off x="5924550" y="5340834"/>
                <a:ext cx="2712697" cy="1009903"/>
              </a:xfrm>
              <a:prstGeom prst="wedgeRoundRectCallout">
                <a:avLst>
                  <a:gd name="adj1" fmla="val 21766"/>
                  <a:gd name="adj2" fmla="val -725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t>What does </a:t>
                </a:r>
                <a14:m>
                  <m:oMath xmlns:m="http://schemas.openxmlformats.org/officeDocument/2006/math">
                    <m:r>
                      <a:rPr lang="en-US" sz="1800" b="0" i="1" smtClean="0">
                        <a:latin typeface="Cambria Math" panose="02040503050406030204" pitchFamily="18" charset="0"/>
                      </a:rPr>
                      <m:t>𝑘</m:t>
                    </m:r>
                  </m:oMath>
                </a14:m>
                <a:r>
                  <a:rPr lang="en-AU" sz="1800" dirty="0"/>
                  <a:t> represent in the graph?</a:t>
                </a:r>
              </a:p>
            </p:txBody>
          </p:sp>
        </mc:Choice>
        <mc:Fallback xmlns="">
          <p:sp>
            <p:nvSpPr>
              <p:cNvPr id="9" name="Speech Bubble: Rectangle with Corners Rounded 8">
                <a:extLst>
                  <a:ext uri="{FF2B5EF4-FFF2-40B4-BE49-F238E27FC236}">
                    <a16:creationId xmlns:a16="http://schemas.microsoft.com/office/drawing/2014/main" id="{A1A3FF16-A6C2-C516-06E2-D48D8BB8F182}"/>
                  </a:ext>
                </a:extLst>
              </p:cNvPr>
              <p:cNvSpPr>
                <a:spLocks noRot="1" noChangeAspect="1" noMove="1" noResize="1" noEditPoints="1" noAdjustHandles="1" noChangeArrowheads="1" noChangeShapeType="1" noTextEdit="1"/>
              </p:cNvSpPr>
              <p:nvPr/>
            </p:nvSpPr>
            <p:spPr>
              <a:xfrm>
                <a:off x="5924550" y="5340834"/>
                <a:ext cx="2712697" cy="1009903"/>
              </a:xfrm>
              <a:prstGeom prst="wedgeRoundRectCallout">
                <a:avLst>
                  <a:gd name="adj1" fmla="val 21766"/>
                  <a:gd name="adj2" fmla="val -72598"/>
                  <a:gd name="adj3" fmla="val 16667"/>
                </a:avLst>
              </a:prstGeom>
              <a:blipFill>
                <a:blip r:embed="rId6"/>
                <a:stretch>
                  <a:fillRect r="-6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323D52D5-322D-BD15-9519-1E833CE050EE}"/>
                  </a:ext>
                </a:extLst>
              </p:cNvPr>
              <p:cNvSpPr/>
              <p:nvPr/>
            </p:nvSpPr>
            <p:spPr>
              <a:xfrm>
                <a:off x="8926829" y="5340834"/>
                <a:ext cx="2810577" cy="1009903"/>
              </a:xfrm>
              <a:prstGeom prst="wedgeRoundRectCallout">
                <a:avLst>
                  <a:gd name="adj1" fmla="val 21581"/>
                  <a:gd name="adj2" fmla="val -706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How does the graph ‘verify’ that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=20</m:t>
                    </m:r>
                  </m:oMath>
                </a14:m>
                <a:r>
                  <a:rPr lang="en-AU" sz="1800" dirty="0"/>
                  <a:t> when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=60</m:t>
                    </m:r>
                  </m:oMath>
                </a14:m>
                <a:r>
                  <a:rPr lang="en-AU" sz="1800" dirty="0"/>
                  <a:t> ?</a:t>
                </a:r>
              </a:p>
            </p:txBody>
          </p:sp>
        </mc:Choice>
        <mc:Fallback xmlns="">
          <p:sp>
            <p:nvSpPr>
              <p:cNvPr id="6" name="Speech Bubble: Rectangle with Corners Rounded 5">
                <a:extLst>
                  <a:ext uri="{FF2B5EF4-FFF2-40B4-BE49-F238E27FC236}">
                    <a16:creationId xmlns:a16="http://schemas.microsoft.com/office/drawing/2014/main" id="{323D52D5-322D-BD15-9519-1E833CE050EE}"/>
                  </a:ext>
                </a:extLst>
              </p:cNvPr>
              <p:cNvSpPr>
                <a:spLocks noRot="1" noChangeAspect="1" noMove="1" noResize="1" noEditPoints="1" noAdjustHandles="1" noChangeArrowheads="1" noChangeShapeType="1" noTextEdit="1"/>
              </p:cNvSpPr>
              <p:nvPr/>
            </p:nvSpPr>
            <p:spPr>
              <a:xfrm>
                <a:off x="8926829" y="5340834"/>
                <a:ext cx="2810577" cy="1009903"/>
              </a:xfrm>
              <a:prstGeom prst="wedgeRoundRectCallout">
                <a:avLst>
                  <a:gd name="adj1" fmla="val 21581"/>
                  <a:gd name="adj2" fmla="val -70610"/>
                  <a:gd name="adj3" fmla="val 16667"/>
                </a:avLst>
              </a:prstGeom>
              <a:blipFill>
                <a:blip r:embed="rId7"/>
                <a:stretch>
                  <a:fillRect b="-3448"/>
                </a:stretch>
              </a:blipFill>
            </p:spPr>
            <p:txBody>
              <a:bodyPr/>
              <a:lstStyle/>
              <a:p>
                <a:r>
                  <a:rPr lang="en-AU">
                    <a:noFill/>
                  </a:rPr>
                  <a:t> </a:t>
                </a:r>
              </a:p>
            </p:txBody>
          </p:sp>
        </mc:Fallback>
      </mc:AlternateContent>
    </p:spTree>
    <p:extLst>
      <p:ext uri="{BB962C8B-B14F-4D97-AF65-F5344CB8AC3E}">
        <p14:creationId xmlns:p14="http://schemas.microsoft.com/office/powerpoint/2010/main" val="289974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(5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Your turn 1</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D76F4C-B839-2094-0EF3-FF16ED7DFA75}"/>
                  </a:ext>
                </a:extLst>
              </p:cNvPr>
              <p:cNvSpPr>
                <a:spLocks noGrp="1"/>
              </p:cNvSpPr>
              <p:nvPr>
                <p:ph idx="4294967295"/>
              </p:nvPr>
            </p:nvSpPr>
            <p:spPr>
              <a:xfrm>
                <a:off x="360000" y="1493127"/>
                <a:ext cx="4440238" cy="1796612"/>
              </a:xfrm>
            </p:spPr>
            <p:txBody>
              <a:bodyPr/>
              <a:lstStyle/>
              <a:p>
                <a:pPr>
                  <a:lnSpc>
                    <a:spcPct val="150000"/>
                  </a:lnSpc>
                </a:pPr>
                <a14:m>
                  <m:oMath xmlns:m="http://schemas.openxmlformats.org/officeDocument/2006/math">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𝑥</m:t>
                    </m:r>
                  </m:oMath>
                </a14:m>
                <a:r>
                  <a:rPr lang="en-AU" sz="1800" dirty="0">
                    <a:solidFill>
                      <a:schemeClr val="tx1"/>
                    </a:solidFill>
                  </a:rPr>
                  <a:t>. When </a:t>
                </a:r>
                <a14:m>
                  <m:oMath xmlns:m="http://schemas.openxmlformats.org/officeDocument/2006/math">
                    <m:r>
                      <a:rPr lang="en-AU" sz="1800" b="0" i="1" smtClean="0">
                        <a:solidFill>
                          <a:schemeClr val="tx1"/>
                        </a:solidFill>
                        <a:latin typeface="Cambria Math" panose="02040503050406030204" pitchFamily="18" charset="0"/>
                      </a:rPr>
                      <m:t>𝑥</m:t>
                    </m:r>
                    <m:r>
                      <a:rPr lang="en-AU" sz="1800" b="0" i="1" smtClean="0">
                        <a:solidFill>
                          <a:schemeClr val="tx1"/>
                        </a:solidFill>
                        <a:latin typeface="Cambria Math" panose="02040503050406030204" pitchFamily="18" charset="0"/>
                      </a:rPr>
                      <m:t>=15, </m:t>
                    </m:r>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rPr>
                      <m:t>=60.</m:t>
                    </m:r>
                  </m:oMath>
                </a14:m>
                <a:r>
                  <a:rPr lang="en-AU" sz="1800" dirty="0">
                    <a:solidFill>
                      <a:schemeClr val="tx1"/>
                    </a:solidFill>
                  </a:rPr>
                  <a:t> </a:t>
                </a:r>
              </a:p>
              <a:p>
                <a:pPr marL="457200" indent="-457200">
                  <a:lnSpc>
                    <a:spcPct val="150000"/>
                  </a:lnSpc>
                  <a:buFont typeface="+mj-lt"/>
                  <a:buAutoNum type="alphaLcParenR"/>
                </a:pPr>
                <a:r>
                  <a:rPr lang="en-AU" sz="1800" dirty="0">
                    <a:solidFill>
                      <a:schemeClr val="tx1"/>
                    </a:solidFill>
                  </a:rPr>
                  <a:t>Find </a:t>
                </a:r>
                <a14:m>
                  <m:oMath xmlns:m="http://schemas.openxmlformats.org/officeDocument/2006/math">
                    <m:r>
                      <a:rPr lang="en-AU" sz="1800" b="0" i="1" smtClean="0">
                        <a:solidFill>
                          <a:schemeClr val="tx1"/>
                        </a:solidFill>
                        <a:latin typeface="Cambria Math" panose="02040503050406030204" pitchFamily="18" charset="0"/>
                      </a:rPr>
                      <m:t>𝑦</m:t>
                    </m:r>
                  </m:oMath>
                </a14:m>
                <a:r>
                  <a:rPr lang="en-AU" sz="1800" dirty="0">
                    <a:solidFill>
                      <a:schemeClr val="tx1"/>
                    </a:solidFill>
                  </a:rPr>
                  <a:t> when </a:t>
                </a:r>
                <a14:m>
                  <m:oMath xmlns:m="http://schemas.openxmlformats.org/officeDocument/2006/math">
                    <m:r>
                      <a:rPr lang="en-AU" sz="1800" b="0" i="1" smtClean="0">
                        <a:solidFill>
                          <a:schemeClr val="tx1"/>
                        </a:solidFill>
                        <a:latin typeface="Cambria Math" panose="02040503050406030204" pitchFamily="18" charset="0"/>
                      </a:rPr>
                      <m:t>𝑥</m:t>
                    </m:r>
                    <m:r>
                      <a:rPr lang="en-AU" sz="1800" b="0" i="1" smtClean="0">
                        <a:solidFill>
                          <a:schemeClr val="tx1"/>
                        </a:solidFill>
                        <a:latin typeface="Cambria Math" panose="02040503050406030204" pitchFamily="18" charset="0"/>
                      </a:rPr>
                      <m:t>=10</m:t>
                    </m:r>
                  </m:oMath>
                </a14:m>
                <a:r>
                  <a:rPr lang="en-AU" sz="1800" dirty="0">
                    <a:solidFill>
                      <a:schemeClr val="tx1"/>
                    </a:solidFill>
                  </a:rPr>
                  <a:t>.</a:t>
                </a:r>
              </a:p>
              <a:p>
                <a:pPr marL="457200" indent="-457200">
                  <a:lnSpc>
                    <a:spcPct val="150000"/>
                  </a:lnSpc>
                  <a:buFont typeface="+mj-lt"/>
                  <a:buAutoNum type="alphaLcParenR"/>
                </a:pPr>
                <a:r>
                  <a:rPr lang="en-AU" sz="1800" dirty="0">
                    <a:solidFill>
                      <a:schemeClr val="tx1"/>
                    </a:solidFill>
                  </a:rPr>
                  <a:t>Verify your answer graphically.</a:t>
                </a:r>
              </a:p>
            </p:txBody>
          </p:sp>
        </mc:Choice>
        <mc:Fallback xmlns="">
          <p:sp>
            <p:nvSpPr>
              <p:cNvPr id="2" name="Content Placeholder 1">
                <a:extLst>
                  <a:ext uri="{FF2B5EF4-FFF2-40B4-BE49-F238E27FC236}">
                    <a16:creationId xmlns:a16="http://schemas.microsoft.com/office/drawing/2014/main" id="{BDD76F4C-B839-2094-0EF3-FF16ED7DFA75}"/>
                  </a:ext>
                </a:extLst>
              </p:cNvPr>
              <p:cNvSpPr>
                <a:spLocks noGrp="1" noRot="1" noChangeAspect="1" noMove="1" noResize="1" noEditPoints="1" noAdjustHandles="1" noChangeArrowheads="1" noChangeShapeType="1" noTextEdit="1"/>
              </p:cNvSpPr>
              <p:nvPr>
                <p:ph idx="4294967295"/>
              </p:nvPr>
            </p:nvSpPr>
            <p:spPr>
              <a:xfrm>
                <a:off x="360000" y="1493127"/>
                <a:ext cx="4440238" cy="1796612"/>
              </a:xfrm>
              <a:blipFill>
                <a:blip r:embed="rId3"/>
                <a:stretch>
                  <a:fillRect l="-315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59222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(6 of 10)</a:t>
            </a:r>
          </a:p>
        </p:txBody>
      </p:sp>
      <p:sp>
        <p:nvSpPr>
          <p:cNvPr id="11" name="Text Placeholder 10">
            <a:extLst>
              <a:ext uri="{FF2B5EF4-FFF2-40B4-BE49-F238E27FC236}">
                <a16:creationId xmlns:a16="http://schemas.microsoft.com/office/drawing/2014/main" id="{CBC27744-EB9F-4DCA-A361-F0ED8B448631}"/>
              </a:ext>
            </a:extLst>
          </p:cNvPr>
          <p:cNvSpPr>
            <a:spLocks noGrp="1"/>
          </p:cNvSpPr>
          <p:nvPr>
            <p:ph type="body" sz="quarter" idx="18"/>
          </p:nvPr>
        </p:nvSpPr>
        <p:spPr/>
        <p:txBody>
          <a:bodyPr/>
          <a:lstStyle/>
          <a:p>
            <a:r>
              <a:rPr lang="en-AU" dirty="0"/>
              <a:t>Your turn 1 – solution</a:t>
            </a:r>
          </a:p>
        </p:txBody>
      </p:sp>
      <mc:AlternateContent xmlns:mc="http://schemas.openxmlformats.org/markup-compatibility/2006" xmlns:a14="http://schemas.microsoft.com/office/drawing/2010/main">
        <mc:Choice Requires="a14">
          <p:sp>
            <p:nvSpPr>
              <p:cNvPr id="9" name="Content Placeholder 1">
                <a:extLst>
                  <a:ext uri="{FF2B5EF4-FFF2-40B4-BE49-F238E27FC236}">
                    <a16:creationId xmlns:a16="http://schemas.microsoft.com/office/drawing/2014/main" id="{A6C4EF99-3A1D-DAB0-944E-0328A0949B83}"/>
                  </a:ext>
                </a:extLst>
              </p:cNvPr>
              <p:cNvSpPr txBox="1">
                <a:spLocks/>
              </p:cNvSpPr>
              <p:nvPr/>
            </p:nvSpPr>
            <p:spPr>
              <a:xfrm>
                <a:off x="360001" y="1366352"/>
                <a:ext cx="4390676" cy="182535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𝑥</m:t>
                    </m:r>
                  </m:oMath>
                </a14:m>
                <a:r>
                  <a:rPr lang="en-AU" sz="1800" dirty="0"/>
                  <a:t>. When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=15, </m:t>
                    </m:r>
                    <m:r>
                      <a:rPr lang="en-AU" sz="1800" i="1" smtClean="0">
                        <a:latin typeface="Cambria Math" panose="02040503050406030204" pitchFamily="18" charset="0"/>
                      </a:rPr>
                      <m:t>𝑦</m:t>
                    </m:r>
                    <m:r>
                      <a:rPr lang="en-AU" sz="1800" i="1" smtClean="0">
                        <a:latin typeface="Cambria Math" panose="02040503050406030204" pitchFamily="18" charset="0"/>
                      </a:rPr>
                      <m:t>=60.</m:t>
                    </m:r>
                  </m:oMath>
                </a14:m>
                <a:r>
                  <a:rPr lang="en-AU" sz="1800" dirty="0"/>
                  <a:t> </a:t>
                </a:r>
              </a:p>
              <a:p>
                <a:pPr marL="457200" indent="-457200">
                  <a:buFont typeface="+mj-lt"/>
                  <a:buAutoNum type="alphaLcParenR"/>
                </a:pPr>
                <a:r>
                  <a:rPr lang="en-AU" sz="1800" dirty="0"/>
                  <a:t>Find </a:t>
                </a:r>
                <a14:m>
                  <m:oMath xmlns:m="http://schemas.openxmlformats.org/officeDocument/2006/math">
                    <m:r>
                      <a:rPr lang="en-AU" sz="1800" i="1" smtClean="0">
                        <a:latin typeface="Cambria Math" panose="02040503050406030204" pitchFamily="18" charset="0"/>
                      </a:rPr>
                      <m:t>𝑦</m:t>
                    </m:r>
                  </m:oMath>
                </a14:m>
                <a:r>
                  <a:rPr lang="en-AU" sz="1800" dirty="0"/>
                  <a:t> when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=10</m:t>
                    </m:r>
                  </m:oMath>
                </a14:m>
                <a:r>
                  <a:rPr lang="en-AU" sz="1800" dirty="0"/>
                  <a:t>.</a:t>
                </a:r>
              </a:p>
              <a:p>
                <a:pPr marL="457200" indent="-457200">
                  <a:buFont typeface="+mj-lt"/>
                  <a:buAutoNum type="alphaLcParenR"/>
                </a:pPr>
                <a:r>
                  <a:rPr lang="en-AU" sz="1800" dirty="0"/>
                  <a:t>Verify your answer graphically.</a:t>
                </a:r>
              </a:p>
            </p:txBody>
          </p:sp>
        </mc:Choice>
        <mc:Fallback xmlns="">
          <p:sp>
            <p:nvSpPr>
              <p:cNvPr id="9" name="Content Placeholder 1">
                <a:extLst>
                  <a:ext uri="{FF2B5EF4-FFF2-40B4-BE49-F238E27FC236}">
                    <a16:creationId xmlns:a16="http://schemas.microsoft.com/office/drawing/2014/main" id="{A6C4EF99-3A1D-DAB0-944E-0328A0949B83}"/>
                  </a:ext>
                </a:extLst>
              </p:cNvPr>
              <p:cNvSpPr txBox="1">
                <a:spLocks noRot="1" noChangeAspect="1" noMove="1" noResize="1" noEditPoints="1" noAdjustHandles="1" noChangeArrowheads="1" noChangeShapeType="1" noTextEdit="1"/>
              </p:cNvSpPr>
              <p:nvPr/>
            </p:nvSpPr>
            <p:spPr>
              <a:xfrm>
                <a:off x="360001" y="1366352"/>
                <a:ext cx="4390676" cy="1825357"/>
              </a:xfrm>
              <a:prstGeom prst="rect">
                <a:avLst/>
              </a:prstGeom>
              <a:blipFill>
                <a:blip r:embed="rId3"/>
                <a:stretch>
                  <a:fillRect l="-31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D76F4C-B839-2094-0EF3-FF16ED7DFA75}"/>
                  </a:ext>
                </a:extLst>
              </p:cNvPr>
              <p:cNvSpPr>
                <a:spLocks noGrp="1"/>
              </p:cNvSpPr>
              <p:nvPr>
                <p:ph sz="half" idx="2"/>
              </p:nvPr>
            </p:nvSpPr>
            <p:spPr>
              <a:xfrm>
                <a:off x="360002" y="3214648"/>
                <a:ext cx="5040284" cy="3417380"/>
              </a:xfrm>
            </p:spPr>
            <p:txBody>
              <a:bodyPr/>
              <a:lstStyle/>
              <a:p>
                <a:pPr>
                  <a:spcAft>
                    <a:spcPts val="600"/>
                  </a:spcAft>
                </a:pPr>
                <a:r>
                  <a:rPr lang="en-AU" b="1" dirty="0"/>
                  <a:t>Part a) solution:</a:t>
                </a:r>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𝑘𝑥</m:t>
                      </m:r>
                    </m:oMath>
                  </m:oMathPara>
                </a14:m>
                <a:endParaRPr lang="en-AU" dirty="0"/>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60=15</m:t>
                      </m:r>
                      <m:r>
                        <a:rPr lang="en-AU" b="0" i="1" smtClean="0">
                          <a:latin typeface="Cambria Math" panose="02040503050406030204" pitchFamily="18" charset="0"/>
                        </a:rPr>
                        <m:t>𝑘</m:t>
                      </m:r>
                    </m:oMath>
                  </m:oMathPara>
                </a14:m>
                <a:endParaRPr lang="en-AU" b="0" dirty="0"/>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=4</m:t>
                      </m:r>
                    </m:oMath>
                  </m:oMathPara>
                </a14:m>
                <a:endParaRPr lang="en-AU" b="0" dirty="0"/>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r>
                        <a:rPr lang="en-AU" b="0" i="1" smtClean="0">
                          <a:latin typeface="Cambria Math" panose="02040503050406030204" pitchFamily="18" charset="0"/>
                        </a:rPr>
                        <m:t>𝑥</m:t>
                      </m:r>
                    </m:oMath>
                  </m:oMathPara>
                </a14:m>
                <a:endParaRPr lang="en-AU" b="0" dirty="0"/>
              </a:p>
              <a:p>
                <a:pPr>
                  <a:spcAft>
                    <a:spcPts val="600"/>
                  </a:spcAft>
                </a:pPr>
                <a:r>
                  <a:rPr lang="en-AU" b="0"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10</m:t>
                        </m:r>
                      </m:e>
                    </m:d>
                  </m:oMath>
                </a14:m>
                <a:endParaRPr lang="en-AU" b="0" dirty="0"/>
              </a:p>
              <a:p>
                <a:pPr>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=40</m:t>
                      </m:r>
                    </m:oMath>
                  </m:oMathPara>
                </a14:m>
                <a:endParaRPr lang="en-AU" b="0" dirty="0"/>
              </a:p>
            </p:txBody>
          </p:sp>
        </mc:Choice>
        <mc:Fallback xmlns="">
          <p:sp>
            <p:nvSpPr>
              <p:cNvPr id="2" name="Content Placeholder 1">
                <a:extLst>
                  <a:ext uri="{FF2B5EF4-FFF2-40B4-BE49-F238E27FC236}">
                    <a16:creationId xmlns:a16="http://schemas.microsoft.com/office/drawing/2014/main" id="{BDD76F4C-B839-2094-0EF3-FF16ED7DFA75}"/>
                  </a:ext>
                </a:extLst>
              </p:cNvPr>
              <p:cNvSpPr>
                <a:spLocks noGrp="1" noRot="1" noChangeAspect="1" noMove="1" noResize="1" noEditPoints="1" noAdjustHandles="1" noChangeArrowheads="1" noChangeShapeType="1" noTextEdit="1"/>
              </p:cNvSpPr>
              <p:nvPr>
                <p:ph sz="half" idx="2"/>
              </p:nvPr>
            </p:nvSpPr>
            <p:spPr>
              <a:xfrm>
                <a:off x="360002" y="3214648"/>
                <a:ext cx="5040284" cy="3417380"/>
              </a:xfrm>
              <a:blipFill>
                <a:blip r:embed="rId4"/>
                <a:stretch>
                  <a:fillRect l="-2781"/>
                </a:stretch>
              </a:blipFill>
            </p:spPr>
            <p:txBody>
              <a:bodyPr/>
              <a:lstStyle/>
              <a:p>
                <a:r>
                  <a:rPr lang="en-AU">
                    <a:noFill/>
                  </a:rPr>
                  <a:t> </a:t>
                </a:r>
              </a:p>
            </p:txBody>
          </p:sp>
        </mc:Fallback>
      </mc:AlternateContent>
      <p:sp>
        <p:nvSpPr>
          <p:cNvPr id="8" name="Content Placeholder 1">
            <a:extLst>
              <a:ext uri="{FF2B5EF4-FFF2-40B4-BE49-F238E27FC236}">
                <a16:creationId xmlns:a16="http://schemas.microsoft.com/office/drawing/2014/main" id="{D2C2A426-1894-BDCF-307B-0CDB1B38984E}"/>
              </a:ext>
            </a:extLst>
          </p:cNvPr>
          <p:cNvSpPr txBox="1">
            <a:spLocks/>
          </p:cNvSpPr>
          <p:nvPr/>
        </p:nvSpPr>
        <p:spPr>
          <a:xfrm>
            <a:off x="6096000" y="1366352"/>
            <a:ext cx="5670841" cy="31001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Part b) solution</a:t>
            </a:r>
            <a:r>
              <a:rPr lang="en-AU" sz="1800" dirty="0"/>
              <a:t>:</a:t>
            </a:r>
          </a:p>
        </p:txBody>
      </p:sp>
      <p:pic>
        <p:nvPicPr>
          <p:cNvPr id="12" name="Picture 11" descr="Graph of y=4x, passing through the point (10,40).">
            <a:extLst>
              <a:ext uri="{FF2B5EF4-FFF2-40B4-BE49-F238E27FC236}">
                <a16:creationId xmlns:a16="http://schemas.microsoft.com/office/drawing/2014/main" id="{4C94807E-6459-C6D3-C2A9-800842AA5265}"/>
              </a:ext>
            </a:extLst>
          </p:cNvPr>
          <p:cNvPicPr>
            <a:picLocks noChangeAspect="1"/>
          </p:cNvPicPr>
          <p:nvPr/>
        </p:nvPicPr>
        <p:blipFill>
          <a:blip r:embed="rId5"/>
          <a:stretch>
            <a:fillRect/>
          </a:stretch>
        </p:blipFill>
        <p:spPr>
          <a:xfrm>
            <a:off x="6096000" y="1749171"/>
            <a:ext cx="5670841" cy="3880049"/>
          </a:xfrm>
          <a:prstGeom prst="rect">
            <a:avLst/>
          </a:prstGeom>
        </p:spPr>
      </p:pic>
    </p:spTree>
    <p:extLst>
      <p:ext uri="{BB962C8B-B14F-4D97-AF65-F5344CB8AC3E}">
        <p14:creationId xmlns:p14="http://schemas.microsoft.com/office/powerpoint/2010/main" val="104307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(7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p:txBody>
          <a:bodyPr/>
          <a:lstStyle/>
          <a:p>
            <a:r>
              <a:rPr lang="en-AU" dirty="0"/>
              <a:t>Worked example 2</a:t>
            </a:r>
          </a:p>
        </p:txBody>
      </p:sp>
      <p:sp>
        <p:nvSpPr>
          <p:cNvPr id="2" name="Content Placeholder 1">
            <a:extLst>
              <a:ext uri="{FF2B5EF4-FFF2-40B4-BE49-F238E27FC236}">
                <a16:creationId xmlns:a16="http://schemas.microsoft.com/office/drawing/2014/main" id="{BDD76F4C-B839-2094-0EF3-FF16ED7DFA75}"/>
              </a:ext>
            </a:extLst>
          </p:cNvPr>
          <p:cNvSpPr>
            <a:spLocks noGrp="1"/>
          </p:cNvSpPr>
          <p:nvPr>
            <p:ph idx="4294967295"/>
          </p:nvPr>
        </p:nvSpPr>
        <p:spPr>
          <a:xfrm>
            <a:off x="360000" y="1370013"/>
            <a:ext cx="11483975" cy="1940746"/>
          </a:xfrm>
        </p:spPr>
        <p:txBody>
          <a:bodyPr/>
          <a:lstStyle/>
          <a:p>
            <a:pPr>
              <a:lnSpc>
                <a:spcPct val="150000"/>
              </a:lnSpc>
              <a:spcAft>
                <a:spcPts val="600"/>
              </a:spcAft>
            </a:pPr>
            <a:r>
              <a:rPr lang="en-AU" sz="1800" dirty="0"/>
              <a:t>The number of revolutions a wheel makes varies directly with the distance it rolls. </a:t>
            </a:r>
          </a:p>
          <a:p>
            <a:pPr>
              <a:lnSpc>
                <a:spcPct val="150000"/>
              </a:lnSpc>
              <a:spcAft>
                <a:spcPts val="600"/>
              </a:spcAft>
            </a:pPr>
            <a:r>
              <a:rPr lang="en-AU" sz="1800" dirty="0"/>
              <a:t>If a skateboard wheel completes 40 revolutions in 5 seconds, how many revolutions will the wheel complete in 7 seconds?</a:t>
            </a:r>
          </a:p>
          <a:p>
            <a:pPr>
              <a:lnSpc>
                <a:spcPct val="150000"/>
              </a:lnSpc>
              <a:spcAft>
                <a:spcPts val="600"/>
              </a:spcAft>
            </a:pPr>
            <a:r>
              <a:rPr lang="en-AU" sz="1800" dirty="0"/>
              <a:t>Verify your answer graphically.</a:t>
            </a:r>
          </a:p>
          <a:p>
            <a:pPr>
              <a:lnSpc>
                <a:spcPct val="150000"/>
              </a:lnSpc>
              <a:spcAft>
                <a:spcPts val="600"/>
              </a:spcAft>
            </a:pPr>
            <a:endParaRPr lang="en-AU" sz="1800" dirty="0"/>
          </a:p>
        </p:txBody>
      </p:sp>
      <mc:AlternateContent xmlns:mc="http://schemas.openxmlformats.org/markup-compatibility/2006" xmlns:a14="http://schemas.microsoft.com/office/drawing/2010/main">
        <mc:Choice Requires="a14">
          <p:sp>
            <p:nvSpPr>
              <p:cNvPr id="9" name="Content Placeholder 1">
                <a:extLst>
                  <a:ext uri="{FF2B5EF4-FFF2-40B4-BE49-F238E27FC236}">
                    <a16:creationId xmlns:a16="http://schemas.microsoft.com/office/drawing/2014/main" id="{BF20F1A7-C128-3997-5688-720CF6232D96}"/>
                  </a:ext>
                </a:extLst>
              </p:cNvPr>
              <p:cNvSpPr txBox="1">
                <a:spLocks/>
              </p:cNvSpPr>
              <p:nvPr/>
            </p:nvSpPr>
            <p:spPr>
              <a:xfrm>
                <a:off x="360000" y="3310759"/>
                <a:ext cx="5288325" cy="338524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n-AU" sz="1800" dirty="0"/>
                  <a:t>Let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oMath>
                </a14:m>
                <a:r>
                  <a:rPr lang="en-AU" sz="1800" dirty="0"/>
                  <a:t> revolutions, </a:t>
                </a:r>
                <a14:m>
                  <m:oMath xmlns:m="http://schemas.openxmlformats.org/officeDocument/2006/math">
                    <m:r>
                      <a:rPr lang="en-AU" sz="1800" b="0" i="1" smtClean="0">
                        <a:latin typeface="Cambria Math" panose="02040503050406030204" pitchFamily="18" charset="0"/>
                      </a:rPr>
                      <m:t>𝑡</m:t>
                    </m:r>
                    <m:r>
                      <a:rPr lang="en-AU" sz="1800" b="0" i="1" smtClean="0">
                        <a:latin typeface="Cambria Math" panose="02040503050406030204" pitchFamily="18" charset="0"/>
                      </a:rPr>
                      <m:t>=</m:t>
                    </m:r>
                  </m:oMath>
                </a14:m>
                <a:r>
                  <a:rPr lang="en-AU" sz="1800" dirty="0"/>
                  <a:t> time (in seconds).</a:t>
                </a:r>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r>
                        <a:rPr lang="en-AU" sz="1800" b="0" i="1" smtClean="0">
                          <a:latin typeface="Cambria Math" panose="02040503050406030204" pitchFamily="18" charset="0"/>
                        </a:rPr>
                        <m:t>𝑘𝑡</m:t>
                      </m:r>
                    </m:oMath>
                  </m:oMathPara>
                </a14:m>
                <a:endParaRPr lang="en-AU" sz="180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40=5</m:t>
                      </m:r>
                      <m:r>
                        <a:rPr lang="en-AU" sz="1800" b="0" i="1" smtClean="0">
                          <a:latin typeface="Cambria Math" panose="02040503050406030204" pitchFamily="18" charset="0"/>
                        </a:rPr>
                        <m:t>𝑘</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=8</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=8</m:t>
                      </m:r>
                      <m:r>
                        <a:rPr lang="en-AU" sz="1800" b="0" i="1" smtClean="0">
                          <a:latin typeface="Cambria Math" panose="02040503050406030204" pitchFamily="18" charset="0"/>
                        </a:rPr>
                        <m:t>𝑡</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=8</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7</m:t>
                          </m:r>
                        </m:e>
                      </m:d>
                    </m:oMath>
                  </m:oMathPara>
                </a14:m>
                <a:endParaRPr lang="en-AU" sz="1800" b="0" dirty="0"/>
              </a:p>
              <a:p>
                <a:pPr>
                  <a:lnSpc>
                    <a:spcPct val="150000"/>
                  </a:lnSpc>
                  <a:spcAft>
                    <a:spcPts val="600"/>
                  </a:spcAft>
                </a:pP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=56</m:t>
                    </m:r>
                  </m:oMath>
                </a14:m>
                <a:r>
                  <a:rPr lang="en-AU" sz="1800" b="0" dirty="0"/>
                  <a:t> revolutions</a:t>
                </a:r>
              </a:p>
              <a:p>
                <a:pPr>
                  <a:lnSpc>
                    <a:spcPct val="150000"/>
                  </a:lnSpc>
                  <a:spcAft>
                    <a:spcPts val="600"/>
                  </a:spcAft>
                </a:pPr>
                <a:endParaRPr lang="en-AU" dirty="0"/>
              </a:p>
            </p:txBody>
          </p:sp>
        </mc:Choice>
        <mc:Fallback xmlns="">
          <p:sp>
            <p:nvSpPr>
              <p:cNvPr id="9" name="Content Placeholder 1">
                <a:extLst>
                  <a:ext uri="{FF2B5EF4-FFF2-40B4-BE49-F238E27FC236}">
                    <a16:creationId xmlns:a16="http://schemas.microsoft.com/office/drawing/2014/main" id="{BF20F1A7-C128-3997-5688-720CF6232D96}"/>
                  </a:ext>
                </a:extLst>
              </p:cNvPr>
              <p:cNvSpPr txBox="1">
                <a:spLocks noRot="1" noChangeAspect="1" noMove="1" noResize="1" noEditPoints="1" noAdjustHandles="1" noChangeArrowheads="1" noChangeShapeType="1" noTextEdit="1"/>
              </p:cNvSpPr>
              <p:nvPr/>
            </p:nvSpPr>
            <p:spPr>
              <a:xfrm>
                <a:off x="360000" y="3310759"/>
                <a:ext cx="5288325" cy="3385241"/>
              </a:xfrm>
              <a:prstGeom prst="rect">
                <a:avLst/>
              </a:prstGeom>
              <a:blipFill>
                <a:blip r:embed="rId3"/>
                <a:stretch>
                  <a:fillRect l="-2650" b="-1622"/>
                </a:stretch>
              </a:blipFill>
            </p:spPr>
            <p:txBody>
              <a:bodyPr/>
              <a:lstStyle/>
              <a:p>
                <a:r>
                  <a:rPr lang="en-AU">
                    <a:noFill/>
                  </a:rPr>
                  <a:t> </a:t>
                </a:r>
              </a:p>
            </p:txBody>
          </p:sp>
        </mc:Fallback>
      </mc:AlternateContent>
      <p:pic>
        <p:nvPicPr>
          <p:cNvPr id="8" name="Picture 7" descr="Graph of y=8x, passing through the point (7,56).">
            <a:extLst>
              <a:ext uri="{FF2B5EF4-FFF2-40B4-BE49-F238E27FC236}">
                <a16:creationId xmlns:a16="http://schemas.microsoft.com/office/drawing/2014/main" id="{C33B0EBE-507B-E8B1-2BE8-B4DD2AAF2A91}"/>
              </a:ext>
            </a:extLst>
          </p:cNvPr>
          <p:cNvPicPr>
            <a:picLocks noChangeAspect="1"/>
          </p:cNvPicPr>
          <p:nvPr/>
        </p:nvPicPr>
        <p:blipFill>
          <a:blip r:embed="rId4"/>
          <a:stretch>
            <a:fillRect/>
          </a:stretch>
        </p:blipFill>
        <p:spPr>
          <a:xfrm>
            <a:off x="5816334" y="2722775"/>
            <a:ext cx="5667666" cy="3883225"/>
          </a:xfrm>
          <a:prstGeom prst="rect">
            <a:avLst/>
          </a:prstGeom>
        </p:spPr>
      </p:pic>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93179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(8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p:txBody>
          <a:bodyPr/>
          <a:lstStyle/>
          <a:p>
            <a:r>
              <a:rPr lang="en-AU" dirty="0"/>
              <a:t>Worked example 2 – self explanation prompts</a:t>
            </a:r>
          </a:p>
        </p:txBody>
      </p:sp>
      <p:sp>
        <p:nvSpPr>
          <p:cNvPr id="12" name="Content Placeholder 1">
            <a:extLst>
              <a:ext uri="{FF2B5EF4-FFF2-40B4-BE49-F238E27FC236}">
                <a16:creationId xmlns:a16="http://schemas.microsoft.com/office/drawing/2014/main" id="{38846D53-A416-E8AB-0BF8-56E9AA038773}"/>
              </a:ext>
            </a:extLst>
          </p:cNvPr>
          <p:cNvSpPr txBox="1">
            <a:spLocks/>
          </p:cNvSpPr>
          <p:nvPr/>
        </p:nvSpPr>
        <p:spPr>
          <a:xfrm>
            <a:off x="360000" y="1370013"/>
            <a:ext cx="11483975" cy="194074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t>The number of revolutions a wheel makes varies directly with the distance it rolls. </a:t>
            </a:r>
          </a:p>
          <a:p>
            <a:pPr>
              <a:spcAft>
                <a:spcPts val="600"/>
              </a:spcAft>
            </a:pPr>
            <a:r>
              <a:rPr lang="en-AU" sz="1800" dirty="0"/>
              <a:t>If a skateboard wheel completes 40 revolutions in 5 seconds, how many revolutions will the wheel complete in 7 seconds?</a:t>
            </a:r>
          </a:p>
          <a:p>
            <a:pPr>
              <a:spcAft>
                <a:spcPts val="600"/>
              </a:spcAft>
            </a:pPr>
            <a:r>
              <a:rPr lang="en-AU" sz="1800" dirty="0"/>
              <a:t>Verify your answer graphically.</a:t>
            </a:r>
          </a:p>
          <a:p>
            <a:pPr>
              <a:spcAft>
                <a:spcPts val="600"/>
              </a:spcAft>
            </a:pPr>
            <a:endParaRPr lang="en-AU" sz="1800" dirty="0"/>
          </a:p>
        </p:txBody>
      </p:sp>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EAC984A9-E46B-D5D2-891A-9DCBC0060A5A}"/>
                  </a:ext>
                </a:extLst>
              </p:cNvPr>
              <p:cNvSpPr txBox="1">
                <a:spLocks/>
              </p:cNvSpPr>
              <p:nvPr/>
            </p:nvSpPr>
            <p:spPr>
              <a:xfrm>
                <a:off x="360000" y="3310759"/>
                <a:ext cx="5288325" cy="338524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n-AU" sz="1800" dirty="0"/>
                  <a:t>Let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oMath>
                </a14:m>
                <a:r>
                  <a:rPr lang="en-AU" sz="1800" dirty="0"/>
                  <a:t> revolutions, </a:t>
                </a:r>
                <a14:m>
                  <m:oMath xmlns:m="http://schemas.openxmlformats.org/officeDocument/2006/math">
                    <m:r>
                      <a:rPr lang="en-AU" sz="1800" b="0" i="1" smtClean="0">
                        <a:latin typeface="Cambria Math" panose="02040503050406030204" pitchFamily="18" charset="0"/>
                      </a:rPr>
                      <m:t>𝑡</m:t>
                    </m:r>
                    <m:r>
                      <a:rPr lang="en-AU" sz="1800" b="0" i="1" smtClean="0">
                        <a:latin typeface="Cambria Math" panose="02040503050406030204" pitchFamily="18" charset="0"/>
                      </a:rPr>
                      <m:t>=</m:t>
                    </m:r>
                  </m:oMath>
                </a14:m>
                <a:r>
                  <a:rPr lang="en-AU" sz="1800" dirty="0"/>
                  <a:t> time (in seconds).</a:t>
                </a:r>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r>
                        <a:rPr lang="en-AU" sz="1800" b="0" i="1" smtClean="0">
                          <a:latin typeface="Cambria Math" panose="02040503050406030204" pitchFamily="18" charset="0"/>
                        </a:rPr>
                        <m:t>𝑘𝑡</m:t>
                      </m:r>
                    </m:oMath>
                  </m:oMathPara>
                </a14:m>
                <a:endParaRPr lang="en-AU" sz="180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40=5</m:t>
                      </m:r>
                      <m:r>
                        <a:rPr lang="en-AU" sz="1800" b="0" i="1" smtClean="0">
                          <a:latin typeface="Cambria Math" panose="02040503050406030204" pitchFamily="18" charset="0"/>
                        </a:rPr>
                        <m:t>𝑘</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=8</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=8</m:t>
                      </m:r>
                      <m:r>
                        <a:rPr lang="en-AU" sz="1800" b="0" i="1" smtClean="0">
                          <a:latin typeface="Cambria Math" panose="02040503050406030204" pitchFamily="18" charset="0"/>
                        </a:rPr>
                        <m:t>𝑡</m:t>
                      </m:r>
                    </m:oMath>
                  </m:oMathPara>
                </a14:m>
                <a:endParaRPr lang="en-AU" sz="1800" b="0" dirty="0"/>
              </a:p>
              <a:p>
                <a:pPr>
                  <a:lnSpc>
                    <a:spcPct val="150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=8</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7</m:t>
                          </m:r>
                        </m:e>
                      </m:d>
                    </m:oMath>
                  </m:oMathPara>
                </a14:m>
                <a:endParaRPr lang="en-AU" sz="1800" b="0" dirty="0"/>
              </a:p>
              <a:p>
                <a:pPr>
                  <a:lnSpc>
                    <a:spcPct val="150000"/>
                  </a:lnSpc>
                  <a:spcAft>
                    <a:spcPts val="600"/>
                  </a:spcAft>
                </a:pP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=56</m:t>
                    </m:r>
                  </m:oMath>
                </a14:m>
                <a:r>
                  <a:rPr lang="en-AU" sz="1800" b="0" dirty="0"/>
                  <a:t> revolutions</a:t>
                </a:r>
              </a:p>
              <a:p>
                <a:pPr>
                  <a:lnSpc>
                    <a:spcPct val="150000"/>
                  </a:lnSpc>
                  <a:spcAft>
                    <a:spcPts val="600"/>
                  </a:spcAft>
                </a:pPr>
                <a:endParaRPr lang="en-AU" dirty="0"/>
              </a:p>
            </p:txBody>
          </p:sp>
        </mc:Choice>
        <mc:Fallback xmlns="">
          <p:sp>
            <p:nvSpPr>
              <p:cNvPr id="13" name="Content Placeholder 1">
                <a:extLst>
                  <a:ext uri="{FF2B5EF4-FFF2-40B4-BE49-F238E27FC236}">
                    <a16:creationId xmlns:a16="http://schemas.microsoft.com/office/drawing/2014/main" id="{EAC984A9-E46B-D5D2-891A-9DCBC0060A5A}"/>
                  </a:ext>
                </a:extLst>
              </p:cNvPr>
              <p:cNvSpPr txBox="1">
                <a:spLocks noRot="1" noChangeAspect="1" noMove="1" noResize="1" noEditPoints="1" noAdjustHandles="1" noChangeArrowheads="1" noChangeShapeType="1" noTextEdit="1"/>
              </p:cNvSpPr>
              <p:nvPr/>
            </p:nvSpPr>
            <p:spPr>
              <a:xfrm>
                <a:off x="360000" y="3310759"/>
                <a:ext cx="5288325" cy="3385241"/>
              </a:xfrm>
              <a:prstGeom prst="rect">
                <a:avLst/>
              </a:prstGeom>
              <a:blipFill>
                <a:blip r:embed="rId3"/>
                <a:stretch>
                  <a:fillRect l="-2650" b="-1622"/>
                </a:stretch>
              </a:blipFill>
            </p:spPr>
            <p:txBody>
              <a:bodyPr/>
              <a:lstStyle/>
              <a:p>
                <a:r>
                  <a:rPr lang="en-AU">
                    <a:noFill/>
                  </a:rPr>
                  <a:t> </a:t>
                </a:r>
              </a:p>
            </p:txBody>
          </p:sp>
        </mc:Fallback>
      </mc:AlternateContent>
      <p:pic>
        <p:nvPicPr>
          <p:cNvPr id="11" name="Picture 10" descr="Graph of y=8x, passing through the point (7,56).">
            <a:extLst>
              <a:ext uri="{FF2B5EF4-FFF2-40B4-BE49-F238E27FC236}">
                <a16:creationId xmlns:a16="http://schemas.microsoft.com/office/drawing/2014/main" id="{CC32F1AD-448A-3D3C-7010-BFD774FCA237}"/>
              </a:ext>
            </a:extLst>
          </p:cNvPr>
          <p:cNvPicPr>
            <a:picLocks noChangeAspect="1"/>
          </p:cNvPicPr>
          <p:nvPr/>
        </p:nvPicPr>
        <p:blipFill>
          <a:blip r:embed="rId4"/>
          <a:stretch>
            <a:fillRect/>
          </a:stretch>
        </p:blipFill>
        <p:spPr>
          <a:xfrm>
            <a:off x="5912317" y="2295877"/>
            <a:ext cx="5667666" cy="3883225"/>
          </a:xfrm>
          <a:prstGeom prst="rect">
            <a:avLst/>
          </a:prstGeom>
        </p:spPr>
      </p:pic>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5DF7E3FB-8655-87ED-9E34-071212C90CD3}"/>
                  </a:ext>
                </a:extLst>
              </p:cNvPr>
              <p:cNvSpPr/>
              <p:nvPr/>
            </p:nvSpPr>
            <p:spPr>
              <a:xfrm>
                <a:off x="8861474" y="3875387"/>
                <a:ext cx="2982501" cy="1026562"/>
              </a:xfrm>
              <a:prstGeom prst="wedgeRoundRectCallout">
                <a:avLst>
                  <a:gd name="adj1" fmla="val -54483"/>
                  <a:gd name="adj2" fmla="val 213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r>
                  <a:rPr lang="en-AU" sz="1800" dirty="0"/>
                  <a:t>In the equation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=8</m:t>
                    </m:r>
                    <m:r>
                      <a:rPr lang="en-AU" sz="1800" b="0" i="1" smtClean="0">
                        <a:latin typeface="Cambria Math" panose="02040503050406030204" pitchFamily="18" charset="0"/>
                      </a:rPr>
                      <m:t>𝑥</m:t>
                    </m:r>
                  </m:oMath>
                </a14:m>
                <a:r>
                  <a:rPr lang="en-AU" sz="1800" dirty="0"/>
                  <a:t>, what does </a:t>
                </a:r>
                <a14:m>
                  <m:oMath xmlns:m="http://schemas.openxmlformats.org/officeDocument/2006/math">
                    <m:r>
                      <a:rPr lang="en-AU" sz="1800" b="0" i="1" smtClean="0">
                        <a:latin typeface="Cambria Math" panose="02040503050406030204" pitchFamily="18" charset="0"/>
                      </a:rPr>
                      <m:t>8</m:t>
                    </m:r>
                  </m:oMath>
                </a14:m>
                <a:r>
                  <a:rPr lang="en-AU" sz="1800" dirty="0"/>
                  <a:t> represent?</a:t>
                </a:r>
              </a:p>
            </p:txBody>
          </p:sp>
        </mc:Choice>
        <mc:Fallback xmlns="">
          <p:sp>
            <p:nvSpPr>
              <p:cNvPr id="6" name="Speech Bubble: Rectangle with Corners Rounded 5">
                <a:extLst>
                  <a:ext uri="{FF2B5EF4-FFF2-40B4-BE49-F238E27FC236}">
                    <a16:creationId xmlns:a16="http://schemas.microsoft.com/office/drawing/2014/main" id="{5DF7E3FB-8655-87ED-9E34-071212C90CD3}"/>
                  </a:ext>
                </a:extLst>
              </p:cNvPr>
              <p:cNvSpPr>
                <a:spLocks noRot="1" noChangeAspect="1" noMove="1" noResize="1" noEditPoints="1" noAdjustHandles="1" noChangeArrowheads="1" noChangeShapeType="1" noTextEdit="1"/>
              </p:cNvSpPr>
              <p:nvPr/>
            </p:nvSpPr>
            <p:spPr>
              <a:xfrm>
                <a:off x="8861474" y="3875387"/>
                <a:ext cx="2982501" cy="1026562"/>
              </a:xfrm>
              <a:prstGeom prst="wedgeRoundRectCallout">
                <a:avLst>
                  <a:gd name="adj1" fmla="val -54483"/>
                  <a:gd name="adj2" fmla="val 21303"/>
                  <a:gd name="adj3" fmla="val 16667"/>
                </a:avLst>
              </a:prstGeom>
              <a:blipFill>
                <a:blip r:embed="rId5"/>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B38555A5-A387-69A0-A92F-0E97B4769C3D}"/>
              </a:ext>
            </a:extLst>
          </p:cNvPr>
          <p:cNvSpPr/>
          <p:nvPr/>
        </p:nvSpPr>
        <p:spPr>
          <a:xfrm>
            <a:off x="7606124" y="5665821"/>
            <a:ext cx="3973859" cy="1026562"/>
          </a:xfrm>
          <a:prstGeom prst="wedgeRoundRectCallout">
            <a:avLst>
              <a:gd name="adj1" fmla="val 22383"/>
              <a:gd name="adj2" fmla="val -660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Could you use the graph to find the time taken for 30 revolutions?</a:t>
            </a:r>
          </a:p>
        </p:txBody>
      </p:sp>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7215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836</Words>
  <Application>Microsoft Office PowerPoint</Application>
  <PresentationFormat>Widescreen</PresentationFormat>
  <Paragraphs>123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Cambria Math</vt:lpstr>
      <vt:lpstr>Arial</vt:lpstr>
      <vt:lpstr>Public Sans SemiBold</vt:lpstr>
      <vt:lpstr>Times New Roman</vt:lpstr>
      <vt:lpstr>Public Sans</vt:lpstr>
      <vt:lpstr>Public Sans Light</vt:lpstr>
      <vt:lpstr>1_NSWG Corporate</vt:lpstr>
      <vt:lpstr>Direct variation</vt:lpstr>
      <vt:lpstr>Summarise (1 of 10)</vt:lpstr>
      <vt:lpstr>Summarise (2 of 10)</vt:lpstr>
      <vt:lpstr>Summarise (3 of 10)</vt:lpstr>
      <vt:lpstr>Summarise (4 of 10)</vt:lpstr>
      <vt:lpstr>Summarise (5 of 10)</vt:lpstr>
      <vt:lpstr>Summarise (6 of 10)</vt:lpstr>
      <vt:lpstr>Summarise (7 of 10)</vt:lpstr>
      <vt:lpstr>Summarise (8 of 10)</vt:lpstr>
      <vt:lpstr>Summarise (9 of 10)</vt:lpstr>
      <vt:lpstr>Summarise (10 of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variation slideshow</dc:title>
  <dc:creator>NSW Department of Education</dc:creator>
  <dcterms:created xsi:type="dcterms:W3CDTF">2024-05-03T01:29:02Z</dcterms:created>
  <dcterms:modified xsi:type="dcterms:W3CDTF">2024-05-03T01:32:53Z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2024-05-03T01:29:11Z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32b79aa4-eea9-4051-8460-eeb3875134bf</vt:lpwstr>
  </property>
  <property fmtid="{D5CDD505-2E9C-101B-9397-08002B2CF9AE}" pid="8" name="MSIP_Label_b603dfd7-d93a-4381-a340-2995d8282205_ContentBits">
    <vt:lpwstr>0</vt:lpwstr>
  </property>
</Properties>
</file>