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15" r:id="rId1"/>
  </p:sldMasterIdLst>
  <p:notesMasterIdLst>
    <p:notesMasterId r:id="rId14"/>
  </p:notesMasterIdLst>
  <p:handoutMasterIdLst>
    <p:handoutMasterId r:id="rId15"/>
  </p:handoutMasterIdLst>
  <p:sldIdLst>
    <p:sldId id="258" r:id="rId2"/>
    <p:sldId id="284" r:id="rId3"/>
    <p:sldId id="275" r:id="rId4"/>
    <p:sldId id="283" r:id="rId5"/>
    <p:sldId id="285" r:id="rId6"/>
    <p:sldId id="277" r:id="rId7"/>
    <p:sldId id="278" r:id="rId8"/>
    <p:sldId id="279" r:id="rId9"/>
    <p:sldId id="280" r:id="rId10"/>
    <p:sldId id="281" r:id="rId11"/>
    <p:sldId id="282" r:id="rId12"/>
    <p:sldId id="286" r:id="rId13"/>
  </p:sldIdLst>
  <p:sldSz cx="12192000" cy="6858000"/>
  <p:notesSz cx="6858000" cy="9144000"/>
  <p:embeddedFontLst>
    <p:embeddedFont>
      <p:font typeface="Cambria Math" panose="02040503050406030204" pitchFamily="18" charset="0"/>
      <p:regular r:id="rId16"/>
    </p:embeddedFont>
    <p:embeddedFont>
      <p:font typeface="Public Sans" pitchFamily="2" charset="0"/>
      <p:regular r:id="rId17"/>
      <p:bold r:id="rId18"/>
      <p:italic r:id="rId19"/>
      <p:boldItalic r:id="rId20"/>
    </p:embeddedFont>
    <p:embeddedFont>
      <p:font typeface="Public Sans Light" pitchFamily="2" charset="0"/>
      <p:regular r:id="rId21"/>
      <p:italic r:id="rId22"/>
    </p:embeddedFont>
    <p:embeddedFont>
      <p:font typeface="Public Sans SemiBold" pitchFamily="2" charset="0"/>
      <p:regular r:id="rId23"/>
      <p:bold r:id="rId24"/>
      <p:italic r:id="rId25"/>
      <p:boldItalic r:id="rId26"/>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Notes" id="{9102D73B-8542-41AF-8673-BCEF68A5FE73}">
          <p14:sldIdLst>
            <p14:sldId id="258"/>
            <p14:sldId id="284"/>
            <p14:sldId id="275"/>
            <p14:sldId id="283"/>
            <p14:sldId id="285"/>
            <p14:sldId id="277"/>
            <p14:sldId id="278"/>
            <p14:sldId id="279"/>
            <p14:sldId id="280"/>
            <p14:sldId id="281"/>
            <p14:sldId id="282"/>
            <p14:sldId id="286"/>
          </p14:sldIdLst>
        </p14:section>
      </p14:sectionLst>
    </p:ext>
    <p:ext uri="{EFAFB233-063F-42B5-8137-9DF3F51BA10A}">
      <p15:sldGuideLst xmlns:p15="http://schemas.microsoft.com/office/powerpoint/2012/main">
        <p15:guide id="1" orient="horz" pos="1003" userDrawn="1">
          <p15:clr>
            <a:srgbClr val="A4A3A4"/>
          </p15:clr>
        </p15:guide>
        <p15:guide id="2" pos="21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6CFD"/>
    <a:srgbClr val="0070C0"/>
    <a:srgbClr val="CBEDFD"/>
    <a:srgbClr val="00296C"/>
    <a:srgbClr val="002664"/>
    <a:srgbClr val="0046B8"/>
    <a:srgbClr val="FFFFFF"/>
    <a:srgbClr val="F6ACB6"/>
    <a:srgbClr val="630019"/>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FE01EB-BBDE-405D-A5C0-94B3460E36F1}" v="1" dt="2024-05-03T01:32:33.675"/>
    <p1510:client id="{5B0EE42E-7E59-4D63-92AB-B84A42E32636}" v="6" dt="2024-05-03T01:28:41.672"/>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61" autoAdjust="0"/>
    <p:restoredTop sz="81416" autoAdjust="0"/>
  </p:normalViewPr>
  <p:slideViewPr>
    <p:cSldViewPr snapToGrid="0">
      <p:cViewPr varScale="1">
        <p:scale>
          <a:sx n="82" d="100"/>
          <a:sy n="82" d="100"/>
        </p:scale>
        <p:origin x="1734" y="36"/>
      </p:cViewPr>
      <p:guideLst>
        <p:guide orient="horz" pos="1003"/>
        <p:guide pos="211"/>
      </p:guideLst>
    </p:cSldViewPr>
  </p:slideViewPr>
  <p:outlineViewPr>
    <p:cViewPr>
      <p:scale>
        <a:sx n="33" d="100"/>
        <a:sy n="33" d="100"/>
      </p:scale>
      <p:origin x="0" y="-2394"/>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3/05/2024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3/05/2024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2343088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2763593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1738358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3730394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605714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1410852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2594693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1648486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1798537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2219894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1480765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20821946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hyperlink" Target="https://educationstandards.nsw.edu.au/wps/portal/nesa/home" TargetMode="External"/><Relationship Id="rId2" Type="http://schemas.openxmlformats.org/officeDocument/2006/relationships/hyperlink" Target="https://educationstandards.nsw.edu.au/wps/portal/nesa/mini-footer/copyright" TargetMode="External"/><Relationship Id="rId1" Type="http://schemas.openxmlformats.org/officeDocument/2006/relationships/slideMaster" Target="../slideMasters/slideMaster1.xml"/><Relationship Id="rId4" Type="http://schemas.openxmlformats.org/officeDocument/2006/relationships/hyperlink" Target="https://curriculum.nsw.edu.au/" TargetMode="Externa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GB"/>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2540471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GB"/>
              <a:t>Click to edit Master title style</a:t>
            </a:r>
            <a:endParaRPr lang="en-US"/>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GB"/>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GB"/>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432511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3149832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2302670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2369011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GB"/>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829048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GB"/>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GB"/>
              <a:t>Click icon to add picture</a:t>
            </a:r>
            <a:endParaRPr lang="en-AU" dirty="0"/>
          </a:p>
        </p:txBody>
      </p:sp>
    </p:spTree>
    <p:extLst>
      <p:ext uri="{BB962C8B-B14F-4D97-AF65-F5344CB8AC3E}">
        <p14:creationId xmlns:p14="http://schemas.microsoft.com/office/powerpoint/2010/main" val="3839859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GB"/>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220485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GB"/>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27253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155461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GB"/>
              <a:t>Click to edit Master title style</a:t>
            </a:r>
            <a:endParaRPr lang="en-US"/>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82434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GB"/>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2064925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GB"/>
              <a:t>Click to edit Master title style</a:t>
            </a:r>
            <a:endParaRPr lang="en-US"/>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88890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GB"/>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801216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5821680" y="0"/>
            <a:ext cx="637032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984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1" y="360000"/>
            <a:ext cx="5563280" cy="545601"/>
          </a:xfrm>
        </p:spPr>
        <p:txBody>
          <a:bodyPr/>
          <a:lstStyle>
            <a:lvl1pPr>
              <a:defRPr>
                <a:solidFill>
                  <a:schemeClr val="accent1"/>
                </a:solidFill>
              </a:defRPr>
            </a:lvl1pPr>
          </a:lstStyle>
          <a:p>
            <a:r>
              <a:rPr lang="en-GB" dirty="0"/>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1480001"/>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44711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GB"/>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GB"/>
              <a:t>Click icon to add picture</a:t>
            </a:r>
            <a:endParaRPr lang="en-AU"/>
          </a:p>
        </p:txBody>
      </p:sp>
    </p:spTree>
    <p:extLst>
      <p:ext uri="{BB962C8B-B14F-4D97-AF65-F5344CB8AC3E}">
        <p14:creationId xmlns:p14="http://schemas.microsoft.com/office/powerpoint/2010/main" val="3256799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GB"/>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GB"/>
              <a:t>Click icon to add picture</a:t>
            </a:r>
            <a:endParaRPr lang="en-AU"/>
          </a:p>
        </p:txBody>
      </p:sp>
    </p:spTree>
    <p:extLst>
      <p:ext uri="{BB962C8B-B14F-4D97-AF65-F5344CB8AC3E}">
        <p14:creationId xmlns:p14="http://schemas.microsoft.com/office/powerpoint/2010/main" val="138107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GB"/>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GB"/>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230742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GB"/>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61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GB"/>
              <a:t>Click to edit Master title style</a:t>
            </a:r>
            <a:endParaRPr lang="en-US"/>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465509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671084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E502BB13-1038-7E5D-E98D-97C892FEF614}"/>
              </a:ext>
            </a:extLst>
          </p:cNvPr>
          <p:cNvSpPr/>
          <p:nvPr userDrawn="1"/>
        </p:nvSpPr>
        <p:spPr>
          <a:xfrm>
            <a:off x="0" y="0"/>
            <a:ext cx="12192000" cy="6858000"/>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4" name="Content Placeholder 3">
            <a:extLst>
              <a:ext uri="{FF2B5EF4-FFF2-40B4-BE49-F238E27FC236}">
                <a16:creationId xmlns:a16="http://schemas.microsoft.com/office/drawing/2014/main" id="{16ADC4AB-3AFE-6BF9-C794-5CCB483E359C}"/>
              </a:ext>
            </a:extLst>
          </p:cNvPr>
          <p:cNvSpPr>
            <a:spLocks noGrp="1"/>
          </p:cNvSpPr>
          <p:nvPr>
            <p:ph idx="1"/>
          </p:nvPr>
        </p:nvSpPr>
        <p:spPr>
          <a:xfrm>
            <a:off x="360000" y="3428999"/>
            <a:ext cx="11484000" cy="2927351"/>
          </a:xfrm>
        </p:spPr>
        <p:txBody>
          <a:bodyPr/>
          <a:lstStyle>
            <a:lvl1pPr>
              <a:defRPr sz="1200">
                <a:latin typeface="+mn-lt"/>
              </a:defRPr>
            </a:lvl1pPr>
          </a:lstStyle>
          <a:p>
            <a:r>
              <a:rPr lang="en-AU" dirty="0"/>
              <a:t>[Subject] [Year–Year] </a:t>
            </a:r>
            <a:r>
              <a:rPr lang="en-AU" dirty="0">
                <a:latin typeface="Public Sans Light" pitchFamily="2" charset="0"/>
              </a:rPr>
              <a:t>© </a:t>
            </a:r>
            <a:r>
              <a:rPr lang="en-AU" dirty="0"/>
              <a:t>Syllabus NSW Education Standards Authority (NESA) for and on behalf of the Crown in right of the State of New South Wales, [Year of publication].</a:t>
            </a:r>
          </a:p>
          <a:p>
            <a:r>
              <a:rPr lang="en-AU" dirty="0"/>
              <a:t>[Insert references consulted to produce the presentation being developed.]</a:t>
            </a:r>
          </a:p>
          <a:p>
            <a:r>
              <a:rPr lang="en-AU" dirty="0"/>
              <a:t>[Include any other full attributions here.]</a:t>
            </a:r>
          </a:p>
        </p:txBody>
      </p:sp>
      <p:sp>
        <p:nvSpPr>
          <p:cNvPr id="6" name="TextBox 5">
            <a:extLst>
              <a:ext uri="{FF2B5EF4-FFF2-40B4-BE49-F238E27FC236}">
                <a16:creationId xmlns:a16="http://schemas.microsoft.com/office/drawing/2014/main" id="{99565206-7B7B-943B-BFFE-2C6861E4D526}"/>
              </a:ext>
            </a:extLst>
          </p:cNvPr>
          <p:cNvSpPr txBox="1"/>
          <p:nvPr userDrawn="1"/>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latin typeface="Public Sans Light"/>
                <a:ea typeface="+mn-ea"/>
                <a:cs typeface="+mn-cs"/>
                <a:hlinkClick r:id="rId2">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latin typeface="Public Sans Light"/>
                <a:ea typeface="+mn-ea"/>
                <a:cs typeface="+mn-cs"/>
                <a:hlinkClick r:id="rId3">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latin typeface="Public Sans Light"/>
                <a:ea typeface="+mn-ea"/>
                <a:cs typeface="+mn-cs"/>
              </a:rPr>
              <a:t> </a:t>
            </a: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latin typeface="Public Sans Light"/>
                <a:ea typeface="+mn-ea"/>
                <a:cs typeface="+mn-cs"/>
                <a:hlinkClick r:id="rId4">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a:t>
            </a:r>
          </a:p>
        </p:txBody>
      </p:sp>
    </p:spTree>
    <p:extLst>
      <p:ext uri="{BB962C8B-B14F-4D97-AF65-F5344CB8AC3E}">
        <p14:creationId xmlns:p14="http://schemas.microsoft.com/office/powerpoint/2010/main" val="2736546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GB"/>
              <a:t>Click to edit Master title style</a:t>
            </a:r>
            <a:endParaRPr lang="en-US"/>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GB"/>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333311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18B1BD-593C-6A17-64AE-D64C379DE73D}"/>
              </a:ext>
            </a:extLst>
          </p:cNvPr>
          <p:cNvSpPr/>
          <p:nvPr userDrawn="1"/>
        </p:nvSpPr>
        <p:spPr>
          <a:xfrm>
            <a:off x="0" y="0"/>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143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a:t>Click icon to add picture</a:t>
            </a:r>
            <a:endParaRPr lang="en-AU"/>
          </a:p>
        </p:txBody>
      </p:sp>
    </p:spTree>
    <p:extLst>
      <p:ext uri="{BB962C8B-B14F-4D97-AF65-F5344CB8AC3E}">
        <p14:creationId xmlns:p14="http://schemas.microsoft.com/office/powerpoint/2010/main" val="2959420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1611304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C6361C-1D51-B1A0-C373-901DB6FA7D40}"/>
              </a:ext>
            </a:extLst>
          </p:cNvPr>
          <p:cNvSpPr/>
          <p:nvPr userDrawn="1"/>
        </p:nvSpPr>
        <p:spPr>
          <a:xfrm>
            <a:off x="0" y="0"/>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1596495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416486-0209-C427-558C-AF5188291A16}"/>
              </a:ext>
            </a:extLst>
          </p:cNvPr>
          <p:cNvSpPr/>
          <p:nvPr userDrawn="1"/>
        </p:nvSpPr>
        <p:spPr>
          <a:xfrm>
            <a:off x="0" y="0"/>
            <a:ext cx="12192000"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dirty="0"/>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85954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5743789-761E-7EC0-626E-9EE5B57BA054}"/>
              </a:ext>
            </a:extLst>
          </p:cNvPr>
          <p:cNvSpPr/>
          <p:nvPr userDrawn="1"/>
        </p:nvSpPr>
        <p:spPr>
          <a:xfrm>
            <a:off x="0" y="0"/>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GB"/>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74360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E5EAF1C-FD6E-A0CD-58F7-E25077498579}"/>
              </a:ext>
            </a:extLst>
          </p:cNvPr>
          <p:cNvSpPr/>
          <p:nvPr userDrawn="1"/>
        </p:nvSpPr>
        <p:spPr>
          <a:xfrm>
            <a:off x="0" y="0"/>
            <a:ext cx="12256034"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GB"/>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1504913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a:t>Click to edit Master title style</a:t>
            </a:r>
            <a:endParaRPr lang="en-US"/>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1304957723"/>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 id="2147483735" r:id="rId20"/>
    <p:sldLayoutId id="2147483736" r:id="rId21"/>
    <p:sldLayoutId id="2147483737" r:id="rId22"/>
    <p:sldLayoutId id="2147483738" r:id="rId23"/>
    <p:sldLayoutId id="2147483739" r:id="rId24"/>
    <p:sldLayoutId id="2147483740" r:id="rId25"/>
    <p:sldLayoutId id="2147483741" r:id="rId26"/>
    <p:sldLayoutId id="2147483742" r:id="rId27"/>
    <p:sldLayoutId id="2147483743" r:id="rId28"/>
    <p:sldLayoutId id="2147483744" r:id="rId29"/>
    <p:sldLayoutId id="2147483745"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7"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6.xml"/><Relationship Id="rId6" Type="http://schemas.openxmlformats.org/officeDocument/2006/relationships/image" Target="../media/image32.png"/><Relationship Id="rId5"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hyperlink" Target="https://education.nsw.gov.au/rights-and-accountability/copyright" TargetMode="External"/><Relationship Id="rId2" Type="http://schemas.openxmlformats.org/officeDocument/2006/relationships/notesSlide" Target="../notesSlides/notesSlide12.xml"/><Relationship Id="rId1" Type="http://schemas.openxmlformats.org/officeDocument/2006/relationships/slideLayout" Target="../slideLayouts/slideLayout30.xml"/><Relationship Id="rId4" Type="http://schemas.openxmlformats.org/officeDocument/2006/relationships/hyperlink" Target="https://creativecommons.org/licenses/by/4.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6.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2.xml"/><Relationship Id="rId6" Type="http://schemas.openxmlformats.org/officeDocument/2006/relationships/image" Target="../media/image14.png"/><Relationship Id="rId5"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16.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70.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6.xml"/><Relationship Id="rId5" Type="http://schemas.openxmlformats.org/officeDocument/2006/relationships/image" Target="../media/image18.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6.xml"/><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6.xml"/><Relationship Id="rId6" Type="http://schemas.openxmlformats.org/officeDocument/2006/relationships/image" Target="../media/image300.png"/><Relationship Id="rId5" Type="http://schemas.openxmlformats.org/officeDocument/2006/relationships/image" Target="../media/image33.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BA3B2A6-BFB1-7E9F-3A9E-A94F7B3F2DD2}"/>
              </a:ext>
            </a:extLst>
          </p:cNvPr>
          <p:cNvSpPr>
            <a:spLocks noGrp="1"/>
          </p:cNvSpPr>
          <p:nvPr>
            <p:ph type="ctrTitle"/>
          </p:nvPr>
        </p:nvSpPr>
        <p:spPr/>
        <p:txBody>
          <a:bodyPr/>
          <a:lstStyle/>
          <a:p>
            <a:r>
              <a:rPr lang="en-AU" dirty="0"/>
              <a:t>Inverse variation</a:t>
            </a:r>
          </a:p>
        </p:txBody>
      </p:sp>
      <p:sp>
        <p:nvSpPr>
          <p:cNvPr id="14" name="Text Placeholder 13">
            <a:extLst>
              <a:ext uri="{FF2B5EF4-FFF2-40B4-BE49-F238E27FC236}">
                <a16:creationId xmlns:a16="http://schemas.microsoft.com/office/drawing/2014/main" id="{280F012C-82F8-CD73-FF8D-288DD577190D}"/>
              </a:ext>
            </a:extLst>
          </p:cNvPr>
          <p:cNvSpPr>
            <a:spLocks noGrp="1"/>
          </p:cNvSpPr>
          <p:nvPr>
            <p:ph type="body" sz="quarter" idx="12"/>
          </p:nvPr>
        </p:nvSpPr>
        <p:spPr/>
        <p:txBody>
          <a:bodyPr/>
          <a:lstStyle/>
          <a:p>
            <a:r>
              <a:rPr lang="en-AU" sz="2000" dirty="0"/>
              <a:t>Explicit teaching</a:t>
            </a:r>
          </a:p>
        </p:txBody>
      </p:sp>
      <p:sp>
        <p:nvSpPr>
          <p:cNvPr id="7" name="Footer Placeholder 6">
            <a:extLst>
              <a:ext uri="{FF2B5EF4-FFF2-40B4-BE49-F238E27FC236}">
                <a16:creationId xmlns:a16="http://schemas.microsoft.com/office/drawing/2014/main" id="{7D52552D-EFFA-5A9C-656E-67E0E798CF6A}"/>
              </a:ext>
            </a:extLst>
          </p:cNvPr>
          <p:cNvSpPr>
            <a:spLocks noGrp="1"/>
          </p:cNvSpPr>
          <p:nvPr>
            <p:ph type="ftr" sz="quarter" idx="3"/>
          </p:nvPr>
        </p:nvSpPr>
        <p:spPr>
          <a:prstGeom prst="rect">
            <a:avLst/>
          </a:prstGeom>
        </p:spPr>
        <p:txBody>
          <a:bodyPr/>
          <a:lstStyle/>
          <a:p>
            <a:r>
              <a:rPr lang="en-US" dirty="0">
                <a:latin typeface="+mn-lt"/>
              </a:rPr>
              <a:t>NSW Department of Education</a:t>
            </a:r>
            <a:endParaRPr lang="en-AU" dirty="0">
              <a:latin typeface="+mn-lt"/>
            </a:endParaRPr>
          </a:p>
        </p:txBody>
      </p:sp>
    </p:spTree>
    <p:extLst>
      <p:ext uri="{BB962C8B-B14F-4D97-AF65-F5344CB8AC3E}">
        <p14:creationId xmlns:p14="http://schemas.microsoft.com/office/powerpoint/2010/main" val="3429813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CF6CC1-B6CB-1A2F-D25E-59EF79426332}"/>
              </a:ext>
            </a:extLst>
          </p:cNvPr>
          <p:cNvSpPr>
            <a:spLocks noGrp="1"/>
          </p:cNvSpPr>
          <p:nvPr>
            <p:ph type="title"/>
          </p:nvPr>
        </p:nvSpPr>
        <p:spPr>
          <a:xfrm>
            <a:off x="360000" y="360000"/>
            <a:ext cx="10080000" cy="545601"/>
          </a:xfrm>
        </p:spPr>
        <p:txBody>
          <a:bodyPr/>
          <a:lstStyle/>
          <a:p>
            <a:r>
              <a:rPr lang="en-AU" dirty="0"/>
              <a:t>Summarise (9 of 10)</a:t>
            </a:r>
          </a:p>
        </p:txBody>
      </p:sp>
      <p:sp>
        <p:nvSpPr>
          <p:cNvPr id="5" name="Text Placeholder 4">
            <a:extLst>
              <a:ext uri="{FF2B5EF4-FFF2-40B4-BE49-F238E27FC236}">
                <a16:creationId xmlns:a16="http://schemas.microsoft.com/office/drawing/2014/main" id="{EE53F72B-0ADA-6C44-36C3-C9ECD9BF8434}"/>
              </a:ext>
            </a:extLst>
          </p:cNvPr>
          <p:cNvSpPr>
            <a:spLocks noGrp="1"/>
          </p:cNvSpPr>
          <p:nvPr>
            <p:ph type="body" sz="quarter" idx="18"/>
          </p:nvPr>
        </p:nvSpPr>
        <p:spPr>
          <a:xfrm>
            <a:off x="360000" y="982520"/>
            <a:ext cx="10080000" cy="310015"/>
          </a:xfrm>
        </p:spPr>
        <p:txBody>
          <a:bodyPr/>
          <a:lstStyle/>
          <a:p>
            <a:r>
              <a:rPr lang="en-AU" dirty="0"/>
              <a:t>Your turn 2</a:t>
            </a:r>
          </a:p>
        </p:txBody>
      </p:sp>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id="{E2AAAFEB-3A31-4200-2BA2-DD8E411E049F}"/>
                  </a:ext>
                </a:extLst>
              </p:cNvPr>
              <p:cNvSpPr>
                <a:spLocks noGrp="1"/>
              </p:cNvSpPr>
              <p:nvPr>
                <p:ph idx="4294967295"/>
              </p:nvPr>
            </p:nvSpPr>
            <p:spPr>
              <a:xfrm>
                <a:off x="360000" y="1457325"/>
                <a:ext cx="11483975" cy="1241425"/>
              </a:xfrm>
            </p:spPr>
            <p:txBody>
              <a:bodyPr/>
              <a:lstStyle/>
              <a:p>
                <a:pPr>
                  <a:lnSpc>
                    <a:spcPct val="150000"/>
                  </a:lnSpc>
                </a:pPr>
                <a:r>
                  <a:rPr lang="en-AU" sz="1800" b="0" dirty="0">
                    <a:ea typeface="Cambria Math" panose="02040503050406030204" pitchFamily="18" charset="0"/>
                  </a:rPr>
                  <a:t>The length of a violin string varies inversely as the frequency of its vibrations. A violin string </a:t>
                </a:r>
                <a14:m>
                  <m:oMath xmlns:m="http://schemas.openxmlformats.org/officeDocument/2006/math">
                    <m:r>
                      <a:rPr lang="en-AU" sz="1800" b="0" i="1" smtClean="0">
                        <a:latin typeface="Cambria Math" panose="02040503050406030204" pitchFamily="18" charset="0"/>
                        <a:ea typeface="Cambria Math" panose="02040503050406030204" pitchFamily="18" charset="0"/>
                      </a:rPr>
                      <m:t>35 </m:t>
                    </m:r>
                    <m:r>
                      <a:rPr lang="en-AU" sz="1800" b="0" i="1" smtClean="0">
                        <a:latin typeface="Cambria Math" panose="02040503050406030204" pitchFamily="18" charset="0"/>
                        <a:ea typeface="Cambria Math" panose="02040503050406030204" pitchFamily="18" charset="0"/>
                      </a:rPr>
                      <m:t>𝑐𝑚</m:t>
                    </m:r>
                  </m:oMath>
                </a14:m>
                <a:r>
                  <a:rPr lang="en-AU" sz="1800" dirty="0">
                    <a:ea typeface="Cambria Math" panose="02040503050406030204" pitchFamily="18" charset="0"/>
                  </a:rPr>
                  <a:t> long vibrates at a frequency of </a:t>
                </a:r>
                <a14:m>
                  <m:oMath xmlns:m="http://schemas.openxmlformats.org/officeDocument/2006/math">
                    <m:r>
                      <a:rPr lang="en-AU" sz="1800" b="0" i="1" smtClean="0">
                        <a:latin typeface="Cambria Math" panose="02040503050406030204" pitchFamily="18" charset="0"/>
                        <a:ea typeface="Cambria Math" panose="02040503050406030204" pitchFamily="18" charset="0"/>
                      </a:rPr>
                      <m:t>400</m:t>
                    </m:r>
                  </m:oMath>
                </a14:m>
                <a:r>
                  <a:rPr lang="en-AU" sz="1800" dirty="0">
                    <a:ea typeface="Cambria Math" panose="02040503050406030204" pitchFamily="18" charset="0"/>
                  </a:rPr>
                  <a:t> cycles per second. Find the frequency of a </a:t>
                </a:r>
                <a14:m>
                  <m:oMath xmlns:m="http://schemas.openxmlformats.org/officeDocument/2006/math">
                    <m:r>
                      <a:rPr lang="en-AU" sz="1800" b="0" i="1" smtClean="0">
                        <a:latin typeface="Cambria Math" panose="02040503050406030204" pitchFamily="18" charset="0"/>
                        <a:ea typeface="Cambria Math" panose="02040503050406030204" pitchFamily="18" charset="0"/>
                      </a:rPr>
                      <m:t>25 </m:t>
                    </m:r>
                    <m:r>
                      <a:rPr lang="en-AU" sz="1800" b="0" i="1" smtClean="0">
                        <a:latin typeface="Cambria Math" panose="02040503050406030204" pitchFamily="18" charset="0"/>
                        <a:ea typeface="Cambria Math" panose="02040503050406030204" pitchFamily="18" charset="0"/>
                      </a:rPr>
                      <m:t>𝑐𝑚</m:t>
                    </m:r>
                  </m:oMath>
                </a14:m>
                <a:r>
                  <a:rPr lang="en-AU" sz="1800" dirty="0">
                    <a:ea typeface="Cambria Math" panose="02040503050406030204" pitchFamily="18" charset="0"/>
                  </a:rPr>
                  <a:t> string.</a:t>
                </a:r>
              </a:p>
            </p:txBody>
          </p:sp>
        </mc:Choice>
        <mc:Fallback xmlns="">
          <p:sp>
            <p:nvSpPr>
              <p:cNvPr id="9" name="Content Placeholder 8">
                <a:extLst>
                  <a:ext uri="{FF2B5EF4-FFF2-40B4-BE49-F238E27FC236}">
                    <a16:creationId xmlns:a16="http://schemas.microsoft.com/office/drawing/2014/main" id="{E2AAAFEB-3A31-4200-2BA2-DD8E411E049F}"/>
                  </a:ext>
                </a:extLst>
              </p:cNvPr>
              <p:cNvSpPr>
                <a:spLocks noGrp="1" noRot="1" noChangeAspect="1" noMove="1" noResize="1" noEditPoints="1" noAdjustHandles="1" noChangeArrowheads="1" noChangeShapeType="1" noTextEdit="1"/>
              </p:cNvSpPr>
              <p:nvPr>
                <p:ph idx="4294967295"/>
              </p:nvPr>
            </p:nvSpPr>
            <p:spPr>
              <a:xfrm>
                <a:off x="360000" y="1457325"/>
                <a:ext cx="11483975" cy="1241425"/>
              </a:xfrm>
              <a:blipFill>
                <a:blip r:embed="rId3"/>
                <a:stretch>
                  <a:fillRect l="-1215"/>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03A4B587-DE6B-965B-4EF3-DCAB5BB90B4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10</a:t>
            </a:fld>
            <a:endParaRPr lang="en-AU"/>
          </a:p>
        </p:txBody>
      </p:sp>
    </p:spTree>
    <p:extLst>
      <p:ext uri="{BB962C8B-B14F-4D97-AF65-F5344CB8AC3E}">
        <p14:creationId xmlns:p14="http://schemas.microsoft.com/office/powerpoint/2010/main" val="3556760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CF6CC1-B6CB-1A2F-D25E-59EF79426332}"/>
              </a:ext>
            </a:extLst>
          </p:cNvPr>
          <p:cNvSpPr>
            <a:spLocks noGrp="1"/>
          </p:cNvSpPr>
          <p:nvPr>
            <p:ph type="title"/>
          </p:nvPr>
        </p:nvSpPr>
        <p:spPr>
          <a:xfrm>
            <a:off x="348000" y="360000"/>
            <a:ext cx="10080000" cy="545601"/>
          </a:xfrm>
        </p:spPr>
        <p:txBody>
          <a:bodyPr/>
          <a:lstStyle/>
          <a:p>
            <a:r>
              <a:rPr lang="en-AU" dirty="0"/>
              <a:t>Summarise (10 of 10)</a:t>
            </a:r>
          </a:p>
        </p:txBody>
      </p:sp>
      <p:sp>
        <p:nvSpPr>
          <p:cNvPr id="5" name="Text Placeholder 4">
            <a:extLst>
              <a:ext uri="{FF2B5EF4-FFF2-40B4-BE49-F238E27FC236}">
                <a16:creationId xmlns:a16="http://schemas.microsoft.com/office/drawing/2014/main" id="{EE53F72B-0ADA-6C44-36C3-C9ECD9BF8434}"/>
              </a:ext>
            </a:extLst>
          </p:cNvPr>
          <p:cNvSpPr>
            <a:spLocks noGrp="1"/>
          </p:cNvSpPr>
          <p:nvPr>
            <p:ph type="body" sz="quarter" idx="18"/>
          </p:nvPr>
        </p:nvSpPr>
        <p:spPr>
          <a:xfrm>
            <a:off x="348000" y="982520"/>
            <a:ext cx="10080000" cy="310015"/>
          </a:xfrm>
        </p:spPr>
        <p:txBody>
          <a:bodyPr/>
          <a:lstStyle/>
          <a:p>
            <a:r>
              <a:rPr lang="en-AU" dirty="0"/>
              <a:t>Your turn 2 – solution</a:t>
            </a:r>
          </a:p>
        </p:txBody>
      </p:sp>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id="{E2AAAFEB-3A31-4200-2BA2-DD8E411E049F}"/>
                  </a:ext>
                </a:extLst>
              </p:cNvPr>
              <p:cNvSpPr>
                <a:spLocks noGrp="1"/>
              </p:cNvSpPr>
              <p:nvPr>
                <p:ph idx="4294967295"/>
              </p:nvPr>
            </p:nvSpPr>
            <p:spPr>
              <a:xfrm>
                <a:off x="348000" y="1487488"/>
                <a:ext cx="11483975" cy="1011237"/>
              </a:xfrm>
            </p:spPr>
            <p:txBody>
              <a:bodyPr/>
              <a:lstStyle/>
              <a:p>
                <a:pPr>
                  <a:lnSpc>
                    <a:spcPct val="150000"/>
                  </a:lnSpc>
                </a:pPr>
                <a:r>
                  <a:rPr lang="en-AU" sz="1800" b="0" dirty="0">
                    <a:ea typeface="Cambria Math" panose="02040503050406030204" pitchFamily="18" charset="0"/>
                  </a:rPr>
                  <a:t>The length (</a:t>
                </a:r>
                <a14:m>
                  <m:oMath xmlns:m="http://schemas.openxmlformats.org/officeDocument/2006/math">
                    <m:r>
                      <a:rPr lang="en-US" sz="1800" b="0" i="1" smtClean="0">
                        <a:latin typeface="Cambria Math" panose="02040503050406030204" pitchFamily="18" charset="0"/>
                        <a:ea typeface="Cambria Math" panose="02040503050406030204" pitchFamily="18" charset="0"/>
                      </a:rPr>
                      <m:t>𝑙</m:t>
                    </m:r>
                  </m:oMath>
                </a14:m>
                <a:r>
                  <a:rPr lang="en-AU" sz="1800" b="0" dirty="0">
                    <a:ea typeface="Cambria Math" panose="02040503050406030204" pitchFamily="18" charset="0"/>
                  </a:rPr>
                  <a:t>) of a violin string varies inversely as the frequency (</a:t>
                </a:r>
                <a14:m>
                  <m:oMath xmlns:m="http://schemas.openxmlformats.org/officeDocument/2006/math">
                    <m:r>
                      <a:rPr lang="en-US" sz="1800" b="0" i="1" smtClean="0">
                        <a:latin typeface="Cambria Math" panose="02040503050406030204" pitchFamily="18" charset="0"/>
                        <a:ea typeface="Cambria Math" panose="02040503050406030204" pitchFamily="18" charset="0"/>
                      </a:rPr>
                      <m:t>𝑓</m:t>
                    </m:r>
                  </m:oMath>
                </a14:m>
                <a:r>
                  <a:rPr lang="en-AU" sz="1800" b="0" dirty="0">
                    <a:ea typeface="Cambria Math" panose="02040503050406030204" pitchFamily="18" charset="0"/>
                  </a:rPr>
                  <a:t>) of its vibrations. A violin string </a:t>
                </a:r>
                <a14:m>
                  <m:oMath xmlns:m="http://schemas.openxmlformats.org/officeDocument/2006/math">
                    <m:r>
                      <a:rPr lang="en-AU" sz="1800" b="0" i="1" smtClean="0">
                        <a:latin typeface="Cambria Math" panose="02040503050406030204" pitchFamily="18" charset="0"/>
                        <a:ea typeface="Cambria Math" panose="02040503050406030204" pitchFamily="18" charset="0"/>
                      </a:rPr>
                      <m:t>35 </m:t>
                    </m:r>
                    <m:r>
                      <a:rPr lang="en-AU" sz="1800" b="0" i="1" smtClean="0">
                        <a:latin typeface="Cambria Math" panose="02040503050406030204" pitchFamily="18" charset="0"/>
                        <a:ea typeface="Cambria Math" panose="02040503050406030204" pitchFamily="18" charset="0"/>
                      </a:rPr>
                      <m:t>𝑐𝑚</m:t>
                    </m:r>
                  </m:oMath>
                </a14:m>
                <a:r>
                  <a:rPr lang="en-AU" sz="1800" dirty="0">
                    <a:ea typeface="Cambria Math" panose="02040503050406030204" pitchFamily="18" charset="0"/>
                  </a:rPr>
                  <a:t> long vibrates at a frequency of </a:t>
                </a:r>
                <a14:m>
                  <m:oMath xmlns:m="http://schemas.openxmlformats.org/officeDocument/2006/math">
                    <m:r>
                      <a:rPr lang="en-AU" sz="1800" b="0" i="1" smtClean="0">
                        <a:latin typeface="Cambria Math" panose="02040503050406030204" pitchFamily="18" charset="0"/>
                        <a:ea typeface="Cambria Math" panose="02040503050406030204" pitchFamily="18" charset="0"/>
                      </a:rPr>
                      <m:t>400</m:t>
                    </m:r>
                  </m:oMath>
                </a14:m>
                <a:r>
                  <a:rPr lang="en-AU" sz="1800" dirty="0">
                    <a:ea typeface="Cambria Math" panose="02040503050406030204" pitchFamily="18" charset="0"/>
                  </a:rPr>
                  <a:t> cycles per second. Find the frequency of a </a:t>
                </a:r>
                <a14:m>
                  <m:oMath xmlns:m="http://schemas.openxmlformats.org/officeDocument/2006/math">
                    <m:r>
                      <a:rPr lang="en-AU" sz="1800" b="0" i="1" smtClean="0">
                        <a:latin typeface="Cambria Math" panose="02040503050406030204" pitchFamily="18" charset="0"/>
                        <a:ea typeface="Cambria Math" panose="02040503050406030204" pitchFamily="18" charset="0"/>
                      </a:rPr>
                      <m:t>25 </m:t>
                    </m:r>
                    <m:r>
                      <a:rPr lang="en-AU" sz="1800" b="0" i="1" smtClean="0">
                        <a:latin typeface="Cambria Math" panose="02040503050406030204" pitchFamily="18" charset="0"/>
                        <a:ea typeface="Cambria Math" panose="02040503050406030204" pitchFamily="18" charset="0"/>
                      </a:rPr>
                      <m:t>𝑐𝑚</m:t>
                    </m:r>
                  </m:oMath>
                </a14:m>
                <a:r>
                  <a:rPr lang="en-AU" sz="1800" dirty="0">
                    <a:ea typeface="Cambria Math" panose="02040503050406030204" pitchFamily="18" charset="0"/>
                  </a:rPr>
                  <a:t> string.</a:t>
                </a:r>
                <a:endParaRPr lang="en-AU" sz="1800" b="0" dirty="0">
                  <a:ea typeface="Cambria Math" panose="02040503050406030204" pitchFamily="18" charset="0"/>
                </a:endParaRPr>
              </a:p>
            </p:txBody>
          </p:sp>
        </mc:Choice>
        <mc:Fallback xmlns="">
          <p:sp>
            <p:nvSpPr>
              <p:cNvPr id="9" name="Content Placeholder 8">
                <a:extLst>
                  <a:ext uri="{FF2B5EF4-FFF2-40B4-BE49-F238E27FC236}">
                    <a16:creationId xmlns:a16="http://schemas.microsoft.com/office/drawing/2014/main" id="{E2AAAFEB-3A31-4200-2BA2-DD8E411E049F}"/>
                  </a:ext>
                </a:extLst>
              </p:cNvPr>
              <p:cNvSpPr>
                <a:spLocks noGrp="1" noRot="1" noChangeAspect="1" noMove="1" noResize="1" noEditPoints="1" noAdjustHandles="1" noChangeArrowheads="1" noChangeShapeType="1" noTextEdit="1"/>
              </p:cNvSpPr>
              <p:nvPr>
                <p:ph idx="4294967295"/>
              </p:nvPr>
            </p:nvSpPr>
            <p:spPr>
              <a:xfrm>
                <a:off x="348000" y="1487488"/>
                <a:ext cx="11483975" cy="1011237"/>
              </a:xfrm>
              <a:blipFill>
                <a:blip r:embed="rId5"/>
                <a:stretch>
                  <a:fillRect l="-1215" r="-1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8">
                <a:extLst>
                  <a:ext uri="{FF2B5EF4-FFF2-40B4-BE49-F238E27FC236}">
                    <a16:creationId xmlns:a16="http://schemas.microsoft.com/office/drawing/2014/main" id="{3CC2E5D7-CEFC-63AD-A01F-92DE68695603}"/>
                  </a:ext>
                </a:extLst>
              </p:cNvPr>
              <p:cNvSpPr txBox="1">
                <a:spLocks/>
              </p:cNvSpPr>
              <p:nvPr/>
            </p:nvSpPr>
            <p:spPr>
              <a:xfrm>
                <a:off x="348000" y="2847739"/>
                <a:ext cx="2039600" cy="3688432"/>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ea typeface="Cambria Math" panose="02040503050406030204" pitchFamily="18" charset="0"/>
                        </a:rPr>
                        <m:t>𝑙</m:t>
                      </m:r>
                      <m:r>
                        <a:rPr lang="en-AU" sz="1800" i="1" smtClean="0">
                          <a:latin typeface="Cambria Math" panose="02040503050406030204" pitchFamily="18" charset="0"/>
                          <a:ea typeface="Cambria Math" panose="02040503050406030204" pitchFamily="18" charset="0"/>
                        </a:rPr>
                        <m:t>∝</m:t>
                      </m:r>
                      <m:f>
                        <m:fPr>
                          <m:ctrlPr>
                            <a:rPr lang="en-AU" sz="1800" i="1" smtClean="0">
                              <a:latin typeface="Cambria Math" panose="02040503050406030204" pitchFamily="18" charset="0"/>
                              <a:ea typeface="Cambria Math" panose="02040503050406030204" pitchFamily="18" charset="0"/>
                            </a:rPr>
                          </m:ctrlPr>
                        </m:fPr>
                        <m:num>
                          <m:r>
                            <a:rPr lang="en-AU" sz="1800" b="0" i="1" smtClean="0">
                              <a:latin typeface="Cambria Math" panose="02040503050406030204" pitchFamily="18" charset="0"/>
                              <a:ea typeface="Cambria Math" panose="02040503050406030204" pitchFamily="18" charset="0"/>
                            </a:rPr>
                            <m:t>𝑘</m:t>
                          </m:r>
                        </m:num>
                        <m:den>
                          <m:r>
                            <a:rPr lang="en-AU" sz="1800" b="0" i="1" smtClean="0">
                              <a:latin typeface="Cambria Math" panose="02040503050406030204" pitchFamily="18" charset="0"/>
                              <a:ea typeface="Cambria Math" panose="02040503050406030204" pitchFamily="18" charset="0"/>
                            </a:rPr>
                            <m:t>𝑓</m:t>
                          </m:r>
                        </m:den>
                      </m:f>
                    </m:oMath>
                  </m:oMathPara>
                </a14:m>
                <a:endParaRPr lang="en-AU" sz="1800" b="0" dirty="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ea typeface="Cambria Math" panose="02040503050406030204" pitchFamily="18" charset="0"/>
                        </a:rPr>
                        <m:t>𝑙</m:t>
                      </m:r>
                      <m:r>
                        <a:rPr lang="en-AU" sz="1800" b="0" i="1" smtClean="0">
                          <a:latin typeface="Cambria Math" panose="02040503050406030204" pitchFamily="18" charset="0"/>
                          <a:ea typeface="Cambria Math" panose="02040503050406030204" pitchFamily="18" charset="0"/>
                        </a:rPr>
                        <m:t>=</m:t>
                      </m:r>
                      <m:f>
                        <m:fPr>
                          <m:ctrlPr>
                            <a:rPr lang="en-AU" sz="1800" b="0" i="1" smtClean="0">
                              <a:latin typeface="Cambria Math" panose="02040503050406030204" pitchFamily="18" charset="0"/>
                              <a:ea typeface="Cambria Math" panose="02040503050406030204" pitchFamily="18" charset="0"/>
                            </a:rPr>
                          </m:ctrlPr>
                        </m:fPr>
                        <m:num>
                          <m:r>
                            <a:rPr lang="en-AU" sz="1800" b="0" i="1" smtClean="0">
                              <a:latin typeface="Cambria Math" panose="02040503050406030204" pitchFamily="18" charset="0"/>
                              <a:ea typeface="Cambria Math" panose="02040503050406030204" pitchFamily="18" charset="0"/>
                            </a:rPr>
                            <m:t>𝑘</m:t>
                          </m:r>
                        </m:num>
                        <m:den>
                          <m:r>
                            <a:rPr lang="en-AU" sz="1800" b="0" i="1" smtClean="0">
                              <a:latin typeface="Cambria Math" panose="02040503050406030204" pitchFamily="18" charset="0"/>
                              <a:ea typeface="Cambria Math" panose="02040503050406030204" pitchFamily="18" charset="0"/>
                            </a:rPr>
                            <m:t>𝑓</m:t>
                          </m:r>
                        </m:den>
                      </m:f>
                    </m:oMath>
                  </m:oMathPara>
                </a14:m>
                <a:endParaRPr lang="en-AU" sz="1800" dirty="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ea typeface="Cambria Math" panose="02040503050406030204" pitchFamily="18" charset="0"/>
                        </a:rPr>
                        <m:t>35=</m:t>
                      </m:r>
                      <m:f>
                        <m:fPr>
                          <m:ctrlPr>
                            <a:rPr lang="en-AU" sz="1800" b="0" i="1" smtClean="0">
                              <a:latin typeface="Cambria Math" panose="02040503050406030204" pitchFamily="18" charset="0"/>
                              <a:ea typeface="Cambria Math" panose="02040503050406030204" pitchFamily="18" charset="0"/>
                            </a:rPr>
                          </m:ctrlPr>
                        </m:fPr>
                        <m:num>
                          <m:r>
                            <a:rPr lang="en-AU" sz="1800" b="0" i="1" smtClean="0">
                              <a:latin typeface="Cambria Math" panose="02040503050406030204" pitchFamily="18" charset="0"/>
                              <a:ea typeface="Cambria Math" panose="02040503050406030204" pitchFamily="18" charset="0"/>
                            </a:rPr>
                            <m:t>𝑘</m:t>
                          </m:r>
                        </m:num>
                        <m:den>
                          <m:r>
                            <a:rPr lang="en-AU" sz="1800" b="0" i="1" smtClean="0">
                              <a:latin typeface="Cambria Math" panose="02040503050406030204" pitchFamily="18" charset="0"/>
                              <a:ea typeface="Cambria Math" panose="02040503050406030204" pitchFamily="18" charset="0"/>
                            </a:rPr>
                            <m:t>400</m:t>
                          </m:r>
                        </m:den>
                      </m:f>
                    </m:oMath>
                  </m:oMathPara>
                </a14:m>
                <a:endParaRPr lang="en-AU" sz="1800" dirty="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ea typeface="Cambria Math" panose="02040503050406030204" pitchFamily="18" charset="0"/>
                        </a:rPr>
                        <m:t>𝑘</m:t>
                      </m:r>
                      <m:r>
                        <a:rPr lang="en-AU" sz="1800" b="0" i="1" smtClean="0">
                          <a:latin typeface="Cambria Math" panose="02040503050406030204" pitchFamily="18" charset="0"/>
                          <a:ea typeface="Cambria Math" panose="02040503050406030204" pitchFamily="18" charset="0"/>
                        </a:rPr>
                        <m:t>=14 000</m:t>
                      </m:r>
                    </m:oMath>
                  </m:oMathPara>
                </a14:m>
                <a:endParaRPr lang="en-AU" sz="1800" dirty="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ea typeface="Cambria Math" panose="02040503050406030204" pitchFamily="18" charset="0"/>
                        </a:rPr>
                        <m:t>𝑙</m:t>
                      </m:r>
                      <m:r>
                        <a:rPr lang="en-AU" sz="1800" b="0" i="1" smtClean="0">
                          <a:latin typeface="Cambria Math" panose="02040503050406030204" pitchFamily="18" charset="0"/>
                          <a:ea typeface="Cambria Math" panose="02040503050406030204" pitchFamily="18" charset="0"/>
                        </a:rPr>
                        <m:t>=</m:t>
                      </m:r>
                      <m:f>
                        <m:fPr>
                          <m:ctrlPr>
                            <a:rPr lang="en-AU" sz="1800" b="0" i="1" smtClean="0">
                              <a:latin typeface="Cambria Math" panose="02040503050406030204" pitchFamily="18" charset="0"/>
                              <a:ea typeface="Cambria Math" panose="02040503050406030204" pitchFamily="18" charset="0"/>
                            </a:rPr>
                          </m:ctrlPr>
                        </m:fPr>
                        <m:num>
                          <m:r>
                            <a:rPr lang="en-AU" sz="1800" b="0" i="1" smtClean="0">
                              <a:latin typeface="Cambria Math" panose="02040503050406030204" pitchFamily="18" charset="0"/>
                              <a:ea typeface="Cambria Math" panose="02040503050406030204" pitchFamily="18" charset="0"/>
                            </a:rPr>
                            <m:t>14000</m:t>
                          </m:r>
                        </m:num>
                        <m:den>
                          <m:r>
                            <a:rPr lang="en-AU" sz="1800" b="0" i="1" smtClean="0">
                              <a:latin typeface="Cambria Math" panose="02040503050406030204" pitchFamily="18" charset="0"/>
                              <a:ea typeface="Cambria Math" panose="02040503050406030204" pitchFamily="18" charset="0"/>
                            </a:rPr>
                            <m:t>𝑓</m:t>
                          </m:r>
                        </m:den>
                      </m:f>
                    </m:oMath>
                  </m:oMathPara>
                </a14:m>
                <a:endParaRPr lang="en-AU" sz="1800" dirty="0">
                  <a:ea typeface="Cambria Math" panose="02040503050406030204" pitchFamily="18" charset="0"/>
                </a:endParaRPr>
              </a:p>
            </p:txBody>
          </p:sp>
        </mc:Choice>
        <mc:Fallback xmlns="">
          <p:sp>
            <p:nvSpPr>
              <p:cNvPr id="6" name="Content Placeholder 8">
                <a:extLst>
                  <a:ext uri="{FF2B5EF4-FFF2-40B4-BE49-F238E27FC236}">
                    <a16:creationId xmlns:a16="http://schemas.microsoft.com/office/drawing/2014/main" id="{3CC2E5D7-CEFC-63AD-A01F-92DE68695603}"/>
                  </a:ext>
                </a:extLst>
              </p:cNvPr>
              <p:cNvSpPr txBox="1">
                <a:spLocks noRot="1" noChangeAspect="1" noMove="1" noResize="1" noEditPoints="1" noAdjustHandles="1" noChangeArrowheads="1" noChangeShapeType="1" noTextEdit="1"/>
              </p:cNvSpPr>
              <p:nvPr/>
            </p:nvSpPr>
            <p:spPr>
              <a:xfrm>
                <a:off x="348000" y="2847739"/>
                <a:ext cx="2039600" cy="3688432"/>
              </a:xfrm>
              <a:prstGeom prst="rect">
                <a:avLst/>
              </a:prstGeom>
              <a:blipFill>
                <a:blip r:embed="rId6"/>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 name="Content Placeholder 8">
                <a:extLst>
                  <a:ext uri="{FF2B5EF4-FFF2-40B4-BE49-F238E27FC236}">
                    <a16:creationId xmlns:a16="http://schemas.microsoft.com/office/drawing/2014/main" id="{CC226AD1-6F96-F24A-DC31-2F9CBE827216}"/>
                  </a:ext>
                </a:extLst>
              </p:cNvPr>
              <p:cNvSpPr txBox="1">
                <a:spLocks/>
              </p:cNvSpPr>
              <p:nvPr/>
            </p:nvSpPr>
            <p:spPr>
              <a:xfrm>
                <a:off x="3878044" y="2847739"/>
                <a:ext cx="5562890" cy="3103084"/>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ea typeface="Cambria Math" panose="02040503050406030204" pitchFamily="18" charset="0"/>
                        </a:rPr>
                        <m:t>25=</m:t>
                      </m:r>
                      <m:f>
                        <m:fPr>
                          <m:ctrlPr>
                            <a:rPr lang="en-AU" sz="1800" b="0" i="1" smtClean="0">
                              <a:latin typeface="Cambria Math" panose="02040503050406030204" pitchFamily="18" charset="0"/>
                              <a:ea typeface="Cambria Math" panose="02040503050406030204" pitchFamily="18" charset="0"/>
                            </a:rPr>
                          </m:ctrlPr>
                        </m:fPr>
                        <m:num>
                          <m:r>
                            <a:rPr lang="en-AU" sz="1800" b="0" i="1" smtClean="0">
                              <a:latin typeface="Cambria Math" panose="02040503050406030204" pitchFamily="18" charset="0"/>
                              <a:ea typeface="Cambria Math" panose="02040503050406030204" pitchFamily="18" charset="0"/>
                            </a:rPr>
                            <m:t>14000</m:t>
                          </m:r>
                        </m:num>
                        <m:den>
                          <m:r>
                            <a:rPr lang="en-AU" sz="1800" b="0" i="1" smtClean="0">
                              <a:latin typeface="Cambria Math" panose="02040503050406030204" pitchFamily="18" charset="0"/>
                              <a:ea typeface="Cambria Math" panose="02040503050406030204" pitchFamily="18" charset="0"/>
                            </a:rPr>
                            <m:t>𝑓</m:t>
                          </m:r>
                        </m:den>
                      </m:f>
                    </m:oMath>
                  </m:oMathPara>
                </a14:m>
                <a:endParaRPr lang="en-AU" sz="1800" dirty="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ea typeface="Cambria Math" panose="02040503050406030204" pitchFamily="18" charset="0"/>
                        </a:rPr>
                        <m:t>𝑓</m:t>
                      </m:r>
                      <m:r>
                        <a:rPr lang="en-AU" sz="1800" b="0" i="1" smtClean="0">
                          <a:latin typeface="Cambria Math" panose="02040503050406030204" pitchFamily="18" charset="0"/>
                          <a:ea typeface="Cambria Math" panose="02040503050406030204" pitchFamily="18" charset="0"/>
                        </a:rPr>
                        <m:t>=</m:t>
                      </m:r>
                      <m:f>
                        <m:fPr>
                          <m:ctrlPr>
                            <a:rPr lang="en-AU" sz="1800" b="0" i="1" smtClean="0">
                              <a:latin typeface="Cambria Math" panose="02040503050406030204" pitchFamily="18" charset="0"/>
                              <a:ea typeface="Cambria Math" panose="02040503050406030204" pitchFamily="18" charset="0"/>
                            </a:rPr>
                          </m:ctrlPr>
                        </m:fPr>
                        <m:num>
                          <m:r>
                            <a:rPr lang="en-AU" sz="1800" b="0" i="1" smtClean="0">
                              <a:latin typeface="Cambria Math" panose="02040503050406030204" pitchFamily="18" charset="0"/>
                              <a:ea typeface="Cambria Math" panose="02040503050406030204" pitchFamily="18" charset="0"/>
                            </a:rPr>
                            <m:t>14000</m:t>
                          </m:r>
                        </m:num>
                        <m:den>
                          <m:r>
                            <a:rPr lang="en-AU" sz="1800" b="0" i="1" smtClean="0">
                              <a:latin typeface="Cambria Math" panose="02040503050406030204" pitchFamily="18" charset="0"/>
                              <a:ea typeface="Cambria Math" panose="02040503050406030204" pitchFamily="18" charset="0"/>
                            </a:rPr>
                            <m:t>25</m:t>
                          </m:r>
                        </m:den>
                      </m:f>
                    </m:oMath>
                  </m:oMathPara>
                </a14:m>
                <a:endParaRPr lang="en-AU" sz="1800" b="0" dirty="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ea typeface="Cambria Math" panose="02040503050406030204" pitchFamily="18" charset="0"/>
                        </a:rPr>
                        <m:t>𝑓</m:t>
                      </m:r>
                      <m:r>
                        <a:rPr lang="en-AU" sz="1800" b="0" i="1" smtClean="0">
                          <a:latin typeface="Cambria Math" panose="02040503050406030204" pitchFamily="18" charset="0"/>
                          <a:ea typeface="Cambria Math" panose="02040503050406030204" pitchFamily="18" charset="0"/>
                        </a:rPr>
                        <m:t>=560</m:t>
                      </m:r>
                    </m:oMath>
                  </m:oMathPara>
                </a14:m>
                <a:endParaRPr lang="en-AU" sz="1800" dirty="0">
                  <a:ea typeface="Cambria Math" panose="02040503050406030204" pitchFamily="18" charset="0"/>
                </a:endParaRPr>
              </a:p>
              <a:p>
                <a:pPr>
                  <a:lnSpc>
                    <a:spcPct val="150000"/>
                  </a:lnSpc>
                </a:pPr>
                <a:r>
                  <a:rPr lang="en-AU" sz="1800" dirty="0">
                    <a:ea typeface="Cambria Math" panose="02040503050406030204" pitchFamily="18" charset="0"/>
                  </a:rPr>
                  <a:t>A 25 cm string vibrates at a frequency of 560 cycles per second.</a:t>
                </a:r>
              </a:p>
            </p:txBody>
          </p:sp>
        </mc:Choice>
        <mc:Fallback xmlns="">
          <p:sp>
            <p:nvSpPr>
              <p:cNvPr id="7" name="Content Placeholder 8">
                <a:extLst>
                  <a:ext uri="{FF2B5EF4-FFF2-40B4-BE49-F238E27FC236}">
                    <a16:creationId xmlns:a16="http://schemas.microsoft.com/office/drawing/2014/main" id="{CC226AD1-6F96-F24A-DC31-2F9CBE827216}"/>
                  </a:ext>
                </a:extLst>
              </p:cNvPr>
              <p:cNvSpPr txBox="1">
                <a:spLocks noRot="1" noChangeAspect="1" noMove="1" noResize="1" noEditPoints="1" noAdjustHandles="1" noChangeArrowheads="1" noChangeShapeType="1" noTextEdit="1"/>
              </p:cNvSpPr>
              <p:nvPr/>
            </p:nvSpPr>
            <p:spPr>
              <a:xfrm>
                <a:off x="3878044" y="2847739"/>
                <a:ext cx="5562890" cy="3103084"/>
              </a:xfrm>
              <a:prstGeom prst="rect">
                <a:avLst/>
              </a:prstGeom>
              <a:blipFill>
                <a:blip r:embed="rId7"/>
                <a:stretch>
                  <a:fillRect l="-2519" r="-2957"/>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03A4B587-DE6B-965B-4EF3-DCAB5BB90B4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11</a:t>
            </a:fld>
            <a:endParaRPr lang="en-AU" dirty="0"/>
          </a:p>
        </p:txBody>
      </p:sp>
    </p:spTree>
    <p:extLst>
      <p:ext uri="{BB962C8B-B14F-4D97-AF65-F5344CB8AC3E}">
        <p14:creationId xmlns:p14="http://schemas.microsoft.com/office/powerpoint/2010/main" val="362095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8A3B157-6C65-4013-0A55-FD6CA1DB0255}"/>
              </a:ext>
            </a:extLst>
          </p:cNvPr>
          <p:cNvSpPr txBox="1">
            <a:spLocks noGrp="1"/>
          </p:cNvSpPr>
          <p:nvPr>
            <p:ph type="title" idx="4294967295"/>
          </p:nvPr>
        </p:nvSpPr>
        <p:spPr>
          <a:xfrm>
            <a:off x="360000" y="360000"/>
            <a:ext cx="10080000" cy="53746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377" rtl="0" eaLnBrk="1" latinLnBrk="0" hangingPunct="1">
              <a:lnSpc>
                <a:spcPct val="90000"/>
              </a:lnSpc>
              <a:spcBef>
                <a:spcPct val="0"/>
              </a:spcBef>
              <a:buNone/>
              <a:defRPr sz="3600" kern="1200">
                <a:solidFill>
                  <a:schemeClr val="bg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uLnTx/>
                <a:uFillTx/>
                <a:latin typeface="+mj-lt"/>
                <a:ea typeface="+mj-ea"/>
                <a:cs typeface="+mj-cs"/>
              </a:rPr>
              <a:t>Copyright</a:t>
            </a:r>
          </a:p>
        </p:txBody>
      </p:sp>
      <p:sp>
        <p:nvSpPr>
          <p:cNvPr id="6" name="Text Placeholder 10">
            <a:extLst>
              <a:ext uri="{FF2B5EF4-FFF2-40B4-BE49-F238E27FC236}">
                <a16:creationId xmlns:a16="http://schemas.microsoft.com/office/drawing/2014/main" id="{4EC49D16-AB6E-A989-D73C-5806489C1069}"/>
              </a:ext>
            </a:extLst>
          </p:cNvPr>
          <p:cNvSpPr txBox="1">
            <a:spLocks/>
          </p:cNvSpPr>
          <p:nvPr/>
        </p:nvSpPr>
        <p:spPr>
          <a:xfrm>
            <a:off x="360000" y="981264"/>
            <a:ext cx="10080000" cy="310015"/>
          </a:xfrm>
          <a:prstGeom prst="rect">
            <a:avLst/>
          </a:prstGeom>
        </p:spPr>
        <p:txBody>
          <a:bodyPr anchor="b">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accent4"/>
                </a:solidFill>
                <a:latin typeface="+mj-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2000" b="0" kern="1200">
                <a:solidFill>
                  <a:schemeClr val="bg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latin typeface="Public Sans Light" pitchFamily="2" charset="0"/>
                <a:hlinkClick r:id="rId3">
                  <a:extLst>
                    <a:ext uri="{A12FA001-AC4F-418D-AE19-62706E023703}">
                      <ahyp:hlinkClr xmlns:ahyp="http://schemas.microsoft.com/office/drawing/2018/hyperlinkcolor" val="tx"/>
                    </a:ext>
                  </a:extLst>
                </a:hlinkClick>
              </a:rPr>
              <a:t>© </a:t>
            </a:r>
            <a:r>
              <a:rPr lang="en-AU" dirty="0">
                <a:hlinkClick r:id="rId3">
                  <a:extLst>
                    <a:ext uri="{A12FA001-AC4F-418D-AE19-62706E023703}">
                      <ahyp:hlinkClr xmlns:ahyp="http://schemas.microsoft.com/office/drawing/2018/hyperlinkcolor" val="tx"/>
                    </a:ext>
                  </a:extLst>
                </a:hlinkClick>
              </a:rPr>
              <a:t>State of New South Wales (Department of Education), 2023</a:t>
            </a:r>
            <a:endParaRPr lang="en-AU" dirty="0"/>
          </a:p>
        </p:txBody>
      </p:sp>
      <p:sp>
        <p:nvSpPr>
          <p:cNvPr id="7" name="TextBox 6">
            <a:extLst>
              <a:ext uri="{FF2B5EF4-FFF2-40B4-BE49-F238E27FC236}">
                <a16:creationId xmlns:a16="http://schemas.microsoft.com/office/drawing/2014/main" id="{9F105DC7-E55A-DA6B-2103-8C3A8AE4C747}"/>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4">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2023.</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latin typeface="+mj-lt"/>
              </a:rPr>
              <a:t>Cth</a:t>
            </a:r>
            <a:r>
              <a:rPr lang="en-AU" sz="1200" dirty="0">
                <a:solidFill>
                  <a:schemeClr val="bg1"/>
                </a:solidFill>
                <a:latin typeface="+mj-lt"/>
              </a:rPr>
              <a:t>). The department accepts no responsibility for content on third-party websites. </a:t>
            </a:r>
          </a:p>
        </p:txBody>
      </p:sp>
      <p:sp>
        <p:nvSpPr>
          <p:cNvPr id="2" name="Slide Number Placeholder 1">
            <a:extLst>
              <a:ext uri="{FF2B5EF4-FFF2-40B4-BE49-F238E27FC236}">
                <a16:creationId xmlns:a16="http://schemas.microsoft.com/office/drawing/2014/main" id="{E3895E92-8EEE-5BF0-AFB7-AABE4B8737B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12</a:t>
            </a:fld>
            <a:endParaRPr lang="en-AU" dirty="0"/>
          </a:p>
        </p:txBody>
      </p:sp>
    </p:spTree>
    <p:extLst>
      <p:ext uri="{BB962C8B-B14F-4D97-AF65-F5344CB8AC3E}">
        <p14:creationId xmlns:p14="http://schemas.microsoft.com/office/powerpoint/2010/main" val="141207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CF6CC1-B6CB-1A2F-D25E-59EF79426332}"/>
              </a:ext>
            </a:extLst>
          </p:cNvPr>
          <p:cNvSpPr>
            <a:spLocks noGrp="1"/>
          </p:cNvSpPr>
          <p:nvPr>
            <p:ph type="title"/>
          </p:nvPr>
        </p:nvSpPr>
        <p:spPr>
          <a:xfrm>
            <a:off x="360000" y="360000"/>
            <a:ext cx="10080000" cy="545601"/>
          </a:xfrm>
        </p:spPr>
        <p:txBody>
          <a:bodyPr/>
          <a:lstStyle/>
          <a:p>
            <a:r>
              <a:rPr lang="en-AU" dirty="0"/>
              <a:t>Summarise (1 of 10)</a:t>
            </a:r>
          </a:p>
        </p:txBody>
      </p:sp>
      <p:sp>
        <p:nvSpPr>
          <p:cNvPr id="5" name="Text Placeholder 4">
            <a:extLst>
              <a:ext uri="{FF2B5EF4-FFF2-40B4-BE49-F238E27FC236}">
                <a16:creationId xmlns:a16="http://schemas.microsoft.com/office/drawing/2014/main" id="{EE53F72B-0ADA-6C44-36C3-C9ECD9BF8434}"/>
              </a:ext>
            </a:extLst>
          </p:cNvPr>
          <p:cNvSpPr>
            <a:spLocks noGrp="1"/>
          </p:cNvSpPr>
          <p:nvPr>
            <p:ph type="body" sz="quarter" idx="18"/>
          </p:nvPr>
        </p:nvSpPr>
        <p:spPr>
          <a:xfrm>
            <a:off x="360000" y="982520"/>
            <a:ext cx="10080000" cy="310015"/>
          </a:xfrm>
        </p:spPr>
        <p:txBody>
          <a:bodyPr/>
          <a:lstStyle/>
          <a:p>
            <a:r>
              <a:rPr lang="en-AU" dirty="0"/>
              <a:t>Worked example 1</a:t>
            </a:r>
          </a:p>
        </p:txBody>
      </p:sp>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id="{E2AAAFEB-3A31-4200-2BA2-DD8E411E049F}"/>
                  </a:ext>
                </a:extLst>
              </p:cNvPr>
              <p:cNvSpPr>
                <a:spLocks noGrp="1"/>
              </p:cNvSpPr>
              <p:nvPr>
                <p:ph idx="4294967295"/>
              </p:nvPr>
            </p:nvSpPr>
            <p:spPr>
              <a:xfrm>
                <a:off x="360000" y="1619250"/>
                <a:ext cx="4359275" cy="1042988"/>
              </a:xfrm>
            </p:spPr>
            <p:txBody>
              <a:bodyPr/>
              <a:lstStyle/>
              <a:p>
                <a14:m>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ea typeface="Cambria Math" panose="02040503050406030204" pitchFamily="18" charset="0"/>
                      </a:rPr>
                      <m:t>∝</m:t>
                    </m:r>
                    <m:f>
                      <m:fPr>
                        <m:ctrlPr>
                          <a:rPr lang="en-AU" sz="1800" b="0" i="1" smtClean="0">
                            <a:latin typeface="Cambria Math" panose="02040503050406030204" pitchFamily="18" charset="0"/>
                            <a:ea typeface="Cambria Math" panose="02040503050406030204" pitchFamily="18" charset="0"/>
                          </a:rPr>
                        </m:ctrlPr>
                      </m:fPr>
                      <m:num>
                        <m:r>
                          <a:rPr lang="en-AU" sz="1800" b="0" i="1" smtClean="0">
                            <a:latin typeface="Cambria Math" panose="02040503050406030204" pitchFamily="18" charset="0"/>
                            <a:ea typeface="Cambria Math" panose="02040503050406030204" pitchFamily="18" charset="0"/>
                          </a:rPr>
                          <m:t>1</m:t>
                        </m:r>
                      </m:num>
                      <m:den>
                        <m:r>
                          <a:rPr lang="en-AU" sz="1800" b="0" i="1" smtClean="0">
                            <a:latin typeface="Cambria Math" panose="02040503050406030204" pitchFamily="18" charset="0"/>
                            <a:ea typeface="Cambria Math" panose="02040503050406030204" pitchFamily="18" charset="0"/>
                          </a:rPr>
                          <m:t>𝑥</m:t>
                        </m:r>
                      </m:den>
                    </m:f>
                  </m:oMath>
                </a14:m>
                <a:r>
                  <a:rPr lang="en-AU" sz="1800" b="0" dirty="0">
                    <a:ea typeface="Cambria Math" panose="02040503050406030204" pitchFamily="18" charset="0"/>
                  </a:rPr>
                  <a:t>. When </a:t>
                </a:r>
                <a14:m>
                  <m:oMath xmlns:m="http://schemas.openxmlformats.org/officeDocument/2006/math">
                    <m:r>
                      <a:rPr lang="en-AU" sz="1800" b="0" i="1" smtClean="0">
                        <a:latin typeface="Cambria Math" panose="02040503050406030204" pitchFamily="18" charset="0"/>
                        <a:ea typeface="Cambria Math" panose="02040503050406030204" pitchFamily="18" charset="0"/>
                      </a:rPr>
                      <m:t>𝑥</m:t>
                    </m:r>
                    <m:r>
                      <a:rPr lang="en-AU" sz="1800" b="0" i="1" smtClean="0">
                        <a:latin typeface="Cambria Math" panose="02040503050406030204" pitchFamily="18" charset="0"/>
                        <a:ea typeface="Cambria Math" panose="02040503050406030204" pitchFamily="18" charset="0"/>
                      </a:rPr>
                      <m:t>=10, </m:t>
                    </m:r>
                    <m:r>
                      <a:rPr lang="en-AU" sz="1800" b="0" i="1" smtClean="0">
                        <a:latin typeface="Cambria Math" panose="02040503050406030204" pitchFamily="18" charset="0"/>
                        <a:ea typeface="Cambria Math" panose="02040503050406030204" pitchFamily="18" charset="0"/>
                      </a:rPr>
                      <m:t>𝑦</m:t>
                    </m:r>
                    <m:r>
                      <a:rPr lang="en-AU" sz="1800" b="0" i="1" smtClean="0">
                        <a:latin typeface="Cambria Math" panose="02040503050406030204" pitchFamily="18" charset="0"/>
                        <a:ea typeface="Cambria Math" panose="02040503050406030204" pitchFamily="18" charset="0"/>
                      </a:rPr>
                      <m:t>=30</m:t>
                    </m:r>
                  </m:oMath>
                </a14:m>
                <a:r>
                  <a:rPr lang="en-AU" sz="1800" b="0" dirty="0">
                    <a:ea typeface="Cambria Math" panose="02040503050406030204" pitchFamily="18" charset="0"/>
                  </a:rPr>
                  <a:t>.</a:t>
                </a:r>
              </a:p>
              <a:p>
                <a:pPr marL="457200" indent="-457200">
                  <a:buFont typeface="+mj-lt"/>
                  <a:buAutoNum type="alphaLcParenR"/>
                </a:pPr>
                <a:r>
                  <a:rPr lang="en-AU" sz="1800" dirty="0">
                    <a:ea typeface="Cambria Math" panose="02040503050406030204" pitchFamily="18" charset="0"/>
                  </a:rPr>
                  <a:t>Find </a:t>
                </a:r>
                <a14:m>
                  <m:oMath xmlns:m="http://schemas.openxmlformats.org/officeDocument/2006/math">
                    <m:r>
                      <a:rPr lang="en-AU" sz="1800" b="0" i="1" smtClean="0">
                        <a:latin typeface="Cambria Math" panose="02040503050406030204" pitchFamily="18" charset="0"/>
                        <a:ea typeface="Cambria Math" panose="02040503050406030204" pitchFamily="18" charset="0"/>
                      </a:rPr>
                      <m:t>𝑦</m:t>
                    </m:r>
                  </m:oMath>
                </a14:m>
                <a:r>
                  <a:rPr lang="en-AU" sz="1800" b="0" dirty="0">
                    <a:ea typeface="Cambria Math" panose="02040503050406030204" pitchFamily="18" charset="0"/>
                  </a:rPr>
                  <a:t> when </a:t>
                </a:r>
                <a14:m>
                  <m:oMath xmlns:m="http://schemas.openxmlformats.org/officeDocument/2006/math">
                    <m:r>
                      <a:rPr lang="en-AU" sz="1800" b="0" i="1" smtClean="0">
                        <a:latin typeface="Cambria Math" panose="02040503050406030204" pitchFamily="18" charset="0"/>
                        <a:ea typeface="Cambria Math" panose="02040503050406030204" pitchFamily="18" charset="0"/>
                      </a:rPr>
                      <m:t>𝑥</m:t>
                    </m:r>
                    <m:r>
                      <a:rPr lang="en-AU" sz="1800" b="0" i="1" smtClean="0">
                        <a:latin typeface="Cambria Math" panose="02040503050406030204" pitchFamily="18" charset="0"/>
                        <a:ea typeface="Cambria Math" panose="02040503050406030204" pitchFamily="18" charset="0"/>
                      </a:rPr>
                      <m:t>=20</m:t>
                    </m:r>
                  </m:oMath>
                </a14:m>
                <a:r>
                  <a:rPr lang="en-AU" sz="1800" b="0" dirty="0">
                    <a:ea typeface="Cambria Math" panose="02040503050406030204" pitchFamily="18" charset="0"/>
                  </a:rPr>
                  <a:t>.</a:t>
                </a:r>
              </a:p>
            </p:txBody>
          </p:sp>
        </mc:Choice>
        <mc:Fallback xmlns="">
          <p:sp>
            <p:nvSpPr>
              <p:cNvPr id="9" name="Content Placeholder 8">
                <a:extLst>
                  <a:ext uri="{FF2B5EF4-FFF2-40B4-BE49-F238E27FC236}">
                    <a16:creationId xmlns:a16="http://schemas.microsoft.com/office/drawing/2014/main" id="{E2AAAFEB-3A31-4200-2BA2-DD8E411E049F}"/>
                  </a:ext>
                </a:extLst>
              </p:cNvPr>
              <p:cNvSpPr>
                <a:spLocks noGrp="1" noRot="1" noChangeAspect="1" noMove="1" noResize="1" noEditPoints="1" noAdjustHandles="1" noChangeArrowheads="1" noChangeShapeType="1" noTextEdit="1"/>
              </p:cNvSpPr>
              <p:nvPr>
                <p:ph idx="4294967295"/>
              </p:nvPr>
            </p:nvSpPr>
            <p:spPr>
              <a:xfrm>
                <a:off x="360000" y="1619250"/>
                <a:ext cx="4359275" cy="1042988"/>
              </a:xfrm>
              <a:blipFill>
                <a:blip r:embed="rId3"/>
                <a:stretch>
                  <a:fillRect l="-3217" b="-18713"/>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49633B61-FC8F-1C48-A31D-A4A793FD9916}"/>
                  </a:ext>
                </a:extLst>
              </p:cNvPr>
              <p:cNvSpPr txBox="1"/>
              <p:nvPr/>
            </p:nvSpPr>
            <p:spPr>
              <a:xfrm>
                <a:off x="360000" y="2884353"/>
                <a:ext cx="1274755" cy="3732756"/>
              </a:xfrm>
              <a:prstGeom prst="rect">
                <a:avLst/>
              </a:prstGeom>
              <a:noFill/>
            </p:spPr>
            <p:txBody>
              <a:bodyPr wrap="square" lIns="0" tIns="0" rIns="0" bIns="0" rtlCol="0">
                <a:noAutofit/>
              </a:bodyPr>
              <a:lstStyle/>
              <a:p>
                <a:pPr marL="0" marR="0" lvl="0" indent="0" algn="l"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14:m>
                  <m:oMathPara xmlns:m="http://schemas.openxmlformats.org/officeDocument/2006/math">
                    <m:oMathParaPr>
                      <m:jc m:val="left"/>
                    </m:oMathParaPr>
                    <m:oMath xmlns:m="http://schemas.openxmlformats.org/officeDocument/2006/math">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rPr>
                        <m:t>𝑦</m:t>
                      </m:r>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rPr>
                        <m:t>=</m:t>
                      </m:r>
                      <m:f>
                        <m:fPr>
                          <m:ctrlP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rPr>
                          </m:ctrlPr>
                        </m:fPr>
                        <m:num>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rPr>
                            <m:t>𝑘</m:t>
                          </m:r>
                        </m:num>
                        <m:den>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rPr>
                            <m:t>𝑥</m:t>
                          </m:r>
                        </m:den>
                      </m:f>
                    </m:oMath>
                  </m:oMathPara>
                </a14:m>
                <a:endParaRPr kumimoji="0" lang="en-AU" sz="1800" b="0" i="0" u="none" strike="noStrike" kern="1200" cap="none" spc="0" normalizeH="0" baseline="0" noProof="0" dirty="0">
                  <a:ln>
                    <a:noFill/>
                  </a:ln>
                  <a:solidFill>
                    <a:srgbClr val="22272B"/>
                  </a:solidFill>
                  <a:effectLst/>
                  <a:uLnTx/>
                  <a:uFillTx/>
                  <a:ea typeface="Cambria Math" panose="02040503050406030204" pitchFamily="18" charset="0"/>
                </a:endParaRPr>
              </a:p>
              <a:p>
                <a:pPr marL="0" marR="0" lvl="0" indent="0" algn="l"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14:m>
                  <m:oMathPara xmlns:m="http://schemas.openxmlformats.org/officeDocument/2006/math">
                    <m:oMathParaPr>
                      <m:jc m:val="left"/>
                    </m:oMathParaPr>
                    <m:oMath xmlns:m="http://schemas.openxmlformats.org/officeDocument/2006/math">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rPr>
                        <m:t>30=</m:t>
                      </m:r>
                      <m:f>
                        <m:fPr>
                          <m:ctrlP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rPr>
                          </m:ctrlPr>
                        </m:fPr>
                        <m:num>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rPr>
                            <m:t>𝑘</m:t>
                          </m:r>
                        </m:num>
                        <m:den>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rPr>
                            <m:t>10</m:t>
                          </m:r>
                        </m:den>
                      </m:f>
                    </m:oMath>
                  </m:oMathPara>
                </a14:m>
                <a:endParaRPr kumimoji="0" lang="en-AU" sz="1800" b="0" i="0" u="none" strike="noStrike" kern="1200" cap="none" spc="0" normalizeH="0" baseline="0" noProof="0" dirty="0">
                  <a:ln>
                    <a:noFill/>
                  </a:ln>
                  <a:solidFill>
                    <a:srgbClr val="22272B"/>
                  </a:solidFill>
                  <a:effectLst/>
                  <a:uLnTx/>
                  <a:uFillTx/>
                  <a:ea typeface="Cambria Math" panose="02040503050406030204" pitchFamily="18" charset="0"/>
                </a:endParaRPr>
              </a:p>
              <a:p>
                <a:pPr marL="0" marR="0" lvl="0" indent="0" algn="l"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14:m>
                  <m:oMathPara xmlns:m="http://schemas.openxmlformats.org/officeDocument/2006/math">
                    <m:oMathParaPr>
                      <m:jc m:val="left"/>
                    </m:oMathParaPr>
                    <m:oMath xmlns:m="http://schemas.openxmlformats.org/officeDocument/2006/math">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rPr>
                        <m:t>𝑘</m:t>
                      </m:r>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rPr>
                        <m:t>=300</m:t>
                      </m:r>
                    </m:oMath>
                  </m:oMathPara>
                </a14:m>
                <a:endParaRPr kumimoji="0" lang="en-AU" sz="1800" b="0" i="0" u="none" strike="noStrike" kern="1200" cap="none" spc="0" normalizeH="0" baseline="0" noProof="0" dirty="0">
                  <a:ln>
                    <a:noFill/>
                  </a:ln>
                  <a:solidFill>
                    <a:srgbClr val="22272B"/>
                  </a:solidFill>
                  <a:effectLst/>
                  <a:uLnTx/>
                  <a:uFillTx/>
                  <a:ea typeface="Cambria Math" panose="02040503050406030204" pitchFamily="18" charset="0"/>
                </a:endParaRPr>
              </a:p>
              <a:p>
                <a:pPr marL="0" marR="0" lvl="0" indent="0" algn="l"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14:m>
                  <m:oMathPara xmlns:m="http://schemas.openxmlformats.org/officeDocument/2006/math">
                    <m:oMathParaPr>
                      <m:jc m:val="left"/>
                    </m:oMathParaPr>
                    <m:oMath xmlns:m="http://schemas.openxmlformats.org/officeDocument/2006/math">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rPr>
                        <m:t>𝑦</m:t>
                      </m:r>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rPr>
                        <m:t>=</m:t>
                      </m:r>
                      <m:f>
                        <m:fPr>
                          <m:ctrlP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rPr>
                          </m:ctrlPr>
                        </m:fPr>
                        <m:num>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rPr>
                            <m:t>300</m:t>
                          </m:r>
                        </m:num>
                        <m:den>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rPr>
                            <m:t>𝑥</m:t>
                          </m:r>
                        </m:den>
                      </m:f>
                    </m:oMath>
                  </m:oMathPara>
                </a14:m>
                <a:endParaRPr kumimoji="0" lang="en-AU" sz="1800" b="0" i="0" u="none" strike="noStrike" kern="1200" cap="none" spc="0" normalizeH="0" baseline="0" noProof="0" dirty="0">
                  <a:ln>
                    <a:noFill/>
                  </a:ln>
                  <a:solidFill>
                    <a:srgbClr val="22272B"/>
                  </a:solidFill>
                  <a:effectLst/>
                  <a:uLnTx/>
                  <a:uFillTx/>
                  <a:ea typeface="Cambria Math" panose="02040503050406030204" pitchFamily="18" charset="0"/>
                </a:endParaRPr>
              </a:p>
              <a:p>
                <a:pPr marR="0" lvl="0" algn="ctr" defTabSz="914377" rtl="0" eaLnBrk="1" fontAlgn="auto" latinLnBrk="0" hangingPunct="1">
                  <a:lnSpc>
                    <a:spcPct val="100000"/>
                  </a:lnSpc>
                  <a:spcBef>
                    <a:spcPts val="0"/>
                  </a:spcBef>
                  <a:spcAft>
                    <a:spcPts val="1200"/>
                  </a:spcAft>
                  <a:buClrTx/>
                  <a:buSzTx/>
                  <a:tabLst/>
                  <a:defRPr/>
                </a:pPr>
                <a14:m>
                  <m:oMathPara xmlns:m="http://schemas.openxmlformats.org/officeDocument/2006/math">
                    <m:oMathParaPr>
                      <m:jc m:val="left"/>
                    </m:oMathParaPr>
                    <m:oMath xmlns:m="http://schemas.openxmlformats.org/officeDocument/2006/math">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rPr>
                        <m:t>𝑦</m:t>
                      </m:r>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rPr>
                        <m:t>=</m:t>
                      </m:r>
                      <m:f>
                        <m:fPr>
                          <m:ctrlP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rPr>
                          </m:ctrlPr>
                        </m:fPr>
                        <m:num>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rPr>
                            <m:t>300</m:t>
                          </m:r>
                        </m:num>
                        <m:den>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rPr>
                            <m:t>20</m:t>
                          </m:r>
                        </m:den>
                      </m:f>
                    </m:oMath>
                  </m:oMathPara>
                </a14:m>
                <a:endParaRPr kumimoji="0" lang="en-AU" sz="1800" b="0" i="0" u="none" strike="noStrike" kern="1200" cap="none" spc="0" normalizeH="0" baseline="0" noProof="0" dirty="0">
                  <a:ln>
                    <a:noFill/>
                  </a:ln>
                  <a:solidFill>
                    <a:srgbClr val="22272B"/>
                  </a:solidFill>
                  <a:effectLst/>
                  <a:uLnTx/>
                  <a:uFillTx/>
                  <a:ea typeface="Cambria Math" panose="02040503050406030204" pitchFamily="18" charset="0"/>
                </a:endParaRPr>
              </a:p>
              <a:p>
                <a:pPr marL="0" marR="0" lvl="0" indent="0" algn="ctr"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14:m>
                  <m:oMathPara xmlns:m="http://schemas.openxmlformats.org/officeDocument/2006/math">
                    <m:oMathParaPr>
                      <m:jc m:val="left"/>
                    </m:oMathParaPr>
                    <m:oMath xmlns:m="http://schemas.openxmlformats.org/officeDocument/2006/math">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rPr>
                        <m:t>𝑦</m:t>
                      </m:r>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rPr>
                        <m:t>=15</m:t>
                      </m:r>
                    </m:oMath>
                  </m:oMathPara>
                </a14:m>
                <a:endParaRPr kumimoji="0" lang="en-AU" sz="1800" b="0" i="0" u="none" strike="noStrike" kern="1200" cap="none" spc="0" normalizeH="0" baseline="0" noProof="0" dirty="0">
                  <a:ln>
                    <a:noFill/>
                  </a:ln>
                  <a:solidFill>
                    <a:srgbClr val="22272B"/>
                  </a:solidFill>
                  <a:effectLst/>
                  <a:uLnTx/>
                  <a:uFillTx/>
                  <a:ea typeface="Cambria Math" panose="02040503050406030204" pitchFamily="18" charset="0"/>
                </a:endParaRPr>
              </a:p>
            </p:txBody>
          </p:sp>
        </mc:Choice>
        <mc:Fallback xmlns="">
          <p:sp>
            <p:nvSpPr>
              <p:cNvPr id="2" name="TextBox 1">
                <a:extLst>
                  <a:ext uri="{FF2B5EF4-FFF2-40B4-BE49-F238E27FC236}">
                    <a16:creationId xmlns:a16="http://schemas.microsoft.com/office/drawing/2014/main" id="{49633B61-FC8F-1C48-A31D-A4A793FD9916}"/>
                  </a:ext>
                </a:extLst>
              </p:cNvPr>
              <p:cNvSpPr txBox="1">
                <a:spLocks noRot="1" noChangeAspect="1" noMove="1" noResize="1" noEditPoints="1" noAdjustHandles="1" noChangeArrowheads="1" noChangeShapeType="1" noTextEdit="1"/>
              </p:cNvSpPr>
              <p:nvPr/>
            </p:nvSpPr>
            <p:spPr>
              <a:xfrm>
                <a:off x="360000" y="2884353"/>
                <a:ext cx="1274755" cy="3732756"/>
              </a:xfrm>
              <a:prstGeom prst="rect">
                <a:avLst/>
              </a:prstGeom>
              <a:blipFill>
                <a:blip r:embed="rId4"/>
                <a:stretch>
                  <a:fillRect/>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03A4B587-DE6B-965B-4EF3-DCAB5BB90B4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dirty="0"/>
          </a:p>
        </p:txBody>
      </p:sp>
    </p:spTree>
    <p:extLst>
      <p:ext uri="{BB962C8B-B14F-4D97-AF65-F5344CB8AC3E}">
        <p14:creationId xmlns:p14="http://schemas.microsoft.com/office/powerpoint/2010/main" val="559043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CF6CC1-B6CB-1A2F-D25E-59EF79426332}"/>
              </a:ext>
            </a:extLst>
          </p:cNvPr>
          <p:cNvSpPr>
            <a:spLocks noGrp="1"/>
          </p:cNvSpPr>
          <p:nvPr>
            <p:ph type="title"/>
          </p:nvPr>
        </p:nvSpPr>
        <p:spPr/>
        <p:txBody>
          <a:bodyPr/>
          <a:lstStyle/>
          <a:p>
            <a:r>
              <a:rPr lang="en-AU" dirty="0"/>
              <a:t>Summarise (2 of 10)</a:t>
            </a:r>
          </a:p>
        </p:txBody>
      </p:sp>
      <p:sp>
        <p:nvSpPr>
          <p:cNvPr id="10" name="Text Placeholder 4">
            <a:extLst>
              <a:ext uri="{FF2B5EF4-FFF2-40B4-BE49-F238E27FC236}">
                <a16:creationId xmlns:a16="http://schemas.microsoft.com/office/drawing/2014/main" id="{FDAC7829-E3C5-6EA3-C1C3-C2DC55553237}"/>
              </a:ext>
            </a:extLst>
          </p:cNvPr>
          <p:cNvSpPr txBox="1">
            <a:spLocks/>
          </p:cNvSpPr>
          <p:nvPr/>
        </p:nvSpPr>
        <p:spPr>
          <a:xfrm>
            <a:off x="360000" y="982520"/>
            <a:ext cx="5736000" cy="310015"/>
          </a:xfrm>
          <a:prstGeom prst="rect">
            <a:avLst/>
          </a:prstGeom>
        </p:spPr>
        <p:txBody>
          <a:bodyPr vert="horz" lIns="0" tIns="0" rIns="0" bIns="0" rtlCol="0" anchor="b">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accent2"/>
                </a:solidFill>
                <a:latin typeface="+mj-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2000" b="0" kern="1200">
                <a:solidFill>
                  <a:schemeClr val="bg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Worked example 1 – self explanation prompts</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EE53F72B-0ADA-6C44-36C3-C9ECD9BF8434}"/>
                  </a:ext>
                </a:extLst>
              </p:cNvPr>
              <p:cNvSpPr>
                <a:spLocks noGrp="1"/>
              </p:cNvSpPr>
              <p:nvPr>
                <p:ph type="body" sz="quarter" idx="17"/>
              </p:nvPr>
            </p:nvSpPr>
            <p:spPr>
              <a:xfrm>
                <a:off x="360363" y="1984001"/>
                <a:ext cx="3723957" cy="1291527"/>
              </a:xfrm>
            </p:spPr>
            <p:txBody>
              <a:bodyPr/>
              <a:lstStyle/>
              <a:p>
                <a14:m>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ea typeface="Cambria Math" panose="02040503050406030204" pitchFamily="18" charset="0"/>
                      </a:rPr>
                      <m:t>∝</m:t>
                    </m:r>
                    <m:f>
                      <m:fPr>
                        <m:ctrlPr>
                          <a:rPr lang="en-AU" sz="1800" b="0" i="1" smtClean="0">
                            <a:latin typeface="Cambria Math" panose="02040503050406030204" pitchFamily="18" charset="0"/>
                            <a:ea typeface="Cambria Math" panose="02040503050406030204" pitchFamily="18" charset="0"/>
                          </a:rPr>
                        </m:ctrlPr>
                      </m:fPr>
                      <m:num>
                        <m:r>
                          <a:rPr lang="en-AU" sz="1800" b="0" i="1" smtClean="0">
                            <a:latin typeface="Cambria Math" panose="02040503050406030204" pitchFamily="18" charset="0"/>
                            <a:ea typeface="Cambria Math" panose="02040503050406030204" pitchFamily="18" charset="0"/>
                          </a:rPr>
                          <m:t>1</m:t>
                        </m:r>
                      </m:num>
                      <m:den>
                        <m:r>
                          <a:rPr lang="en-AU" sz="1800" b="0" i="1" smtClean="0">
                            <a:latin typeface="Cambria Math" panose="02040503050406030204" pitchFamily="18" charset="0"/>
                            <a:ea typeface="Cambria Math" panose="02040503050406030204" pitchFamily="18" charset="0"/>
                          </a:rPr>
                          <m:t>𝑥</m:t>
                        </m:r>
                      </m:den>
                    </m:f>
                  </m:oMath>
                </a14:m>
                <a:r>
                  <a:rPr lang="en-AU" sz="1800" b="0" dirty="0">
                    <a:ea typeface="Cambria Math" panose="02040503050406030204" pitchFamily="18" charset="0"/>
                  </a:rPr>
                  <a:t>. When </a:t>
                </a:r>
                <a14:m>
                  <m:oMath xmlns:m="http://schemas.openxmlformats.org/officeDocument/2006/math">
                    <m:r>
                      <a:rPr lang="en-AU" sz="1800" b="0" i="1" smtClean="0">
                        <a:latin typeface="Cambria Math" panose="02040503050406030204" pitchFamily="18" charset="0"/>
                        <a:ea typeface="Cambria Math" panose="02040503050406030204" pitchFamily="18" charset="0"/>
                      </a:rPr>
                      <m:t>𝑥</m:t>
                    </m:r>
                    <m:r>
                      <a:rPr lang="en-AU" sz="1800" b="0" i="1" smtClean="0">
                        <a:latin typeface="Cambria Math" panose="02040503050406030204" pitchFamily="18" charset="0"/>
                        <a:ea typeface="Cambria Math" panose="02040503050406030204" pitchFamily="18" charset="0"/>
                      </a:rPr>
                      <m:t>=10, </m:t>
                    </m:r>
                    <m:r>
                      <a:rPr lang="en-AU" sz="1800" b="0" i="1" smtClean="0">
                        <a:latin typeface="Cambria Math" panose="02040503050406030204" pitchFamily="18" charset="0"/>
                        <a:ea typeface="Cambria Math" panose="02040503050406030204" pitchFamily="18" charset="0"/>
                      </a:rPr>
                      <m:t>𝑦</m:t>
                    </m:r>
                    <m:r>
                      <a:rPr lang="en-AU" sz="1800" b="0" i="1" smtClean="0">
                        <a:latin typeface="Cambria Math" panose="02040503050406030204" pitchFamily="18" charset="0"/>
                        <a:ea typeface="Cambria Math" panose="02040503050406030204" pitchFamily="18" charset="0"/>
                      </a:rPr>
                      <m:t>=30</m:t>
                    </m:r>
                  </m:oMath>
                </a14:m>
                <a:r>
                  <a:rPr lang="en-AU" sz="1800" b="0" dirty="0">
                    <a:ea typeface="Cambria Math" panose="02040503050406030204" pitchFamily="18" charset="0"/>
                  </a:rPr>
                  <a:t>.</a:t>
                </a:r>
              </a:p>
              <a:p>
                <a:pPr marL="457200" indent="-457200">
                  <a:buFont typeface="+mj-lt"/>
                  <a:buAutoNum type="alphaLcParenR"/>
                </a:pPr>
                <a:r>
                  <a:rPr lang="en-AU" sz="1800" dirty="0">
                    <a:ea typeface="Cambria Math" panose="02040503050406030204" pitchFamily="18" charset="0"/>
                  </a:rPr>
                  <a:t>Find </a:t>
                </a:r>
                <a14:m>
                  <m:oMath xmlns:m="http://schemas.openxmlformats.org/officeDocument/2006/math">
                    <m:r>
                      <a:rPr lang="en-AU" sz="1800" b="0" i="1" smtClean="0">
                        <a:latin typeface="Cambria Math" panose="02040503050406030204" pitchFamily="18" charset="0"/>
                        <a:ea typeface="Cambria Math" panose="02040503050406030204" pitchFamily="18" charset="0"/>
                      </a:rPr>
                      <m:t>𝑦</m:t>
                    </m:r>
                  </m:oMath>
                </a14:m>
                <a:r>
                  <a:rPr lang="en-AU" sz="1800" b="0" dirty="0">
                    <a:ea typeface="Cambria Math" panose="02040503050406030204" pitchFamily="18" charset="0"/>
                  </a:rPr>
                  <a:t> when </a:t>
                </a:r>
                <a14:m>
                  <m:oMath xmlns:m="http://schemas.openxmlformats.org/officeDocument/2006/math">
                    <m:r>
                      <a:rPr lang="en-AU" sz="1800" b="0" i="1" smtClean="0">
                        <a:latin typeface="Cambria Math" panose="02040503050406030204" pitchFamily="18" charset="0"/>
                        <a:ea typeface="Cambria Math" panose="02040503050406030204" pitchFamily="18" charset="0"/>
                      </a:rPr>
                      <m:t>𝑥</m:t>
                    </m:r>
                    <m:r>
                      <a:rPr lang="en-AU" sz="1800" b="0" i="1" smtClean="0">
                        <a:latin typeface="Cambria Math" panose="02040503050406030204" pitchFamily="18" charset="0"/>
                        <a:ea typeface="Cambria Math" panose="02040503050406030204" pitchFamily="18" charset="0"/>
                      </a:rPr>
                      <m:t>=20</m:t>
                    </m:r>
                  </m:oMath>
                </a14:m>
                <a:r>
                  <a:rPr lang="en-AU" sz="1800" b="0" dirty="0">
                    <a:ea typeface="Cambria Math" panose="02040503050406030204" pitchFamily="18" charset="0"/>
                  </a:rPr>
                  <a:t>.</a:t>
                </a:r>
              </a:p>
            </p:txBody>
          </p:sp>
        </mc:Choice>
        <mc:Fallback xmlns="">
          <p:sp>
            <p:nvSpPr>
              <p:cNvPr id="5" name="Text Placeholder 4">
                <a:extLst>
                  <a:ext uri="{FF2B5EF4-FFF2-40B4-BE49-F238E27FC236}">
                    <a16:creationId xmlns:a16="http://schemas.microsoft.com/office/drawing/2014/main" id="{EE53F72B-0ADA-6C44-36C3-C9ECD9BF8434}"/>
                  </a:ext>
                </a:extLst>
              </p:cNvPr>
              <p:cNvSpPr>
                <a:spLocks noGrp="1" noRot="1" noChangeAspect="1" noMove="1" noResize="1" noEditPoints="1" noAdjustHandles="1" noChangeArrowheads="1" noChangeShapeType="1" noTextEdit="1"/>
              </p:cNvSpPr>
              <p:nvPr>
                <p:ph type="body" sz="quarter" idx="17"/>
              </p:nvPr>
            </p:nvSpPr>
            <p:spPr>
              <a:xfrm>
                <a:off x="360363" y="1984001"/>
                <a:ext cx="3723957" cy="1291527"/>
              </a:xfrm>
              <a:blipFill>
                <a:blip r:embed="rId3"/>
                <a:stretch>
                  <a:fillRect l="-3764"/>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 name="Speech Bubble: Rectangle with Corners Rounded 6">
                <a:extLst>
                  <a:ext uri="{FF2B5EF4-FFF2-40B4-BE49-F238E27FC236}">
                    <a16:creationId xmlns:a16="http://schemas.microsoft.com/office/drawing/2014/main" id="{E11D52EB-2592-8E92-5AE9-6BAA7083EC01}"/>
                  </a:ext>
                </a:extLst>
              </p:cNvPr>
              <p:cNvSpPr/>
              <p:nvPr/>
            </p:nvSpPr>
            <p:spPr>
              <a:xfrm>
                <a:off x="360000" y="3662462"/>
                <a:ext cx="2281600" cy="1197076"/>
              </a:xfrm>
              <a:prstGeom prst="wedgeRoundRectCallout">
                <a:avLst>
                  <a:gd name="adj1" fmla="val -14948"/>
                  <a:gd name="adj2" fmla="val -6787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525">
                  <a:lnSpc>
                    <a:spcPct val="150000"/>
                  </a:lnSpc>
                </a:pPr>
                <a:r>
                  <a:rPr lang="en-AU" sz="1800" dirty="0"/>
                  <a:t>How would you say ‘</a:t>
                </a:r>
                <a14:m>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ea typeface="Cambria Math" panose="02040503050406030204" pitchFamily="18" charset="0"/>
                      </a:rPr>
                      <m:t>∝</m:t>
                    </m:r>
                    <m:f>
                      <m:fPr>
                        <m:ctrlPr>
                          <a:rPr lang="en-US" sz="1800" b="0" i="1" smtClean="0">
                            <a:latin typeface="Cambria Math" panose="02040503050406030204" pitchFamily="18" charset="0"/>
                            <a:ea typeface="Cambria Math" panose="02040503050406030204" pitchFamily="18" charset="0"/>
                          </a:rPr>
                        </m:ctrlPr>
                      </m:fPr>
                      <m:num>
                        <m:r>
                          <a:rPr lang="en-US" sz="1800" b="0" i="1" smtClean="0">
                            <a:latin typeface="Cambria Math" panose="02040503050406030204" pitchFamily="18" charset="0"/>
                            <a:ea typeface="Cambria Math" panose="02040503050406030204" pitchFamily="18" charset="0"/>
                          </a:rPr>
                          <m:t>1</m:t>
                        </m:r>
                      </m:num>
                      <m:den>
                        <m:r>
                          <a:rPr lang="en-AU" sz="1800" b="0" i="1" smtClean="0">
                            <a:latin typeface="Cambria Math" panose="02040503050406030204" pitchFamily="18" charset="0"/>
                            <a:ea typeface="Cambria Math" panose="02040503050406030204" pitchFamily="18" charset="0"/>
                          </a:rPr>
                          <m:t>𝑥</m:t>
                        </m:r>
                      </m:den>
                    </m:f>
                  </m:oMath>
                </a14:m>
                <a:r>
                  <a:rPr lang="en-AU" sz="1800" dirty="0"/>
                  <a:t>’ aloud?</a:t>
                </a:r>
              </a:p>
            </p:txBody>
          </p:sp>
        </mc:Choice>
        <mc:Fallback xmlns="">
          <p:sp>
            <p:nvSpPr>
              <p:cNvPr id="7" name="Speech Bubble: Rectangle with Corners Rounded 6">
                <a:extLst>
                  <a:ext uri="{FF2B5EF4-FFF2-40B4-BE49-F238E27FC236}">
                    <a16:creationId xmlns:a16="http://schemas.microsoft.com/office/drawing/2014/main" id="{E11D52EB-2592-8E92-5AE9-6BAA7083EC01}"/>
                  </a:ext>
                </a:extLst>
              </p:cNvPr>
              <p:cNvSpPr>
                <a:spLocks noRot="1" noChangeAspect="1" noMove="1" noResize="1" noEditPoints="1" noAdjustHandles="1" noChangeArrowheads="1" noChangeShapeType="1" noTextEdit="1"/>
              </p:cNvSpPr>
              <p:nvPr/>
            </p:nvSpPr>
            <p:spPr>
              <a:xfrm>
                <a:off x="360000" y="3662462"/>
                <a:ext cx="2281600" cy="1197076"/>
              </a:xfrm>
              <a:prstGeom prst="wedgeRoundRectCallout">
                <a:avLst>
                  <a:gd name="adj1" fmla="val -14948"/>
                  <a:gd name="adj2" fmla="val -67876"/>
                  <a:gd name="adj3" fmla="val 16667"/>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49633B61-FC8F-1C48-A31D-A4A793FD9916}"/>
                  </a:ext>
                </a:extLst>
              </p:cNvPr>
              <p:cNvSpPr txBox="1"/>
              <p:nvPr/>
            </p:nvSpPr>
            <p:spPr>
              <a:xfrm>
                <a:off x="7224045" y="1984001"/>
                <a:ext cx="1274959" cy="3732756"/>
              </a:xfrm>
              <a:prstGeom prst="rect">
                <a:avLst/>
              </a:prstGeom>
              <a:noFill/>
            </p:spPr>
            <p:txBody>
              <a:bodyPr wrap="square" lIns="0" tIns="0" rIns="0" bIns="0" rtlCol="0">
                <a:noAutofit/>
              </a:bodyPr>
              <a:lstStyle/>
              <a:p>
                <a:pPr marL="0" marR="0" lvl="0" indent="0" algn="l"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14:m>
                  <m:oMathPara xmlns:m="http://schemas.openxmlformats.org/officeDocument/2006/math">
                    <m:oMathParaPr>
                      <m:jc m:val="left"/>
                    </m:oMathParaPr>
                    <m:oMath xmlns:m="http://schemas.openxmlformats.org/officeDocument/2006/math">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cs typeface="+mn-cs"/>
                        </a:rPr>
                        <m:t>𝑦</m:t>
                      </m:r>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cs typeface="+mn-cs"/>
                        </a:rPr>
                        <m:t>=</m:t>
                      </m:r>
                      <m:f>
                        <m:fPr>
                          <m:ctrlP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cs typeface="+mn-cs"/>
                            </a:rPr>
                          </m:ctrlPr>
                        </m:fPr>
                        <m:num>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cs typeface="+mn-cs"/>
                            </a:rPr>
                            <m:t>𝑘</m:t>
                          </m:r>
                        </m:num>
                        <m:den>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cs typeface="+mn-cs"/>
                            </a:rPr>
                            <m:t>𝑥</m:t>
                          </m:r>
                        </m:den>
                      </m:f>
                    </m:oMath>
                  </m:oMathPara>
                </a14:m>
                <a:endParaRPr kumimoji="0" lang="en-AU" sz="1800" b="0" i="0" u="none" strike="noStrike" kern="1200" cap="none" spc="0" normalizeH="0" baseline="0" noProof="0" dirty="0">
                  <a:ln>
                    <a:noFill/>
                  </a:ln>
                  <a:solidFill>
                    <a:srgbClr val="22272B"/>
                  </a:solidFill>
                  <a:effectLst/>
                  <a:uLnTx/>
                  <a:uFillTx/>
                  <a:latin typeface="Public Sans Light"/>
                  <a:ea typeface="Cambria Math" panose="02040503050406030204" pitchFamily="18" charset="0"/>
                  <a:cs typeface="+mn-cs"/>
                </a:endParaRPr>
              </a:p>
              <a:p>
                <a:pPr marL="0" marR="0" lvl="0" indent="0" algn="l"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14:m>
                  <m:oMathPara xmlns:m="http://schemas.openxmlformats.org/officeDocument/2006/math">
                    <m:oMathParaPr>
                      <m:jc m:val="left"/>
                    </m:oMathParaPr>
                    <m:oMath xmlns:m="http://schemas.openxmlformats.org/officeDocument/2006/math">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cs typeface="+mn-cs"/>
                        </a:rPr>
                        <m:t>30=</m:t>
                      </m:r>
                      <m:f>
                        <m:fPr>
                          <m:ctrlP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cs typeface="+mn-cs"/>
                            </a:rPr>
                          </m:ctrlPr>
                        </m:fPr>
                        <m:num>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cs typeface="+mn-cs"/>
                            </a:rPr>
                            <m:t>𝑘</m:t>
                          </m:r>
                        </m:num>
                        <m:den>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cs typeface="+mn-cs"/>
                            </a:rPr>
                            <m:t>10</m:t>
                          </m:r>
                        </m:den>
                      </m:f>
                    </m:oMath>
                  </m:oMathPara>
                </a14:m>
                <a:endParaRPr kumimoji="0" lang="en-AU" sz="1800" b="0" i="0" u="none" strike="noStrike" kern="1200" cap="none" spc="0" normalizeH="0" baseline="0" noProof="0" dirty="0">
                  <a:ln>
                    <a:noFill/>
                  </a:ln>
                  <a:solidFill>
                    <a:srgbClr val="22272B"/>
                  </a:solidFill>
                  <a:effectLst/>
                  <a:uLnTx/>
                  <a:uFillTx/>
                  <a:latin typeface="Public Sans Light"/>
                  <a:ea typeface="Cambria Math" panose="02040503050406030204" pitchFamily="18" charset="0"/>
                  <a:cs typeface="+mn-cs"/>
                </a:endParaRPr>
              </a:p>
              <a:p>
                <a:pPr marL="0" marR="0" lvl="0" indent="0" algn="l"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14:m>
                  <m:oMathPara xmlns:m="http://schemas.openxmlformats.org/officeDocument/2006/math">
                    <m:oMathParaPr>
                      <m:jc m:val="left"/>
                    </m:oMathParaPr>
                    <m:oMath xmlns:m="http://schemas.openxmlformats.org/officeDocument/2006/math">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cs typeface="+mn-cs"/>
                        </a:rPr>
                        <m:t>𝑘</m:t>
                      </m:r>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cs typeface="+mn-cs"/>
                        </a:rPr>
                        <m:t>=300</m:t>
                      </m:r>
                    </m:oMath>
                  </m:oMathPara>
                </a14:m>
                <a:endParaRPr kumimoji="0" lang="en-AU" sz="1800" b="0" i="0" u="none" strike="noStrike" kern="1200" cap="none" spc="0" normalizeH="0" baseline="0" noProof="0" dirty="0">
                  <a:ln>
                    <a:noFill/>
                  </a:ln>
                  <a:solidFill>
                    <a:srgbClr val="22272B"/>
                  </a:solidFill>
                  <a:effectLst/>
                  <a:uLnTx/>
                  <a:uFillTx/>
                  <a:latin typeface="Public Sans Light"/>
                  <a:ea typeface="Cambria Math" panose="02040503050406030204" pitchFamily="18" charset="0"/>
                  <a:cs typeface="+mn-cs"/>
                </a:endParaRPr>
              </a:p>
              <a:p>
                <a:pPr marL="0" marR="0" lvl="0" indent="0" algn="l"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14:m>
                  <m:oMathPara xmlns:m="http://schemas.openxmlformats.org/officeDocument/2006/math">
                    <m:oMathParaPr>
                      <m:jc m:val="left"/>
                    </m:oMathParaPr>
                    <m:oMath xmlns:m="http://schemas.openxmlformats.org/officeDocument/2006/math">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cs typeface="+mn-cs"/>
                        </a:rPr>
                        <m:t>𝑦</m:t>
                      </m:r>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cs typeface="+mn-cs"/>
                        </a:rPr>
                        <m:t>=</m:t>
                      </m:r>
                      <m:f>
                        <m:fPr>
                          <m:ctrlP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cs typeface="+mn-cs"/>
                            </a:rPr>
                          </m:ctrlPr>
                        </m:fPr>
                        <m:num>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cs typeface="+mn-cs"/>
                            </a:rPr>
                            <m:t>300</m:t>
                          </m:r>
                        </m:num>
                        <m:den>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cs typeface="+mn-cs"/>
                            </a:rPr>
                            <m:t>𝑥</m:t>
                          </m:r>
                        </m:den>
                      </m:f>
                    </m:oMath>
                  </m:oMathPara>
                </a14:m>
                <a:endParaRPr kumimoji="0" lang="en-AU" sz="1800" b="0" i="0" u="none" strike="noStrike" kern="1200" cap="none" spc="0" normalizeH="0" baseline="0" noProof="0" dirty="0">
                  <a:ln>
                    <a:noFill/>
                  </a:ln>
                  <a:solidFill>
                    <a:srgbClr val="22272B"/>
                  </a:solidFill>
                  <a:effectLst/>
                  <a:uLnTx/>
                  <a:uFillTx/>
                  <a:latin typeface="Public Sans Light"/>
                  <a:ea typeface="Cambria Math" panose="02040503050406030204" pitchFamily="18" charset="0"/>
                  <a:cs typeface="+mn-cs"/>
                </a:endParaRPr>
              </a:p>
              <a:p>
                <a:pPr marR="0" lvl="0" algn="ctr" defTabSz="914377" rtl="0" eaLnBrk="1" fontAlgn="auto" latinLnBrk="0" hangingPunct="1">
                  <a:lnSpc>
                    <a:spcPct val="100000"/>
                  </a:lnSpc>
                  <a:spcBef>
                    <a:spcPts val="0"/>
                  </a:spcBef>
                  <a:spcAft>
                    <a:spcPts val="1200"/>
                  </a:spcAft>
                  <a:buClrTx/>
                  <a:buSzTx/>
                  <a:tabLst/>
                  <a:defRPr/>
                </a:pPr>
                <a14:m>
                  <m:oMathPara xmlns:m="http://schemas.openxmlformats.org/officeDocument/2006/math">
                    <m:oMathParaPr>
                      <m:jc m:val="left"/>
                    </m:oMathParaPr>
                    <m:oMath xmlns:m="http://schemas.openxmlformats.org/officeDocument/2006/math">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cs typeface="+mn-cs"/>
                        </a:rPr>
                        <m:t>𝑦</m:t>
                      </m:r>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cs typeface="+mn-cs"/>
                        </a:rPr>
                        <m:t>=</m:t>
                      </m:r>
                      <m:f>
                        <m:fPr>
                          <m:ctrlP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cs typeface="+mn-cs"/>
                            </a:rPr>
                          </m:ctrlPr>
                        </m:fPr>
                        <m:num>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cs typeface="+mn-cs"/>
                            </a:rPr>
                            <m:t>300</m:t>
                          </m:r>
                        </m:num>
                        <m:den>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cs typeface="+mn-cs"/>
                            </a:rPr>
                            <m:t>20</m:t>
                          </m:r>
                        </m:den>
                      </m:f>
                    </m:oMath>
                  </m:oMathPara>
                </a14:m>
                <a:endParaRPr kumimoji="0" lang="en-AU" sz="1800" b="0" i="0" u="none" strike="noStrike" kern="1200" cap="none" spc="0" normalizeH="0" baseline="0" noProof="0" dirty="0">
                  <a:ln>
                    <a:noFill/>
                  </a:ln>
                  <a:solidFill>
                    <a:srgbClr val="22272B"/>
                  </a:solidFill>
                  <a:effectLst/>
                  <a:uLnTx/>
                  <a:uFillTx/>
                  <a:latin typeface="Public Sans Light"/>
                  <a:ea typeface="Cambria Math" panose="02040503050406030204" pitchFamily="18" charset="0"/>
                  <a:cs typeface="+mn-cs"/>
                </a:endParaRPr>
              </a:p>
              <a:p>
                <a:pPr marL="0" marR="0" lvl="0" indent="0" algn="ctr"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14:m>
                  <m:oMathPara xmlns:m="http://schemas.openxmlformats.org/officeDocument/2006/math">
                    <m:oMathParaPr>
                      <m:jc m:val="left"/>
                    </m:oMathParaPr>
                    <m:oMath xmlns:m="http://schemas.openxmlformats.org/officeDocument/2006/math">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cs typeface="+mn-cs"/>
                        </a:rPr>
                        <m:t>𝑦</m:t>
                      </m:r>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Cambria Math" panose="02040503050406030204" pitchFamily="18" charset="0"/>
                          <a:cs typeface="+mn-cs"/>
                        </a:rPr>
                        <m:t>=15</m:t>
                      </m:r>
                    </m:oMath>
                  </m:oMathPara>
                </a14:m>
                <a:endParaRPr kumimoji="0" lang="en-AU" sz="1800" b="0" i="0" u="none" strike="noStrike" kern="1200" cap="none" spc="0" normalizeH="0" baseline="0" noProof="0" dirty="0">
                  <a:ln>
                    <a:noFill/>
                  </a:ln>
                  <a:solidFill>
                    <a:srgbClr val="22272B"/>
                  </a:solidFill>
                  <a:effectLst/>
                  <a:uLnTx/>
                  <a:uFillTx/>
                  <a:latin typeface="Public Sans Light"/>
                  <a:ea typeface="Cambria Math" panose="02040503050406030204" pitchFamily="18" charset="0"/>
                  <a:cs typeface="+mn-cs"/>
                </a:endParaRPr>
              </a:p>
            </p:txBody>
          </p:sp>
        </mc:Choice>
        <mc:Fallback xmlns="">
          <p:sp>
            <p:nvSpPr>
              <p:cNvPr id="2" name="TextBox 1">
                <a:extLst>
                  <a:ext uri="{FF2B5EF4-FFF2-40B4-BE49-F238E27FC236}">
                    <a16:creationId xmlns:a16="http://schemas.microsoft.com/office/drawing/2014/main" id="{49633B61-FC8F-1C48-A31D-A4A793FD9916}"/>
                  </a:ext>
                </a:extLst>
              </p:cNvPr>
              <p:cNvSpPr txBox="1">
                <a:spLocks noRot="1" noChangeAspect="1" noMove="1" noResize="1" noEditPoints="1" noAdjustHandles="1" noChangeArrowheads="1" noChangeShapeType="1" noTextEdit="1"/>
              </p:cNvSpPr>
              <p:nvPr/>
            </p:nvSpPr>
            <p:spPr>
              <a:xfrm>
                <a:off x="7224045" y="1984001"/>
                <a:ext cx="1274959" cy="3732756"/>
              </a:xfrm>
              <a:prstGeom prst="rect">
                <a:avLst/>
              </a:prstGeom>
              <a:blipFill>
                <a:blip r:embed="rId6"/>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 name="Speech Bubble: Rectangle with Corners Rounded 5">
                <a:extLst>
                  <a:ext uri="{FF2B5EF4-FFF2-40B4-BE49-F238E27FC236}">
                    <a16:creationId xmlns:a16="http://schemas.microsoft.com/office/drawing/2014/main" id="{727BD88F-BEF8-9772-7028-569A67DE09EC}"/>
                  </a:ext>
                </a:extLst>
              </p:cNvPr>
              <p:cNvSpPr/>
              <p:nvPr/>
            </p:nvSpPr>
            <p:spPr>
              <a:xfrm>
                <a:off x="9031916" y="1984001"/>
                <a:ext cx="2220122" cy="1371600"/>
              </a:xfrm>
              <a:prstGeom prst="wedgeRoundRectCallout">
                <a:avLst>
                  <a:gd name="adj1" fmla="val -66259"/>
                  <a:gd name="adj2" fmla="val -2318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73050">
                  <a:lnSpc>
                    <a:spcPct val="150000"/>
                  </a:lnSpc>
                </a:pPr>
                <a:r>
                  <a:rPr lang="en-AU" sz="1800" dirty="0"/>
                  <a:t>How would </a:t>
                </a:r>
                <a14:m>
                  <m:oMath xmlns:m="http://schemas.openxmlformats.org/officeDocument/2006/math">
                    <m:r>
                      <a:rPr lang="en-US" sz="1800" b="0" i="1" smtClean="0">
                        <a:latin typeface="Cambria Math" panose="02040503050406030204" pitchFamily="18" charset="0"/>
                      </a:rPr>
                      <m:t>𝑦</m:t>
                    </m:r>
                  </m:oMath>
                </a14:m>
                <a:r>
                  <a:rPr lang="en-AU" sz="1800" dirty="0"/>
                  <a:t> change as </a:t>
                </a:r>
                <a14:m>
                  <m:oMath xmlns:m="http://schemas.openxmlformats.org/officeDocument/2006/math">
                    <m:r>
                      <a:rPr lang="en-US" sz="1800" b="0" i="1" smtClean="0">
                        <a:latin typeface="Cambria Math" panose="02040503050406030204" pitchFamily="18" charset="0"/>
                      </a:rPr>
                      <m:t>𝑥</m:t>
                    </m:r>
                  </m:oMath>
                </a14:m>
                <a:r>
                  <a:rPr lang="en-AU" sz="1800" dirty="0"/>
                  <a:t> increases?</a:t>
                </a:r>
              </a:p>
            </p:txBody>
          </p:sp>
        </mc:Choice>
        <mc:Fallback xmlns="">
          <p:sp>
            <p:nvSpPr>
              <p:cNvPr id="6" name="Speech Bubble: Rectangle with Corners Rounded 5">
                <a:extLst>
                  <a:ext uri="{FF2B5EF4-FFF2-40B4-BE49-F238E27FC236}">
                    <a16:creationId xmlns:a16="http://schemas.microsoft.com/office/drawing/2014/main" id="{727BD88F-BEF8-9772-7028-569A67DE09EC}"/>
                  </a:ext>
                </a:extLst>
              </p:cNvPr>
              <p:cNvSpPr>
                <a:spLocks noRot="1" noChangeAspect="1" noMove="1" noResize="1" noEditPoints="1" noAdjustHandles="1" noChangeArrowheads="1" noChangeShapeType="1" noTextEdit="1"/>
              </p:cNvSpPr>
              <p:nvPr/>
            </p:nvSpPr>
            <p:spPr>
              <a:xfrm>
                <a:off x="9031916" y="1984001"/>
                <a:ext cx="2220122" cy="1371600"/>
              </a:xfrm>
              <a:prstGeom prst="wedgeRoundRectCallout">
                <a:avLst>
                  <a:gd name="adj1" fmla="val -66259"/>
                  <a:gd name="adj2" fmla="val -23187"/>
                  <a:gd name="adj3" fmla="val 16667"/>
                </a:avLst>
              </a:prstGeom>
              <a:blipFill>
                <a:blip r:embed="rId7"/>
                <a:stretch>
                  <a:fillRect b="-3524"/>
                </a:stretch>
              </a:blipFill>
            </p:spPr>
            <p:txBody>
              <a:bodyPr/>
              <a:lstStyle/>
              <a:p>
                <a:r>
                  <a:rPr lang="en-AU">
                    <a:noFill/>
                  </a:rPr>
                  <a:t> </a:t>
                </a:r>
              </a:p>
            </p:txBody>
          </p:sp>
        </mc:Fallback>
      </mc:AlternateContent>
    </p:spTree>
    <p:extLst>
      <p:ext uri="{BB962C8B-B14F-4D97-AF65-F5344CB8AC3E}">
        <p14:creationId xmlns:p14="http://schemas.microsoft.com/office/powerpoint/2010/main" val="751636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CF6CC1-B6CB-1A2F-D25E-59EF79426332}"/>
              </a:ext>
            </a:extLst>
          </p:cNvPr>
          <p:cNvSpPr>
            <a:spLocks noGrp="1"/>
          </p:cNvSpPr>
          <p:nvPr>
            <p:ph type="title"/>
          </p:nvPr>
        </p:nvSpPr>
        <p:spPr/>
        <p:txBody>
          <a:bodyPr/>
          <a:lstStyle/>
          <a:p>
            <a:r>
              <a:rPr lang="en-AU" dirty="0"/>
              <a:t>Summarise (3 of 10)</a:t>
            </a:r>
          </a:p>
        </p:txBody>
      </p:sp>
      <p:sp>
        <p:nvSpPr>
          <p:cNvPr id="8" name="Text Placeholder 4">
            <a:extLst>
              <a:ext uri="{FF2B5EF4-FFF2-40B4-BE49-F238E27FC236}">
                <a16:creationId xmlns:a16="http://schemas.microsoft.com/office/drawing/2014/main" id="{0E6C23DA-53C5-D7DF-D499-599324835AF8}"/>
              </a:ext>
            </a:extLst>
          </p:cNvPr>
          <p:cNvSpPr txBox="1">
            <a:spLocks/>
          </p:cNvSpPr>
          <p:nvPr/>
        </p:nvSpPr>
        <p:spPr>
          <a:xfrm>
            <a:off x="360000" y="982520"/>
            <a:ext cx="4882560" cy="310015"/>
          </a:xfrm>
          <a:prstGeom prst="rect">
            <a:avLst/>
          </a:prstGeom>
        </p:spPr>
        <p:txBody>
          <a:bodyPr vert="horz" lIns="0" tIns="0" rIns="0" bIns="0" rtlCol="0" anchor="b">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accent2"/>
                </a:solidFill>
                <a:latin typeface="+mj-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2000" b="0" kern="1200">
                <a:solidFill>
                  <a:schemeClr val="bg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Worked example 1</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EE53F72B-0ADA-6C44-36C3-C9ECD9BF8434}"/>
                  </a:ext>
                </a:extLst>
              </p:cNvPr>
              <p:cNvSpPr>
                <a:spLocks noGrp="1"/>
              </p:cNvSpPr>
              <p:nvPr>
                <p:ph type="body" sz="quarter" idx="17"/>
              </p:nvPr>
            </p:nvSpPr>
            <p:spPr>
              <a:xfrm>
                <a:off x="360363" y="1439863"/>
                <a:ext cx="5115877" cy="3091497"/>
              </a:xfrm>
            </p:spPr>
            <p:txBody>
              <a:bodyPr/>
              <a:lstStyle/>
              <a:p>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ea typeface="Cambria Math" panose="02040503050406030204" pitchFamily="18" charset="0"/>
                      </a:rPr>
                      <m:t>∝</m:t>
                    </m:r>
                    <m:f>
                      <m:fPr>
                        <m:ctrlPr>
                          <a:rPr lang="en-AU" b="0" i="1" smtClean="0">
                            <a:latin typeface="Cambria Math" panose="02040503050406030204" pitchFamily="18" charset="0"/>
                            <a:ea typeface="Cambria Math" panose="02040503050406030204" pitchFamily="18" charset="0"/>
                          </a:rPr>
                        </m:ctrlPr>
                      </m:fPr>
                      <m:num>
                        <m:r>
                          <a:rPr lang="en-AU" b="0" i="1" smtClean="0">
                            <a:latin typeface="Cambria Math" panose="02040503050406030204" pitchFamily="18" charset="0"/>
                            <a:ea typeface="Cambria Math" panose="02040503050406030204" pitchFamily="18" charset="0"/>
                          </a:rPr>
                          <m:t>1</m:t>
                        </m:r>
                      </m:num>
                      <m:den>
                        <m:r>
                          <a:rPr lang="en-AU" b="0" i="1" smtClean="0">
                            <a:latin typeface="Cambria Math" panose="02040503050406030204" pitchFamily="18" charset="0"/>
                            <a:ea typeface="Cambria Math" panose="02040503050406030204" pitchFamily="18" charset="0"/>
                          </a:rPr>
                          <m:t>𝑥</m:t>
                        </m:r>
                      </m:den>
                    </m:f>
                  </m:oMath>
                </a14:m>
                <a:r>
                  <a:rPr lang="en-AU" b="0" dirty="0">
                    <a:ea typeface="Cambria Math" panose="02040503050406030204" pitchFamily="18" charset="0"/>
                  </a:rPr>
                  <a:t>. When </a:t>
                </a:r>
                <a14:m>
                  <m:oMath xmlns:m="http://schemas.openxmlformats.org/officeDocument/2006/math">
                    <m:r>
                      <a:rPr lang="en-AU" b="0" i="1" smtClean="0">
                        <a:latin typeface="Cambria Math" panose="02040503050406030204" pitchFamily="18" charset="0"/>
                        <a:ea typeface="Cambria Math" panose="02040503050406030204" pitchFamily="18" charset="0"/>
                      </a:rPr>
                      <m:t>𝑥</m:t>
                    </m:r>
                    <m:r>
                      <a:rPr lang="en-AU" b="0" i="1" smtClean="0">
                        <a:latin typeface="Cambria Math" panose="02040503050406030204" pitchFamily="18" charset="0"/>
                        <a:ea typeface="Cambria Math" panose="02040503050406030204" pitchFamily="18" charset="0"/>
                      </a:rPr>
                      <m:t>=10, </m:t>
                    </m:r>
                    <m:r>
                      <a:rPr lang="en-AU" b="0" i="1" smtClean="0">
                        <a:latin typeface="Cambria Math" panose="02040503050406030204" pitchFamily="18" charset="0"/>
                        <a:ea typeface="Cambria Math" panose="02040503050406030204" pitchFamily="18" charset="0"/>
                      </a:rPr>
                      <m:t>𝑦</m:t>
                    </m:r>
                    <m:r>
                      <a:rPr lang="en-AU" b="0" i="1" smtClean="0">
                        <a:latin typeface="Cambria Math" panose="02040503050406030204" pitchFamily="18" charset="0"/>
                        <a:ea typeface="Cambria Math" panose="02040503050406030204" pitchFamily="18" charset="0"/>
                      </a:rPr>
                      <m:t>=30</m:t>
                    </m:r>
                  </m:oMath>
                </a14:m>
                <a:r>
                  <a:rPr lang="en-AU" b="0" dirty="0">
                    <a:ea typeface="Cambria Math" panose="02040503050406030204" pitchFamily="18" charset="0"/>
                  </a:rPr>
                  <a:t>.</a:t>
                </a:r>
              </a:p>
              <a:p>
                <a:pPr marL="457200" indent="-457200">
                  <a:buFont typeface="+mj-lt"/>
                  <a:buAutoNum type="alphaLcParenR" startAt="2"/>
                </a:pPr>
                <a:r>
                  <a:rPr lang="en-AU" b="0" dirty="0">
                    <a:ea typeface="Cambria Math" panose="02040503050406030204" pitchFamily="18" charset="0"/>
                  </a:rPr>
                  <a:t>Verify your answer graphically.</a:t>
                </a:r>
              </a:p>
            </p:txBody>
          </p:sp>
        </mc:Choice>
        <mc:Fallback xmlns="">
          <p:sp>
            <p:nvSpPr>
              <p:cNvPr id="5" name="Text Placeholder 4">
                <a:extLst>
                  <a:ext uri="{FF2B5EF4-FFF2-40B4-BE49-F238E27FC236}">
                    <a16:creationId xmlns:a16="http://schemas.microsoft.com/office/drawing/2014/main" id="{EE53F72B-0ADA-6C44-36C3-C9ECD9BF8434}"/>
                  </a:ext>
                </a:extLst>
              </p:cNvPr>
              <p:cNvSpPr>
                <a:spLocks noGrp="1" noRot="1" noChangeAspect="1" noMove="1" noResize="1" noEditPoints="1" noAdjustHandles="1" noChangeArrowheads="1" noChangeShapeType="1" noTextEdit="1"/>
              </p:cNvSpPr>
              <p:nvPr>
                <p:ph type="body" sz="quarter" idx="17"/>
              </p:nvPr>
            </p:nvSpPr>
            <p:spPr>
              <a:xfrm>
                <a:off x="360363" y="1439863"/>
                <a:ext cx="5115877" cy="3091497"/>
              </a:xfrm>
              <a:blipFill>
                <a:blip r:embed="rId5"/>
                <a:stretch>
                  <a:fillRect l="-27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Content Placeholder 8">
                <a:extLst>
                  <a:ext uri="{FF2B5EF4-FFF2-40B4-BE49-F238E27FC236}">
                    <a16:creationId xmlns:a16="http://schemas.microsoft.com/office/drawing/2014/main" id="{32695B6F-D4BA-2391-2DB5-927AAED72799}"/>
                  </a:ext>
                </a:extLst>
              </p:cNvPr>
              <p:cNvSpPr txBox="1">
                <a:spLocks/>
              </p:cNvSpPr>
              <p:nvPr/>
            </p:nvSpPr>
            <p:spPr>
              <a:xfrm>
                <a:off x="6139811" y="1442988"/>
                <a:ext cx="5422269" cy="545839"/>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14:m>
                  <m:oMath xmlns:m="http://schemas.openxmlformats.org/officeDocument/2006/math">
                    <m:r>
                      <a:rPr lang="en-AU" sz="1800" b="0" i="1" smtClean="0">
                        <a:latin typeface="Cambria Math" panose="02040503050406030204" pitchFamily="18" charset="0"/>
                        <a:ea typeface="Cambria Math" panose="02040503050406030204" pitchFamily="18" charset="0"/>
                      </a:rPr>
                      <m:t>𝑦</m:t>
                    </m:r>
                    <m:r>
                      <a:rPr lang="en-AU" sz="1800" b="0" i="1" smtClean="0">
                        <a:latin typeface="Cambria Math" panose="02040503050406030204" pitchFamily="18" charset="0"/>
                        <a:ea typeface="Cambria Math" panose="02040503050406030204" pitchFamily="18" charset="0"/>
                      </a:rPr>
                      <m:t>=</m:t>
                    </m:r>
                    <m:f>
                      <m:fPr>
                        <m:ctrlPr>
                          <a:rPr lang="en-AU" sz="1800" b="0" i="1" smtClean="0">
                            <a:latin typeface="Cambria Math" panose="02040503050406030204" pitchFamily="18" charset="0"/>
                            <a:ea typeface="Cambria Math" panose="02040503050406030204" pitchFamily="18" charset="0"/>
                          </a:rPr>
                        </m:ctrlPr>
                      </m:fPr>
                      <m:num>
                        <m:r>
                          <a:rPr lang="en-AU" sz="1800" b="0" i="1" smtClean="0">
                            <a:latin typeface="Cambria Math" panose="02040503050406030204" pitchFamily="18" charset="0"/>
                            <a:ea typeface="Cambria Math" panose="02040503050406030204" pitchFamily="18" charset="0"/>
                          </a:rPr>
                          <m:t>300</m:t>
                        </m:r>
                      </m:num>
                      <m:den>
                        <m:r>
                          <a:rPr lang="en-AU" sz="1800" b="0" i="1" smtClean="0">
                            <a:latin typeface="Cambria Math" panose="02040503050406030204" pitchFamily="18" charset="0"/>
                            <a:ea typeface="Cambria Math" panose="02040503050406030204" pitchFamily="18" charset="0"/>
                          </a:rPr>
                          <m:t>𝑥</m:t>
                        </m:r>
                      </m:den>
                    </m:f>
                  </m:oMath>
                </a14:m>
                <a:r>
                  <a:rPr lang="en-AU" sz="1800" dirty="0">
                    <a:ea typeface="Cambria Math" panose="02040503050406030204" pitchFamily="18" charset="0"/>
                  </a:rPr>
                  <a:t>  passes through the point (20, 15).</a:t>
                </a:r>
              </a:p>
              <a:p>
                <a:endParaRPr lang="en-AU" sz="1800" dirty="0">
                  <a:ea typeface="Cambria Math" panose="02040503050406030204" pitchFamily="18" charset="0"/>
                </a:endParaRPr>
              </a:p>
              <a:p>
                <a:endParaRPr lang="en-AU" sz="1800" dirty="0"/>
              </a:p>
            </p:txBody>
          </p:sp>
        </mc:Choice>
        <mc:Fallback xmlns="">
          <p:sp>
            <p:nvSpPr>
              <p:cNvPr id="10" name="Content Placeholder 8">
                <a:extLst>
                  <a:ext uri="{FF2B5EF4-FFF2-40B4-BE49-F238E27FC236}">
                    <a16:creationId xmlns:a16="http://schemas.microsoft.com/office/drawing/2014/main" id="{32695B6F-D4BA-2391-2DB5-927AAED72799}"/>
                  </a:ext>
                </a:extLst>
              </p:cNvPr>
              <p:cNvSpPr txBox="1">
                <a:spLocks noRot="1" noChangeAspect="1" noMove="1" noResize="1" noEditPoints="1" noAdjustHandles="1" noChangeArrowheads="1" noChangeShapeType="1" noTextEdit="1"/>
              </p:cNvSpPr>
              <p:nvPr/>
            </p:nvSpPr>
            <p:spPr>
              <a:xfrm>
                <a:off x="6139811" y="1442988"/>
                <a:ext cx="5422269" cy="545839"/>
              </a:xfrm>
              <a:prstGeom prst="rect">
                <a:avLst/>
              </a:prstGeom>
              <a:blipFill>
                <a:blip r:embed="rId4"/>
                <a:stretch>
                  <a:fillRect l="-1636" b="-11364"/>
                </a:stretch>
              </a:blipFill>
            </p:spPr>
            <p:txBody>
              <a:bodyPr/>
              <a:lstStyle/>
              <a:p>
                <a:r>
                  <a:rPr lang="en-US">
                    <a:noFill/>
                  </a:rPr>
                  <a:t> </a:t>
                </a:r>
              </a:p>
            </p:txBody>
          </p:sp>
        </mc:Fallback>
      </mc:AlternateContent>
      <p:pic>
        <p:nvPicPr>
          <p:cNvPr id="12" name="Picture 11" descr="The hyperbola y=300/x has two parts. For x&lt;0, the graph is a concave down curve with no intercepts. For x&gt;0 the graph is a concave up curve with a point (20,15) labelled.">
            <a:extLst>
              <a:ext uri="{FF2B5EF4-FFF2-40B4-BE49-F238E27FC236}">
                <a16:creationId xmlns:a16="http://schemas.microsoft.com/office/drawing/2014/main" id="{BA96C53B-32A0-26B9-67B0-12A04FD680FD}"/>
              </a:ext>
            </a:extLst>
          </p:cNvPr>
          <p:cNvPicPr>
            <a:picLocks noChangeAspect="1"/>
          </p:cNvPicPr>
          <p:nvPr/>
        </p:nvPicPr>
        <p:blipFill>
          <a:blip r:embed="rId6"/>
          <a:stretch>
            <a:fillRect/>
          </a:stretch>
        </p:blipFill>
        <p:spPr>
          <a:xfrm>
            <a:off x="6139811" y="2292839"/>
            <a:ext cx="5744218" cy="3698685"/>
          </a:xfrm>
          <a:prstGeom prst="rect">
            <a:avLst/>
          </a:prstGeom>
        </p:spPr>
      </p:pic>
    </p:spTree>
    <p:extLst>
      <p:ext uri="{BB962C8B-B14F-4D97-AF65-F5344CB8AC3E}">
        <p14:creationId xmlns:p14="http://schemas.microsoft.com/office/powerpoint/2010/main" val="1069925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CF6CC1-B6CB-1A2F-D25E-59EF79426332}"/>
              </a:ext>
            </a:extLst>
          </p:cNvPr>
          <p:cNvSpPr>
            <a:spLocks noGrp="1"/>
          </p:cNvSpPr>
          <p:nvPr>
            <p:ph type="title"/>
          </p:nvPr>
        </p:nvSpPr>
        <p:spPr>
          <a:xfrm>
            <a:off x="334963" y="360000"/>
            <a:ext cx="10080000" cy="545601"/>
          </a:xfrm>
        </p:spPr>
        <p:txBody>
          <a:bodyPr/>
          <a:lstStyle/>
          <a:p>
            <a:r>
              <a:rPr lang="en-AU" dirty="0"/>
              <a:t>Summarise (4 of 10)</a:t>
            </a:r>
          </a:p>
        </p:txBody>
      </p:sp>
      <p:sp>
        <p:nvSpPr>
          <p:cNvPr id="5" name="Text Placeholder 4">
            <a:extLst>
              <a:ext uri="{FF2B5EF4-FFF2-40B4-BE49-F238E27FC236}">
                <a16:creationId xmlns:a16="http://schemas.microsoft.com/office/drawing/2014/main" id="{EE53F72B-0ADA-6C44-36C3-C9ECD9BF8434}"/>
              </a:ext>
            </a:extLst>
          </p:cNvPr>
          <p:cNvSpPr>
            <a:spLocks noGrp="1"/>
          </p:cNvSpPr>
          <p:nvPr>
            <p:ph type="body" sz="quarter" idx="18"/>
          </p:nvPr>
        </p:nvSpPr>
        <p:spPr>
          <a:xfrm>
            <a:off x="334963" y="982520"/>
            <a:ext cx="10080000" cy="310015"/>
          </a:xfrm>
        </p:spPr>
        <p:txBody>
          <a:bodyPr/>
          <a:lstStyle/>
          <a:p>
            <a:r>
              <a:rPr lang="en-AU" dirty="0"/>
              <a:t>Worked example 1 – self explanation prompts</a:t>
            </a:r>
          </a:p>
        </p:txBody>
      </p:sp>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id="{E2AAAFEB-3A31-4200-2BA2-DD8E411E049F}"/>
                  </a:ext>
                </a:extLst>
              </p:cNvPr>
              <p:cNvSpPr>
                <a:spLocks noGrp="1"/>
              </p:cNvSpPr>
              <p:nvPr>
                <p:ph idx="4294967295"/>
              </p:nvPr>
            </p:nvSpPr>
            <p:spPr>
              <a:xfrm>
                <a:off x="334963" y="1430338"/>
                <a:ext cx="4791075" cy="1160462"/>
              </a:xfrm>
            </p:spPr>
            <p:txBody>
              <a:bodyPr/>
              <a:lstStyle/>
              <a:p>
                <a:pPr>
                  <a:lnSpc>
                    <a:spcPct val="150000"/>
                  </a:lnSpc>
                </a:pPr>
                <a14:m>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ea typeface="Cambria Math" panose="02040503050406030204" pitchFamily="18" charset="0"/>
                      </a:rPr>
                      <m:t>∝</m:t>
                    </m:r>
                    <m:f>
                      <m:fPr>
                        <m:ctrlPr>
                          <a:rPr lang="en-AU" sz="1800" b="0" i="1" smtClean="0">
                            <a:latin typeface="Cambria Math" panose="02040503050406030204" pitchFamily="18" charset="0"/>
                            <a:ea typeface="Cambria Math" panose="02040503050406030204" pitchFamily="18" charset="0"/>
                          </a:rPr>
                        </m:ctrlPr>
                      </m:fPr>
                      <m:num>
                        <m:r>
                          <a:rPr lang="en-AU" sz="1800" b="0" i="1" smtClean="0">
                            <a:latin typeface="Cambria Math" panose="02040503050406030204" pitchFamily="18" charset="0"/>
                            <a:ea typeface="Cambria Math" panose="02040503050406030204" pitchFamily="18" charset="0"/>
                          </a:rPr>
                          <m:t>1</m:t>
                        </m:r>
                      </m:num>
                      <m:den>
                        <m:r>
                          <a:rPr lang="en-AU" sz="1800" b="0" i="1" smtClean="0">
                            <a:latin typeface="Cambria Math" panose="02040503050406030204" pitchFamily="18" charset="0"/>
                            <a:ea typeface="Cambria Math" panose="02040503050406030204" pitchFamily="18" charset="0"/>
                          </a:rPr>
                          <m:t>𝑥</m:t>
                        </m:r>
                      </m:den>
                    </m:f>
                  </m:oMath>
                </a14:m>
                <a:r>
                  <a:rPr lang="en-AU" sz="1800" b="0" dirty="0">
                    <a:ea typeface="Cambria Math" panose="02040503050406030204" pitchFamily="18" charset="0"/>
                  </a:rPr>
                  <a:t>. When </a:t>
                </a:r>
                <a14:m>
                  <m:oMath xmlns:m="http://schemas.openxmlformats.org/officeDocument/2006/math">
                    <m:r>
                      <a:rPr lang="en-AU" sz="1800" b="0" i="1" smtClean="0">
                        <a:latin typeface="Cambria Math" panose="02040503050406030204" pitchFamily="18" charset="0"/>
                        <a:ea typeface="Cambria Math" panose="02040503050406030204" pitchFamily="18" charset="0"/>
                      </a:rPr>
                      <m:t>𝑥</m:t>
                    </m:r>
                    <m:r>
                      <a:rPr lang="en-AU" sz="1800" b="0" i="1" smtClean="0">
                        <a:latin typeface="Cambria Math" panose="02040503050406030204" pitchFamily="18" charset="0"/>
                        <a:ea typeface="Cambria Math" panose="02040503050406030204" pitchFamily="18" charset="0"/>
                      </a:rPr>
                      <m:t>=10, </m:t>
                    </m:r>
                    <m:r>
                      <a:rPr lang="en-AU" sz="1800" b="0" i="1" smtClean="0">
                        <a:latin typeface="Cambria Math" panose="02040503050406030204" pitchFamily="18" charset="0"/>
                        <a:ea typeface="Cambria Math" panose="02040503050406030204" pitchFamily="18" charset="0"/>
                      </a:rPr>
                      <m:t>𝑦</m:t>
                    </m:r>
                    <m:r>
                      <a:rPr lang="en-AU" sz="1800" b="0" i="1" smtClean="0">
                        <a:latin typeface="Cambria Math" panose="02040503050406030204" pitchFamily="18" charset="0"/>
                        <a:ea typeface="Cambria Math" panose="02040503050406030204" pitchFamily="18" charset="0"/>
                      </a:rPr>
                      <m:t>=30</m:t>
                    </m:r>
                  </m:oMath>
                </a14:m>
                <a:r>
                  <a:rPr lang="en-AU" sz="1800" b="0" dirty="0">
                    <a:ea typeface="Cambria Math" panose="02040503050406030204" pitchFamily="18" charset="0"/>
                  </a:rPr>
                  <a:t>.</a:t>
                </a:r>
              </a:p>
              <a:p>
                <a:pPr marL="457200" indent="-457200">
                  <a:lnSpc>
                    <a:spcPct val="150000"/>
                  </a:lnSpc>
                  <a:buFont typeface="+mj-lt"/>
                  <a:buAutoNum type="alphaLcParenR" startAt="2"/>
                </a:pPr>
                <a:r>
                  <a:rPr lang="en-AU" sz="1800" b="0" dirty="0">
                    <a:ea typeface="Cambria Math" panose="02040503050406030204" pitchFamily="18" charset="0"/>
                  </a:rPr>
                  <a:t>Verify your answer graphically.</a:t>
                </a:r>
              </a:p>
            </p:txBody>
          </p:sp>
        </mc:Choice>
        <mc:Fallback xmlns="">
          <p:sp>
            <p:nvSpPr>
              <p:cNvPr id="9" name="Content Placeholder 8">
                <a:extLst>
                  <a:ext uri="{FF2B5EF4-FFF2-40B4-BE49-F238E27FC236}">
                    <a16:creationId xmlns:a16="http://schemas.microsoft.com/office/drawing/2014/main" id="{E2AAAFEB-3A31-4200-2BA2-DD8E411E049F}"/>
                  </a:ext>
                </a:extLst>
              </p:cNvPr>
              <p:cNvSpPr>
                <a:spLocks noGrp="1" noRot="1" noChangeAspect="1" noMove="1" noResize="1" noEditPoints="1" noAdjustHandles="1" noChangeArrowheads="1" noChangeShapeType="1" noTextEdit="1"/>
              </p:cNvSpPr>
              <p:nvPr>
                <p:ph idx="4294967295"/>
              </p:nvPr>
            </p:nvSpPr>
            <p:spPr>
              <a:xfrm>
                <a:off x="334963" y="1430338"/>
                <a:ext cx="4791075" cy="1160462"/>
              </a:xfrm>
              <a:blipFill>
                <a:blip r:embed="rId7"/>
                <a:stretch>
                  <a:fillRect l="-2910" b="-53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Content Placeholder 8">
                <a:extLst>
                  <a:ext uri="{FF2B5EF4-FFF2-40B4-BE49-F238E27FC236}">
                    <a16:creationId xmlns:a16="http://schemas.microsoft.com/office/drawing/2014/main" id="{32695B6F-D4BA-2391-2DB5-927AAED72799}"/>
                  </a:ext>
                </a:extLst>
              </p:cNvPr>
              <p:cNvSpPr txBox="1">
                <a:spLocks/>
              </p:cNvSpPr>
              <p:nvPr/>
            </p:nvSpPr>
            <p:spPr>
              <a:xfrm>
                <a:off x="3328504" y="2740658"/>
                <a:ext cx="5639606" cy="418658"/>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14:m>
                  <m:oMath xmlns:m="http://schemas.openxmlformats.org/officeDocument/2006/math">
                    <m:r>
                      <a:rPr lang="en-AU" sz="1800" b="0" i="1" smtClean="0">
                        <a:latin typeface="Cambria Math" panose="02040503050406030204" pitchFamily="18" charset="0"/>
                        <a:ea typeface="Cambria Math" panose="02040503050406030204" pitchFamily="18" charset="0"/>
                      </a:rPr>
                      <m:t>𝑦</m:t>
                    </m:r>
                    <m:r>
                      <a:rPr lang="en-AU" sz="1800" b="0" i="1" smtClean="0">
                        <a:latin typeface="Cambria Math" panose="02040503050406030204" pitchFamily="18" charset="0"/>
                        <a:ea typeface="Cambria Math" panose="02040503050406030204" pitchFamily="18" charset="0"/>
                      </a:rPr>
                      <m:t>=</m:t>
                    </m:r>
                    <m:f>
                      <m:fPr>
                        <m:ctrlPr>
                          <a:rPr lang="en-AU" sz="1800" b="0" i="1" smtClean="0">
                            <a:latin typeface="Cambria Math" panose="02040503050406030204" pitchFamily="18" charset="0"/>
                            <a:ea typeface="Cambria Math" panose="02040503050406030204" pitchFamily="18" charset="0"/>
                          </a:rPr>
                        </m:ctrlPr>
                      </m:fPr>
                      <m:num>
                        <m:r>
                          <a:rPr lang="en-AU" sz="1800" b="0" i="1" smtClean="0">
                            <a:latin typeface="Cambria Math" panose="02040503050406030204" pitchFamily="18" charset="0"/>
                            <a:ea typeface="Cambria Math" panose="02040503050406030204" pitchFamily="18" charset="0"/>
                          </a:rPr>
                          <m:t>300</m:t>
                        </m:r>
                      </m:num>
                      <m:den>
                        <m:r>
                          <a:rPr lang="en-AU" sz="1800" b="0" i="1" smtClean="0">
                            <a:latin typeface="Cambria Math" panose="02040503050406030204" pitchFamily="18" charset="0"/>
                            <a:ea typeface="Cambria Math" panose="02040503050406030204" pitchFamily="18" charset="0"/>
                          </a:rPr>
                          <m:t>𝑥</m:t>
                        </m:r>
                      </m:den>
                    </m:f>
                  </m:oMath>
                </a14:m>
                <a:r>
                  <a:rPr lang="en-AU" sz="1800" dirty="0">
                    <a:ea typeface="Cambria Math" panose="02040503050406030204" pitchFamily="18" charset="0"/>
                  </a:rPr>
                  <a:t>  passes through the point (20, 15).</a:t>
                </a:r>
              </a:p>
            </p:txBody>
          </p:sp>
        </mc:Choice>
        <mc:Fallback xmlns="">
          <p:sp>
            <p:nvSpPr>
              <p:cNvPr id="10" name="Content Placeholder 8">
                <a:extLst>
                  <a:ext uri="{FF2B5EF4-FFF2-40B4-BE49-F238E27FC236}">
                    <a16:creationId xmlns:a16="http://schemas.microsoft.com/office/drawing/2014/main" id="{32695B6F-D4BA-2391-2DB5-927AAED72799}"/>
                  </a:ext>
                </a:extLst>
              </p:cNvPr>
              <p:cNvSpPr txBox="1">
                <a:spLocks noRot="1" noChangeAspect="1" noMove="1" noResize="1" noEditPoints="1" noAdjustHandles="1" noChangeArrowheads="1" noChangeShapeType="1" noTextEdit="1"/>
              </p:cNvSpPr>
              <p:nvPr/>
            </p:nvSpPr>
            <p:spPr>
              <a:xfrm>
                <a:off x="3328504" y="2740658"/>
                <a:ext cx="5639606" cy="418658"/>
              </a:xfrm>
              <a:prstGeom prst="rect">
                <a:avLst/>
              </a:prstGeom>
              <a:blipFill>
                <a:blip r:embed="rId8"/>
                <a:stretch>
                  <a:fillRect l="-1514" t="-5882" b="-13235"/>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 name="Speech Bubble: Rectangle with Corners Rounded 1">
                <a:extLst>
                  <a:ext uri="{FF2B5EF4-FFF2-40B4-BE49-F238E27FC236}">
                    <a16:creationId xmlns:a16="http://schemas.microsoft.com/office/drawing/2014/main" id="{C81117F8-C5BC-7F73-A7D4-E0316AC5C924}"/>
                  </a:ext>
                </a:extLst>
              </p:cNvPr>
              <p:cNvSpPr/>
              <p:nvPr/>
            </p:nvSpPr>
            <p:spPr>
              <a:xfrm>
                <a:off x="679043" y="4637679"/>
                <a:ext cx="2199311" cy="1554115"/>
              </a:xfrm>
              <a:prstGeom prst="wedgeRoundRectCallout">
                <a:avLst>
                  <a:gd name="adj1" fmla="val 58017"/>
                  <a:gd name="adj2" fmla="val 2351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0488">
                  <a:lnSpc>
                    <a:spcPct val="150000"/>
                  </a:lnSpc>
                </a:pPr>
                <a:r>
                  <a:rPr lang="en-US" sz="1800" dirty="0"/>
                  <a:t>What does </a:t>
                </a:r>
                <a14:m>
                  <m:oMath xmlns:m="http://schemas.openxmlformats.org/officeDocument/2006/math">
                    <m:r>
                      <a:rPr lang="en-US" sz="1800" b="0" i="1" smtClean="0">
                        <a:latin typeface="Cambria Math" panose="02040503050406030204" pitchFamily="18" charset="0"/>
                      </a:rPr>
                      <m:t>300</m:t>
                    </m:r>
                  </m:oMath>
                </a14:m>
                <a:r>
                  <a:rPr lang="en-AU" sz="1800" dirty="0"/>
                  <a:t> represent in the graph?</a:t>
                </a:r>
              </a:p>
            </p:txBody>
          </p:sp>
        </mc:Choice>
        <mc:Fallback xmlns="">
          <p:sp>
            <p:nvSpPr>
              <p:cNvPr id="2" name="Speech Bubble: Rectangle with Corners Rounded 1">
                <a:extLst>
                  <a:ext uri="{FF2B5EF4-FFF2-40B4-BE49-F238E27FC236}">
                    <a16:creationId xmlns:a16="http://schemas.microsoft.com/office/drawing/2014/main" id="{C81117F8-C5BC-7F73-A7D4-E0316AC5C924}"/>
                  </a:ext>
                </a:extLst>
              </p:cNvPr>
              <p:cNvSpPr>
                <a:spLocks noRot="1" noChangeAspect="1" noMove="1" noResize="1" noEditPoints="1" noAdjustHandles="1" noChangeArrowheads="1" noChangeShapeType="1" noTextEdit="1"/>
              </p:cNvSpPr>
              <p:nvPr/>
            </p:nvSpPr>
            <p:spPr>
              <a:xfrm>
                <a:off x="679043" y="4637679"/>
                <a:ext cx="2199311" cy="1554115"/>
              </a:xfrm>
              <a:prstGeom prst="wedgeRoundRectCallout">
                <a:avLst>
                  <a:gd name="adj1" fmla="val 58017"/>
                  <a:gd name="adj2" fmla="val 23517"/>
                  <a:gd name="adj3" fmla="val 16667"/>
                </a:avLst>
              </a:prstGeom>
              <a:blipFill>
                <a:blip r:embed="rId5"/>
                <a:stretch>
                  <a:fillRect/>
                </a:stretch>
              </a:blipFill>
            </p:spPr>
            <p:txBody>
              <a:bodyPr/>
              <a:lstStyle/>
              <a:p>
                <a:r>
                  <a:rPr lang="en-US">
                    <a:noFill/>
                  </a:rPr>
                  <a:t> </a:t>
                </a:r>
              </a:p>
            </p:txBody>
          </p:sp>
        </mc:Fallback>
      </mc:AlternateContent>
      <p:pic>
        <p:nvPicPr>
          <p:cNvPr id="12" name="Picture 11" descr="The hyperbola y=300/x has two parts. For x&lt;0, the graph is a concave down curve with no intercepts. For x&gt;0 the graph is a concave up curve with a point (20,15) labelled.">
            <a:extLst>
              <a:ext uri="{FF2B5EF4-FFF2-40B4-BE49-F238E27FC236}">
                <a16:creationId xmlns:a16="http://schemas.microsoft.com/office/drawing/2014/main" id="{BA96C53B-32A0-26B9-67B0-12A04FD680FD}"/>
              </a:ext>
            </a:extLst>
          </p:cNvPr>
          <p:cNvPicPr>
            <a:picLocks noChangeAspect="1"/>
          </p:cNvPicPr>
          <p:nvPr/>
        </p:nvPicPr>
        <p:blipFill>
          <a:blip r:embed="rId9"/>
          <a:stretch>
            <a:fillRect/>
          </a:stretch>
        </p:blipFill>
        <p:spPr>
          <a:xfrm>
            <a:off x="3223891" y="3159315"/>
            <a:ext cx="5744218" cy="3698685"/>
          </a:xfrm>
          <a:prstGeom prst="rect">
            <a:avLst/>
          </a:prstGeom>
        </p:spPr>
      </p:pic>
      <mc:AlternateContent xmlns:mc="http://schemas.openxmlformats.org/markup-compatibility/2006" xmlns:a14="http://schemas.microsoft.com/office/drawing/2010/main">
        <mc:Choice Requires="a14">
          <p:sp>
            <p:nvSpPr>
              <p:cNvPr id="6" name="Speech Bubble: Rectangle with Corners Rounded 5">
                <a:extLst>
                  <a:ext uri="{FF2B5EF4-FFF2-40B4-BE49-F238E27FC236}">
                    <a16:creationId xmlns:a16="http://schemas.microsoft.com/office/drawing/2014/main" id="{57D53D95-39D1-63C4-892D-C47D1AAC4296}"/>
                  </a:ext>
                </a:extLst>
              </p:cNvPr>
              <p:cNvSpPr/>
              <p:nvPr/>
            </p:nvSpPr>
            <p:spPr>
              <a:xfrm>
                <a:off x="9284689" y="3847793"/>
                <a:ext cx="2228268" cy="2027687"/>
              </a:xfrm>
              <a:prstGeom prst="wedgeRoundRectCallout">
                <a:avLst>
                  <a:gd name="adj1" fmla="val -59084"/>
                  <a:gd name="adj2" fmla="val 2951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82563">
                  <a:lnSpc>
                    <a:spcPct val="150000"/>
                  </a:lnSpc>
                </a:pPr>
                <a:r>
                  <a:rPr lang="en-AU" sz="1800" dirty="0"/>
                  <a:t>How does the graph ‘verify’ that </a:t>
                </a:r>
                <a14:m>
                  <m:oMath xmlns:m="http://schemas.openxmlformats.org/officeDocument/2006/math">
                    <m:r>
                      <a:rPr lang="en-US" sz="1800" b="0" i="1" smtClean="0">
                        <a:latin typeface="Cambria Math" panose="02040503050406030204" pitchFamily="18" charset="0"/>
                      </a:rPr>
                      <m:t>𝑦</m:t>
                    </m:r>
                    <m:r>
                      <a:rPr lang="en-US" sz="1800" b="0" i="1" smtClean="0">
                        <a:latin typeface="Cambria Math" panose="02040503050406030204" pitchFamily="18" charset="0"/>
                      </a:rPr>
                      <m:t>=30</m:t>
                    </m:r>
                  </m:oMath>
                </a14:m>
                <a:r>
                  <a:rPr lang="en-AU" sz="1800" dirty="0"/>
                  <a:t> when </a:t>
                </a:r>
                <a14:m>
                  <m:oMath xmlns:m="http://schemas.openxmlformats.org/officeDocument/2006/math">
                    <m:r>
                      <a:rPr lang="en-US" sz="1800" b="0" i="1" smtClean="0">
                        <a:latin typeface="Cambria Math" panose="02040503050406030204" pitchFamily="18" charset="0"/>
                      </a:rPr>
                      <m:t>𝑥</m:t>
                    </m:r>
                    <m:r>
                      <a:rPr lang="en-US" sz="1800" b="0" i="1" smtClean="0">
                        <a:latin typeface="Cambria Math" panose="02040503050406030204" pitchFamily="18" charset="0"/>
                      </a:rPr>
                      <m:t>=10</m:t>
                    </m:r>
                  </m:oMath>
                </a14:m>
                <a:r>
                  <a:rPr lang="en-AU" sz="1800" dirty="0"/>
                  <a:t> ?</a:t>
                </a:r>
              </a:p>
            </p:txBody>
          </p:sp>
        </mc:Choice>
        <mc:Fallback xmlns="">
          <p:sp>
            <p:nvSpPr>
              <p:cNvPr id="6" name="Speech Bubble: Rectangle with Corners Rounded 5">
                <a:extLst>
                  <a:ext uri="{FF2B5EF4-FFF2-40B4-BE49-F238E27FC236}">
                    <a16:creationId xmlns:a16="http://schemas.microsoft.com/office/drawing/2014/main" id="{57D53D95-39D1-63C4-892D-C47D1AAC4296}"/>
                  </a:ext>
                </a:extLst>
              </p:cNvPr>
              <p:cNvSpPr>
                <a:spLocks noRot="1" noChangeAspect="1" noMove="1" noResize="1" noEditPoints="1" noAdjustHandles="1" noChangeArrowheads="1" noChangeShapeType="1" noTextEdit="1"/>
              </p:cNvSpPr>
              <p:nvPr/>
            </p:nvSpPr>
            <p:spPr>
              <a:xfrm>
                <a:off x="9284689" y="3847793"/>
                <a:ext cx="2228268" cy="2027687"/>
              </a:xfrm>
              <a:prstGeom prst="wedgeRoundRectCallout">
                <a:avLst>
                  <a:gd name="adj1" fmla="val -59084"/>
                  <a:gd name="adj2" fmla="val 29513"/>
                  <a:gd name="adj3" fmla="val 16667"/>
                </a:avLst>
              </a:prstGeom>
              <a:blipFill>
                <a:blip r:embed="rId3"/>
                <a:stretch>
                  <a:fillRect/>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03A4B587-DE6B-965B-4EF3-DCAB5BB90B4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dirty="0"/>
          </a:p>
        </p:txBody>
      </p:sp>
    </p:spTree>
    <p:extLst>
      <p:ext uri="{BB962C8B-B14F-4D97-AF65-F5344CB8AC3E}">
        <p14:creationId xmlns:p14="http://schemas.microsoft.com/office/powerpoint/2010/main" val="4124341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CF6CC1-B6CB-1A2F-D25E-59EF79426332}"/>
              </a:ext>
            </a:extLst>
          </p:cNvPr>
          <p:cNvSpPr>
            <a:spLocks noGrp="1"/>
          </p:cNvSpPr>
          <p:nvPr>
            <p:ph type="title"/>
          </p:nvPr>
        </p:nvSpPr>
        <p:spPr>
          <a:xfrm>
            <a:off x="334963" y="360000"/>
            <a:ext cx="10080000" cy="545601"/>
          </a:xfrm>
        </p:spPr>
        <p:txBody>
          <a:bodyPr/>
          <a:lstStyle/>
          <a:p>
            <a:r>
              <a:rPr lang="en-AU" dirty="0"/>
              <a:t>Summarise (5 of 10)</a:t>
            </a:r>
          </a:p>
        </p:txBody>
      </p:sp>
      <p:sp>
        <p:nvSpPr>
          <p:cNvPr id="5" name="Text Placeholder 4">
            <a:extLst>
              <a:ext uri="{FF2B5EF4-FFF2-40B4-BE49-F238E27FC236}">
                <a16:creationId xmlns:a16="http://schemas.microsoft.com/office/drawing/2014/main" id="{EE53F72B-0ADA-6C44-36C3-C9ECD9BF8434}"/>
              </a:ext>
            </a:extLst>
          </p:cNvPr>
          <p:cNvSpPr>
            <a:spLocks noGrp="1"/>
          </p:cNvSpPr>
          <p:nvPr>
            <p:ph type="body" sz="quarter" idx="18"/>
          </p:nvPr>
        </p:nvSpPr>
        <p:spPr>
          <a:xfrm>
            <a:off x="334963" y="982520"/>
            <a:ext cx="10080000" cy="310015"/>
          </a:xfrm>
        </p:spPr>
        <p:txBody>
          <a:bodyPr/>
          <a:lstStyle/>
          <a:p>
            <a:r>
              <a:rPr lang="en-AU" dirty="0"/>
              <a:t>Your turn 1</a:t>
            </a:r>
          </a:p>
        </p:txBody>
      </p:sp>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id="{E2AAAFEB-3A31-4200-2BA2-DD8E411E049F}"/>
                  </a:ext>
                </a:extLst>
              </p:cNvPr>
              <p:cNvSpPr>
                <a:spLocks noGrp="1"/>
              </p:cNvSpPr>
              <p:nvPr>
                <p:ph idx="4294967295"/>
              </p:nvPr>
            </p:nvSpPr>
            <p:spPr>
              <a:xfrm>
                <a:off x="334963" y="1369454"/>
                <a:ext cx="4359275" cy="4537075"/>
              </a:xfrm>
            </p:spPr>
            <p:txBody>
              <a:bodyPr/>
              <a:lstStyle/>
              <a:p>
                <a:pPr>
                  <a:lnSpc>
                    <a:spcPct val="150000"/>
                  </a:lnSpc>
                </a:pPr>
                <a14:m>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ea typeface="Cambria Math" panose="02040503050406030204" pitchFamily="18" charset="0"/>
                      </a:rPr>
                      <m:t>∝</m:t>
                    </m:r>
                    <m:f>
                      <m:fPr>
                        <m:ctrlPr>
                          <a:rPr lang="en-AU" sz="1800" b="0" i="1" smtClean="0">
                            <a:latin typeface="Cambria Math" panose="02040503050406030204" pitchFamily="18" charset="0"/>
                            <a:ea typeface="Cambria Math" panose="02040503050406030204" pitchFamily="18" charset="0"/>
                          </a:rPr>
                        </m:ctrlPr>
                      </m:fPr>
                      <m:num>
                        <m:r>
                          <a:rPr lang="en-AU" sz="1800" b="0" i="1" smtClean="0">
                            <a:latin typeface="Cambria Math" panose="02040503050406030204" pitchFamily="18" charset="0"/>
                            <a:ea typeface="Cambria Math" panose="02040503050406030204" pitchFamily="18" charset="0"/>
                          </a:rPr>
                          <m:t>1</m:t>
                        </m:r>
                      </m:num>
                      <m:den>
                        <m:r>
                          <a:rPr lang="en-AU" sz="1800" b="0" i="1" smtClean="0">
                            <a:latin typeface="Cambria Math" panose="02040503050406030204" pitchFamily="18" charset="0"/>
                            <a:ea typeface="Cambria Math" panose="02040503050406030204" pitchFamily="18" charset="0"/>
                          </a:rPr>
                          <m:t>𝑥</m:t>
                        </m:r>
                      </m:den>
                    </m:f>
                  </m:oMath>
                </a14:m>
                <a:r>
                  <a:rPr lang="en-AU" sz="1800" b="0" dirty="0">
                    <a:ea typeface="Cambria Math" panose="02040503050406030204" pitchFamily="18" charset="0"/>
                  </a:rPr>
                  <a:t>. When </a:t>
                </a:r>
                <a14:m>
                  <m:oMath xmlns:m="http://schemas.openxmlformats.org/officeDocument/2006/math">
                    <m:r>
                      <a:rPr lang="en-AU" sz="1800" b="0" i="1" smtClean="0">
                        <a:latin typeface="Cambria Math" panose="02040503050406030204" pitchFamily="18" charset="0"/>
                        <a:ea typeface="Cambria Math" panose="02040503050406030204" pitchFamily="18" charset="0"/>
                      </a:rPr>
                      <m:t>𝑥</m:t>
                    </m:r>
                    <m:r>
                      <a:rPr lang="en-AU" sz="1800" b="0" i="1" smtClean="0">
                        <a:latin typeface="Cambria Math" panose="02040503050406030204" pitchFamily="18" charset="0"/>
                        <a:ea typeface="Cambria Math" panose="02040503050406030204" pitchFamily="18" charset="0"/>
                      </a:rPr>
                      <m:t>=6, </m:t>
                    </m:r>
                    <m:r>
                      <a:rPr lang="en-AU" sz="1800" b="0" i="1" smtClean="0">
                        <a:latin typeface="Cambria Math" panose="02040503050406030204" pitchFamily="18" charset="0"/>
                        <a:ea typeface="Cambria Math" panose="02040503050406030204" pitchFamily="18" charset="0"/>
                      </a:rPr>
                      <m:t>𝑦</m:t>
                    </m:r>
                    <m:r>
                      <a:rPr lang="en-AU" sz="1800" b="0" i="1" smtClean="0">
                        <a:latin typeface="Cambria Math" panose="02040503050406030204" pitchFamily="18" charset="0"/>
                        <a:ea typeface="Cambria Math" panose="02040503050406030204" pitchFamily="18" charset="0"/>
                      </a:rPr>
                      <m:t>=18</m:t>
                    </m:r>
                  </m:oMath>
                </a14:m>
                <a:r>
                  <a:rPr lang="en-AU" sz="1800" b="0" dirty="0">
                    <a:ea typeface="Cambria Math" panose="02040503050406030204" pitchFamily="18" charset="0"/>
                  </a:rPr>
                  <a:t>.</a:t>
                </a:r>
              </a:p>
              <a:p>
                <a:pPr marL="457200" indent="-457200">
                  <a:lnSpc>
                    <a:spcPct val="150000"/>
                  </a:lnSpc>
                  <a:buFont typeface="+mj-lt"/>
                  <a:buAutoNum type="alphaLcParenR"/>
                </a:pPr>
                <a:r>
                  <a:rPr lang="en-AU" sz="1800" dirty="0">
                    <a:ea typeface="Cambria Math" panose="02040503050406030204" pitchFamily="18" charset="0"/>
                  </a:rPr>
                  <a:t>Find </a:t>
                </a:r>
                <a14:m>
                  <m:oMath xmlns:m="http://schemas.openxmlformats.org/officeDocument/2006/math">
                    <m:r>
                      <a:rPr lang="en-AU" sz="1800" b="0" i="1" smtClean="0">
                        <a:latin typeface="Cambria Math" panose="02040503050406030204" pitchFamily="18" charset="0"/>
                        <a:ea typeface="Cambria Math" panose="02040503050406030204" pitchFamily="18" charset="0"/>
                      </a:rPr>
                      <m:t>𝑦</m:t>
                    </m:r>
                  </m:oMath>
                </a14:m>
                <a:r>
                  <a:rPr lang="en-AU" sz="1800" b="0" dirty="0">
                    <a:ea typeface="Cambria Math" panose="02040503050406030204" pitchFamily="18" charset="0"/>
                  </a:rPr>
                  <a:t> when </a:t>
                </a:r>
                <a14:m>
                  <m:oMath xmlns:m="http://schemas.openxmlformats.org/officeDocument/2006/math">
                    <m:r>
                      <a:rPr lang="en-AU" sz="1800" b="0" i="1" smtClean="0">
                        <a:latin typeface="Cambria Math" panose="02040503050406030204" pitchFamily="18" charset="0"/>
                        <a:ea typeface="Cambria Math" panose="02040503050406030204" pitchFamily="18" charset="0"/>
                      </a:rPr>
                      <m:t>𝑥</m:t>
                    </m:r>
                    <m:r>
                      <a:rPr lang="en-AU" sz="1800" b="0" i="1" smtClean="0">
                        <a:latin typeface="Cambria Math" panose="02040503050406030204" pitchFamily="18" charset="0"/>
                        <a:ea typeface="Cambria Math" panose="02040503050406030204" pitchFamily="18" charset="0"/>
                      </a:rPr>
                      <m:t>=2</m:t>
                    </m:r>
                  </m:oMath>
                </a14:m>
                <a:r>
                  <a:rPr lang="en-AU" sz="1800" b="0" dirty="0">
                    <a:ea typeface="Cambria Math" panose="02040503050406030204" pitchFamily="18" charset="0"/>
                  </a:rPr>
                  <a:t>.</a:t>
                </a:r>
              </a:p>
              <a:p>
                <a:pPr marL="457200" indent="-457200">
                  <a:lnSpc>
                    <a:spcPct val="150000"/>
                  </a:lnSpc>
                  <a:buFont typeface="+mj-lt"/>
                  <a:buAutoNum type="alphaLcParenR"/>
                </a:pPr>
                <a:r>
                  <a:rPr lang="en-AU" sz="1800" b="0" dirty="0">
                    <a:ea typeface="Cambria Math" panose="02040503050406030204" pitchFamily="18" charset="0"/>
                  </a:rPr>
                  <a:t>Verify your answer graphically.</a:t>
                </a:r>
              </a:p>
            </p:txBody>
          </p:sp>
        </mc:Choice>
        <mc:Fallback xmlns="">
          <p:sp>
            <p:nvSpPr>
              <p:cNvPr id="9" name="Content Placeholder 8">
                <a:extLst>
                  <a:ext uri="{FF2B5EF4-FFF2-40B4-BE49-F238E27FC236}">
                    <a16:creationId xmlns:a16="http://schemas.microsoft.com/office/drawing/2014/main" id="{E2AAAFEB-3A31-4200-2BA2-DD8E411E049F}"/>
                  </a:ext>
                </a:extLst>
              </p:cNvPr>
              <p:cNvSpPr>
                <a:spLocks noGrp="1" noRot="1" noChangeAspect="1" noMove="1" noResize="1" noEditPoints="1" noAdjustHandles="1" noChangeArrowheads="1" noChangeShapeType="1" noTextEdit="1"/>
              </p:cNvSpPr>
              <p:nvPr>
                <p:ph idx="4294967295"/>
              </p:nvPr>
            </p:nvSpPr>
            <p:spPr>
              <a:xfrm>
                <a:off x="334963" y="1369454"/>
                <a:ext cx="4359275" cy="4537075"/>
              </a:xfrm>
              <a:blipFill>
                <a:blip r:embed="rId3"/>
                <a:stretch>
                  <a:fillRect l="-3217"/>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03A4B587-DE6B-965B-4EF3-DCAB5BB90B4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a:t>
            </a:fld>
            <a:endParaRPr lang="en-AU" dirty="0"/>
          </a:p>
        </p:txBody>
      </p:sp>
    </p:spTree>
    <p:extLst>
      <p:ext uri="{BB962C8B-B14F-4D97-AF65-F5344CB8AC3E}">
        <p14:creationId xmlns:p14="http://schemas.microsoft.com/office/powerpoint/2010/main" val="2305706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CF6CC1-B6CB-1A2F-D25E-59EF79426332}"/>
              </a:ext>
            </a:extLst>
          </p:cNvPr>
          <p:cNvSpPr>
            <a:spLocks noGrp="1"/>
          </p:cNvSpPr>
          <p:nvPr>
            <p:ph type="title"/>
          </p:nvPr>
        </p:nvSpPr>
        <p:spPr>
          <a:xfrm>
            <a:off x="360000" y="360000"/>
            <a:ext cx="5563280" cy="545601"/>
          </a:xfrm>
        </p:spPr>
        <p:txBody>
          <a:bodyPr/>
          <a:lstStyle/>
          <a:p>
            <a:r>
              <a:rPr lang="en-AU" dirty="0"/>
              <a:t>Summarise (6 of 10)</a:t>
            </a:r>
          </a:p>
        </p:txBody>
      </p:sp>
      <p:sp>
        <p:nvSpPr>
          <p:cNvPr id="11" name="Text Placeholder 4">
            <a:extLst>
              <a:ext uri="{FF2B5EF4-FFF2-40B4-BE49-F238E27FC236}">
                <a16:creationId xmlns:a16="http://schemas.microsoft.com/office/drawing/2014/main" id="{62910D33-9481-440E-A4A4-F24ED13437F2}"/>
              </a:ext>
            </a:extLst>
          </p:cNvPr>
          <p:cNvSpPr txBox="1">
            <a:spLocks/>
          </p:cNvSpPr>
          <p:nvPr/>
        </p:nvSpPr>
        <p:spPr>
          <a:xfrm>
            <a:off x="360000" y="982520"/>
            <a:ext cx="10080000" cy="310015"/>
          </a:xfrm>
          <a:prstGeom prst="rect">
            <a:avLst/>
          </a:prstGeom>
        </p:spPr>
        <p:txBody>
          <a:bodyPr vert="horz" lIns="0" tIns="0" rIns="0" bIns="0" rtlCol="0" anchor="b">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accent2"/>
                </a:solidFill>
                <a:latin typeface="+mj-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2000" b="0" kern="1200">
                <a:solidFill>
                  <a:schemeClr val="bg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Your turn – solution</a:t>
            </a:r>
          </a:p>
        </p:txBody>
      </p:sp>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id="{E2AAAFEB-3A31-4200-2BA2-DD8E411E049F}"/>
                  </a:ext>
                </a:extLst>
              </p:cNvPr>
              <p:cNvSpPr>
                <a:spLocks noGrp="1"/>
              </p:cNvSpPr>
              <p:nvPr>
                <p:ph sz="half" idx="2"/>
              </p:nvPr>
            </p:nvSpPr>
            <p:spPr>
              <a:xfrm>
                <a:off x="360000" y="1434240"/>
                <a:ext cx="4426387" cy="5271360"/>
              </a:xfrm>
            </p:spPr>
            <p:txBody>
              <a:bodyPr/>
              <a:lstStyle/>
              <a:p>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ea typeface="Cambria Math" panose="02040503050406030204" pitchFamily="18" charset="0"/>
                      </a:rPr>
                      <m:t>∝</m:t>
                    </m:r>
                    <m:f>
                      <m:fPr>
                        <m:ctrlPr>
                          <a:rPr lang="en-AU" b="0" i="1" smtClean="0">
                            <a:latin typeface="Cambria Math" panose="02040503050406030204" pitchFamily="18" charset="0"/>
                            <a:ea typeface="Cambria Math" panose="02040503050406030204" pitchFamily="18" charset="0"/>
                          </a:rPr>
                        </m:ctrlPr>
                      </m:fPr>
                      <m:num>
                        <m:r>
                          <a:rPr lang="en-AU" b="0" i="1" smtClean="0">
                            <a:latin typeface="Cambria Math" panose="02040503050406030204" pitchFamily="18" charset="0"/>
                            <a:ea typeface="Cambria Math" panose="02040503050406030204" pitchFamily="18" charset="0"/>
                          </a:rPr>
                          <m:t>1</m:t>
                        </m:r>
                      </m:num>
                      <m:den>
                        <m:r>
                          <a:rPr lang="en-AU" b="0" i="1" smtClean="0">
                            <a:latin typeface="Cambria Math" panose="02040503050406030204" pitchFamily="18" charset="0"/>
                            <a:ea typeface="Cambria Math" panose="02040503050406030204" pitchFamily="18" charset="0"/>
                          </a:rPr>
                          <m:t>𝑥</m:t>
                        </m:r>
                      </m:den>
                    </m:f>
                  </m:oMath>
                </a14:m>
                <a:r>
                  <a:rPr lang="en-AU" b="0" dirty="0">
                    <a:ea typeface="Cambria Math" panose="02040503050406030204" pitchFamily="18" charset="0"/>
                  </a:rPr>
                  <a:t>. When </a:t>
                </a:r>
                <a14:m>
                  <m:oMath xmlns:m="http://schemas.openxmlformats.org/officeDocument/2006/math">
                    <m:r>
                      <a:rPr lang="en-AU" b="0" i="1" smtClean="0">
                        <a:latin typeface="Cambria Math" panose="02040503050406030204" pitchFamily="18" charset="0"/>
                        <a:ea typeface="Cambria Math" panose="02040503050406030204" pitchFamily="18" charset="0"/>
                      </a:rPr>
                      <m:t>𝑥</m:t>
                    </m:r>
                    <m:r>
                      <a:rPr lang="en-AU" b="0" i="1" smtClean="0">
                        <a:latin typeface="Cambria Math" panose="02040503050406030204" pitchFamily="18" charset="0"/>
                        <a:ea typeface="Cambria Math" panose="02040503050406030204" pitchFamily="18" charset="0"/>
                      </a:rPr>
                      <m:t>=6, </m:t>
                    </m:r>
                    <m:r>
                      <a:rPr lang="en-AU" b="0" i="1" smtClean="0">
                        <a:latin typeface="Cambria Math" panose="02040503050406030204" pitchFamily="18" charset="0"/>
                        <a:ea typeface="Cambria Math" panose="02040503050406030204" pitchFamily="18" charset="0"/>
                      </a:rPr>
                      <m:t>𝑦</m:t>
                    </m:r>
                    <m:r>
                      <a:rPr lang="en-AU" b="0" i="1" smtClean="0">
                        <a:latin typeface="Cambria Math" panose="02040503050406030204" pitchFamily="18" charset="0"/>
                        <a:ea typeface="Cambria Math" panose="02040503050406030204" pitchFamily="18" charset="0"/>
                      </a:rPr>
                      <m:t>=18</m:t>
                    </m:r>
                  </m:oMath>
                </a14:m>
                <a:r>
                  <a:rPr lang="en-AU" b="0" dirty="0">
                    <a:ea typeface="Cambria Math" panose="02040503050406030204" pitchFamily="18" charset="0"/>
                  </a:rPr>
                  <a:t>.</a:t>
                </a:r>
              </a:p>
              <a:p>
                <a:pPr marL="457200" indent="-457200">
                  <a:buFont typeface="+mj-lt"/>
                  <a:buAutoNum type="alphaLcParenR"/>
                </a:pPr>
                <a:r>
                  <a:rPr lang="en-AU" dirty="0">
                    <a:ea typeface="Cambria Math" panose="02040503050406030204" pitchFamily="18" charset="0"/>
                  </a:rPr>
                  <a:t>Find </a:t>
                </a:r>
                <a14:m>
                  <m:oMath xmlns:m="http://schemas.openxmlformats.org/officeDocument/2006/math">
                    <m:r>
                      <a:rPr lang="en-AU" b="0" i="1" smtClean="0">
                        <a:latin typeface="Cambria Math" panose="02040503050406030204" pitchFamily="18" charset="0"/>
                        <a:ea typeface="Cambria Math" panose="02040503050406030204" pitchFamily="18" charset="0"/>
                      </a:rPr>
                      <m:t>𝑦</m:t>
                    </m:r>
                  </m:oMath>
                </a14:m>
                <a:r>
                  <a:rPr lang="en-AU" b="0" dirty="0">
                    <a:ea typeface="Cambria Math" panose="02040503050406030204" pitchFamily="18" charset="0"/>
                  </a:rPr>
                  <a:t> when </a:t>
                </a:r>
                <a14:m>
                  <m:oMath xmlns:m="http://schemas.openxmlformats.org/officeDocument/2006/math">
                    <m:r>
                      <a:rPr lang="en-AU" b="0" i="1" smtClean="0">
                        <a:latin typeface="Cambria Math" panose="02040503050406030204" pitchFamily="18" charset="0"/>
                        <a:ea typeface="Cambria Math" panose="02040503050406030204" pitchFamily="18" charset="0"/>
                      </a:rPr>
                      <m:t>𝑥</m:t>
                    </m:r>
                    <m:r>
                      <a:rPr lang="en-AU" b="0" i="1" smtClean="0">
                        <a:latin typeface="Cambria Math" panose="02040503050406030204" pitchFamily="18" charset="0"/>
                        <a:ea typeface="Cambria Math" panose="02040503050406030204" pitchFamily="18" charset="0"/>
                      </a:rPr>
                      <m:t>=2</m:t>
                    </m:r>
                  </m:oMath>
                </a14:m>
                <a:r>
                  <a:rPr lang="en-AU" b="0" dirty="0">
                    <a:ea typeface="Cambria Math" panose="02040503050406030204" pitchFamily="18" charset="0"/>
                  </a:rPr>
                  <a:t>.</a:t>
                </a:r>
              </a:p>
              <a:p>
                <a:pPr marL="457200" indent="-457200">
                  <a:buFont typeface="+mj-lt"/>
                  <a:buAutoNum type="alphaLcParenR"/>
                </a:pPr>
                <a:r>
                  <a:rPr lang="en-AU" b="0" dirty="0">
                    <a:ea typeface="Cambria Math" panose="02040503050406030204" pitchFamily="18" charset="0"/>
                  </a:rPr>
                  <a:t>Verify your answer graphically.</a:t>
                </a:r>
              </a:p>
              <a:p>
                <a:pPr>
                  <a:lnSpc>
                    <a:spcPct val="100000"/>
                  </a:lnSpc>
                </a:pPr>
                <a:endParaRPr lang="en-AU" b="0" i="1" dirty="0">
                  <a:latin typeface="Cambria Math" panose="02040503050406030204" pitchFamily="18" charset="0"/>
                  <a:ea typeface="Cambria Math" panose="02040503050406030204" pitchFamily="18" charset="0"/>
                </a:endParaRPr>
              </a:p>
              <a:p>
                <a:pPr>
                  <a:lnSpc>
                    <a:spcPct val="10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ea typeface="Cambria Math" panose="02040503050406030204" pitchFamily="18" charset="0"/>
                        </a:rPr>
                        <m:t>18=</m:t>
                      </m:r>
                      <m:f>
                        <m:fPr>
                          <m:ctrlPr>
                            <a:rPr lang="en-AU" b="0" i="1" smtClean="0">
                              <a:latin typeface="Cambria Math" panose="02040503050406030204" pitchFamily="18" charset="0"/>
                              <a:ea typeface="Cambria Math" panose="02040503050406030204" pitchFamily="18" charset="0"/>
                            </a:rPr>
                          </m:ctrlPr>
                        </m:fPr>
                        <m:num>
                          <m:r>
                            <a:rPr lang="en-AU" b="0" i="1" smtClean="0">
                              <a:latin typeface="Cambria Math" panose="02040503050406030204" pitchFamily="18" charset="0"/>
                              <a:ea typeface="Cambria Math" panose="02040503050406030204" pitchFamily="18" charset="0"/>
                            </a:rPr>
                            <m:t>𝑘</m:t>
                          </m:r>
                        </m:num>
                        <m:den>
                          <m:r>
                            <a:rPr lang="en-AU" b="0" i="1" smtClean="0">
                              <a:latin typeface="Cambria Math" panose="02040503050406030204" pitchFamily="18" charset="0"/>
                              <a:ea typeface="Cambria Math" panose="02040503050406030204" pitchFamily="18" charset="0"/>
                            </a:rPr>
                            <m:t>6</m:t>
                          </m:r>
                        </m:den>
                      </m:f>
                    </m:oMath>
                  </m:oMathPara>
                </a14:m>
                <a:endParaRPr lang="en-AU" b="0" dirty="0">
                  <a:ea typeface="Cambria Math" panose="02040503050406030204" pitchFamily="18" charset="0"/>
                </a:endParaRPr>
              </a:p>
              <a:p>
                <a:pPr>
                  <a:lnSpc>
                    <a:spcPct val="10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ea typeface="Cambria Math" panose="02040503050406030204" pitchFamily="18" charset="0"/>
                        </a:rPr>
                        <m:t>𝑘</m:t>
                      </m:r>
                      <m:r>
                        <a:rPr lang="en-AU" b="0" i="1" smtClean="0">
                          <a:latin typeface="Cambria Math" panose="02040503050406030204" pitchFamily="18" charset="0"/>
                          <a:ea typeface="Cambria Math" panose="02040503050406030204" pitchFamily="18" charset="0"/>
                        </a:rPr>
                        <m:t>=108</m:t>
                      </m:r>
                    </m:oMath>
                  </m:oMathPara>
                </a14:m>
                <a:endParaRPr lang="en-AU" b="0" dirty="0">
                  <a:ea typeface="Cambria Math" panose="02040503050406030204" pitchFamily="18" charset="0"/>
                </a:endParaRPr>
              </a:p>
              <a:p>
                <a:pPr>
                  <a:lnSpc>
                    <a:spcPct val="10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ea typeface="Cambria Math" panose="02040503050406030204" pitchFamily="18" charset="0"/>
                        </a:rPr>
                        <m:t>𝑦</m:t>
                      </m:r>
                      <m:r>
                        <a:rPr lang="en-AU" b="0" i="1" smtClean="0">
                          <a:latin typeface="Cambria Math" panose="02040503050406030204" pitchFamily="18" charset="0"/>
                          <a:ea typeface="Cambria Math" panose="02040503050406030204" pitchFamily="18" charset="0"/>
                        </a:rPr>
                        <m:t>=</m:t>
                      </m:r>
                      <m:f>
                        <m:fPr>
                          <m:ctrlPr>
                            <a:rPr lang="en-AU" b="0" i="1" smtClean="0">
                              <a:latin typeface="Cambria Math" panose="02040503050406030204" pitchFamily="18" charset="0"/>
                              <a:ea typeface="Cambria Math" panose="02040503050406030204" pitchFamily="18" charset="0"/>
                            </a:rPr>
                          </m:ctrlPr>
                        </m:fPr>
                        <m:num>
                          <m:r>
                            <a:rPr lang="en-AU" b="0" i="1" smtClean="0">
                              <a:latin typeface="Cambria Math" panose="02040503050406030204" pitchFamily="18" charset="0"/>
                              <a:ea typeface="Cambria Math" panose="02040503050406030204" pitchFamily="18" charset="0"/>
                            </a:rPr>
                            <m:t>108</m:t>
                          </m:r>
                        </m:num>
                        <m:den>
                          <m:r>
                            <a:rPr lang="en-AU" b="0" i="1" smtClean="0">
                              <a:latin typeface="Cambria Math" panose="02040503050406030204" pitchFamily="18" charset="0"/>
                              <a:ea typeface="Cambria Math" panose="02040503050406030204" pitchFamily="18" charset="0"/>
                            </a:rPr>
                            <m:t>𝑥</m:t>
                          </m:r>
                        </m:den>
                      </m:f>
                    </m:oMath>
                  </m:oMathPara>
                </a14:m>
                <a:endParaRPr lang="en-AU" b="0" dirty="0">
                  <a:ea typeface="Cambria Math" panose="02040503050406030204" pitchFamily="18" charset="0"/>
                </a:endParaRPr>
              </a:p>
              <a:p>
                <a:pPr marL="457200" indent="-457200">
                  <a:lnSpc>
                    <a:spcPct val="100000"/>
                  </a:lnSpc>
                  <a:buFont typeface="+mj-lt"/>
                  <a:buAutoNum type="alphaLcParenR"/>
                </a:pPr>
                <a:r>
                  <a:rPr lang="en-AU" b="0" dirty="0">
                    <a:ea typeface="Cambria Math" panose="02040503050406030204" pitchFamily="18" charset="0"/>
                  </a:rPr>
                  <a:t> </a:t>
                </a:r>
                <a14:m>
                  <m:oMath xmlns:m="http://schemas.openxmlformats.org/officeDocument/2006/math">
                    <m:r>
                      <a:rPr lang="en-AU" b="0" i="1" smtClean="0">
                        <a:latin typeface="Cambria Math" panose="02040503050406030204" pitchFamily="18" charset="0"/>
                        <a:ea typeface="Cambria Math" panose="02040503050406030204" pitchFamily="18" charset="0"/>
                      </a:rPr>
                      <m:t>𝑦</m:t>
                    </m:r>
                    <m:r>
                      <a:rPr lang="en-AU" b="0" i="1" smtClean="0">
                        <a:latin typeface="Cambria Math" panose="02040503050406030204" pitchFamily="18" charset="0"/>
                        <a:ea typeface="Cambria Math" panose="02040503050406030204" pitchFamily="18" charset="0"/>
                      </a:rPr>
                      <m:t>=</m:t>
                    </m:r>
                    <m:f>
                      <m:fPr>
                        <m:ctrlPr>
                          <a:rPr lang="en-AU" b="0" i="1" smtClean="0">
                            <a:latin typeface="Cambria Math" panose="02040503050406030204" pitchFamily="18" charset="0"/>
                            <a:ea typeface="Cambria Math" panose="02040503050406030204" pitchFamily="18" charset="0"/>
                          </a:rPr>
                        </m:ctrlPr>
                      </m:fPr>
                      <m:num>
                        <m:r>
                          <a:rPr lang="en-AU" b="0" i="1" smtClean="0">
                            <a:latin typeface="Cambria Math" panose="02040503050406030204" pitchFamily="18" charset="0"/>
                            <a:ea typeface="Cambria Math" panose="02040503050406030204" pitchFamily="18" charset="0"/>
                          </a:rPr>
                          <m:t>108</m:t>
                        </m:r>
                      </m:num>
                      <m:den>
                        <m:r>
                          <a:rPr lang="en-AU" b="0" i="1" smtClean="0">
                            <a:latin typeface="Cambria Math" panose="02040503050406030204" pitchFamily="18" charset="0"/>
                            <a:ea typeface="Cambria Math" panose="02040503050406030204" pitchFamily="18" charset="0"/>
                          </a:rPr>
                          <m:t>2</m:t>
                        </m:r>
                      </m:den>
                    </m:f>
                  </m:oMath>
                </a14:m>
                <a:endParaRPr lang="en-AU" b="0" dirty="0">
                  <a:ea typeface="Cambria Math" panose="02040503050406030204" pitchFamily="18" charset="0"/>
                </a:endParaRPr>
              </a:p>
              <a:p>
                <a:pPr>
                  <a:lnSpc>
                    <a:spcPct val="100000"/>
                  </a:lnSpc>
                </a:pPr>
                <a:r>
                  <a:rPr lang="en-AU" b="0" dirty="0">
                    <a:ea typeface="Cambria Math" panose="02040503050406030204" pitchFamily="18" charset="0"/>
                  </a:rPr>
                  <a:t> </a:t>
                </a:r>
                <a14:m>
                  <m:oMath xmlns:m="http://schemas.openxmlformats.org/officeDocument/2006/math">
                    <m:r>
                      <a:rPr lang="en-AU" b="0" i="1" smtClean="0">
                        <a:latin typeface="Cambria Math" panose="02040503050406030204" pitchFamily="18" charset="0"/>
                        <a:ea typeface="Cambria Math" panose="02040503050406030204" pitchFamily="18" charset="0"/>
                      </a:rPr>
                      <m:t>𝑦</m:t>
                    </m:r>
                    <m:r>
                      <a:rPr lang="en-AU" b="0" i="1" smtClean="0">
                        <a:latin typeface="Cambria Math" panose="02040503050406030204" pitchFamily="18" charset="0"/>
                        <a:ea typeface="Cambria Math" panose="02040503050406030204" pitchFamily="18" charset="0"/>
                      </a:rPr>
                      <m:t>=54</m:t>
                    </m:r>
                  </m:oMath>
                </a14:m>
                <a:endParaRPr lang="en-AU" b="0" dirty="0">
                  <a:ea typeface="Cambria Math" panose="02040503050406030204" pitchFamily="18" charset="0"/>
                </a:endParaRPr>
              </a:p>
            </p:txBody>
          </p:sp>
        </mc:Choice>
        <mc:Fallback xmlns="">
          <p:sp>
            <p:nvSpPr>
              <p:cNvPr id="9" name="Content Placeholder 8">
                <a:extLst>
                  <a:ext uri="{FF2B5EF4-FFF2-40B4-BE49-F238E27FC236}">
                    <a16:creationId xmlns:a16="http://schemas.microsoft.com/office/drawing/2014/main" id="{E2AAAFEB-3A31-4200-2BA2-DD8E411E049F}"/>
                  </a:ext>
                </a:extLst>
              </p:cNvPr>
              <p:cNvSpPr>
                <a:spLocks noGrp="1" noRot="1" noChangeAspect="1" noMove="1" noResize="1" noEditPoints="1" noAdjustHandles="1" noChangeArrowheads="1" noChangeShapeType="1" noTextEdit="1"/>
              </p:cNvSpPr>
              <p:nvPr>
                <p:ph sz="half" idx="2"/>
              </p:nvPr>
            </p:nvSpPr>
            <p:spPr>
              <a:xfrm>
                <a:off x="360000" y="1434240"/>
                <a:ext cx="4426387" cy="5271360"/>
              </a:xfrm>
              <a:blipFill>
                <a:blip r:embed="rId5"/>
                <a:stretch>
                  <a:fillRect l="-3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Content Placeholder 8">
                <a:extLst>
                  <a:ext uri="{FF2B5EF4-FFF2-40B4-BE49-F238E27FC236}">
                    <a16:creationId xmlns:a16="http://schemas.microsoft.com/office/drawing/2014/main" id="{3B8BC8E3-B3BE-D961-6267-3D58766D4B65}"/>
                  </a:ext>
                </a:extLst>
              </p:cNvPr>
              <p:cNvSpPr txBox="1">
                <a:spLocks/>
              </p:cNvSpPr>
              <p:nvPr/>
            </p:nvSpPr>
            <p:spPr>
              <a:xfrm>
                <a:off x="6172160" y="1571943"/>
                <a:ext cx="5670841" cy="507449"/>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lphaLcParenR" startAt="2"/>
                </a:pPr>
                <a14:m>
                  <m:oMath xmlns:m="http://schemas.openxmlformats.org/officeDocument/2006/math">
                    <m:r>
                      <a:rPr lang="en-AU" sz="1800" b="0" i="1" smtClean="0">
                        <a:latin typeface="Cambria Math" panose="02040503050406030204" pitchFamily="18" charset="0"/>
                        <a:ea typeface="Cambria Math" panose="02040503050406030204" pitchFamily="18" charset="0"/>
                      </a:rPr>
                      <m:t>𝑦</m:t>
                    </m:r>
                    <m:r>
                      <a:rPr lang="en-AU" sz="1800" b="0" i="1" smtClean="0">
                        <a:latin typeface="Cambria Math" panose="02040503050406030204" pitchFamily="18" charset="0"/>
                        <a:ea typeface="Cambria Math" panose="02040503050406030204" pitchFamily="18" charset="0"/>
                      </a:rPr>
                      <m:t>=</m:t>
                    </m:r>
                    <m:f>
                      <m:fPr>
                        <m:ctrlPr>
                          <a:rPr lang="en-AU" sz="1800" b="0" i="1" smtClean="0">
                            <a:latin typeface="Cambria Math" panose="02040503050406030204" pitchFamily="18" charset="0"/>
                            <a:ea typeface="Cambria Math" panose="02040503050406030204" pitchFamily="18" charset="0"/>
                          </a:rPr>
                        </m:ctrlPr>
                      </m:fPr>
                      <m:num>
                        <m:r>
                          <a:rPr lang="en-AU" sz="1800" b="0" i="1" smtClean="0">
                            <a:latin typeface="Cambria Math" panose="02040503050406030204" pitchFamily="18" charset="0"/>
                            <a:ea typeface="Cambria Math" panose="02040503050406030204" pitchFamily="18" charset="0"/>
                          </a:rPr>
                          <m:t>108</m:t>
                        </m:r>
                      </m:num>
                      <m:den>
                        <m:r>
                          <a:rPr lang="en-AU" sz="1800" b="0" i="1" smtClean="0">
                            <a:latin typeface="Cambria Math" panose="02040503050406030204" pitchFamily="18" charset="0"/>
                            <a:ea typeface="Cambria Math" panose="02040503050406030204" pitchFamily="18" charset="0"/>
                          </a:rPr>
                          <m:t>𝑥</m:t>
                        </m:r>
                      </m:den>
                    </m:f>
                  </m:oMath>
                </a14:m>
                <a:r>
                  <a:rPr lang="en-AU" sz="1800" dirty="0">
                    <a:ea typeface="Cambria Math" panose="02040503050406030204" pitchFamily="18" charset="0"/>
                  </a:rPr>
                  <a:t> passes through the point (2, 54).</a:t>
                </a:r>
              </a:p>
            </p:txBody>
          </p:sp>
        </mc:Choice>
        <mc:Fallback xmlns="">
          <p:sp>
            <p:nvSpPr>
              <p:cNvPr id="2" name="Content Placeholder 8">
                <a:extLst>
                  <a:ext uri="{FF2B5EF4-FFF2-40B4-BE49-F238E27FC236}">
                    <a16:creationId xmlns:a16="http://schemas.microsoft.com/office/drawing/2014/main" id="{3B8BC8E3-B3BE-D961-6267-3D58766D4B65}"/>
                  </a:ext>
                </a:extLst>
              </p:cNvPr>
              <p:cNvSpPr txBox="1">
                <a:spLocks noRot="1" noChangeAspect="1" noMove="1" noResize="1" noEditPoints="1" noAdjustHandles="1" noChangeArrowheads="1" noChangeShapeType="1" noTextEdit="1"/>
              </p:cNvSpPr>
              <p:nvPr/>
            </p:nvSpPr>
            <p:spPr>
              <a:xfrm>
                <a:off x="6172160" y="1571943"/>
                <a:ext cx="5670841" cy="507449"/>
              </a:xfrm>
              <a:prstGeom prst="rect">
                <a:avLst/>
              </a:prstGeom>
              <a:blipFill>
                <a:blip r:embed="rId6"/>
                <a:stretch>
                  <a:fillRect l="-2363" t="-4819"/>
                </a:stretch>
              </a:blipFill>
            </p:spPr>
            <p:txBody>
              <a:bodyPr/>
              <a:lstStyle/>
              <a:p>
                <a:r>
                  <a:rPr lang="en-AU">
                    <a:noFill/>
                  </a:rPr>
                  <a:t> </a:t>
                </a:r>
              </a:p>
            </p:txBody>
          </p:sp>
        </mc:Fallback>
      </mc:AlternateContent>
      <p:pic>
        <p:nvPicPr>
          <p:cNvPr id="7" name="Picture 6" descr="The hyperbola y=108/x has two parts. For x&lt;0, the graph is a concave down curve with no intercepts. For x&gt;0 the graph is a concave up curve with a point (2,54) labelled.">
            <a:extLst>
              <a:ext uri="{FF2B5EF4-FFF2-40B4-BE49-F238E27FC236}">
                <a16:creationId xmlns:a16="http://schemas.microsoft.com/office/drawing/2014/main" id="{E42F4C22-2F92-FA9C-A7BF-A5F74F2461E0}"/>
              </a:ext>
            </a:extLst>
          </p:cNvPr>
          <p:cNvPicPr>
            <a:picLocks noChangeAspect="1"/>
          </p:cNvPicPr>
          <p:nvPr/>
        </p:nvPicPr>
        <p:blipFill>
          <a:blip r:embed="rId7"/>
          <a:stretch>
            <a:fillRect/>
          </a:stretch>
        </p:blipFill>
        <p:spPr>
          <a:xfrm>
            <a:off x="6172160" y="2342289"/>
            <a:ext cx="5670841" cy="3648262"/>
          </a:xfrm>
          <a:prstGeom prst="rect">
            <a:avLst/>
          </a:prstGeom>
        </p:spPr>
      </p:pic>
    </p:spTree>
    <p:extLst>
      <p:ext uri="{BB962C8B-B14F-4D97-AF65-F5344CB8AC3E}">
        <p14:creationId xmlns:p14="http://schemas.microsoft.com/office/powerpoint/2010/main" val="2845698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CF6CC1-B6CB-1A2F-D25E-59EF79426332}"/>
              </a:ext>
            </a:extLst>
          </p:cNvPr>
          <p:cNvSpPr>
            <a:spLocks noGrp="1"/>
          </p:cNvSpPr>
          <p:nvPr>
            <p:ph type="title"/>
          </p:nvPr>
        </p:nvSpPr>
        <p:spPr>
          <a:xfrm>
            <a:off x="360000" y="360000"/>
            <a:ext cx="10080000" cy="545601"/>
          </a:xfrm>
        </p:spPr>
        <p:txBody>
          <a:bodyPr/>
          <a:lstStyle/>
          <a:p>
            <a:r>
              <a:rPr lang="en-AU" dirty="0"/>
              <a:t>Summarise (7 of 10)</a:t>
            </a:r>
          </a:p>
        </p:txBody>
      </p:sp>
      <p:sp>
        <p:nvSpPr>
          <p:cNvPr id="5" name="Text Placeholder 4">
            <a:extLst>
              <a:ext uri="{FF2B5EF4-FFF2-40B4-BE49-F238E27FC236}">
                <a16:creationId xmlns:a16="http://schemas.microsoft.com/office/drawing/2014/main" id="{EE53F72B-0ADA-6C44-36C3-C9ECD9BF8434}"/>
              </a:ext>
            </a:extLst>
          </p:cNvPr>
          <p:cNvSpPr>
            <a:spLocks noGrp="1"/>
          </p:cNvSpPr>
          <p:nvPr>
            <p:ph type="body" sz="quarter" idx="18"/>
          </p:nvPr>
        </p:nvSpPr>
        <p:spPr>
          <a:xfrm>
            <a:off x="360000" y="982520"/>
            <a:ext cx="10080000" cy="310015"/>
          </a:xfrm>
        </p:spPr>
        <p:txBody>
          <a:bodyPr/>
          <a:lstStyle/>
          <a:p>
            <a:r>
              <a:rPr lang="en-AU" dirty="0"/>
              <a:t>Worked example 2</a:t>
            </a:r>
          </a:p>
        </p:txBody>
      </p:sp>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id="{E2AAAFEB-3A31-4200-2BA2-DD8E411E049F}"/>
                  </a:ext>
                </a:extLst>
              </p:cNvPr>
              <p:cNvSpPr>
                <a:spLocks noGrp="1"/>
              </p:cNvSpPr>
              <p:nvPr>
                <p:ph idx="4294967295"/>
              </p:nvPr>
            </p:nvSpPr>
            <p:spPr>
              <a:xfrm>
                <a:off x="360000" y="1487488"/>
                <a:ext cx="11483975" cy="1241425"/>
              </a:xfrm>
            </p:spPr>
            <p:txBody>
              <a:bodyPr/>
              <a:lstStyle/>
              <a:p>
                <a:pPr>
                  <a:lnSpc>
                    <a:spcPct val="150000"/>
                  </a:lnSpc>
                </a:pPr>
                <a:r>
                  <a:rPr lang="en-AU" sz="1800" b="0" dirty="0">
                    <a:ea typeface="Cambria Math" panose="02040503050406030204" pitchFamily="18" charset="0"/>
                  </a:rPr>
                  <a:t>The volume </a:t>
                </a:r>
                <a14:m>
                  <m:oMath xmlns:m="http://schemas.openxmlformats.org/officeDocument/2006/math">
                    <m:r>
                      <a:rPr lang="en-AU" sz="1800" b="0" i="1" smtClean="0">
                        <a:latin typeface="Cambria Math" panose="02040503050406030204" pitchFamily="18" charset="0"/>
                        <a:ea typeface="Cambria Math" panose="02040503050406030204" pitchFamily="18" charset="0"/>
                      </a:rPr>
                      <m:t>𝑉</m:t>
                    </m:r>
                  </m:oMath>
                </a14:m>
                <a:r>
                  <a:rPr lang="en-AU" sz="1800" b="0" dirty="0">
                    <a:ea typeface="Cambria Math" panose="02040503050406030204" pitchFamily="18" charset="0"/>
                  </a:rPr>
                  <a:t> of a gas varies inversely with the pressure </a:t>
                </a:r>
                <a14:m>
                  <m:oMath xmlns:m="http://schemas.openxmlformats.org/officeDocument/2006/math">
                    <m:r>
                      <a:rPr lang="en-AU" sz="1800" b="0" i="1" smtClean="0">
                        <a:latin typeface="Cambria Math" panose="02040503050406030204" pitchFamily="18" charset="0"/>
                        <a:ea typeface="Cambria Math" panose="02040503050406030204" pitchFamily="18" charset="0"/>
                      </a:rPr>
                      <m:t>𝑃</m:t>
                    </m:r>
                  </m:oMath>
                </a14:m>
                <a:r>
                  <a:rPr lang="en-AU" sz="1800" b="0" dirty="0">
                    <a:ea typeface="Cambria Math" panose="02040503050406030204" pitchFamily="18" charset="0"/>
                  </a:rPr>
                  <a:t> on it.</a:t>
                </a:r>
              </a:p>
              <a:p>
                <a:pPr>
                  <a:lnSpc>
                    <a:spcPct val="150000"/>
                  </a:lnSpc>
                </a:pPr>
                <a:r>
                  <a:rPr lang="en-AU" sz="1800" dirty="0">
                    <a:ea typeface="Cambria Math" panose="02040503050406030204" pitchFamily="18" charset="0"/>
                  </a:rPr>
                  <a:t>If the volume is </a:t>
                </a:r>
                <a14:m>
                  <m:oMath xmlns:m="http://schemas.openxmlformats.org/officeDocument/2006/math">
                    <m:r>
                      <a:rPr lang="en-AU" sz="1800" b="0" i="1" smtClean="0">
                        <a:latin typeface="Cambria Math" panose="02040503050406030204" pitchFamily="18" charset="0"/>
                        <a:ea typeface="Cambria Math" panose="02040503050406030204" pitchFamily="18" charset="0"/>
                      </a:rPr>
                      <m:t>120 </m:t>
                    </m:r>
                    <m:r>
                      <a:rPr lang="en-AU" sz="1800" b="0" i="1" smtClean="0">
                        <a:latin typeface="Cambria Math" panose="02040503050406030204" pitchFamily="18" charset="0"/>
                        <a:ea typeface="Cambria Math" panose="02040503050406030204" pitchFamily="18" charset="0"/>
                      </a:rPr>
                      <m:t>𝑐</m:t>
                    </m:r>
                    <m:sSup>
                      <m:sSupPr>
                        <m:ctrlPr>
                          <a:rPr lang="en-AU" sz="1800" b="0" i="1" smtClean="0">
                            <a:latin typeface="Cambria Math" panose="02040503050406030204" pitchFamily="18" charset="0"/>
                            <a:ea typeface="Cambria Math" panose="02040503050406030204" pitchFamily="18" charset="0"/>
                          </a:rPr>
                        </m:ctrlPr>
                      </m:sSupPr>
                      <m:e>
                        <m:r>
                          <a:rPr lang="en-AU" sz="1800" b="0" i="1" smtClean="0">
                            <a:latin typeface="Cambria Math" panose="02040503050406030204" pitchFamily="18" charset="0"/>
                            <a:ea typeface="Cambria Math" panose="02040503050406030204" pitchFamily="18" charset="0"/>
                          </a:rPr>
                          <m:t>𝑚</m:t>
                        </m:r>
                      </m:e>
                      <m:sup>
                        <m:r>
                          <a:rPr lang="en-AU" sz="1800" b="0" i="1" smtClean="0">
                            <a:latin typeface="Cambria Math" panose="02040503050406030204" pitchFamily="18" charset="0"/>
                            <a:ea typeface="Cambria Math" panose="02040503050406030204" pitchFamily="18" charset="0"/>
                          </a:rPr>
                          <m:t>3</m:t>
                        </m:r>
                      </m:sup>
                    </m:sSup>
                  </m:oMath>
                </a14:m>
                <a:r>
                  <a:rPr lang="en-AU" sz="1800" b="0" dirty="0">
                    <a:ea typeface="Cambria Math" panose="02040503050406030204" pitchFamily="18" charset="0"/>
                  </a:rPr>
                  <a:t> under pressure of </a:t>
                </a:r>
                <a14:m>
                  <m:oMath xmlns:m="http://schemas.openxmlformats.org/officeDocument/2006/math">
                    <m:r>
                      <a:rPr lang="en-AU" sz="1800" b="0" i="1" smtClean="0">
                        <a:latin typeface="Cambria Math" panose="02040503050406030204" pitchFamily="18" charset="0"/>
                        <a:ea typeface="Cambria Math" panose="02040503050406030204" pitchFamily="18" charset="0"/>
                      </a:rPr>
                      <m:t>30 </m:t>
                    </m:r>
                    <m:r>
                      <a:rPr lang="en-AU" sz="1800" b="0" i="1" smtClean="0">
                        <a:latin typeface="Cambria Math" panose="02040503050406030204" pitchFamily="18" charset="0"/>
                        <a:ea typeface="Cambria Math" panose="02040503050406030204" pitchFamily="18" charset="0"/>
                      </a:rPr>
                      <m:t>𝑘𝑔</m:t>
                    </m:r>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𝑐</m:t>
                    </m:r>
                    <m:sSup>
                      <m:sSupPr>
                        <m:ctrlPr>
                          <a:rPr lang="en-AU" sz="1800" b="0" i="1" smtClean="0">
                            <a:latin typeface="Cambria Math" panose="02040503050406030204" pitchFamily="18" charset="0"/>
                            <a:ea typeface="Cambria Math" panose="02040503050406030204" pitchFamily="18" charset="0"/>
                          </a:rPr>
                        </m:ctrlPr>
                      </m:sSupPr>
                      <m:e>
                        <m:r>
                          <a:rPr lang="en-AU" sz="1800" b="0" i="1" smtClean="0">
                            <a:latin typeface="Cambria Math" panose="02040503050406030204" pitchFamily="18" charset="0"/>
                            <a:ea typeface="Cambria Math" panose="02040503050406030204" pitchFamily="18" charset="0"/>
                          </a:rPr>
                          <m:t>𝑚</m:t>
                        </m:r>
                      </m:e>
                      <m:sup>
                        <m:r>
                          <a:rPr lang="en-AU" sz="1800" b="0" i="1" smtClean="0">
                            <a:latin typeface="Cambria Math" panose="02040503050406030204" pitchFamily="18" charset="0"/>
                            <a:ea typeface="Cambria Math" panose="02040503050406030204" pitchFamily="18" charset="0"/>
                          </a:rPr>
                          <m:t>2</m:t>
                        </m:r>
                      </m:sup>
                    </m:sSup>
                  </m:oMath>
                </a14:m>
                <a:r>
                  <a:rPr lang="en-AU" sz="1800" b="0" dirty="0">
                    <a:ea typeface="Cambria Math" panose="02040503050406030204" pitchFamily="18" charset="0"/>
                  </a:rPr>
                  <a:t>, what pressure must be applied to have a volume of </a:t>
                </a:r>
                <a14:m>
                  <m:oMath xmlns:m="http://schemas.openxmlformats.org/officeDocument/2006/math">
                    <m:r>
                      <a:rPr lang="en-AU" sz="1800" b="0" i="1" smtClean="0">
                        <a:latin typeface="Cambria Math" panose="02040503050406030204" pitchFamily="18" charset="0"/>
                        <a:ea typeface="Cambria Math" panose="02040503050406030204" pitchFamily="18" charset="0"/>
                      </a:rPr>
                      <m:t>160 </m:t>
                    </m:r>
                    <m:r>
                      <a:rPr lang="en-AU" sz="1800" b="0" i="1" smtClean="0">
                        <a:latin typeface="Cambria Math" panose="02040503050406030204" pitchFamily="18" charset="0"/>
                        <a:ea typeface="Cambria Math" panose="02040503050406030204" pitchFamily="18" charset="0"/>
                      </a:rPr>
                      <m:t>𝑐</m:t>
                    </m:r>
                    <m:sSup>
                      <m:sSupPr>
                        <m:ctrlPr>
                          <a:rPr lang="en-AU" sz="1800" b="0" i="1" smtClean="0">
                            <a:latin typeface="Cambria Math" panose="02040503050406030204" pitchFamily="18" charset="0"/>
                            <a:ea typeface="Cambria Math" panose="02040503050406030204" pitchFamily="18" charset="0"/>
                          </a:rPr>
                        </m:ctrlPr>
                      </m:sSupPr>
                      <m:e>
                        <m:r>
                          <a:rPr lang="en-AU" sz="1800" b="0" i="1" smtClean="0">
                            <a:latin typeface="Cambria Math" panose="02040503050406030204" pitchFamily="18" charset="0"/>
                            <a:ea typeface="Cambria Math" panose="02040503050406030204" pitchFamily="18" charset="0"/>
                          </a:rPr>
                          <m:t>𝑚</m:t>
                        </m:r>
                      </m:e>
                      <m:sup>
                        <m:r>
                          <a:rPr lang="en-AU" sz="1800" b="0" i="1" smtClean="0">
                            <a:latin typeface="Cambria Math" panose="02040503050406030204" pitchFamily="18" charset="0"/>
                            <a:ea typeface="Cambria Math" panose="02040503050406030204" pitchFamily="18" charset="0"/>
                          </a:rPr>
                          <m:t>3</m:t>
                        </m:r>
                      </m:sup>
                    </m:sSup>
                  </m:oMath>
                </a14:m>
                <a:r>
                  <a:rPr lang="en-AU" sz="1800" b="0" dirty="0">
                    <a:ea typeface="Cambria Math" panose="02040503050406030204" pitchFamily="18" charset="0"/>
                  </a:rPr>
                  <a:t>?</a:t>
                </a:r>
                <a:endParaRPr lang="en-AU" sz="1800" dirty="0">
                  <a:ea typeface="Cambria Math" panose="02040503050406030204" pitchFamily="18" charset="0"/>
                </a:endParaRPr>
              </a:p>
              <a:p>
                <a:endParaRPr lang="en-AU" sz="1800" b="0" dirty="0">
                  <a:ea typeface="Cambria Math" panose="02040503050406030204" pitchFamily="18" charset="0"/>
                </a:endParaRPr>
              </a:p>
              <a:p>
                <a:endParaRPr lang="en-AU" sz="1800" b="0" dirty="0">
                  <a:ea typeface="Cambria Math" panose="02040503050406030204" pitchFamily="18" charset="0"/>
                </a:endParaRPr>
              </a:p>
              <a:p>
                <a:endParaRPr lang="en-AU" sz="1800" dirty="0"/>
              </a:p>
            </p:txBody>
          </p:sp>
        </mc:Choice>
        <mc:Fallback xmlns="">
          <p:sp>
            <p:nvSpPr>
              <p:cNvPr id="9" name="Content Placeholder 8">
                <a:extLst>
                  <a:ext uri="{FF2B5EF4-FFF2-40B4-BE49-F238E27FC236}">
                    <a16:creationId xmlns:a16="http://schemas.microsoft.com/office/drawing/2014/main" id="{E2AAAFEB-3A31-4200-2BA2-DD8E411E049F}"/>
                  </a:ext>
                </a:extLst>
              </p:cNvPr>
              <p:cNvSpPr>
                <a:spLocks noGrp="1" noRot="1" noChangeAspect="1" noMove="1" noResize="1" noEditPoints="1" noAdjustHandles="1" noChangeArrowheads="1" noChangeShapeType="1" noTextEdit="1"/>
              </p:cNvSpPr>
              <p:nvPr>
                <p:ph idx="4294967295"/>
              </p:nvPr>
            </p:nvSpPr>
            <p:spPr>
              <a:xfrm>
                <a:off x="360000" y="1487488"/>
                <a:ext cx="11483975" cy="1241425"/>
              </a:xfrm>
              <a:blipFill>
                <a:blip r:embed="rId5"/>
                <a:stretch>
                  <a:fillRect l="-1215" b="-18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Content Placeholder 8">
                <a:extLst>
                  <a:ext uri="{FF2B5EF4-FFF2-40B4-BE49-F238E27FC236}">
                    <a16:creationId xmlns:a16="http://schemas.microsoft.com/office/drawing/2014/main" id="{79AF290C-3D76-FB44-A52C-1B9E2DB7AD0C}"/>
                  </a:ext>
                </a:extLst>
              </p:cNvPr>
              <p:cNvSpPr txBox="1">
                <a:spLocks/>
              </p:cNvSpPr>
              <p:nvPr/>
            </p:nvSpPr>
            <p:spPr>
              <a:xfrm>
                <a:off x="360000" y="3364436"/>
                <a:ext cx="1600880" cy="3103084"/>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ea typeface="Cambria Math" panose="02040503050406030204" pitchFamily="18" charset="0"/>
                        </a:rPr>
                        <m:t>𝑉</m:t>
                      </m:r>
                      <m:r>
                        <a:rPr lang="en-AU" sz="1800" i="1" smtClean="0">
                          <a:latin typeface="Cambria Math" panose="02040503050406030204" pitchFamily="18" charset="0"/>
                          <a:ea typeface="Cambria Math" panose="02040503050406030204" pitchFamily="18" charset="0"/>
                        </a:rPr>
                        <m:t>∝</m:t>
                      </m:r>
                      <m:f>
                        <m:fPr>
                          <m:ctrlPr>
                            <a:rPr lang="en-AU" sz="1800" i="1" smtClean="0">
                              <a:latin typeface="Cambria Math" panose="02040503050406030204" pitchFamily="18" charset="0"/>
                              <a:ea typeface="Cambria Math" panose="02040503050406030204" pitchFamily="18" charset="0"/>
                            </a:rPr>
                          </m:ctrlPr>
                        </m:fPr>
                        <m:num>
                          <m:r>
                            <a:rPr lang="en-AU" sz="1800" b="0" i="1" smtClean="0">
                              <a:latin typeface="Cambria Math" panose="02040503050406030204" pitchFamily="18" charset="0"/>
                              <a:ea typeface="Cambria Math" panose="02040503050406030204" pitchFamily="18" charset="0"/>
                            </a:rPr>
                            <m:t>𝑘</m:t>
                          </m:r>
                        </m:num>
                        <m:den>
                          <m:r>
                            <a:rPr lang="en-AU" sz="1800" b="0" i="1" smtClean="0">
                              <a:latin typeface="Cambria Math" panose="02040503050406030204" pitchFamily="18" charset="0"/>
                              <a:ea typeface="Cambria Math" panose="02040503050406030204" pitchFamily="18" charset="0"/>
                            </a:rPr>
                            <m:t>𝑃</m:t>
                          </m:r>
                        </m:den>
                      </m:f>
                    </m:oMath>
                  </m:oMathPara>
                </a14:m>
                <a:endParaRPr lang="en-AU" sz="1800" dirty="0">
                  <a:ea typeface="Cambria Math" panose="02040503050406030204" pitchFamily="18" charset="0"/>
                </a:endParaRPr>
              </a:p>
              <a:p>
                <a:pPr algn="ct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ea typeface="Cambria Math" panose="02040503050406030204" pitchFamily="18" charset="0"/>
                        </a:rPr>
                        <m:t>𝑉</m:t>
                      </m:r>
                      <m:r>
                        <a:rPr lang="en-AU" sz="1800" b="0" i="1" smtClean="0">
                          <a:latin typeface="Cambria Math" panose="02040503050406030204" pitchFamily="18" charset="0"/>
                          <a:ea typeface="Cambria Math" panose="02040503050406030204" pitchFamily="18" charset="0"/>
                        </a:rPr>
                        <m:t>=</m:t>
                      </m:r>
                      <m:f>
                        <m:fPr>
                          <m:ctrlPr>
                            <a:rPr lang="en-AU" sz="1800" b="0" i="1" smtClean="0">
                              <a:latin typeface="Cambria Math" panose="02040503050406030204" pitchFamily="18" charset="0"/>
                              <a:ea typeface="Cambria Math" panose="02040503050406030204" pitchFamily="18" charset="0"/>
                            </a:rPr>
                          </m:ctrlPr>
                        </m:fPr>
                        <m:num>
                          <m:r>
                            <a:rPr lang="en-AU" sz="1800" b="0" i="1" smtClean="0">
                              <a:latin typeface="Cambria Math" panose="02040503050406030204" pitchFamily="18" charset="0"/>
                              <a:ea typeface="Cambria Math" panose="02040503050406030204" pitchFamily="18" charset="0"/>
                            </a:rPr>
                            <m:t>𝑘</m:t>
                          </m:r>
                        </m:num>
                        <m:den>
                          <m:r>
                            <a:rPr lang="en-AU" sz="1800" b="0" i="1" smtClean="0">
                              <a:latin typeface="Cambria Math" panose="02040503050406030204" pitchFamily="18" charset="0"/>
                              <a:ea typeface="Cambria Math" panose="02040503050406030204" pitchFamily="18" charset="0"/>
                            </a:rPr>
                            <m:t>𝑃</m:t>
                          </m:r>
                        </m:den>
                      </m:f>
                    </m:oMath>
                  </m:oMathPara>
                </a14:m>
                <a:endParaRPr lang="en-AU" sz="1800" b="0" dirty="0">
                  <a:ea typeface="Cambria Math" panose="02040503050406030204" pitchFamily="18" charset="0"/>
                </a:endParaRPr>
              </a:p>
              <a:p>
                <a:pPr algn="ct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ea typeface="Cambria Math" panose="02040503050406030204" pitchFamily="18" charset="0"/>
                        </a:rPr>
                        <m:t>120=</m:t>
                      </m:r>
                      <m:f>
                        <m:fPr>
                          <m:ctrlPr>
                            <a:rPr lang="en-AU" sz="1800" b="0" i="1" smtClean="0">
                              <a:latin typeface="Cambria Math" panose="02040503050406030204" pitchFamily="18" charset="0"/>
                              <a:ea typeface="Cambria Math" panose="02040503050406030204" pitchFamily="18" charset="0"/>
                            </a:rPr>
                          </m:ctrlPr>
                        </m:fPr>
                        <m:num>
                          <m:r>
                            <a:rPr lang="en-AU" sz="1800" b="0" i="1" smtClean="0">
                              <a:latin typeface="Cambria Math" panose="02040503050406030204" pitchFamily="18" charset="0"/>
                              <a:ea typeface="Cambria Math" panose="02040503050406030204" pitchFamily="18" charset="0"/>
                            </a:rPr>
                            <m:t>𝑘</m:t>
                          </m:r>
                        </m:num>
                        <m:den>
                          <m:r>
                            <a:rPr lang="en-AU" sz="1800" b="0" i="1" smtClean="0">
                              <a:latin typeface="Cambria Math" panose="02040503050406030204" pitchFamily="18" charset="0"/>
                              <a:ea typeface="Cambria Math" panose="02040503050406030204" pitchFamily="18" charset="0"/>
                            </a:rPr>
                            <m:t>30</m:t>
                          </m:r>
                        </m:den>
                      </m:f>
                    </m:oMath>
                  </m:oMathPara>
                </a14:m>
                <a:endParaRPr lang="en-AU" sz="1800" dirty="0">
                  <a:ea typeface="Cambria Math" panose="02040503050406030204" pitchFamily="18" charset="0"/>
                </a:endParaRPr>
              </a:p>
              <a:p>
                <a:pPr algn="ct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ea typeface="Cambria Math" panose="02040503050406030204" pitchFamily="18" charset="0"/>
                        </a:rPr>
                        <m:t>𝑘</m:t>
                      </m:r>
                      <m:r>
                        <a:rPr lang="en-AU" sz="1800" b="0" i="1" smtClean="0">
                          <a:latin typeface="Cambria Math" panose="02040503050406030204" pitchFamily="18" charset="0"/>
                          <a:ea typeface="Cambria Math" panose="02040503050406030204" pitchFamily="18" charset="0"/>
                        </a:rPr>
                        <m:t>=360</m:t>
                      </m:r>
                    </m:oMath>
                  </m:oMathPara>
                </a14:m>
                <a:endParaRPr lang="en-AU" sz="1800" dirty="0">
                  <a:ea typeface="Cambria Math" panose="02040503050406030204" pitchFamily="18" charset="0"/>
                </a:endParaRPr>
              </a:p>
              <a:p>
                <a:pPr algn="ct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ea typeface="Cambria Math" panose="02040503050406030204" pitchFamily="18" charset="0"/>
                        </a:rPr>
                        <m:t>𝑉</m:t>
                      </m:r>
                      <m:r>
                        <a:rPr lang="en-AU" sz="1800" b="0" i="1" smtClean="0">
                          <a:latin typeface="Cambria Math" panose="02040503050406030204" pitchFamily="18" charset="0"/>
                          <a:ea typeface="Cambria Math" panose="02040503050406030204" pitchFamily="18" charset="0"/>
                        </a:rPr>
                        <m:t>=</m:t>
                      </m:r>
                      <m:f>
                        <m:fPr>
                          <m:ctrlPr>
                            <a:rPr lang="en-AU" sz="1800" b="0" i="1" smtClean="0">
                              <a:latin typeface="Cambria Math" panose="02040503050406030204" pitchFamily="18" charset="0"/>
                              <a:ea typeface="Cambria Math" panose="02040503050406030204" pitchFamily="18" charset="0"/>
                            </a:rPr>
                          </m:ctrlPr>
                        </m:fPr>
                        <m:num>
                          <m:r>
                            <a:rPr lang="en-AU" sz="1800" b="0" i="1" smtClean="0">
                              <a:latin typeface="Cambria Math" panose="02040503050406030204" pitchFamily="18" charset="0"/>
                              <a:ea typeface="Cambria Math" panose="02040503050406030204" pitchFamily="18" charset="0"/>
                            </a:rPr>
                            <m:t>360</m:t>
                          </m:r>
                        </m:num>
                        <m:den>
                          <m:r>
                            <a:rPr lang="en-AU" sz="1800" b="0" i="1" smtClean="0">
                              <a:latin typeface="Cambria Math" panose="02040503050406030204" pitchFamily="18" charset="0"/>
                              <a:ea typeface="Cambria Math" panose="02040503050406030204" pitchFamily="18" charset="0"/>
                            </a:rPr>
                            <m:t>𝑃</m:t>
                          </m:r>
                        </m:den>
                      </m:f>
                    </m:oMath>
                  </m:oMathPara>
                </a14:m>
                <a:endParaRPr lang="en-AU" sz="1800" dirty="0">
                  <a:ea typeface="Cambria Math" panose="02040503050406030204" pitchFamily="18" charset="0"/>
                </a:endParaRPr>
              </a:p>
              <a:p>
                <a:r>
                  <a:rPr lang="en-AU" dirty="0">
                    <a:ea typeface="Cambria Math" panose="02040503050406030204" pitchFamily="18" charset="0"/>
                  </a:rPr>
                  <a:t> </a:t>
                </a:r>
              </a:p>
              <a:p>
                <a:endParaRPr lang="en-AU" dirty="0"/>
              </a:p>
            </p:txBody>
          </p:sp>
        </mc:Choice>
        <mc:Fallback xmlns="">
          <p:sp>
            <p:nvSpPr>
              <p:cNvPr id="2" name="Content Placeholder 8">
                <a:extLst>
                  <a:ext uri="{FF2B5EF4-FFF2-40B4-BE49-F238E27FC236}">
                    <a16:creationId xmlns:a16="http://schemas.microsoft.com/office/drawing/2014/main" id="{79AF290C-3D76-FB44-A52C-1B9E2DB7AD0C}"/>
                  </a:ext>
                </a:extLst>
              </p:cNvPr>
              <p:cNvSpPr txBox="1">
                <a:spLocks noRot="1" noChangeAspect="1" noMove="1" noResize="1" noEditPoints="1" noAdjustHandles="1" noChangeArrowheads="1" noChangeShapeType="1" noTextEdit="1"/>
              </p:cNvSpPr>
              <p:nvPr/>
            </p:nvSpPr>
            <p:spPr>
              <a:xfrm>
                <a:off x="360000" y="3364436"/>
                <a:ext cx="1600880" cy="3103084"/>
              </a:xfrm>
              <a:prstGeom prst="rect">
                <a:avLst/>
              </a:prstGeom>
              <a:blipFill>
                <a:blip r:embed="rId4"/>
                <a:stretch>
                  <a:fillRect l="-55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8">
                <a:extLst>
                  <a:ext uri="{FF2B5EF4-FFF2-40B4-BE49-F238E27FC236}">
                    <a16:creationId xmlns:a16="http://schemas.microsoft.com/office/drawing/2014/main" id="{52F77B3D-4A2F-167D-6269-3E7883A60DB6}"/>
                  </a:ext>
                </a:extLst>
              </p:cNvPr>
              <p:cNvSpPr txBox="1">
                <a:spLocks/>
              </p:cNvSpPr>
              <p:nvPr/>
            </p:nvSpPr>
            <p:spPr>
              <a:xfrm>
                <a:off x="3485729" y="3364436"/>
                <a:ext cx="4359484" cy="3103084"/>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ea typeface="Cambria Math" panose="02040503050406030204" pitchFamily="18" charset="0"/>
                        </a:rPr>
                        <m:t>160=</m:t>
                      </m:r>
                      <m:f>
                        <m:fPr>
                          <m:ctrlPr>
                            <a:rPr lang="en-AU" sz="1800" b="0" i="1" smtClean="0">
                              <a:latin typeface="Cambria Math" panose="02040503050406030204" pitchFamily="18" charset="0"/>
                              <a:ea typeface="Cambria Math" panose="02040503050406030204" pitchFamily="18" charset="0"/>
                            </a:rPr>
                          </m:ctrlPr>
                        </m:fPr>
                        <m:num>
                          <m:r>
                            <a:rPr lang="en-AU" sz="1800" b="0" i="1" smtClean="0">
                              <a:latin typeface="Cambria Math" panose="02040503050406030204" pitchFamily="18" charset="0"/>
                              <a:ea typeface="Cambria Math" panose="02040503050406030204" pitchFamily="18" charset="0"/>
                            </a:rPr>
                            <m:t>360</m:t>
                          </m:r>
                        </m:num>
                        <m:den>
                          <m:r>
                            <a:rPr lang="en-AU" sz="1800" b="0" i="1" smtClean="0">
                              <a:latin typeface="Cambria Math" panose="02040503050406030204" pitchFamily="18" charset="0"/>
                              <a:ea typeface="Cambria Math" panose="02040503050406030204" pitchFamily="18" charset="0"/>
                            </a:rPr>
                            <m:t>𝑃</m:t>
                          </m:r>
                        </m:den>
                      </m:f>
                    </m:oMath>
                  </m:oMathPara>
                </a14:m>
                <a:endParaRPr lang="en-AU" sz="1800" b="0" dirty="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ea typeface="Cambria Math" panose="02040503050406030204" pitchFamily="18" charset="0"/>
                        </a:rPr>
                        <m:t>𝑃</m:t>
                      </m:r>
                      <m:r>
                        <a:rPr lang="en-AU" sz="1800" b="0" i="1" smtClean="0">
                          <a:latin typeface="Cambria Math" panose="02040503050406030204" pitchFamily="18" charset="0"/>
                          <a:ea typeface="Cambria Math" panose="02040503050406030204" pitchFamily="18" charset="0"/>
                        </a:rPr>
                        <m:t>=</m:t>
                      </m:r>
                      <m:f>
                        <m:fPr>
                          <m:ctrlPr>
                            <a:rPr lang="en-AU" sz="1800" b="0" i="1" smtClean="0">
                              <a:latin typeface="Cambria Math" panose="02040503050406030204" pitchFamily="18" charset="0"/>
                              <a:ea typeface="Cambria Math" panose="02040503050406030204" pitchFamily="18" charset="0"/>
                            </a:rPr>
                          </m:ctrlPr>
                        </m:fPr>
                        <m:num>
                          <m:r>
                            <a:rPr lang="en-AU" sz="1800" b="0" i="1" smtClean="0">
                              <a:latin typeface="Cambria Math" panose="02040503050406030204" pitchFamily="18" charset="0"/>
                              <a:ea typeface="Cambria Math" panose="02040503050406030204" pitchFamily="18" charset="0"/>
                            </a:rPr>
                            <m:t>360</m:t>
                          </m:r>
                        </m:num>
                        <m:den>
                          <m:r>
                            <a:rPr lang="en-AU" sz="1800" b="0" i="1" smtClean="0">
                              <a:latin typeface="Cambria Math" panose="02040503050406030204" pitchFamily="18" charset="0"/>
                              <a:ea typeface="Cambria Math" panose="02040503050406030204" pitchFamily="18" charset="0"/>
                            </a:rPr>
                            <m:t>160</m:t>
                          </m:r>
                        </m:den>
                      </m:f>
                    </m:oMath>
                  </m:oMathPara>
                </a14:m>
                <a:endParaRPr lang="en-AU" sz="1800" b="0" dirty="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ea typeface="Cambria Math" panose="02040503050406030204" pitchFamily="18" charset="0"/>
                        </a:rPr>
                        <m:t>𝑃</m:t>
                      </m:r>
                      <m:r>
                        <a:rPr lang="en-AU" sz="1800" b="0" i="1" smtClean="0">
                          <a:latin typeface="Cambria Math" panose="02040503050406030204" pitchFamily="18" charset="0"/>
                          <a:ea typeface="Cambria Math" panose="02040503050406030204" pitchFamily="18" charset="0"/>
                        </a:rPr>
                        <m:t>=2.0625</m:t>
                      </m:r>
                      <m:r>
                        <a:rPr lang="en-AU" sz="1800" b="0" i="0" smtClean="0">
                          <a:latin typeface="Cambria Math" panose="02040503050406030204" pitchFamily="18" charset="0"/>
                          <a:ea typeface="Cambria Math" panose="02040503050406030204" pitchFamily="18" charset="0"/>
                        </a:rPr>
                        <m:t> </m:t>
                      </m:r>
                      <m:r>
                        <m:rPr>
                          <m:sty m:val="p"/>
                        </m:rPr>
                        <a:rPr lang="en-AU" sz="1800" b="0" i="0" smtClean="0">
                          <a:latin typeface="Cambria Math" panose="02040503050406030204" pitchFamily="18" charset="0"/>
                          <a:ea typeface="Cambria Math" panose="02040503050406030204" pitchFamily="18" charset="0"/>
                        </a:rPr>
                        <m:t>kg</m:t>
                      </m:r>
                      <m:r>
                        <a:rPr lang="en-AU" sz="1800" b="0" i="0" smtClean="0">
                          <a:latin typeface="Cambria Math" panose="02040503050406030204" pitchFamily="18" charset="0"/>
                          <a:ea typeface="Cambria Math" panose="02040503050406030204" pitchFamily="18" charset="0"/>
                        </a:rPr>
                        <m:t>/</m:t>
                      </m:r>
                      <m:sSup>
                        <m:sSupPr>
                          <m:ctrlPr>
                            <a:rPr lang="en-AU" sz="1800" b="0" i="1" smtClean="0">
                              <a:latin typeface="Cambria Math" panose="02040503050406030204" pitchFamily="18" charset="0"/>
                              <a:ea typeface="Cambria Math" panose="02040503050406030204" pitchFamily="18" charset="0"/>
                            </a:rPr>
                          </m:ctrlPr>
                        </m:sSupPr>
                        <m:e>
                          <m:r>
                            <m:rPr>
                              <m:sty m:val="p"/>
                            </m:rPr>
                            <a:rPr lang="en-AU" sz="1800" b="0" i="0" smtClean="0">
                              <a:latin typeface="Cambria Math" panose="02040503050406030204" pitchFamily="18" charset="0"/>
                              <a:ea typeface="Cambria Math" panose="02040503050406030204" pitchFamily="18" charset="0"/>
                            </a:rPr>
                            <m:t>cm</m:t>
                          </m:r>
                        </m:e>
                        <m:sup>
                          <m:r>
                            <a:rPr lang="en-AU" sz="1800" b="0" i="0" smtClean="0">
                              <a:latin typeface="Cambria Math" panose="02040503050406030204" pitchFamily="18" charset="0"/>
                              <a:ea typeface="Cambria Math" panose="02040503050406030204" pitchFamily="18" charset="0"/>
                            </a:rPr>
                            <m:t>3</m:t>
                          </m:r>
                        </m:sup>
                      </m:sSup>
                    </m:oMath>
                  </m:oMathPara>
                </a14:m>
                <a:endParaRPr lang="en-AU" sz="1800" dirty="0">
                  <a:ea typeface="Cambria Math" panose="02040503050406030204" pitchFamily="18" charset="0"/>
                </a:endParaRPr>
              </a:p>
              <a:p>
                <a:endParaRPr lang="en-AU" sz="1800" dirty="0"/>
              </a:p>
            </p:txBody>
          </p:sp>
        </mc:Choice>
        <mc:Fallback xmlns="">
          <p:sp>
            <p:nvSpPr>
              <p:cNvPr id="6" name="Content Placeholder 8">
                <a:extLst>
                  <a:ext uri="{FF2B5EF4-FFF2-40B4-BE49-F238E27FC236}">
                    <a16:creationId xmlns:a16="http://schemas.microsoft.com/office/drawing/2014/main" id="{52F77B3D-4A2F-167D-6269-3E7883A60DB6}"/>
                  </a:ext>
                </a:extLst>
              </p:cNvPr>
              <p:cNvSpPr txBox="1">
                <a:spLocks noRot="1" noChangeAspect="1" noMove="1" noResize="1" noEditPoints="1" noAdjustHandles="1" noChangeArrowheads="1" noChangeShapeType="1" noTextEdit="1"/>
              </p:cNvSpPr>
              <p:nvPr/>
            </p:nvSpPr>
            <p:spPr>
              <a:xfrm>
                <a:off x="3485729" y="3364436"/>
                <a:ext cx="4359484" cy="3103084"/>
              </a:xfrm>
              <a:prstGeom prst="rect">
                <a:avLst/>
              </a:prstGeom>
              <a:blipFill>
                <a:blip r:embed="rId3"/>
                <a:stretch>
                  <a:fillRect l="-1744" t="-407"/>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03A4B587-DE6B-965B-4EF3-DCAB5BB90B4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8</a:t>
            </a:fld>
            <a:endParaRPr lang="en-AU"/>
          </a:p>
        </p:txBody>
      </p:sp>
    </p:spTree>
    <p:extLst>
      <p:ext uri="{BB962C8B-B14F-4D97-AF65-F5344CB8AC3E}">
        <p14:creationId xmlns:p14="http://schemas.microsoft.com/office/powerpoint/2010/main" val="3271822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CF6CC1-B6CB-1A2F-D25E-59EF79426332}"/>
              </a:ext>
            </a:extLst>
          </p:cNvPr>
          <p:cNvSpPr>
            <a:spLocks noGrp="1"/>
          </p:cNvSpPr>
          <p:nvPr>
            <p:ph type="title"/>
          </p:nvPr>
        </p:nvSpPr>
        <p:spPr>
          <a:xfrm>
            <a:off x="360000" y="360000"/>
            <a:ext cx="10080000" cy="545601"/>
          </a:xfrm>
        </p:spPr>
        <p:txBody>
          <a:bodyPr/>
          <a:lstStyle/>
          <a:p>
            <a:r>
              <a:rPr lang="en-AU" dirty="0"/>
              <a:t>Summarise (8 of 10)</a:t>
            </a:r>
          </a:p>
        </p:txBody>
      </p:sp>
      <p:sp>
        <p:nvSpPr>
          <p:cNvPr id="5" name="Text Placeholder 4">
            <a:extLst>
              <a:ext uri="{FF2B5EF4-FFF2-40B4-BE49-F238E27FC236}">
                <a16:creationId xmlns:a16="http://schemas.microsoft.com/office/drawing/2014/main" id="{EE53F72B-0ADA-6C44-36C3-C9ECD9BF8434}"/>
              </a:ext>
            </a:extLst>
          </p:cNvPr>
          <p:cNvSpPr>
            <a:spLocks noGrp="1"/>
          </p:cNvSpPr>
          <p:nvPr>
            <p:ph type="body" sz="quarter" idx="18"/>
          </p:nvPr>
        </p:nvSpPr>
        <p:spPr>
          <a:xfrm>
            <a:off x="360000" y="982520"/>
            <a:ext cx="10080000" cy="310015"/>
          </a:xfrm>
        </p:spPr>
        <p:txBody>
          <a:bodyPr/>
          <a:lstStyle/>
          <a:p>
            <a:r>
              <a:rPr lang="en-AU" dirty="0"/>
              <a:t>Worked example 2 – self explanation prompts</a:t>
            </a:r>
          </a:p>
        </p:txBody>
      </p:sp>
      <mc:AlternateContent xmlns:mc="http://schemas.openxmlformats.org/markup-compatibility/2006" xmlns:a14="http://schemas.microsoft.com/office/drawing/2010/main">
        <mc:Choice Requires="a14">
          <p:sp>
            <p:nvSpPr>
              <p:cNvPr id="16" name="Content Placeholder 8">
                <a:extLst>
                  <a:ext uri="{FF2B5EF4-FFF2-40B4-BE49-F238E27FC236}">
                    <a16:creationId xmlns:a16="http://schemas.microsoft.com/office/drawing/2014/main" id="{29565292-D545-9F78-0908-068B398586F8}"/>
                  </a:ext>
                </a:extLst>
              </p:cNvPr>
              <p:cNvSpPr>
                <a:spLocks noGrp="1"/>
              </p:cNvSpPr>
              <p:nvPr>
                <p:ph idx="4294967295"/>
              </p:nvPr>
            </p:nvSpPr>
            <p:spPr>
              <a:xfrm>
                <a:off x="360000" y="1487488"/>
                <a:ext cx="11483975" cy="1241425"/>
              </a:xfrm>
            </p:spPr>
            <p:txBody>
              <a:bodyPr/>
              <a:lstStyle/>
              <a:p>
                <a:pPr>
                  <a:lnSpc>
                    <a:spcPct val="150000"/>
                  </a:lnSpc>
                </a:pPr>
                <a:r>
                  <a:rPr lang="en-AU" sz="1800" b="0" dirty="0">
                    <a:ea typeface="Cambria Math" panose="02040503050406030204" pitchFamily="18" charset="0"/>
                  </a:rPr>
                  <a:t>The volume </a:t>
                </a:r>
                <a14:m>
                  <m:oMath xmlns:m="http://schemas.openxmlformats.org/officeDocument/2006/math">
                    <m:r>
                      <a:rPr lang="en-AU" sz="1800" b="0" i="1" smtClean="0">
                        <a:latin typeface="Cambria Math" panose="02040503050406030204" pitchFamily="18" charset="0"/>
                        <a:ea typeface="Cambria Math" panose="02040503050406030204" pitchFamily="18" charset="0"/>
                      </a:rPr>
                      <m:t>𝑉</m:t>
                    </m:r>
                  </m:oMath>
                </a14:m>
                <a:r>
                  <a:rPr lang="en-AU" sz="1800" b="0" dirty="0">
                    <a:ea typeface="Cambria Math" panose="02040503050406030204" pitchFamily="18" charset="0"/>
                  </a:rPr>
                  <a:t> of a gas varies inversely with the pressure </a:t>
                </a:r>
                <a14:m>
                  <m:oMath xmlns:m="http://schemas.openxmlformats.org/officeDocument/2006/math">
                    <m:r>
                      <a:rPr lang="en-AU" sz="1800" b="0" i="1" smtClean="0">
                        <a:latin typeface="Cambria Math" panose="02040503050406030204" pitchFamily="18" charset="0"/>
                        <a:ea typeface="Cambria Math" panose="02040503050406030204" pitchFamily="18" charset="0"/>
                      </a:rPr>
                      <m:t>𝑃</m:t>
                    </m:r>
                  </m:oMath>
                </a14:m>
                <a:r>
                  <a:rPr lang="en-AU" sz="1800" b="0" dirty="0">
                    <a:ea typeface="Cambria Math" panose="02040503050406030204" pitchFamily="18" charset="0"/>
                  </a:rPr>
                  <a:t> on it.</a:t>
                </a:r>
              </a:p>
              <a:p>
                <a:pPr>
                  <a:lnSpc>
                    <a:spcPct val="150000"/>
                  </a:lnSpc>
                </a:pPr>
                <a:r>
                  <a:rPr lang="en-AU" sz="1800" dirty="0">
                    <a:ea typeface="Cambria Math" panose="02040503050406030204" pitchFamily="18" charset="0"/>
                  </a:rPr>
                  <a:t>If the volume is </a:t>
                </a:r>
                <a14:m>
                  <m:oMath xmlns:m="http://schemas.openxmlformats.org/officeDocument/2006/math">
                    <m:r>
                      <a:rPr lang="en-AU" sz="1800" b="0" i="1" smtClean="0">
                        <a:latin typeface="Cambria Math" panose="02040503050406030204" pitchFamily="18" charset="0"/>
                        <a:ea typeface="Cambria Math" panose="02040503050406030204" pitchFamily="18" charset="0"/>
                      </a:rPr>
                      <m:t>120 </m:t>
                    </m:r>
                    <m:r>
                      <a:rPr lang="en-AU" sz="1800" b="0" i="1" smtClean="0">
                        <a:latin typeface="Cambria Math" panose="02040503050406030204" pitchFamily="18" charset="0"/>
                        <a:ea typeface="Cambria Math" panose="02040503050406030204" pitchFamily="18" charset="0"/>
                      </a:rPr>
                      <m:t>𝑐</m:t>
                    </m:r>
                    <m:sSup>
                      <m:sSupPr>
                        <m:ctrlPr>
                          <a:rPr lang="en-AU" sz="1800" b="0" i="1" smtClean="0">
                            <a:latin typeface="Cambria Math" panose="02040503050406030204" pitchFamily="18" charset="0"/>
                            <a:ea typeface="Cambria Math" panose="02040503050406030204" pitchFamily="18" charset="0"/>
                          </a:rPr>
                        </m:ctrlPr>
                      </m:sSupPr>
                      <m:e>
                        <m:r>
                          <a:rPr lang="en-AU" sz="1800" b="0" i="1" smtClean="0">
                            <a:latin typeface="Cambria Math" panose="02040503050406030204" pitchFamily="18" charset="0"/>
                            <a:ea typeface="Cambria Math" panose="02040503050406030204" pitchFamily="18" charset="0"/>
                          </a:rPr>
                          <m:t>𝑚</m:t>
                        </m:r>
                      </m:e>
                      <m:sup>
                        <m:r>
                          <a:rPr lang="en-AU" sz="1800" b="0" i="1" smtClean="0">
                            <a:latin typeface="Cambria Math" panose="02040503050406030204" pitchFamily="18" charset="0"/>
                            <a:ea typeface="Cambria Math" panose="02040503050406030204" pitchFamily="18" charset="0"/>
                          </a:rPr>
                          <m:t>3</m:t>
                        </m:r>
                      </m:sup>
                    </m:sSup>
                  </m:oMath>
                </a14:m>
                <a:r>
                  <a:rPr lang="en-AU" sz="1800" b="0" dirty="0">
                    <a:ea typeface="Cambria Math" panose="02040503050406030204" pitchFamily="18" charset="0"/>
                  </a:rPr>
                  <a:t> under pressure of </a:t>
                </a:r>
                <a14:m>
                  <m:oMath xmlns:m="http://schemas.openxmlformats.org/officeDocument/2006/math">
                    <m:r>
                      <a:rPr lang="en-AU" sz="1800" b="0" i="1" smtClean="0">
                        <a:latin typeface="Cambria Math" panose="02040503050406030204" pitchFamily="18" charset="0"/>
                        <a:ea typeface="Cambria Math" panose="02040503050406030204" pitchFamily="18" charset="0"/>
                      </a:rPr>
                      <m:t>30 </m:t>
                    </m:r>
                    <m:r>
                      <a:rPr lang="en-AU" sz="1800" b="0" i="1" smtClean="0">
                        <a:latin typeface="Cambria Math" panose="02040503050406030204" pitchFamily="18" charset="0"/>
                        <a:ea typeface="Cambria Math" panose="02040503050406030204" pitchFamily="18" charset="0"/>
                      </a:rPr>
                      <m:t>𝑘𝑔</m:t>
                    </m:r>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𝑐</m:t>
                    </m:r>
                    <m:sSup>
                      <m:sSupPr>
                        <m:ctrlPr>
                          <a:rPr lang="en-AU" sz="1800" b="0" i="1" smtClean="0">
                            <a:latin typeface="Cambria Math" panose="02040503050406030204" pitchFamily="18" charset="0"/>
                            <a:ea typeface="Cambria Math" panose="02040503050406030204" pitchFamily="18" charset="0"/>
                          </a:rPr>
                        </m:ctrlPr>
                      </m:sSupPr>
                      <m:e>
                        <m:r>
                          <a:rPr lang="en-AU" sz="1800" b="0" i="1" smtClean="0">
                            <a:latin typeface="Cambria Math" panose="02040503050406030204" pitchFamily="18" charset="0"/>
                            <a:ea typeface="Cambria Math" panose="02040503050406030204" pitchFamily="18" charset="0"/>
                          </a:rPr>
                          <m:t>𝑚</m:t>
                        </m:r>
                      </m:e>
                      <m:sup>
                        <m:r>
                          <a:rPr lang="en-AU" sz="1800" b="0" i="1" smtClean="0">
                            <a:latin typeface="Cambria Math" panose="02040503050406030204" pitchFamily="18" charset="0"/>
                            <a:ea typeface="Cambria Math" panose="02040503050406030204" pitchFamily="18" charset="0"/>
                          </a:rPr>
                          <m:t>2</m:t>
                        </m:r>
                      </m:sup>
                    </m:sSup>
                  </m:oMath>
                </a14:m>
                <a:r>
                  <a:rPr lang="en-AU" sz="1800" b="0" dirty="0">
                    <a:ea typeface="Cambria Math" panose="02040503050406030204" pitchFamily="18" charset="0"/>
                  </a:rPr>
                  <a:t>, what pressure must be applied to have a volume of </a:t>
                </a:r>
                <a14:m>
                  <m:oMath xmlns:m="http://schemas.openxmlformats.org/officeDocument/2006/math">
                    <m:r>
                      <a:rPr lang="en-AU" sz="1800" b="0" i="1" smtClean="0">
                        <a:latin typeface="Cambria Math" panose="02040503050406030204" pitchFamily="18" charset="0"/>
                        <a:ea typeface="Cambria Math" panose="02040503050406030204" pitchFamily="18" charset="0"/>
                      </a:rPr>
                      <m:t>160 </m:t>
                    </m:r>
                    <m:r>
                      <a:rPr lang="en-AU" sz="1800" b="0" i="1" smtClean="0">
                        <a:latin typeface="Cambria Math" panose="02040503050406030204" pitchFamily="18" charset="0"/>
                        <a:ea typeface="Cambria Math" panose="02040503050406030204" pitchFamily="18" charset="0"/>
                      </a:rPr>
                      <m:t>𝑐</m:t>
                    </m:r>
                    <m:sSup>
                      <m:sSupPr>
                        <m:ctrlPr>
                          <a:rPr lang="en-AU" sz="1800" b="0" i="1" smtClean="0">
                            <a:latin typeface="Cambria Math" panose="02040503050406030204" pitchFamily="18" charset="0"/>
                            <a:ea typeface="Cambria Math" panose="02040503050406030204" pitchFamily="18" charset="0"/>
                          </a:rPr>
                        </m:ctrlPr>
                      </m:sSupPr>
                      <m:e>
                        <m:r>
                          <a:rPr lang="en-AU" sz="1800" b="0" i="1" smtClean="0">
                            <a:latin typeface="Cambria Math" panose="02040503050406030204" pitchFamily="18" charset="0"/>
                            <a:ea typeface="Cambria Math" panose="02040503050406030204" pitchFamily="18" charset="0"/>
                          </a:rPr>
                          <m:t>𝑚</m:t>
                        </m:r>
                      </m:e>
                      <m:sup>
                        <m:r>
                          <a:rPr lang="en-AU" sz="1800" b="0" i="1" smtClean="0">
                            <a:latin typeface="Cambria Math" panose="02040503050406030204" pitchFamily="18" charset="0"/>
                            <a:ea typeface="Cambria Math" panose="02040503050406030204" pitchFamily="18" charset="0"/>
                          </a:rPr>
                          <m:t>3</m:t>
                        </m:r>
                      </m:sup>
                    </m:sSup>
                  </m:oMath>
                </a14:m>
                <a:r>
                  <a:rPr lang="en-AU" sz="1800" b="0" dirty="0">
                    <a:ea typeface="Cambria Math" panose="02040503050406030204" pitchFamily="18" charset="0"/>
                  </a:rPr>
                  <a:t>?</a:t>
                </a:r>
                <a:endParaRPr lang="en-AU" sz="1800" dirty="0">
                  <a:ea typeface="Cambria Math" panose="02040503050406030204" pitchFamily="18" charset="0"/>
                </a:endParaRPr>
              </a:p>
            </p:txBody>
          </p:sp>
        </mc:Choice>
        <mc:Fallback xmlns="">
          <p:sp>
            <p:nvSpPr>
              <p:cNvPr id="16" name="Content Placeholder 8">
                <a:extLst>
                  <a:ext uri="{FF2B5EF4-FFF2-40B4-BE49-F238E27FC236}">
                    <a16:creationId xmlns:a16="http://schemas.microsoft.com/office/drawing/2014/main" id="{29565292-D545-9F78-0908-068B398586F8}"/>
                  </a:ext>
                </a:extLst>
              </p:cNvPr>
              <p:cNvSpPr>
                <a:spLocks noGrp="1" noRot="1" noChangeAspect="1" noMove="1" noResize="1" noEditPoints="1" noAdjustHandles="1" noChangeArrowheads="1" noChangeShapeType="1" noTextEdit="1"/>
              </p:cNvSpPr>
              <p:nvPr>
                <p:ph idx="4294967295"/>
              </p:nvPr>
            </p:nvSpPr>
            <p:spPr>
              <a:xfrm>
                <a:off x="360000" y="1487488"/>
                <a:ext cx="11483975" cy="1241425"/>
              </a:xfrm>
              <a:blipFill>
                <a:blip r:embed="rId3"/>
                <a:stretch>
                  <a:fillRect l="-1221" b="-19608"/>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7" name="Content Placeholder 8">
                <a:extLst>
                  <a:ext uri="{FF2B5EF4-FFF2-40B4-BE49-F238E27FC236}">
                    <a16:creationId xmlns:a16="http://schemas.microsoft.com/office/drawing/2014/main" id="{36F47F93-9EFE-7751-6D0B-C0ED15233C3E}"/>
                  </a:ext>
                </a:extLst>
              </p:cNvPr>
              <p:cNvSpPr txBox="1">
                <a:spLocks/>
              </p:cNvSpPr>
              <p:nvPr/>
            </p:nvSpPr>
            <p:spPr>
              <a:xfrm>
                <a:off x="360000" y="3364436"/>
                <a:ext cx="1600880" cy="3103084"/>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ea typeface="Cambria Math" panose="02040503050406030204" pitchFamily="18" charset="0"/>
                        </a:rPr>
                        <m:t>𝑉</m:t>
                      </m:r>
                      <m:r>
                        <a:rPr lang="en-AU" sz="1800" i="1" smtClean="0">
                          <a:latin typeface="Cambria Math" panose="02040503050406030204" pitchFamily="18" charset="0"/>
                          <a:ea typeface="Cambria Math" panose="02040503050406030204" pitchFamily="18" charset="0"/>
                        </a:rPr>
                        <m:t>∝</m:t>
                      </m:r>
                      <m:f>
                        <m:fPr>
                          <m:ctrlPr>
                            <a:rPr lang="en-AU" sz="1800" i="1" smtClean="0">
                              <a:latin typeface="Cambria Math" panose="02040503050406030204" pitchFamily="18" charset="0"/>
                              <a:ea typeface="Cambria Math" panose="02040503050406030204" pitchFamily="18" charset="0"/>
                            </a:rPr>
                          </m:ctrlPr>
                        </m:fPr>
                        <m:num>
                          <m:r>
                            <a:rPr lang="en-AU" sz="1800" b="0" i="1" smtClean="0">
                              <a:latin typeface="Cambria Math" panose="02040503050406030204" pitchFamily="18" charset="0"/>
                              <a:ea typeface="Cambria Math" panose="02040503050406030204" pitchFamily="18" charset="0"/>
                            </a:rPr>
                            <m:t>𝑘</m:t>
                          </m:r>
                        </m:num>
                        <m:den>
                          <m:r>
                            <a:rPr lang="en-AU" sz="1800" b="0" i="1" smtClean="0">
                              <a:latin typeface="Cambria Math" panose="02040503050406030204" pitchFamily="18" charset="0"/>
                              <a:ea typeface="Cambria Math" panose="02040503050406030204" pitchFamily="18" charset="0"/>
                            </a:rPr>
                            <m:t>𝑃</m:t>
                          </m:r>
                        </m:den>
                      </m:f>
                    </m:oMath>
                  </m:oMathPara>
                </a14:m>
                <a:endParaRPr lang="en-AU" sz="1800" dirty="0">
                  <a:ea typeface="Cambria Math" panose="02040503050406030204" pitchFamily="18" charset="0"/>
                </a:endParaRPr>
              </a:p>
              <a:p>
                <a:pPr algn="ct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ea typeface="Cambria Math" panose="02040503050406030204" pitchFamily="18" charset="0"/>
                        </a:rPr>
                        <m:t>𝑉</m:t>
                      </m:r>
                      <m:r>
                        <a:rPr lang="en-AU" sz="1800" b="0" i="1" smtClean="0">
                          <a:latin typeface="Cambria Math" panose="02040503050406030204" pitchFamily="18" charset="0"/>
                          <a:ea typeface="Cambria Math" panose="02040503050406030204" pitchFamily="18" charset="0"/>
                        </a:rPr>
                        <m:t>=</m:t>
                      </m:r>
                      <m:f>
                        <m:fPr>
                          <m:ctrlPr>
                            <a:rPr lang="en-AU" sz="1800" b="0" i="1" smtClean="0">
                              <a:latin typeface="Cambria Math" panose="02040503050406030204" pitchFamily="18" charset="0"/>
                              <a:ea typeface="Cambria Math" panose="02040503050406030204" pitchFamily="18" charset="0"/>
                            </a:rPr>
                          </m:ctrlPr>
                        </m:fPr>
                        <m:num>
                          <m:r>
                            <a:rPr lang="en-AU" sz="1800" b="0" i="1" smtClean="0">
                              <a:latin typeface="Cambria Math" panose="02040503050406030204" pitchFamily="18" charset="0"/>
                              <a:ea typeface="Cambria Math" panose="02040503050406030204" pitchFamily="18" charset="0"/>
                            </a:rPr>
                            <m:t>𝑘</m:t>
                          </m:r>
                        </m:num>
                        <m:den>
                          <m:r>
                            <a:rPr lang="en-AU" sz="1800" b="0" i="1" smtClean="0">
                              <a:latin typeface="Cambria Math" panose="02040503050406030204" pitchFamily="18" charset="0"/>
                              <a:ea typeface="Cambria Math" panose="02040503050406030204" pitchFamily="18" charset="0"/>
                            </a:rPr>
                            <m:t>𝑃</m:t>
                          </m:r>
                        </m:den>
                      </m:f>
                    </m:oMath>
                  </m:oMathPara>
                </a14:m>
                <a:endParaRPr lang="en-AU" sz="1800" b="0" dirty="0">
                  <a:ea typeface="Cambria Math" panose="02040503050406030204" pitchFamily="18" charset="0"/>
                </a:endParaRPr>
              </a:p>
              <a:p>
                <a:pPr algn="ct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ea typeface="Cambria Math" panose="02040503050406030204" pitchFamily="18" charset="0"/>
                        </a:rPr>
                        <m:t>120=</m:t>
                      </m:r>
                      <m:f>
                        <m:fPr>
                          <m:ctrlPr>
                            <a:rPr lang="en-AU" sz="1800" b="0" i="1" smtClean="0">
                              <a:latin typeface="Cambria Math" panose="02040503050406030204" pitchFamily="18" charset="0"/>
                              <a:ea typeface="Cambria Math" panose="02040503050406030204" pitchFamily="18" charset="0"/>
                            </a:rPr>
                          </m:ctrlPr>
                        </m:fPr>
                        <m:num>
                          <m:r>
                            <a:rPr lang="en-AU" sz="1800" b="0" i="1" smtClean="0">
                              <a:latin typeface="Cambria Math" panose="02040503050406030204" pitchFamily="18" charset="0"/>
                              <a:ea typeface="Cambria Math" panose="02040503050406030204" pitchFamily="18" charset="0"/>
                            </a:rPr>
                            <m:t>𝑘</m:t>
                          </m:r>
                        </m:num>
                        <m:den>
                          <m:r>
                            <a:rPr lang="en-AU" sz="1800" b="0" i="1" smtClean="0">
                              <a:latin typeface="Cambria Math" panose="02040503050406030204" pitchFamily="18" charset="0"/>
                              <a:ea typeface="Cambria Math" panose="02040503050406030204" pitchFamily="18" charset="0"/>
                            </a:rPr>
                            <m:t>30</m:t>
                          </m:r>
                        </m:den>
                      </m:f>
                    </m:oMath>
                  </m:oMathPara>
                </a14:m>
                <a:endParaRPr lang="en-AU" sz="1800" dirty="0">
                  <a:ea typeface="Cambria Math" panose="02040503050406030204" pitchFamily="18" charset="0"/>
                </a:endParaRPr>
              </a:p>
              <a:p>
                <a:pPr algn="ct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ea typeface="Cambria Math" panose="02040503050406030204" pitchFamily="18" charset="0"/>
                        </a:rPr>
                        <m:t>𝑘</m:t>
                      </m:r>
                      <m:r>
                        <a:rPr lang="en-AU" sz="1800" b="0" i="1" smtClean="0">
                          <a:latin typeface="Cambria Math" panose="02040503050406030204" pitchFamily="18" charset="0"/>
                          <a:ea typeface="Cambria Math" panose="02040503050406030204" pitchFamily="18" charset="0"/>
                        </a:rPr>
                        <m:t>=360</m:t>
                      </m:r>
                    </m:oMath>
                  </m:oMathPara>
                </a14:m>
                <a:endParaRPr lang="en-AU" sz="1800" dirty="0">
                  <a:ea typeface="Cambria Math" panose="02040503050406030204" pitchFamily="18" charset="0"/>
                </a:endParaRPr>
              </a:p>
              <a:p>
                <a:pPr algn="ct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ea typeface="Cambria Math" panose="02040503050406030204" pitchFamily="18" charset="0"/>
                        </a:rPr>
                        <m:t>𝑉</m:t>
                      </m:r>
                      <m:r>
                        <a:rPr lang="en-AU" sz="1800" b="0" i="1" smtClean="0">
                          <a:latin typeface="Cambria Math" panose="02040503050406030204" pitchFamily="18" charset="0"/>
                          <a:ea typeface="Cambria Math" panose="02040503050406030204" pitchFamily="18" charset="0"/>
                        </a:rPr>
                        <m:t>=</m:t>
                      </m:r>
                      <m:f>
                        <m:fPr>
                          <m:ctrlPr>
                            <a:rPr lang="en-AU" sz="1800" b="0" i="1" smtClean="0">
                              <a:latin typeface="Cambria Math" panose="02040503050406030204" pitchFamily="18" charset="0"/>
                              <a:ea typeface="Cambria Math" panose="02040503050406030204" pitchFamily="18" charset="0"/>
                            </a:rPr>
                          </m:ctrlPr>
                        </m:fPr>
                        <m:num>
                          <m:r>
                            <a:rPr lang="en-AU" sz="1800" b="0" i="1" smtClean="0">
                              <a:latin typeface="Cambria Math" panose="02040503050406030204" pitchFamily="18" charset="0"/>
                              <a:ea typeface="Cambria Math" panose="02040503050406030204" pitchFamily="18" charset="0"/>
                            </a:rPr>
                            <m:t>360</m:t>
                          </m:r>
                        </m:num>
                        <m:den>
                          <m:r>
                            <a:rPr lang="en-AU" sz="1800" b="0" i="1" smtClean="0">
                              <a:latin typeface="Cambria Math" panose="02040503050406030204" pitchFamily="18" charset="0"/>
                              <a:ea typeface="Cambria Math" panose="02040503050406030204" pitchFamily="18" charset="0"/>
                            </a:rPr>
                            <m:t>𝑃</m:t>
                          </m:r>
                        </m:den>
                      </m:f>
                    </m:oMath>
                  </m:oMathPara>
                </a14:m>
                <a:endParaRPr lang="en-AU" sz="1800" dirty="0">
                  <a:ea typeface="Cambria Math" panose="02040503050406030204" pitchFamily="18" charset="0"/>
                </a:endParaRPr>
              </a:p>
            </p:txBody>
          </p:sp>
        </mc:Choice>
        <mc:Fallback xmlns="">
          <p:sp>
            <p:nvSpPr>
              <p:cNvPr id="17" name="Content Placeholder 8">
                <a:extLst>
                  <a:ext uri="{FF2B5EF4-FFF2-40B4-BE49-F238E27FC236}">
                    <a16:creationId xmlns:a16="http://schemas.microsoft.com/office/drawing/2014/main" id="{36F47F93-9EFE-7751-6D0B-C0ED15233C3E}"/>
                  </a:ext>
                </a:extLst>
              </p:cNvPr>
              <p:cNvSpPr txBox="1">
                <a:spLocks noRot="1" noChangeAspect="1" noMove="1" noResize="1" noEditPoints="1" noAdjustHandles="1" noChangeArrowheads="1" noChangeShapeType="1" noTextEdit="1"/>
              </p:cNvSpPr>
              <p:nvPr/>
            </p:nvSpPr>
            <p:spPr>
              <a:xfrm>
                <a:off x="360000" y="3364436"/>
                <a:ext cx="1600880" cy="3103084"/>
              </a:xfrm>
              <a:prstGeom prst="rect">
                <a:avLst/>
              </a:prstGeom>
              <a:blipFill>
                <a:blip r:embed="rId4"/>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8" name="Content Placeholder 8">
                <a:extLst>
                  <a:ext uri="{FF2B5EF4-FFF2-40B4-BE49-F238E27FC236}">
                    <a16:creationId xmlns:a16="http://schemas.microsoft.com/office/drawing/2014/main" id="{7EBAEE93-40E5-2E70-1F62-6F90775A4AD0}"/>
                  </a:ext>
                </a:extLst>
              </p:cNvPr>
              <p:cNvSpPr txBox="1">
                <a:spLocks/>
              </p:cNvSpPr>
              <p:nvPr/>
            </p:nvSpPr>
            <p:spPr>
              <a:xfrm>
                <a:off x="3485729" y="3364436"/>
                <a:ext cx="2335951" cy="1705404"/>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ea typeface="Cambria Math" panose="02040503050406030204" pitchFamily="18" charset="0"/>
                        </a:rPr>
                        <m:t>160=</m:t>
                      </m:r>
                      <m:f>
                        <m:fPr>
                          <m:ctrlPr>
                            <a:rPr lang="en-AU" sz="1800" b="0" i="1" smtClean="0">
                              <a:latin typeface="Cambria Math" panose="02040503050406030204" pitchFamily="18" charset="0"/>
                              <a:ea typeface="Cambria Math" panose="02040503050406030204" pitchFamily="18" charset="0"/>
                            </a:rPr>
                          </m:ctrlPr>
                        </m:fPr>
                        <m:num>
                          <m:r>
                            <a:rPr lang="en-AU" sz="1800" b="0" i="1" smtClean="0">
                              <a:latin typeface="Cambria Math" panose="02040503050406030204" pitchFamily="18" charset="0"/>
                              <a:ea typeface="Cambria Math" panose="02040503050406030204" pitchFamily="18" charset="0"/>
                            </a:rPr>
                            <m:t>360</m:t>
                          </m:r>
                        </m:num>
                        <m:den>
                          <m:r>
                            <a:rPr lang="en-AU" sz="1800" b="0" i="1" smtClean="0">
                              <a:latin typeface="Cambria Math" panose="02040503050406030204" pitchFamily="18" charset="0"/>
                              <a:ea typeface="Cambria Math" panose="02040503050406030204" pitchFamily="18" charset="0"/>
                            </a:rPr>
                            <m:t>𝑃</m:t>
                          </m:r>
                        </m:den>
                      </m:f>
                    </m:oMath>
                  </m:oMathPara>
                </a14:m>
                <a:endParaRPr lang="en-AU" sz="1800" b="0" dirty="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ea typeface="Cambria Math" panose="02040503050406030204" pitchFamily="18" charset="0"/>
                        </a:rPr>
                        <m:t>𝑃</m:t>
                      </m:r>
                      <m:r>
                        <a:rPr lang="en-AU" sz="1800" b="0" i="1" smtClean="0">
                          <a:latin typeface="Cambria Math" panose="02040503050406030204" pitchFamily="18" charset="0"/>
                          <a:ea typeface="Cambria Math" panose="02040503050406030204" pitchFamily="18" charset="0"/>
                        </a:rPr>
                        <m:t>=</m:t>
                      </m:r>
                      <m:f>
                        <m:fPr>
                          <m:ctrlPr>
                            <a:rPr lang="en-AU" sz="1800" b="0" i="1" smtClean="0">
                              <a:latin typeface="Cambria Math" panose="02040503050406030204" pitchFamily="18" charset="0"/>
                              <a:ea typeface="Cambria Math" panose="02040503050406030204" pitchFamily="18" charset="0"/>
                            </a:rPr>
                          </m:ctrlPr>
                        </m:fPr>
                        <m:num>
                          <m:r>
                            <a:rPr lang="en-AU" sz="1800" b="0" i="1" smtClean="0">
                              <a:latin typeface="Cambria Math" panose="02040503050406030204" pitchFamily="18" charset="0"/>
                              <a:ea typeface="Cambria Math" panose="02040503050406030204" pitchFamily="18" charset="0"/>
                            </a:rPr>
                            <m:t>360</m:t>
                          </m:r>
                        </m:num>
                        <m:den>
                          <m:r>
                            <a:rPr lang="en-AU" sz="1800" b="0" i="1" smtClean="0">
                              <a:latin typeface="Cambria Math" panose="02040503050406030204" pitchFamily="18" charset="0"/>
                              <a:ea typeface="Cambria Math" panose="02040503050406030204" pitchFamily="18" charset="0"/>
                            </a:rPr>
                            <m:t>160</m:t>
                          </m:r>
                        </m:den>
                      </m:f>
                    </m:oMath>
                  </m:oMathPara>
                </a14:m>
                <a:endParaRPr lang="en-AU" sz="1800" b="0" dirty="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ea typeface="Cambria Math" panose="02040503050406030204" pitchFamily="18" charset="0"/>
                        </a:rPr>
                        <m:t>𝑃</m:t>
                      </m:r>
                      <m:r>
                        <a:rPr lang="en-AU" sz="1800" b="0" i="1" smtClean="0">
                          <a:latin typeface="Cambria Math" panose="02040503050406030204" pitchFamily="18" charset="0"/>
                          <a:ea typeface="Cambria Math" panose="02040503050406030204" pitchFamily="18" charset="0"/>
                        </a:rPr>
                        <m:t>=2.0625</m:t>
                      </m:r>
                      <m:r>
                        <a:rPr lang="en-AU" sz="1800" b="0" i="0" smtClean="0">
                          <a:latin typeface="Cambria Math" panose="02040503050406030204" pitchFamily="18" charset="0"/>
                          <a:ea typeface="Cambria Math" panose="02040503050406030204" pitchFamily="18" charset="0"/>
                        </a:rPr>
                        <m:t> </m:t>
                      </m:r>
                      <m:r>
                        <m:rPr>
                          <m:sty m:val="p"/>
                        </m:rPr>
                        <a:rPr lang="en-AU" sz="1800" b="0" i="0" smtClean="0">
                          <a:latin typeface="Cambria Math" panose="02040503050406030204" pitchFamily="18" charset="0"/>
                          <a:ea typeface="Cambria Math" panose="02040503050406030204" pitchFamily="18" charset="0"/>
                        </a:rPr>
                        <m:t>kg</m:t>
                      </m:r>
                      <m:r>
                        <a:rPr lang="en-AU" sz="1800" b="0" i="0" smtClean="0">
                          <a:latin typeface="Cambria Math" panose="02040503050406030204" pitchFamily="18" charset="0"/>
                          <a:ea typeface="Cambria Math" panose="02040503050406030204" pitchFamily="18" charset="0"/>
                        </a:rPr>
                        <m:t>/</m:t>
                      </m:r>
                      <m:sSup>
                        <m:sSupPr>
                          <m:ctrlPr>
                            <a:rPr lang="en-AU" sz="1800" b="0" i="1" smtClean="0">
                              <a:latin typeface="Cambria Math" panose="02040503050406030204" pitchFamily="18" charset="0"/>
                              <a:ea typeface="Cambria Math" panose="02040503050406030204" pitchFamily="18" charset="0"/>
                            </a:rPr>
                          </m:ctrlPr>
                        </m:sSupPr>
                        <m:e>
                          <m:r>
                            <m:rPr>
                              <m:sty m:val="p"/>
                            </m:rPr>
                            <a:rPr lang="en-AU" sz="1800" b="0" i="0" smtClean="0">
                              <a:latin typeface="Cambria Math" panose="02040503050406030204" pitchFamily="18" charset="0"/>
                              <a:ea typeface="Cambria Math" panose="02040503050406030204" pitchFamily="18" charset="0"/>
                            </a:rPr>
                            <m:t>cm</m:t>
                          </m:r>
                        </m:e>
                        <m:sup>
                          <m:r>
                            <a:rPr lang="en-AU" sz="1800" b="0" i="0" smtClean="0">
                              <a:latin typeface="Cambria Math" panose="02040503050406030204" pitchFamily="18" charset="0"/>
                              <a:ea typeface="Cambria Math" panose="02040503050406030204" pitchFamily="18" charset="0"/>
                            </a:rPr>
                            <m:t>3</m:t>
                          </m:r>
                        </m:sup>
                      </m:sSup>
                    </m:oMath>
                  </m:oMathPara>
                </a14:m>
                <a:endParaRPr lang="en-AU" sz="1800" dirty="0">
                  <a:ea typeface="Cambria Math" panose="02040503050406030204" pitchFamily="18" charset="0"/>
                </a:endParaRPr>
              </a:p>
              <a:p>
                <a:endParaRPr lang="en-AU" sz="1800" dirty="0"/>
              </a:p>
            </p:txBody>
          </p:sp>
        </mc:Choice>
        <mc:Fallback xmlns="">
          <p:sp>
            <p:nvSpPr>
              <p:cNvPr id="18" name="Content Placeholder 8">
                <a:extLst>
                  <a:ext uri="{FF2B5EF4-FFF2-40B4-BE49-F238E27FC236}">
                    <a16:creationId xmlns:a16="http://schemas.microsoft.com/office/drawing/2014/main" id="{7EBAEE93-40E5-2E70-1F62-6F90775A4AD0}"/>
                  </a:ext>
                </a:extLst>
              </p:cNvPr>
              <p:cNvSpPr txBox="1">
                <a:spLocks noRot="1" noChangeAspect="1" noMove="1" noResize="1" noEditPoints="1" noAdjustHandles="1" noChangeArrowheads="1" noChangeShapeType="1" noTextEdit="1"/>
              </p:cNvSpPr>
              <p:nvPr/>
            </p:nvSpPr>
            <p:spPr>
              <a:xfrm>
                <a:off x="3485729" y="3364436"/>
                <a:ext cx="2335951" cy="1705404"/>
              </a:xfrm>
              <a:prstGeom prst="rect">
                <a:avLst/>
              </a:prstGeom>
              <a:blipFill>
                <a:blip r:embed="rId5"/>
                <a:stretch>
                  <a:fillRect l="-3243" t="-735" b="-1471"/>
                </a:stretch>
              </a:blipFill>
            </p:spPr>
            <p:txBody>
              <a:bodyPr/>
              <a:lstStyle/>
              <a:p>
                <a:r>
                  <a:rPr lang="en-US">
                    <a:noFill/>
                  </a:rPr>
                  <a:t> </a:t>
                </a:r>
              </a:p>
            </p:txBody>
          </p:sp>
        </mc:Fallback>
      </mc:AlternateContent>
      <p:sp>
        <p:nvSpPr>
          <p:cNvPr id="8" name="Speech Bubble: Rectangle with Corners Rounded 7">
            <a:extLst>
              <a:ext uri="{FF2B5EF4-FFF2-40B4-BE49-F238E27FC236}">
                <a16:creationId xmlns:a16="http://schemas.microsoft.com/office/drawing/2014/main" id="{60980A9B-F90B-D494-D5E7-CAD949EF8FB0}"/>
              </a:ext>
            </a:extLst>
          </p:cNvPr>
          <p:cNvSpPr/>
          <p:nvPr/>
        </p:nvSpPr>
        <p:spPr>
          <a:xfrm>
            <a:off x="2993242" y="5370080"/>
            <a:ext cx="3214518" cy="1013231"/>
          </a:xfrm>
          <a:prstGeom prst="wedgeRoundRectCallout">
            <a:avLst>
              <a:gd name="adj1" fmla="val -16730"/>
              <a:gd name="adj2" fmla="val -73039"/>
              <a:gd name="adj3" fmla="val 16667"/>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0488">
              <a:lnSpc>
                <a:spcPct val="150000"/>
              </a:lnSpc>
            </a:pPr>
            <a:r>
              <a:rPr lang="en-AU" sz="1800" dirty="0"/>
              <a:t>Why does lower pressure produce greater volume?</a:t>
            </a:r>
          </a:p>
        </p:txBody>
      </p:sp>
      <mc:AlternateContent xmlns:mc="http://schemas.openxmlformats.org/markup-compatibility/2006" xmlns:a14="http://schemas.microsoft.com/office/drawing/2010/main">
        <mc:Choice Requires="a14">
          <p:sp>
            <p:nvSpPr>
              <p:cNvPr id="7" name="Speech Bubble: Rectangle with Corners Rounded 6">
                <a:extLst>
                  <a:ext uri="{FF2B5EF4-FFF2-40B4-BE49-F238E27FC236}">
                    <a16:creationId xmlns:a16="http://schemas.microsoft.com/office/drawing/2014/main" id="{F5E02296-6C06-CF2C-82A3-1F8FB14C5A9A}"/>
                  </a:ext>
                </a:extLst>
              </p:cNvPr>
              <p:cNvSpPr/>
              <p:nvPr/>
            </p:nvSpPr>
            <p:spPr>
              <a:xfrm>
                <a:off x="6014829" y="3428999"/>
                <a:ext cx="2865011" cy="1469571"/>
              </a:xfrm>
              <a:prstGeom prst="wedgeRoundRectCallout">
                <a:avLst>
                  <a:gd name="adj1" fmla="val -59212"/>
                  <a:gd name="adj2" fmla="val -2156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0488">
                  <a:lnSpc>
                    <a:spcPct val="150000"/>
                  </a:lnSpc>
                </a:pPr>
                <a:r>
                  <a:rPr lang="en-AU" sz="1800" dirty="0"/>
                  <a:t>How would you expect </a:t>
                </a:r>
                <a14:m>
                  <m:oMath xmlns:m="http://schemas.openxmlformats.org/officeDocument/2006/math">
                    <m:r>
                      <a:rPr lang="en-AU" sz="1800" b="0" i="1" smtClean="0">
                        <a:latin typeface="Cambria Math" panose="02040503050406030204" pitchFamily="18" charset="0"/>
                      </a:rPr>
                      <m:t>𝑃</m:t>
                    </m:r>
                  </m:oMath>
                </a14:m>
                <a:r>
                  <a:rPr lang="en-AU" sz="1800" dirty="0"/>
                  <a:t> to change as </a:t>
                </a:r>
                <a14:m>
                  <m:oMath xmlns:m="http://schemas.openxmlformats.org/officeDocument/2006/math">
                    <m:r>
                      <a:rPr lang="en-AU" sz="1800" b="0" i="1" smtClean="0">
                        <a:latin typeface="Cambria Math" panose="02040503050406030204" pitchFamily="18" charset="0"/>
                      </a:rPr>
                      <m:t>𝑉</m:t>
                    </m:r>
                  </m:oMath>
                </a14:m>
                <a:r>
                  <a:rPr lang="en-AU" sz="1800" dirty="0"/>
                  <a:t> approaches 200?</a:t>
                </a:r>
              </a:p>
            </p:txBody>
          </p:sp>
        </mc:Choice>
        <mc:Fallback xmlns="">
          <p:sp>
            <p:nvSpPr>
              <p:cNvPr id="7" name="Speech Bubble: Rectangle with Corners Rounded 6">
                <a:extLst>
                  <a:ext uri="{FF2B5EF4-FFF2-40B4-BE49-F238E27FC236}">
                    <a16:creationId xmlns:a16="http://schemas.microsoft.com/office/drawing/2014/main" id="{F5E02296-6C06-CF2C-82A3-1F8FB14C5A9A}"/>
                  </a:ext>
                </a:extLst>
              </p:cNvPr>
              <p:cNvSpPr>
                <a:spLocks noRot="1" noChangeAspect="1" noMove="1" noResize="1" noEditPoints="1" noAdjustHandles="1" noChangeArrowheads="1" noChangeShapeType="1" noTextEdit="1"/>
              </p:cNvSpPr>
              <p:nvPr/>
            </p:nvSpPr>
            <p:spPr>
              <a:xfrm>
                <a:off x="6014829" y="3428999"/>
                <a:ext cx="2865011" cy="1469571"/>
              </a:xfrm>
              <a:prstGeom prst="wedgeRoundRectCallout">
                <a:avLst>
                  <a:gd name="adj1" fmla="val -59212"/>
                  <a:gd name="adj2" fmla="val -21563"/>
                  <a:gd name="adj3" fmla="val 16667"/>
                </a:avLst>
              </a:prstGeom>
              <a:blipFill>
                <a:blip r:embed="rId6"/>
                <a:stretch>
                  <a:fillRect/>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03A4B587-DE6B-965B-4EF3-DCAB5BB90B4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a:t>
            </a:fld>
            <a:endParaRPr lang="en-AU"/>
          </a:p>
        </p:txBody>
      </p:sp>
    </p:spTree>
    <p:extLst>
      <p:ext uri="{BB962C8B-B14F-4D97-AF65-F5344CB8AC3E}">
        <p14:creationId xmlns:p14="http://schemas.microsoft.com/office/powerpoint/2010/main" val="411543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1005</Words>
  <Application>Microsoft Office PowerPoint</Application>
  <PresentationFormat>Widescreen</PresentationFormat>
  <Paragraphs>129</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Cambria Math</vt:lpstr>
      <vt:lpstr>Arial</vt:lpstr>
      <vt:lpstr>Public Sans SemiBold</vt:lpstr>
      <vt:lpstr>Times New Roman</vt:lpstr>
      <vt:lpstr>Public Sans</vt:lpstr>
      <vt:lpstr>Public Sans Light</vt:lpstr>
      <vt:lpstr>1_NSWG Corporate</vt:lpstr>
      <vt:lpstr>Inverse variation</vt:lpstr>
      <vt:lpstr>Summarise (1 of 10)</vt:lpstr>
      <vt:lpstr>Summarise (2 of 10)</vt:lpstr>
      <vt:lpstr>Summarise (3 of 10)</vt:lpstr>
      <vt:lpstr>Summarise (4 of 10)</vt:lpstr>
      <vt:lpstr>Summarise (5 of 10)</vt:lpstr>
      <vt:lpstr>Summarise (6 of 10)</vt:lpstr>
      <vt:lpstr>Summarise (7 of 10)</vt:lpstr>
      <vt:lpstr>Summarise (8 of 10)</vt:lpstr>
      <vt:lpstr>Summarise (9 of 10)</vt:lpstr>
      <vt:lpstr>Summarise (10 of 10)</vt:lpstr>
      <vt:lpstr>Copyright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Inverse variation slideshow</dc:title>
  <dc:subject/>
  <dc:creator>NSW Department of Education</dc:creator>
  <cp:keywords/>
  <dc:description/>
  <dcterms:created xsi:type="dcterms:W3CDTF">2024-05-03T01:28:27Z</dcterms:created>
  <dcterms:modified xsi:type="dcterms:W3CDTF">2024-05-03T01:32:40Z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2024-05-03T01:28:36Z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797be2b5-0877-420b-843b-9ec49094e9b0</vt:lpwstr>
  </property>
  <property fmtid="{D5CDD505-2E9C-101B-9397-08002B2CF9AE}" pid="8" name="MSIP_Label_b603dfd7-d93a-4381-a340-2995d8282205_ContentBits">
    <vt:lpwstr>0</vt:lpwstr>
  </property>
</Properties>
</file>