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5" r:id="rId1"/>
  </p:sldMasterIdLst>
  <p:notesMasterIdLst>
    <p:notesMasterId r:id="rId5"/>
  </p:notesMasterIdLst>
  <p:handoutMasterIdLst>
    <p:handoutMasterId r:id="rId6"/>
  </p:handoutMasterIdLst>
  <p:sldIdLst>
    <p:sldId id="258" r:id="rId2"/>
    <p:sldId id="269" r:id="rId3"/>
    <p:sldId id="268" r:id="rId4"/>
  </p:sldIdLst>
  <p:sldSz cx="12192000" cy="6858000"/>
  <p:notesSz cx="6858000" cy="9144000"/>
  <p:embeddedFontLst>
    <p:embeddedFont>
      <p:font typeface="Public Sans" pitchFamily="2" charset="0"/>
      <p:regular r:id="rId7"/>
      <p:bold r:id="rId8"/>
      <p:italic r:id="rId9"/>
      <p:boldItalic r:id="rId10"/>
    </p:embeddedFont>
    <p:embeddedFont>
      <p:font typeface="Public Sans Light" pitchFamily="2" charset="0"/>
      <p:regular r:id="rId11"/>
      <p:italic r:id="rId12"/>
    </p:embeddedFont>
    <p:embeddedFont>
      <p:font typeface="Public Sans SemiBold" pitchFamily="2" charset="0"/>
      <p:regular r:id="rId13"/>
      <p:bold r:id="rId14"/>
      <p:italic r:id="rId15"/>
      <p:boldItalic r:id="rId16"/>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Notes" id="{9102D73B-8542-41AF-8673-BCEF68A5FE73}">
          <p14:sldIdLst>
            <p14:sldId id="258"/>
            <p14:sldId id="269"/>
            <p14:sldId id="268"/>
          </p14:sldIdLst>
        </p14:section>
      </p14:sectionLst>
    </p:ext>
    <p:ext uri="{EFAFB233-063F-42B5-8137-9DF3F51BA10A}">
      <p15:sldGuideLst xmlns:p15="http://schemas.microsoft.com/office/powerpoint/2012/main">
        <p15:guide id="1" orient="horz" pos="2954"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0070C0"/>
    <a:srgbClr val="CBEDFD"/>
    <a:srgbClr val="00296C"/>
    <a:srgbClr val="002664"/>
    <a:srgbClr val="0046B8"/>
    <a:srgbClr val="FFFFFF"/>
    <a:srgbClr val="F6ACB6"/>
    <a:srgbClr val="630019"/>
    <a:srgbClr val="EBEB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BBA7FB-4045-45F4-B4F4-AFE6A688BAAB}" v="4" dt="2024-05-03T01:28:03.60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01"/>
    <p:restoredTop sz="61701" autoAdjust="0"/>
  </p:normalViewPr>
  <p:slideViewPr>
    <p:cSldViewPr snapToGrid="0">
      <p:cViewPr varScale="1">
        <p:scale>
          <a:sx n="61" d="100"/>
          <a:sy n="61" d="100"/>
        </p:scale>
        <p:origin x="1905" y="45"/>
      </p:cViewPr>
      <p:guideLst>
        <p:guide orient="horz" pos="2954"/>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font" Target="fonts/font5.fntdata"/><Relationship Id="rId5" Type="http://schemas.openxmlformats.org/officeDocument/2006/relationships/notesMaster" Target="notesMasters/notesMaster1.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3/05/2024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3/05/2024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1</a:t>
            </a:fld>
            <a:endParaRPr lang="en-AU"/>
          </a:p>
        </p:txBody>
      </p:sp>
    </p:spTree>
    <p:extLst>
      <p:ext uri="{BB962C8B-B14F-4D97-AF65-F5344CB8AC3E}">
        <p14:creationId xmlns:p14="http://schemas.microsoft.com/office/powerpoint/2010/main" val="3096952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9001792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114263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GB"/>
              <a:t>Click to edit Master title style</a:t>
            </a:r>
            <a:endParaRPr lang="en-US"/>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GB"/>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20368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dirty="0"/>
              <a:t>Meet the [KLA] team</a:t>
            </a:r>
            <a:endParaRPr lang="en-AU" dirty="0"/>
          </a:p>
        </p:txBody>
      </p:sp>
    </p:spTree>
    <p:extLst>
      <p:ext uri="{BB962C8B-B14F-4D97-AF65-F5344CB8AC3E}">
        <p14:creationId xmlns:p14="http://schemas.microsoft.com/office/powerpoint/2010/main" val="182028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dirty="0"/>
              <a:t>[KLA] Curriculum team</a:t>
            </a:r>
            <a:endParaRPr lang="en-AU" dirty="0"/>
          </a:p>
        </p:txBody>
      </p:sp>
    </p:spTree>
    <p:extLst>
      <p:ext uri="{BB962C8B-B14F-4D97-AF65-F5344CB8AC3E}">
        <p14:creationId xmlns:p14="http://schemas.microsoft.com/office/powerpoint/2010/main" val="2172654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dirty="0"/>
              <a:t>[KLA] Curriculum team</a:t>
            </a:r>
            <a:endParaRPr lang="en-AU" dirty="0"/>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922818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12614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GB"/>
              <a:t>Click icon to add picture</a:t>
            </a:r>
            <a:endParaRPr lang="en-AU" dirty="0"/>
          </a:p>
        </p:txBody>
      </p:sp>
    </p:spTree>
    <p:extLst>
      <p:ext uri="{BB962C8B-B14F-4D97-AF65-F5344CB8AC3E}">
        <p14:creationId xmlns:p14="http://schemas.microsoft.com/office/powerpoint/2010/main" val="80344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dirty="0"/>
              <a:t>Document image</a:t>
            </a:r>
          </a:p>
        </p:txBody>
      </p:sp>
    </p:spTree>
    <p:extLst>
      <p:ext uri="{BB962C8B-B14F-4D97-AF65-F5344CB8AC3E}">
        <p14:creationId xmlns:p14="http://schemas.microsoft.com/office/powerpoint/2010/main" val="130618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310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dirty="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dirty="0"/>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dirty="0"/>
              <a:t>– Author (</a:t>
            </a:r>
            <a:r>
              <a:rPr lang="en-US" dirty="0" err="1"/>
              <a:t>YYYY:page</a:t>
            </a:r>
            <a:r>
              <a:rPr lang="en-US" dirty="0"/>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dirty="0"/>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32761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9383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GB"/>
              <a:t>Click to edit Master title style</a:t>
            </a:r>
            <a:endParaRPr lang="en-US" dirty="0"/>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 presenter title</a:t>
            </a:r>
            <a:endParaRPr lang="en-AU" dirty="0"/>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Tree>
    <p:extLst>
      <p:ext uri="{BB962C8B-B14F-4D97-AF65-F5344CB8AC3E}">
        <p14:creationId xmlns:p14="http://schemas.microsoft.com/office/powerpoint/2010/main" val="3513523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919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24769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dirty="0"/>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115286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890025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283236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dirty="0"/>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6705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56200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2228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765535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26F80D-B44D-CD6B-EE44-91FF74657DC3}"/>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961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GB"/>
              <a:t>Click icon to add picture</a:t>
            </a:r>
            <a:endParaRPr lang="en-AU" dirty="0"/>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title</a:t>
            </a:r>
            <a:endParaRPr lang="en-AU" dirty="0"/>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00 Month YYYY</a:t>
            </a:r>
            <a:endParaRPr lang="en-AU" dirty="0"/>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Subtitle</a:t>
            </a:r>
            <a:endParaRPr lang="en-AU" dirty="0"/>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Presenter name</a:t>
            </a:r>
            <a:endParaRPr lang="en-AU" dirty="0"/>
          </a:p>
        </p:txBody>
      </p:sp>
    </p:spTree>
    <p:extLst>
      <p:ext uri="{BB962C8B-B14F-4D97-AF65-F5344CB8AC3E}">
        <p14:creationId xmlns:p14="http://schemas.microsoft.com/office/powerpoint/2010/main" val="32864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CD6259-D1C7-7F08-1EBE-1EC2FFD1C844}"/>
              </a:ext>
            </a:extLst>
          </p:cNvPr>
          <p:cNvSpPr/>
          <p:nvPr userDrawn="1"/>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435826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4272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dirty="0"/>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84599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E946E5-8422-054B-D8CB-B3157493FFFA}"/>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31509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4C33F1-A47C-5A68-7B03-496AD4DBE697}"/>
              </a:ext>
            </a:extLst>
          </p:cNvPr>
          <p:cNvSpPr/>
          <p:nvPr userDrawn="1"/>
        </p:nvSpPr>
        <p:spPr>
          <a:xfrm>
            <a:off x="0" y="0"/>
            <a:ext cx="12192000" cy="685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dirty="0"/>
              <a:t>NSW Department of Education</a:t>
            </a:r>
          </a:p>
          <a:p>
            <a:endParaRPr lang="en-AU" dirty="0"/>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132138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442FAD9-A59A-DE69-CAD7-2883F19DAC15}"/>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70869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1CAF8C2-B4DA-4182-7F39-5193A1947940}"/>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dirty="0"/>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dirty="0"/>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GB"/>
              <a:t>Click icon to add picture</a:t>
            </a:r>
            <a:endParaRPr lang="en-AU" dirty="0"/>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321382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dirty="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22991558"/>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 id="2147483735" r:id="rId20"/>
    <p:sldLayoutId id="2147483736" r:id="rId21"/>
    <p:sldLayoutId id="2147483737" r:id="rId22"/>
    <p:sldLayoutId id="2147483738" r:id="rId23"/>
    <p:sldLayoutId id="2147483739" r:id="rId24"/>
    <p:sldLayoutId id="2147483740" r:id="rId25"/>
    <p:sldLayoutId id="2147483741" r:id="rId26"/>
    <p:sldLayoutId id="2147483742" r:id="rId27"/>
    <p:sldLayoutId id="2147483743" r:id="rId28"/>
    <p:sldLayoutId id="2147483744" r:id="rId29"/>
    <p:sldLayoutId id="2147483745"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commons.wikimedia.org/wiki/File:Parabolic_trough_solar_thermal_electric_power_plant_1.jpg" TargetMode="External"/><Relationship Id="rId13" Type="http://schemas.openxmlformats.org/officeDocument/2006/relationships/hyperlink" Target="https://commons.wikimedia.org/w/index.php?title=User:Aaronazz&amp;action=edit&amp;redlink=1" TargetMode="External"/><Relationship Id="rId3" Type="http://schemas.openxmlformats.org/officeDocument/2006/relationships/image" Target="../media/image10.jpeg"/><Relationship Id="rId7" Type="http://schemas.openxmlformats.org/officeDocument/2006/relationships/image" Target="../media/image11.jpeg"/><Relationship Id="rId12" Type="http://schemas.openxmlformats.org/officeDocument/2006/relationships/hyperlink" Target="https://commons.wikimedia.org/wiki/File:Windorah_Solar_Farm.jpg"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 Id="rId6" Type="http://schemas.openxmlformats.org/officeDocument/2006/relationships/hyperlink" Target="https://creativecommons.org/publicdomain/zero/1.0/" TargetMode="External"/><Relationship Id="rId11" Type="http://schemas.openxmlformats.org/officeDocument/2006/relationships/image" Target="../media/image12.jpeg"/><Relationship Id="rId5" Type="http://schemas.openxmlformats.org/officeDocument/2006/relationships/hyperlink" Target="https://www.energy.gov/" TargetMode="External"/><Relationship Id="rId10" Type="http://schemas.openxmlformats.org/officeDocument/2006/relationships/hyperlink" Target="https://creativecommons.org/licenses/by-sa/4.0/deed.en" TargetMode="External"/><Relationship Id="rId4" Type="http://schemas.openxmlformats.org/officeDocument/2006/relationships/hyperlink" Target="https://www.flickr.com/photos/departmentofenergy/9364904691" TargetMode="External"/><Relationship Id="rId9" Type="http://schemas.openxmlformats.org/officeDocument/2006/relationships/hyperlink" Target="https://commons.wikimedia.org/wiki/User:Kjkolb"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BA3B2A6-BFB1-7E9F-3A9E-A94F7B3F2DD2}"/>
              </a:ext>
            </a:extLst>
          </p:cNvPr>
          <p:cNvSpPr>
            <a:spLocks noGrp="1"/>
          </p:cNvSpPr>
          <p:nvPr>
            <p:ph type="ctrTitle"/>
          </p:nvPr>
        </p:nvSpPr>
        <p:spPr/>
        <p:txBody>
          <a:bodyPr/>
          <a:lstStyle/>
          <a:p>
            <a:r>
              <a:rPr lang="en-AU" dirty="0"/>
              <a:t>Para-solar</a:t>
            </a:r>
          </a:p>
        </p:txBody>
      </p:sp>
      <p:sp>
        <p:nvSpPr>
          <p:cNvPr id="7" name="Footer Placeholder 6">
            <a:extLst>
              <a:ext uri="{FF2B5EF4-FFF2-40B4-BE49-F238E27FC236}">
                <a16:creationId xmlns:a16="http://schemas.microsoft.com/office/drawing/2014/main" id="{7D52552D-EFFA-5A9C-656E-67E0E798CF6A}"/>
              </a:ext>
            </a:extLst>
          </p:cNvPr>
          <p:cNvSpPr>
            <a:spLocks noGrp="1"/>
          </p:cNvSpPr>
          <p:nvPr>
            <p:ph type="ftr" sz="quarter" idx="3"/>
          </p:nvPr>
        </p:nvSpPr>
        <p:spPr/>
        <p:txBody>
          <a:bodyPr/>
          <a:lstStyle/>
          <a:p>
            <a:r>
              <a:rPr lang="en-US" dirty="0">
                <a:latin typeface="+mn-lt"/>
              </a:rPr>
              <a:t>NSW Department of Education</a:t>
            </a:r>
            <a:endParaRPr lang="en-AU" dirty="0">
              <a:latin typeface="+mn-lt"/>
            </a:endParaRPr>
          </a:p>
        </p:txBody>
      </p:sp>
    </p:spTree>
    <p:extLst>
      <p:ext uri="{BB962C8B-B14F-4D97-AF65-F5344CB8AC3E}">
        <p14:creationId xmlns:p14="http://schemas.microsoft.com/office/powerpoint/2010/main" val="342981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564362-3B50-B413-FD63-CA0E0DC06BC6}"/>
              </a:ext>
            </a:extLst>
          </p:cNvPr>
          <p:cNvSpPr>
            <a:spLocks noGrp="1"/>
          </p:cNvSpPr>
          <p:nvPr>
            <p:ph type="title"/>
          </p:nvPr>
        </p:nvSpPr>
        <p:spPr/>
        <p:txBody>
          <a:bodyPr/>
          <a:lstStyle/>
          <a:p>
            <a:r>
              <a:rPr lang="en-AU" dirty="0"/>
              <a:t>What does each system have in common?</a:t>
            </a:r>
            <a:endParaRPr lang="en-US" dirty="0"/>
          </a:p>
        </p:txBody>
      </p:sp>
      <p:sp>
        <p:nvSpPr>
          <p:cNvPr id="4" name="Text Placeholder 3">
            <a:extLst>
              <a:ext uri="{FF2B5EF4-FFF2-40B4-BE49-F238E27FC236}">
                <a16:creationId xmlns:a16="http://schemas.microsoft.com/office/drawing/2014/main" id="{4C8AB5C5-F380-57BF-243E-F5EB9835A626}"/>
              </a:ext>
            </a:extLst>
          </p:cNvPr>
          <p:cNvSpPr>
            <a:spLocks noGrp="1"/>
          </p:cNvSpPr>
          <p:nvPr>
            <p:ph type="body" sz="quarter" idx="18"/>
          </p:nvPr>
        </p:nvSpPr>
        <p:spPr/>
        <p:txBody>
          <a:bodyPr/>
          <a:lstStyle/>
          <a:p>
            <a:r>
              <a:rPr lang="en-AU" dirty="0"/>
              <a:t>What is different about each system?</a:t>
            </a:r>
            <a:endParaRPr lang="en-US" dirty="0"/>
          </a:p>
        </p:txBody>
      </p:sp>
      <p:pic>
        <p:nvPicPr>
          <p:cNvPr id="6" name="Picture 5" descr="Rectangular solar panels in a solar farm.">
            <a:extLst>
              <a:ext uri="{FF2B5EF4-FFF2-40B4-BE49-F238E27FC236}">
                <a16:creationId xmlns:a16="http://schemas.microsoft.com/office/drawing/2014/main" id="{16F27B52-5239-B074-CC10-A2358B88195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bwMode="auto">
          <a:xfrm>
            <a:off x="355207" y="1685752"/>
            <a:ext cx="3697665" cy="2844358"/>
          </a:xfrm>
          <a:prstGeom prst="rect">
            <a:avLst/>
          </a:prstGeom>
          <a:noFill/>
          <a:ln>
            <a:noFill/>
          </a:ln>
        </p:spPr>
      </p:pic>
      <p:sp>
        <p:nvSpPr>
          <p:cNvPr id="7" name="Content Placeholder 9">
            <a:extLst>
              <a:ext uri="{FF2B5EF4-FFF2-40B4-BE49-F238E27FC236}">
                <a16:creationId xmlns:a16="http://schemas.microsoft.com/office/drawing/2014/main" id="{D0699EB3-CE7C-C763-EC59-50A2A0AFAF9F}"/>
              </a:ext>
            </a:extLst>
          </p:cNvPr>
          <p:cNvSpPr txBox="1">
            <a:spLocks/>
          </p:cNvSpPr>
          <p:nvPr/>
        </p:nvSpPr>
        <p:spPr>
          <a:xfrm>
            <a:off x="355584" y="4670102"/>
            <a:ext cx="3697288" cy="417512"/>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800" b="1" dirty="0">
                <a:latin typeface="+mj-lt"/>
                <a:ea typeface="Calibri" panose="020F0502020204030204" pitchFamily="34" charset="0"/>
              </a:rPr>
              <a:t>Figure 1 – flat solar panels</a:t>
            </a:r>
          </a:p>
          <a:p>
            <a:endParaRPr lang="en-AU" sz="1600" dirty="0"/>
          </a:p>
        </p:txBody>
      </p:sp>
      <p:sp>
        <p:nvSpPr>
          <p:cNvPr id="11" name="Content Placeholder 9">
            <a:extLst>
              <a:ext uri="{FF2B5EF4-FFF2-40B4-BE49-F238E27FC236}">
                <a16:creationId xmlns:a16="http://schemas.microsoft.com/office/drawing/2014/main" id="{1AB709D8-E313-4053-2AD7-DA27410045A9}"/>
              </a:ext>
            </a:extLst>
          </p:cNvPr>
          <p:cNvSpPr txBox="1">
            <a:spLocks/>
          </p:cNvSpPr>
          <p:nvPr/>
        </p:nvSpPr>
        <p:spPr>
          <a:xfrm>
            <a:off x="355584" y="5624030"/>
            <a:ext cx="3176510" cy="107197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pPr>
            <a:r>
              <a:rPr lang="en-AU" sz="1400" dirty="0">
                <a:effectLst/>
                <a:ea typeface="Calibri" panose="020F0502020204030204" pitchFamily="34" charset="0"/>
              </a:rPr>
              <a:t>‘</a:t>
            </a:r>
            <a:r>
              <a:rPr lang="en-AU" sz="1400" u="sng" dirty="0">
                <a:solidFill>
                  <a:srgbClr val="2F5496"/>
                </a:solidFill>
                <a:effectLst/>
                <a:ea typeface="Calibri" panose="020F0502020204030204" pitchFamily="34" charset="0"/>
                <a:hlinkClick r:id="rId4"/>
              </a:rPr>
              <a:t>NREL'S newest PV array'</a:t>
            </a:r>
            <a:r>
              <a:rPr lang="en-AU" sz="1400" dirty="0">
                <a:solidFill>
                  <a:srgbClr val="000000"/>
                </a:solidFill>
                <a:effectLst/>
                <a:ea typeface="Calibri" panose="020F0502020204030204" pitchFamily="34" charset="0"/>
              </a:rPr>
              <a:t> by </a:t>
            </a:r>
            <a:r>
              <a:rPr lang="en-AU" sz="1400" u="sng" dirty="0">
                <a:solidFill>
                  <a:srgbClr val="2F5496"/>
                </a:solidFill>
                <a:effectLst/>
                <a:ea typeface="Calibri" panose="020F0502020204030204" pitchFamily="34" charset="0"/>
                <a:hlinkClick r:id="rId5"/>
              </a:rPr>
              <a:t>U.S. Department of Energy</a:t>
            </a:r>
            <a:r>
              <a:rPr lang="en-AU" sz="1400" dirty="0">
                <a:solidFill>
                  <a:srgbClr val="000000"/>
                </a:solidFill>
                <a:effectLst/>
                <a:ea typeface="Calibri" panose="020F0502020204030204" pitchFamily="34" charset="0"/>
              </a:rPr>
              <a:t> is licensed under </a:t>
            </a:r>
            <a:r>
              <a:rPr lang="en-AU" sz="1400" u="sng" dirty="0">
                <a:solidFill>
                  <a:srgbClr val="2F5496"/>
                </a:solidFill>
                <a:effectLst/>
                <a:ea typeface="Calibri" panose="020F0502020204030204" pitchFamily="34" charset="0"/>
                <a:hlinkClick r:id="rId6"/>
              </a:rPr>
              <a:t>CC0 1.0</a:t>
            </a:r>
            <a:r>
              <a:rPr lang="en-AU" sz="1400" dirty="0">
                <a:solidFill>
                  <a:srgbClr val="000000"/>
                </a:solidFill>
                <a:effectLst/>
                <a:ea typeface="Calibri" panose="020F0502020204030204" pitchFamily="34" charset="0"/>
              </a:rPr>
              <a:t>.</a:t>
            </a:r>
            <a:endParaRPr lang="en-AU" sz="1400" dirty="0">
              <a:solidFill>
                <a:srgbClr val="000000"/>
              </a:solidFill>
            </a:endParaRPr>
          </a:p>
        </p:txBody>
      </p:sp>
      <p:pic>
        <p:nvPicPr>
          <p:cNvPr id="5" name="Picture 4" descr="Parabolic solar reflectors in a solar farm.">
            <a:extLst>
              <a:ext uri="{FF2B5EF4-FFF2-40B4-BE49-F238E27FC236}">
                <a16:creationId xmlns:a16="http://schemas.microsoft.com/office/drawing/2014/main" id="{FB30BD87-6A9D-6588-D8E2-A7A9B2AE6427}"/>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bwMode="auto">
          <a:xfrm>
            <a:off x="4162851" y="1685752"/>
            <a:ext cx="3697666" cy="2844358"/>
          </a:xfrm>
          <a:prstGeom prst="rect">
            <a:avLst/>
          </a:prstGeom>
          <a:noFill/>
          <a:ln>
            <a:noFill/>
          </a:ln>
        </p:spPr>
      </p:pic>
      <p:sp>
        <p:nvSpPr>
          <p:cNvPr id="9" name="Content Placeholder 9">
            <a:extLst>
              <a:ext uri="{FF2B5EF4-FFF2-40B4-BE49-F238E27FC236}">
                <a16:creationId xmlns:a16="http://schemas.microsoft.com/office/drawing/2014/main" id="{11FB1468-E063-6AB0-998A-ECC2CC59CBAB}"/>
              </a:ext>
            </a:extLst>
          </p:cNvPr>
          <p:cNvSpPr txBox="1">
            <a:spLocks/>
          </p:cNvSpPr>
          <p:nvPr/>
        </p:nvSpPr>
        <p:spPr>
          <a:xfrm>
            <a:off x="4162851" y="4670102"/>
            <a:ext cx="3521058" cy="776767"/>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200"/>
              </a:spcBef>
              <a:spcAft>
                <a:spcPts val="1000"/>
              </a:spcAft>
            </a:pPr>
            <a:r>
              <a:rPr lang="en-AU" sz="1800" b="1" dirty="0">
                <a:effectLst/>
                <a:latin typeface="+mj-lt"/>
                <a:ea typeface="Calibri" panose="020F0502020204030204" pitchFamily="34" charset="0"/>
              </a:rPr>
              <a:t>Figure 2 – parabolic solar reflectors</a:t>
            </a:r>
          </a:p>
        </p:txBody>
      </p:sp>
      <p:sp>
        <p:nvSpPr>
          <p:cNvPr id="12" name="Content Placeholder 9">
            <a:extLst>
              <a:ext uri="{FF2B5EF4-FFF2-40B4-BE49-F238E27FC236}">
                <a16:creationId xmlns:a16="http://schemas.microsoft.com/office/drawing/2014/main" id="{8DC5A8F7-274A-0808-D9C5-EF425B9F564A}"/>
              </a:ext>
            </a:extLst>
          </p:cNvPr>
          <p:cNvSpPr txBox="1">
            <a:spLocks/>
          </p:cNvSpPr>
          <p:nvPr/>
        </p:nvSpPr>
        <p:spPr>
          <a:xfrm>
            <a:off x="4156619" y="5624030"/>
            <a:ext cx="3319946" cy="107197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1219170" rtl="0" eaLnBrk="1" fontAlgn="auto" latinLnBrk="0" hangingPunct="1">
              <a:spcBef>
                <a:spcPts val="0"/>
              </a:spcBef>
              <a:spcAft>
                <a:spcPts val="0"/>
              </a:spcAft>
              <a:buClrTx/>
              <a:buSzTx/>
              <a:buFontTx/>
              <a:buNone/>
              <a:tabLst/>
              <a:defRPr/>
            </a:pPr>
            <a:r>
              <a:rPr lang="en-US" sz="1400" kern="1200" dirty="0">
                <a:effectLst/>
                <a:ea typeface="Calibri" panose="020F0502020204030204" pitchFamily="34" charset="0"/>
              </a:rPr>
              <a:t>‘</a:t>
            </a:r>
            <a:r>
              <a:rPr lang="en-US" sz="1400" u="sng" kern="1200" dirty="0">
                <a:solidFill>
                  <a:srgbClr val="2F5496"/>
                </a:solidFill>
                <a:effectLst/>
                <a:ea typeface="Calibri" panose="020F0502020204030204" pitchFamily="34" charset="0"/>
                <a:hlinkClick r:id="rId8"/>
              </a:rPr>
              <a:t>Parabolic trough solar thermal electric power plant 1</a:t>
            </a:r>
            <a:r>
              <a:rPr lang="en-US" sz="1400" kern="1200" dirty="0">
                <a:solidFill>
                  <a:srgbClr val="000000"/>
                </a:solidFill>
                <a:effectLst/>
                <a:ea typeface="Calibri" panose="020F0502020204030204" pitchFamily="34" charset="0"/>
              </a:rPr>
              <a:t>’ by </a:t>
            </a:r>
            <a:r>
              <a:rPr lang="en-US" sz="1400" u="sng" kern="1200" dirty="0">
                <a:solidFill>
                  <a:srgbClr val="2F5496"/>
                </a:solidFill>
                <a:effectLst/>
                <a:ea typeface="Calibri" panose="020F0502020204030204" pitchFamily="34" charset="0"/>
                <a:hlinkClick r:id="rId9"/>
              </a:rPr>
              <a:t>Kjkolb</a:t>
            </a:r>
            <a:r>
              <a:rPr lang="en-US" sz="1400" kern="1200" dirty="0">
                <a:effectLst/>
                <a:ea typeface="Calibri" panose="020F0502020204030204" pitchFamily="34" charset="0"/>
              </a:rPr>
              <a:t> </a:t>
            </a:r>
            <a:r>
              <a:rPr lang="en-US" sz="1400" kern="1200" dirty="0">
                <a:solidFill>
                  <a:srgbClr val="000000"/>
                </a:solidFill>
                <a:effectLst/>
                <a:ea typeface="Calibri" panose="020F0502020204030204" pitchFamily="34" charset="0"/>
              </a:rPr>
              <a:t>is licensed under </a:t>
            </a:r>
            <a:r>
              <a:rPr lang="en-US" sz="1400" u="sng" kern="1200" dirty="0">
                <a:solidFill>
                  <a:srgbClr val="2F5496"/>
                </a:solidFill>
                <a:effectLst/>
                <a:ea typeface="Calibri" panose="020F0502020204030204" pitchFamily="34" charset="0"/>
                <a:hlinkClick r:id="rId10"/>
              </a:rPr>
              <a:t>CC BY-SA 4.0</a:t>
            </a:r>
            <a:r>
              <a:rPr lang="en-US" sz="1400" kern="1200" dirty="0">
                <a:solidFill>
                  <a:srgbClr val="000000"/>
                </a:solidFill>
                <a:effectLst/>
                <a:ea typeface="Calibri" panose="020F0502020204030204" pitchFamily="34" charset="0"/>
              </a:rPr>
              <a:t>.</a:t>
            </a:r>
            <a:endParaRPr lang="en-AU" sz="1400" kern="1200" dirty="0">
              <a:effectLst/>
              <a:ea typeface="Calibri" panose="020F0502020204030204" pitchFamily="34" charset="0"/>
            </a:endParaRPr>
          </a:p>
        </p:txBody>
      </p:sp>
      <p:pic>
        <p:nvPicPr>
          <p:cNvPr id="8" name="Picture 7" descr="Round solar reflectors in a solar farm.">
            <a:extLst>
              <a:ext uri="{FF2B5EF4-FFF2-40B4-BE49-F238E27FC236}">
                <a16:creationId xmlns:a16="http://schemas.microsoft.com/office/drawing/2014/main" id="{9D3EAA72-6FE7-35EB-F467-97455687BE23}"/>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970496" y="1685752"/>
            <a:ext cx="3984253" cy="2844358"/>
          </a:xfrm>
          <a:prstGeom prst="rect">
            <a:avLst/>
          </a:prstGeom>
          <a:noFill/>
          <a:ln>
            <a:noFill/>
          </a:ln>
        </p:spPr>
      </p:pic>
      <p:sp>
        <p:nvSpPr>
          <p:cNvPr id="10" name="Content Placeholder 9">
            <a:extLst>
              <a:ext uri="{FF2B5EF4-FFF2-40B4-BE49-F238E27FC236}">
                <a16:creationId xmlns:a16="http://schemas.microsoft.com/office/drawing/2014/main" id="{4FDB3838-9246-C861-3C21-D811EBD84B68}"/>
              </a:ext>
            </a:extLst>
          </p:cNvPr>
          <p:cNvSpPr txBox="1">
            <a:spLocks/>
          </p:cNvSpPr>
          <p:nvPr/>
        </p:nvSpPr>
        <p:spPr>
          <a:xfrm>
            <a:off x="7970496" y="4670102"/>
            <a:ext cx="3697666" cy="418877"/>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spcBef>
                <a:spcPts val="1200"/>
              </a:spcBef>
              <a:spcAft>
                <a:spcPts val="1000"/>
              </a:spcAft>
            </a:pPr>
            <a:r>
              <a:rPr lang="en-AU" sz="1800" b="1" dirty="0">
                <a:effectLst/>
                <a:latin typeface="+mj-lt"/>
                <a:ea typeface="Calibri" panose="020F0502020204030204" pitchFamily="34" charset="0"/>
              </a:rPr>
              <a:t>Figure 3 – round solar reflectors</a:t>
            </a:r>
          </a:p>
        </p:txBody>
      </p:sp>
      <p:sp>
        <p:nvSpPr>
          <p:cNvPr id="13" name="Content Placeholder 9">
            <a:extLst>
              <a:ext uri="{FF2B5EF4-FFF2-40B4-BE49-F238E27FC236}">
                <a16:creationId xmlns:a16="http://schemas.microsoft.com/office/drawing/2014/main" id="{F4565A9D-2FD7-75A6-B4B1-B5BA0A1C689B}"/>
              </a:ext>
            </a:extLst>
          </p:cNvPr>
          <p:cNvSpPr txBox="1">
            <a:spLocks/>
          </p:cNvSpPr>
          <p:nvPr/>
        </p:nvSpPr>
        <p:spPr>
          <a:xfrm>
            <a:off x="7975584" y="5624030"/>
            <a:ext cx="3319946" cy="1071970"/>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400" dirty="0">
                <a:effectLst/>
                <a:ea typeface="Calibri" panose="020F0502020204030204" pitchFamily="34" charset="0"/>
              </a:rPr>
              <a:t>‘</a:t>
            </a:r>
            <a:r>
              <a:rPr lang="en-AU" sz="1400" u="sng" dirty="0">
                <a:solidFill>
                  <a:srgbClr val="2F5496"/>
                </a:solidFill>
                <a:effectLst/>
                <a:ea typeface="Calibri" panose="020F0502020204030204" pitchFamily="34" charset="0"/>
                <a:hlinkClick r:id="rId12"/>
              </a:rPr>
              <a:t>Windorah Solar Farm</a:t>
            </a:r>
            <a:r>
              <a:rPr lang="en-AU" sz="1400" dirty="0">
                <a:solidFill>
                  <a:srgbClr val="000000"/>
                </a:solidFill>
                <a:effectLst/>
                <a:ea typeface="Calibri" panose="020F0502020204030204" pitchFamily="34" charset="0"/>
              </a:rPr>
              <a:t>’ by </a:t>
            </a:r>
            <a:r>
              <a:rPr lang="en-AU" sz="1400" u="sng" dirty="0">
                <a:solidFill>
                  <a:srgbClr val="2F5496"/>
                </a:solidFill>
                <a:effectLst/>
                <a:ea typeface="Calibri" panose="020F0502020204030204" pitchFamily="34" charset="0"/>
                <a:hlinkClick r:id="rId13"/>
              </a:rPr>
              <a:t>Aaronazz</a:t>
            </a:r>
            <a:r>
              <a:rPr lang="en-AU" sz="1400" dirty="0">
                <a:effectLst/>
                <a:ea typeface="Calibri" panose="020F0502020204030204" pitchFamily="34" charset="0"/>
              </a:rPr>
              <a:t> </a:t>
            </a:r>
            <a:r>
              <a:rPr lang="en-AU" sz="1400" dirty="0">
                <a:solidFill>
                  <a:srgbClr val="000000"/>
                </a:solidFill>
                <a:effectLst/>
                <a:ea typeface="Calibri" panose="020F0502020204030204" pitchFamily="34" charset="0"/>
              </a:rPr>
              <a:t>is licensed under </a:t>
            </a:r>
            <a:r>
              <a:rPr lang="en-AU" sz="1400" u="sng" dirty="0">
                <a:solidFill>
                  <a:srgbClr val="2F5496"/>
                </a:solidFill>
                <a:effectLst/>
                <a:ea typeface="Calibri" panose="020F0502020204030204" pitchFamily="34" charset="0"/>
                <a:hlinkClick r:id="rId10"/>
              </a:rPr>
              <a:t>CC BY-SA 4.0</a:t>
            </a:r>
            <a:r>
              <a:rPr lang="en-AU" sz="1400" dirty="0">
                <a:solidFill>
                  <a:srgbClr val="000000"/>
                </a:solidFill>
                <a:effectLst/>
                <a:ea typeface="Calibri" panose="020F0502020204030204" pitchFamily="34" charset="0"/>
              </a:rPr>
              <a:t>.</a:t>
            </a:r>
            <a:endParaRPr lang="en-AU" sz="1100" dirty="0"/>
          </a:p>
        </p:txBody>
      </p:sp>
      <p:sp>
        <p:nvSpPr>
          <p:cNvPr id="2" name="Slide Number Placeholder 1">
            <a:extLst>
              <a:ext uri="{FF2B5EF4-FFF2-40B4-BE49-F238E27FC236}">
                <a16:creationId xmlns:a16="http://schemas.microsoft.com/office/drawing/2014/main" id="{4FB835AC-5464-387A-2E69-4F34C04727F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dirty="0"/>
          </a:p>
        </p:txBody>
      </p:sp>
    </p:spTree>
    <p:extLst>
      <p:ext uri="{BB962C8B-B14F-4D97-AF65-F5344CB8AC3E}">
        <p14:creationId xmlns:p14="http://schemas.microsoft.com/office/powerpoint/2010/main" val="74874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E3FC5C-96BB-3227-82C9-70A223A90DCE}"/>
              </a:ext>
            </a:extLst>
          </p:cNvPr>
          <p:cNvSpPr>
            <a:spLocks noGrp="1"/>
          </p:cNvSpPr>
          <p:nvPr>
            <p:ph type="title"/>
          </p:nvPr>
        </p:nvSpPr>
        <p:spPr/>
        <p:txBody>
          <a:bodyPr/>
          <a:lstStyle/>
          <a:p>
            <a:r>
              <a:rPr lang="en-US" dirty="0"/>
              <a:t>Copyright</a:t>
            </a:r>
          </a:p>
        </p:txBody>
      </p:sp>
      <p:sp>
        <p:nvSpPr>
          <p:cNvPr id="4" name="Text Placeholder 3">
            <a:extLst>
              <a:ext uri="{FF2B5EF4-FFF2-40B4-BE49-F238E27FC236}">
                <a16:creationId xmlns:a16="http://schemas.microsoft.com/office/drawing/2014/main" id="{48AD5B84-799C-7259-4146-C9D7B87A72C6}"/>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5" name="TextBox 4">
            <a:extLst>
              <a:ext uri="{FF2B5EF4-FFF2-40B4-BE49-F238E27FC236}">
                <a16:creationId xmlns:a16="http://schemas.microsoft.com/office/drawing/2014/main" id="{ED6165DC-070B-E337-9465-7BB056663F91}"/>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licence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
        <p:nvSpPr>
          <p:cNvPr id="2" name="Slide Number Placeholder 1">
            <a:extLst>
              <a:ext uri="{FF2B5EF4-FFF2-40B4-BE49-F238E27FC236}">
                <a16:creationId xmlns:a16="http://schemas.microsoft.com/office/drawing/2014/main" id="{13011025-6978-CAFC-495B-82CF4B244B7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dirty="0"/>
          </a:p>
        </p:txBody>
      </p:sp>
    </p:spTree>
    <p:extLst>
      <p:ext uri="{BB962C8B-B14F-4D97-AF65-F5344CB8AC3E}">
        <p14:creationId xmlns:p14="http://schemas.microsoft.com/office/powerpoint/2010/main" val="120782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419</Words>
  <Application>Microsoft Office PowerPoint</Application>
  <PresentationFormat>Widescreen</PresentationFormat>
  <Paragraphs>26</Paragraphs>
  <Slides>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Arial</vt:lpstr>
      <vt:lpstr>Public Sans SemiBold</vt:lpstr>
      <vt:lpstr>Calibri</vt:lpstr>
      <vt:lpstr>Times New Roman</vt:lpstr>
      <vt:lpstr>Public Sans</vt:lpstr>
      <vt:lpstr>Public Sans Light</vt:lpstr>
      <vt:lpstr>1_NSWG Corporate</vt:lpstr>
      <vt:lpstr>Para-solar</vt:lpstr>
      <vt:lpstr>What does each system have in common?</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Para-solar slideshow</dc:title>
  <dc:subject/>
  <dc:creator>NSW Department of Education</dc:creator>
  <cp:keywords/>
  <dc:description/>
  <dcterms:created xsi:type="dcterms:W3CDTF">2024-05-03T01:27:42Z</dcterms:created>
  <dcterms:modified xsi:type="dcterms:W3CDTF">2024-05-03T01:28:10Z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2024-05-03T01:27:54Z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ed0050af-3832-4c18-8d30-6541db1b49cd</vt:lpwstr>
  </property>
  <property fmtid="{D5CDD505-2E9C-101B-9397-08002B2CF9AE}" pid="8" name="MSIP_Label_b603dfd7-d93a-4381-a340-2995d8282205_ContentBits">
    <vt:lpwstr>0</vt:lpwstr>
  </property>
</Properties>
</file>