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13"/>
  </p:notesMasterIdLst>
  <p:handoutMasterIdLst>
    <p:handoutMasterId r:id="rId14"/>
  </p:handoutMasterIdLst>
  <p:sldIdLst>
    <p:sldId id="258" r:id="rId2"/>
    <p:sldId id="259" r:id="rId3"/>
    <p:sldId id="265" r:id="rId4"/>
    <p:sldId id="266" r:id="rId5"/>
    <p:sldId id="267" r:id="rId6"/>
    <p:sldId id="268" r:id="rId7"/>
    <p:sldId id="269" r:id="rId8"/>
    <p:sldId id="270" r:id="rId9"/>
    <p:sldId id="271" r:id="rId10"/>
    <p:sldId id="272" r:id="rId11"/>
    <p:sldId id="273"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Public Sans SemiBold"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59"/>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152B3-484E-4AAB-A2F4-14600233AD9B}" v="5" dt="2024-05-03T01:27:17.04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4"/>
    <p:restoredTop sz="80658" autoAdjust="0"/>
  </p:normalViewPr>
  <p:slideViewPr>
    <p:cSldViewPr snapToGrid="0">
      <p:cViewPr varScale="1">
        <p:scale>
          <a:sx n="81" d="100"/>
          <a:sy n="81" d="100"/>
        </p:scale>
        <p:origin x="1632" y="4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3465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5070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2401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55166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7653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7076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78497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57096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789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89578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5612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3322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46187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5116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94268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7545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23654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7114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5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83603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69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6808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260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1136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899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41378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7966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195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2456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1252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6308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6AC2D6-7481-68C3-BDFD-1D85916FB31F}"/>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6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2998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3BA1D0-737E-6810-2B1A-C56E9011640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2935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85383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9257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0FB485-8F0C-C2F5-45F7-BE2BF7B1B09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564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9466AC-3A27-C5E2-762E-A3CB96BBD75B}"/>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3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719D6-77E4-E8BA-571C-AF0A68F14774}"/>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468516" y="54922"/>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27238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65CF7-5228-E713-21B2-649E0FEE0792}"/>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8344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24764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Why vampires don't exist</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4FF9E-43FC-4670-6010-0484A451BE65}"/>
              </a:ext>
            </a:extLst>
          </p:cNvPr>
          <p:cNvSpPr>
            <a:spLocks noGrp="1"/>
          </p:cNvSpPr>
          <p:nvPr>
            <p:ph type="title"/>
          </p:nvPr>
        </p:nvSpPr>
        <p:spPr/>
        <p:txBody>
          <a:bodyPr/>
          <a:lstStyle/>
          <a:p>
            <a:r>
              <a:rPr lang="en-US" dirty="0"/>
              <a:t>Apply</a:t>
            </a:r>
            <a:endParaRPr lang="en-AU" dirty="0"/>
          </a:p>
        </p:txBody>
      </p:sp>
      <p:pic>
        <p:nvPicPr>
          <p:cNvPr id="6" name="Picture 5" descr="A table with Increasing size written along the horizontal edge and increasing size written along the vertical edge. 1 is in the centre of a 9 by 9 grid. The other cells have a log with a box for the base and the argument.">
            <a:extLst>
              <a:ext uri="{FF2B5EF4-FFF2-40B4-BE49-F238E27FC236}">
                <a16:creationId xmlns:a16="http://schemas.microsoft.com/office/drawing/2014/main" id="{A118D68E-18EF-0BA8-3DD1-E729EAF00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776" y="1624085"/>
            <a:ext cx="9620447" cy="4668394"/>
          </a:xfrm>
          <a:prstGeom prst="rect">
            <a:avLst/>
          </a:prstGeom>
          <a:noFill/>
          <a:ln>
            <a:noFill/>
          </a:ln>
        </p:spPr>
      </p:pic>
      <p:sp>
        <p:nvSpPr>
          <p:cNvPr id="3" name="Slide Number Placeholder 2">
            <a:extLst>
              <a:ext uri="{FF2B5EF4-FFF2-40B4-BE49-F238E27FC236}">
                <a16:creationId xmlns:a16="http://schemas.microsoft.com/office/drawing/2014/main" id="{4F1015ED-C22E-085E-5704-AA065C3C331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58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3B77D-8695-4BF0-C3BE-D3FAC2C7BBA2}"/>
              </a:ext>
            </a:extLst>
          </p:cNvPr>
          <p:cNvSpPr>
            <a:spLocks noGrp="1"/>
          </p:cNvSpPr>
          <p:nvPr>
            <p:ph type="title"/>
          </p:nvPr>
        </p:nvSpPr>
        <p:spPr/>
        <p:txBody>
          <a:bodyPr/>
          <a:lstStyle/>
          <a:p>
            <a:r>
              <a:rPr lang="en-US" dirty="0"/>
              <a:t>Copyright</a:t>
            </a:r>
          </a:p>
        </p:txBody>
      </p:sp>
      <p:sp>
        <p:nvSpPr>
          <p:cNvPr id="4" name="Text Placeholder 3">
            <a:extLst>
              <a:ext uri="{FF2B5EF4-FFF2-40B4-BE49-F238E27FC236}">
                <a16:creationId xmlns:a16="http://schemas.microsoft.com/office/drawing/2014/main" id="{E603C5DD-CF44-7CE7-2C36-3EE9E27BD94F}"/>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5" name="TextBox 4">
            <a:extLst>
              <a:ext uri="{FF2B5EF4-FFF2-40B4-BE49-F238E27FC236}">
                <a16:creationId xmlns:a16="http://schemas.microsoft.com/office/drawing/2014/main" id="{18436169-F08D-5E82-6790-DE8074140E74}"/>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87E33604-1F0A-55BC-1B4B-45B0F641ED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4105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764000" cy="545601"/>
          </a:xfrm>
        </p:spPr>
        <p:txBody>
          <a:bodyPr anchor="t">
            <a:noAutofit/>
          </a:bodyPr>
          <a:lstStyle/>
          <a:p>
            <a:r>
              <a:rPr lang="en-GB" sz="3000" dirty="0"/>
              <a:t>Converting between exponentials and logarithms (1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82520"/>
            <a:ext cx="10080000" cy="310015"/>
          </a:xfrm>
        </p:spPr>
        <p:txBody>
          <a:bodyPr anchor="b">
            <a:normAutofit fontScale="85000" lnSpcReduction="20000"/>
          </a:bodyPr>
          <a:lstStyle/>
          <a:p>
            <a:r>
              <a:rPr lang="en-AU" dirty="0"/>
              <a:t>Example 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11483975" cy="4537075"/>
              </a:xfrm>
            </p:spPr>
            <p:txBody>
              <a:bodyPr>
                <a:normAutofit/>
              </a:bodyPr>
              <a:lstStyle/>
              <a:p>
                <a:r>
                  <a:rPr lang="en-AU" dirty="0"/>
                  <a:t>Rewrite </a:t>
                </a: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100=10</m:t>
                        </m:r>
                      </m:e>
                      <m:sup>
                        <m:r>
                          <a:rPr lang="en-AU" b="0" i="1" smtClean="0">
                            <a:latin typeface="Cambria Math" panose="02040503050406030204" pitchFamily="18" charset="0"/>
                          </a:rPr>
                          <m:t>2</m:t>
                        </m:r>
                      </m:sup>
                    </m:sSup>
                  </m:oMath>
                </a14:m>
                <a:r>
                  <a:rPr lang="en-AU" dirty="0"/>
                  <a:t> in logarithmic form</a:t>
                </a:r>
              </a:p>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100</m:t>
                          </m:r>
                        </m:e>
                      </m:func>
                      <m:r>
                        <a:rPr lang="en-AU" b="0" i="1" smtClean="0">
                          <a:latin typeface="Cambria Math" panose="02040503050406030204" pitchFamily="18" charset="0"/>
                        </a:rPr>
                        <m:t>=2</m:t>
                      </m:r>
                    </m:oMath>
                  </m:oMathPara>
                </a14:m>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11483975" cy="4537075"/>
              </a:xfrm>
              <a:blipFill>
                <a:blip r:embed="rId3"/>
                <a:stretch>
                  <a:fillRect l="-1327"/>
                </a:stretch>
              </a:blipFill>
            </p:spPr>
            <p:txBody>
              <a:bodyPr/>
              <a:lstStyle/>
              <a:p>
                <a:r>
                  <a:rPr lang="en-AU">
                    <a:noFill/>
                  </a:rPr>
                  <a:t> </a:t>
                </a:r>
              </a:p>
            </p:txBody>
          </p:sp>
        </mc:Fallback>
      </mc:AlternateContent>
      <p:sp>
        <p:nvSpPr>
          <p:cNvPr id="20" name="Slide Number Placeholder 2">
            <a:extLst>
              <a:ext uri="{FF2B5EF4-FFF2-40B4-BE49-F238E27FC236}">
                <a16:creationId xmlns:a16="http://schemas.microsoft.com/office/drawing/2014/main" id="{7A410DC6-5436-77ED-3EC1-8EAA26FBDC7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a:t>
            </a:fld>
            <a:endParaRPr lang="en-AU"/>
          </a:p>
        </p:txBody>
      </p:sp>
    </p:spTree>
    <p:extLst>
      <p:ext uri="{BB962C8B-B14F-4D97-AF65-F5344CB8AC3E}">
        <p14:creationId xmlns:p14="http://schemas.microsoft.com/office/powerpoint/2010/main" val="277902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59999" y="360000"/>
            <a:ext cx="10764001"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(2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Self explanation prompts 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545881"/>
              </a:xfrm>
            </p:spPr>
            <p:txBody>
              <a:bodyPr/>
              <a:lstStyle/>
              <a:p>
                <a:r>
                  <a:rPr lang="en-AU" sz="1800" dirty="0"/>
                  <a:t>Rewrite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100=10</m:t>
                        </m:r>
                      </m:e>
                      <m:sup>
                        <m:r>
                          <a:rPr lang="en-AU" sz="1800" b="0" i="1" smtClean="0">
                            <a:latin typeface="Cambria Math" panose="02040503050406030204" pitchFamily="18" charset="0"/>
                          </a:rPr>
                          <m:t>2</m:t>
                        </m:r>
                      </m:sup>
                    </m:sSup>
                  </m:oMath>
                </a14:m>
                <a:r>
                  <a:rPr lang="en-AU" sz="1800" dirty="0"/>
                  <a:t> in logarithmic form</a:t>
                </a:r>
              </a:p>
              <a:p>
                <a:endParaRPr lang="en-AU" dirty="0"/>
              </a:p>
              <a:p>
                <a:pPr/>
                <a14:m>
                  <m:oMathPara xmlns:m="http://schemas.openxmlformats.org/officeDocument/2006/math">
                    <m:oMathParaPr>
                      <m:jc m:val="centerGroup"/>
                    </m:oMathParaPr>
                    <m:oMath xmlns:m="http://schemas.openxmlformats.org/officeDocument/2006/math">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AU" sz="1800" b="0" i="1" smtClean="0">
                                  <a:latin typeface="Cambria Math" panose="02040503050406030204" pitchFamily="18" charset="0"/>
                                </a:rPr>
                                <m:t>10</m:t>
                              </m:r>
                            </m:sub>
                          </m:sSub>
                        </m:fName>
                        <m:e>
                          <m:r>
                            <a:rPr lang="en-AU" sz="1800" b="0" i="1" smtClean="0">
                              <a:latin typeface="Cambria Math" panose="02040503050406030204" pitchFamily="18" charset="0"/>
                            </a:rPr>
                            <m:t>100</m:t>
                          </m:r>
                        </m:e>
                      </m:func>
                      <m:r>
                        <a:rPr lang="en-AU" sz="1800" b="0" i="1" smtClean="0">
                          <a:latin typeface="Cambria Math" panose="02040503050406030204" pitchFamily="18" charset="0"/>
                        </a:rPr>
                        <m:t>=2</m:t>
                      </m:r>
                    </m:oMath>
                  </m:oMathPara>
                </a14:m>
                <a:endParaRPr lang="en-AU" sz="1800"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545881"/>
              </a:xfrm>
              <a:blipFill>
                <a:blip r:embed="rId3"/>
                <a:stretch>
                  <a:fillRect l="-1434" b="-1820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3C90825-E62A-F94F-328B-7BFAE3A7775E}"/>
                  </a:ext>
                </a:extLst>
              </p:cNvPr>
              <p:cNvSpPr/>
              <p:nvPr/>
            </p:nvSpPr>
            <p:spPr>
              <a:xfrm>
                <a:off x="2051539" y="3682573"/>
                <a:ext cx="2708001" cy="1301666"/>
              </a:xfrm>
              <a:prstGeom prst="wedgeRoundRectCallout">
                <a:avLst>
                  <a:gd name="adj1" fmla="val 44205"/>
                  <a:gd name="adj2" fmla="val -774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Would it be correct to write</a:t>
                </a:r>
                <a14:m>
                  <m:oMath xmlns:m="http://schemas.openxmlformats.org/officeDocument/2006/math">
                    <m:func>
                      <m:funcPr>
                        <m:ctrlPr>
                          <a:rPr lang="en-AU" sz="1800" i="1">
                            <a:latin typeface="Cambria Math" panose="02040503050406030204" pitchFamily="18" charset="0"/>
                          </a:rPr>
                        </m:ctrlPr>
                      </m:funcPr>
                      <m:fName>
                        <m:sSub>
                          <m:sSubPr>
                            <m:ctrlPr>
                              <a:rPr lang="en-AU" sz="1800" i="1">
                                <a:latin typeface="Cambria Math" panose="02040503050406030204" pitchFamily="18" charset="0"/>
                              </a:rPr>
                            </m:ctrlPr>
                          </m:sSubPr>
                          <m:e>
                            <m:r>
                              <a:rPr lang="en-AU" sz="1800" b="0" i="0" smtClean="0">
                                <a:latin typeface="Cambria Math" panose="02040503050406030204" pitchFamily="18" charset="0"/>
                              </a:rPr>
                              <m:t> </m:t>
                            </m:r>
                            <m:r>
                              <m:rPr>
                                <m:sty m:val="p"/>
                              </m:rPr>
                              <a:rPr lang="en-AU" sz="1800">
                                <a:latin typeface="Cambria Math" panose="02040503050406030204" pitchFamily="18" charset="0"/>
                              </a:rPr>
                              <m:t>log</m:t>
                            </m:r>
                          </m:e>
                          <m:sub>
                            <m:r>
                              <a:rPr lang="en-AU" sz="1800" i="1">
                                <a:latin typeface="Cambria Math" panose="02040503050406030204" pitchFamily="18" charset="0"/>
                              </a:rPr>
                              <m:t>10</m:t>
                            </m:r>
                            <m:r>
                              <a:rPr lang="en-AU" sz="1800" b="0" i="1" smtClean="0">
                                <a:latin typeface="Cambria Math" panose="02040503050406030204" pitchFamily="18" charset="0"/>
                              </a:rPr>
                              <m:t>0</m:t>
                            </m:r>
                          </m:sub>
                        </m:sSub>
                      </m:fName>
                      <m:e>
                        <m:r>
                          <a:rPr lang="en-AU" sz="1800" b="0" i="1" smtClean="0">
                            <a:latin typeface="Cambria Math" panose="02040503050406030204" pitchFamily="18" charset="0"/>
                          </a:rPr>
                          <m:t>1</m:t>
                        </m:r>
                        <m:r>
                          <a:rPr lang="en-AU" sz="1800" i="1">
                            <a:latin typeface="Cambria Math" panose="02040503050406030204" pitchFamily="18" charset="0"/>
                          </a:rPr>
                          <m:t>0</m:t>
                        </m:r>
                      </m:e>
                    </m:func>
                    <m:r>
                      <a:rPr lang="en-AU" sz="1800" i="1">
                        <a:latin typeface="Cambria Math" panose="02040503050406030204" pitchFamily="18" charset="0"/>
                      </a:rPr>
                      <m:t>=2</m:t>
                    </m:r>
                  </m:oMath>
                </a14:m>
                <a:r>
                  <a:rPr lang="en-AU" sz="1800" dirty="0"/>
                  <a:t>?</a:t>
                </a:r>
              </a:p>
            </p:txBody>
          </p:sp>
        </mc:Choice>
        <mc:Fallback xmlns="">
          <p:sp>
            <p:nvSpPr>
              <p:cNvPr id="6" name="Speech Bubble: Rectangle with Corners Rounded 5">
                <a:extLst>
                  <a:ext uri="{FF2B5EF4-FFF2-40B4-BE49-F238E27FC236}">
                    <a16:creationId xmlns:a16="http://schemas.microsoft.com/office/drawing/2014/main" id="{93C90825-E62A-F94F-328B-7BFAE3A7775E}"/>
                  </a:ext>
                </a:extLst>
              </p:cNvPr>
              <p:cNvSpPr>
                <a:spLocks noRot="1" noChangeAspect="1" noMove="1" noResize="1" noEditPoints="1" noAdjustHandles="1" noChangeArrowheads="1" noChangeShapeType="1" noTextEdit="1"/>
              </p:cNvSpPr>
              <p:nvPr/>
            </p:nvSpPr>
            <p:spPr>
              <a:xfrm>
                <a:off x="2051539" y="3682573"/>
                <a:ext cx="2708001" cy="1301666"/>
              </a:xfrm>
              <a:prstGeom prst="wedgeRoundRectCallout">
                <a:avLst>
                  <a:gd name="adj1" fmla="val 44205"/>
                  <a:gd name="adj2" fmla="val -77494"/>
                  <a:gd name="adj3" fmla="val 16667"/>
                </a:avLst>
              </a:prstGeom>
              <a:blipFill>
                <a:blip r:embed="rId4"/>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3C805FF5-9CA4-897D-53B0-BDC4F1776FFC}"/>
              </a:ext>
            </a:extLst>
          </p:cNvPr>
          <p:cNvSpPr/>
          <p:nvPr/>
        </p:nvSpPr>
        <p:spPr>
          <a:xfrm>
            <a:off x="5545016" y="3682573"/>
            <a:ext cx="2921651" cy="1457077"/>
          </a:xfrm>
          <a:prstGeom prst="wedgeRoundRectCallout">
            <a:avLst>
              <a:gd name="adj1" fmla="val -37976"/>
              <a:gd name="adj2" fmla="val -825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would change if the expression was equal to 3 instead of 2?</a:t>
            </a:r>
          </a:p>
        </p:txBody>
      </p:sp>
      <p:sp>
        <p:nvSpPr>
          <p:cNvPr id="8" name="Slide Number Placeholder 4">
            <a:extLst>
              <a:ext uri="{FF2B5EF4-FFF2-40B4-BE49-F238E27FC236}">
                <a16:creationId xmlns:a16="http://schemas.microsoft.com/office/drawing/2014/main" id="{3A8F9B4A-DFA6-9E5B-4876-7ABE12B06FDC}"/>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300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870708"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(3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4452938"/>
              </a:xfrm>
            </p:spPr>
            <p:txBody>
              <a:bodyPr/>
              <a:lstStyle/>
              <a:p>
                <a:r>
                  <a:rPr lang="en-AU" sz="1800" dirty="0"/>
                  <a:t>Rewrite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243=3</m:t>
                        </m:r>
                      </m:e>
                      <m:sup>
                        <m:r>
                          <a:rPr lang="en-AU" sz="1800" b="0" i="1" smtClean="0">
                            <a:latin typeface="Cambria Math" panose="02040503050406030204" pitchFamily="18" charset="0"/>
                          </a:rPr>
                          <m:t>5</m:t>
                        </m:r>
                      </m:sup>
                    </m:sSup>
                  </m:oMath>
                </a14:m>
                <a:r>
                  <a:rPr lang="en-AU" sz="1800" dirty="0"/>
                  <a:t> in logarithmic form</a:t>
                </a:r>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4452938"/>
              </a:xfrm>
              <a:blipFill>
                <a:blip r:embed="rId3"/>
                <a:stretch>
                  <a:fillRect l="-1427"/>
                </a:stretch>
              </a:blipFill>
            </p:spPr>
            <p:txBody>
              <a:bodyPr/>
              <a:lstStyle/>
              <a:p>
                <a:r>
                  <a:rPr lang="en-US">
                    <a:noFill/>
                  </a:rPr>
                  <a:t> </a:t>
                </a:r>
              </a:p>
            </p:txBody>
          </p:sp>
        </mc:Fallback>
      </mc:AlternateContent>
      <p:sp>
        <p:nvSpPr>
          <p:cNvPr id="3" name="Slide Number Placeholder 4">
            <a:extLst>
              <a:ext uri="{FF2B5EF4-FFF2-40B4-BE49-F238E27FC236}">
                <a16:creationId xmlns:a16="http://schemas.microsoft.com/office/drawing/2014/main" id="{4893674A-C616-9714-2089-A4DD35B9B115}"/>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6781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894154"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(4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Your turn answer 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4452938"/>
              </a:xfrm>
            </p:spPr>
            <p:txBody>
              <a:bodyPr/>
              <a:lstStyle/>
              <a:p>
                <a:r>
                  <a:rPr lang="en-AU" sz="1800" dirty="0"/>
                  <a:t>Rewrite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243=3</m:t>
                        </m:r>
                      </m:e>
                      <m:sup>
                        <m:r>
                          <a:rPr lang="en-AU" sz="1800" b="0" i="1" smtClean="0">
                            <a:latin typeface="Cambria Math" panose="02040503050406030204" pitchFamily="18" charset="0"/>
                          </a:rPr>
                          <m:t>5</m:t>
                        </m:r>
                      </m:sup>
                    </m:sSup>
                  </m:oMath>
                </a14:m>
                <a:r>
                  <a:rPr lang="en-AU" sz="1800" dirty="0"/>
                  <a:t> in logarithmic form</a:t>
                </a:r>
              </a:p>
              <a:p>
                <a:pPr/>
                <a14:m>
                  <m:oMathPara xmlns:m="http://schemas.openxmlformats.org/officeDocument/2006/math">
                    <m:oMathParaPr>
                      <m:jc m:val="left"/>
                    </m:oMathParaPr>
                    <m:oMath xmlns:m="http://schemas.openxmlformats.org/officeDocument/2006/math">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AU" sz="1800" b="0" i="1" smtClean="0">
                                  <a:latin typeface="Cambria Math" panose="02040503050406030204" pitchFamily="18" charset="0"/>
                                </a:rPr>
                                <m:t>3</m:t>
                              </m:r>
                            </m:sub>
                          </m:sSub>
                        </m:fName>
                        <m:e>
                          <m:r>
                            <a:rPr lang="en-AU" sz="1800" b="0" i="1" smtClean="0">
                              <a:latin typeface="Cambria Math" panose="02040503050406030204" pitchFamily="18" charset="0"/>
                            </a:rPr>
                            <m:t>243</m:t>
                          </m:r>
                        </m:e>
                      </m:func>
                      <m:r>
                        <a:rPr lang="en-AU" sz="1800" b="0" i="1" smtClean="0">
                          <a:latin typeface="Cambria Math" panose="02040503050406030204" pitchFamily="18" charset="0"/>
                        </a:rPr>
                        <m:t>=5</m:t>
                      </m:r>
                    </m:oMath>
                  </m:oMathPara>
                </a14:m>
                <a:endParaRPr lang="en-AU" sz="1800"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4452938"/>
              </a:xfrm>
              <a:blipFill>
                <a:blip r:embed="rId3"/>
                <a:stretch>
                  <a:fillRect l="-1434"/>
                </a:stretch>
              </a:blipFill>
            </p:spPr>
            <p:txBody>
              <a:bodyPr/>
              <a:lstStyle/>
              <a:p>
                <a:r>
                  <a:rPr lang="en-AU">
                    <a:noFill/>
                  </a:rPr>
                  <a:t> </a:t>
                </a:r>
              </a:p>
            </p:txBody>
          </p:sp>
        </mc:Fallback>
      </mc:AlternateContent>
      <p:sp>
        <p:nvSpPr>
          <p:cNvPr id="3" name="Slide Number Placeholder 4">
            <a:extLst>
              <a:ext uri="{FF2B5EF4-FFF2-40B4-BE49-F238E27FC236}">
                <a16:creationId xmlns:a16="http://schemas.microsoft.com/office/drawing/2014/main" id="{AB6D45D3-1C70-A537-CE96-C8DDACF46A42}"/>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93456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894154"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(5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4452938"/>
              </a:xfrm>
            </p:spPr>
            <p:txBody>
              <a:bodyPr/>
              <a:lstStyle/>
              <a:p>
                <a:r>
                  <a:rPr lang="en-AU" sz="1800" dirty="0"/>
                  <a:t>Rewrite </a:t>
                </a:r>
                <a14:m>
                  <m:oMath xmlns:m="http://schemas.openxmlformats.org/officeDocument/2006/math">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US" sz="1800" b="0" i="1" smtClean="0">
                                <a:latin typeface="Cambria Math" panose="02040503050406030204" pitchFamily="18" charset="0"/>
                              </a:rPr>
                              <m:t>16</m:t>
                            </m:r>
                          </m:sub>
                        </m:sSub>
                      </m:fName>
                      <m:e>
                        <m:r>
                          <a:rPr lang="en-US" sz="1800" b="0" i="1" smtClean="0">
                            <a:latin typeface="Cambria Math" panose="02040503050406030204" pitchFamily="18" charset="0"/>
                          </a:rPr>
                          <m:t>2</m:t>
                        </m:r>
                        <m:r>
                          <a:rPr lang="en-AU"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e>
                    </m:func>
                  </m:oMath>
                </a14:m>
                <a:r>
                  <a:rPr lang="en-AU" sz="1800" dirty="0"/>
                  <a:t> in exponential form</a:t>
                </a:r>
              </a:p>
              <a:p>
                <a:pPr/>
                <a14:m>
                  <m:oMathPara xmlns:m="http://schemas.openxmlformats.org/officeDocument/2006/math">
                    <m:oMathParaPr>
                      <m:jc m:val="left"/>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16</m:t>
                          </m:r>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sup>
                      </m:sSup>
                      <m:r>
                        <a:rPr lang="en-AU" sz="1800" b="0" i="1" smtClean="0">
                          <a:latin typeface="Cambria Math" panose="02040503050406030204" pitchFamily="18" charset="0"/>
                        </a:rPr>
                        <m:t>=</m:t>
                      </m:r>
                      <m:r>
                        <a:rPr lang="en-US" sz="1800" b="0" i="1" smtClean="0">
                          <a:latin typeface="Cambria Math" panose="02040503050406030204" pitchFamily="18" charset="0"/>
                        </a:rPr>
                        <m:t>2</m:t>
                      </m:r>
                    </m:oMath>
                  </m:oMathPara>
                </a14:m>
                <a:endParaRPr lang="en-AU" sz="1800"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4452938"/>
              </a:xfrm>
              <a:blipFill>
                <a:blip r:embed="rId3"/>
                <a:stretch>
                  <a:fillRect l="-1434"/>
                </a:stretch>
              </a:blipFill>
            </p:spPr>
            <p:txBody>
              <a:bodyPr/>
              <a:lstStyle/>
              <a:p>
                <a:r>
                  <a:rPr lang="en-AU">
                    <a:noFill/>
                  </a:rPr>
                  <a:t> </a:t>
                </a:r>
              </a:p>
            </p:txBody>
          </p:sp>
        </mc:Fallback>
      </mc:AlternateContent>
      <p:sp>
        <p:nvSpPr>
          <p:cNvPr id="3" name="Slide Number Placeholder 4">
            <a:extLst>
              <a:ext uri="{FF2B5EF4-FFF2-40B4-BE49-F238E27FC236}">
                <a16:creationId xmlns:a16="http://schemas.microsoft.com/office/drawing/2014/main" id="{59682011-203E-D869-ACA3-5CAC69B57353}"/>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00444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59999" y="360000"/>
            <a:ext cx="10764001"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(6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Self-explanation prompts 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1603375"/>
              </a:xfrm>
            </p:spPr>
            <p:txBody>
              <a:bodyPr/>
              <a:lstStyle/>
              <a:p>
                <a:r>
                  <a:rPr lang="en-AU" sz="1800" dirty="0"/>
                  <a:t>Rewrite </a:t>
                </a:r>
                <a14:m>
                  <m:oMath xmlns:m="http://schemas.openxmlformats.org/officeDocument/2006/math">
                    <m:func>
                      <m:funcPr>
                        <m:ctrlPr>
                          <a:rPr lang="en-AU" sz="1800" i="1">
                            <a:latin typeface="Cambria Math" panose="02040503050406030204" pitchFamily="18" charset="0"/>
                          </a:rPr>
                        </m:ctrlPr>
                      </m:funcPr>
                      <m:fName>
                        <m:sSub>
                          <m:sSubPr>
                            <m:ctrlPr>
                              <a:rPr lang="en-AU" sz="1800" i="1">
                                <a:latin typeface="Cambria Math" panose="02040503050406030204" pitchFamily="18" charset="0"/>
                              </a:rPr>
                            </m:ctrlPr>
                          </m:sSubPr>
                          <m:e>
                            <m:r>
                              <m:rPr>
                                <m:sty m:val="p"/>
                              </m:rPr>
                              <a:rPr lang="en-AU" sz="1800">
                                <a:latin typeface="Cambria Math" panose="02040503050406030204" pitchFamily="18" charset="0"/>
                              </a:rPr>
                              <m:t>log</m:t>
                            </m:r>
                          </m:e>
                          <m:sub>
                            <m:r>
                              <a:rPr lang="en-US" sz="1800" i="1">
                                <a:latin typeface="Cambria Math" panose="02040503050406030204" pitchFamily="18" charset="0"/>
                              </a:rPr>
                              <m:t>16</m:t>
                            </m:r>
                          </m:sub>
                        </m:sSub>
                      </m:fName>
                      <m:e>
                        <m:r>
                          <a:rPr lang="en-US" sz="1800" i="1">
                            <a:latin typeface="Cambria Math" panose="02040503050406030204" pitchFamily="18" charset="0"/>
                          </a:rPr>
                          <m:t>2</m:t>
                        </m:r>
                        <m:r>
                          <a:rPr lang="en-AU"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4</m:t>
                            </m:r>
                          </m:den>
                        </m:f>
                      </m:e>
                    </m:func>
                  </m:oMath>
                </a14:m>
                <a:r>
                  <a:rPr lang="en-AU" sz="1800" dirty="0"/>
                  <a:t> in exponential form</a:t>
                </a:r>
              </a:p>
              <a:p>
                <a:endParaRPr lang="en-AU" dirty="0"/>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16</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up>
                      </m:sSup>
                      <m:r>
                        <a:rPr lang="en-AU" i="1">
                          <a:latin typeface="Cambria Math" panose="02040503050406030204" pitchFamily="18" charset="0"/>
                        </a:rPr>
                        <m:t>=</m:t>
                      </m:r>
                      <m:r>
                        <a:rPr lang="en-US" i="1">
                          <a:latin typeface="Cambria Math" panose="02040503050406030204" pitchFamily="18" charset="0"/>
                        </a:rPr>
                        <m:t>2</m:t>
                      </m:r>
                    </m:oMath>
                  </m:oMathPara>
                </a14:m>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1603375"/>
              </a:xfrm>
              <a:blipFill>
                <a:blip r:embed="rId3"/>
                <a:stretch>
                  <a:fillRect l="-1427" b="-20472"/>
                </a:stretch>
              </a:blipFill>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D68399CC-A7AC-493C-3A99-F69E3268D47C}"/>
              </a:ext>
            </a:extLst>
          </p:cNvPr>
          <p:cNvSpPr/>
          <p:nvPr/>
        </p:nvSpPr>
        <p:spPr>
          <a:xfrm>
            <a:off x="1266354" y="3787678"/>
            <a:ext cx="3708371" cy="1629000"/>
          </a:xfrm>
          <a:prstGeom prst="wedgeRoundRectCallout">
            <a:avLst>
              <a:gd name="adj1" fmla="val 35354"/>
              <a:gd name="adj2" fmla="val -637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93675">
              <a:lnSpc>
                <a:spcPct val="150000"/>
              </a:lnSpc>
            </a:pPr>
            <a:r>
              <a:rPr lang="en-US" sz="1800" dirty="0"/>
              <a:t>Will all fractional indices result in an integer solution?</a:t>
            </a:r>
            <a:endParaRPr lang="en-AU" sz="1800" dirty="0"/>
          </a:p>
        </p:txBody>
      </p:sp>
      <p:sp>
        <p:nvSpPr>
          <p:cNvPr id="4" name="Speech Bubble: Rectangle with Corners Rounded 3">
            <a:extLst>
              <a:ext uri="{FF2B5EF4-FFF2-40B4-BE49-F238E27FC236}">
                <a16:creationId xmlns:a16="http://schemas.microsoft.com/office/drawing/2014/main" id="{4BE773F5-76E5-AF96-D0C3-9EA625EEFB67}"/>
              </a:ext>
            </a:extLst>
          </p:cNvPr>
          <p:cNvSpPr/>
          <p:nvPr/>
        </p:nvSpPr>
        <p:spPr>
          <a:xfrm>
            <a:off x="5439770" y="3787678"/>
            <a:ext cx="3489078" cy="1629000"/>
          </a:xfrm>
          <a:prstGeom prst="wedgeRoundRectCallout">
            <a:avLst>
              <a:gd name="adj1" fmla="val -33877"/>
              <a:gd name="adj2" fmla="val -649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9700">
              <a:lnSpc>
                <a:spcPct val="150000"/>
              </a:lnSpc>
            </a:pPr>
            <a:r>
              <a:rPr lang="en-US" sz="1800" dirty="0"/>
              <a:t>What causes the answer to be less than the base?</a:t>
            </a:r>
            <a:endParaRPr lang="en-AU" sz="1800" dirty="0"/>
          </a:p>
        </p:txBody>
      </p:sp>
      <p:sp>
        <p:nvSpPr>
          <p:cNvPr id="5" name="Slide Number Placeholder 4">
            <a:extLst>
              <a:ext uri="{FF2B5EF4-FFF2-40B4-BE49-F238E27FC236}">
                <a16:creationId xmlns:a16="http://schemas.microsoft.com/office/drawing/2014/main" id="{B9753533-7B71-B0A8-04F6-7B8C0A1E8089}"/>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4185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764000"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(7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Your turn 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4452938"/>
              </a:xfrm>
            </p:spPr>
            <p:txBody>
              <a:bodyPr/>
              <a:lstStyle/>
              <a:p>
                <a:r>
                  <a:rPr lang="en-AU" sz="1800" dirty="0"/>
                  <a:t>Rewrite </a:t>
                </a:r>
                <a14:m>
                  <m:oMath xmlns:m="http://schemas.openxmlformats.org/officeDocument/2006/math">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US" sz="1800" b="0" i="1" smtClean="0">
                                <a:latin typeface="Cambria Math" panose="02040503050406030204" pitchFamily="18" charset="0"/>
                              </a:rPr>
                              <m:t>12321</m:t>
                            </m:r>
                          </m:sub>
                        </m:sSub>
                      </m:fName>
                      <m:e>
                        <m:r>
                          <a:rPr lang="en-US" sz="1800" b="0" i="1" smtClean="0">
                            <a:latin typeface="Cambria Math" panose="02040503050406030204" pitchFamily="18" charset="0"/>
                          </a:rPr>
                          <m:t>111</m:t>
                        </m:r>
                        <m:r>
                          <a:rPr lang="en-AU"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func>
                  </m:oMath>
                </a14:m>
                <a:r>
                  <a:rPr lang="en-AU" sz="1800" dirty="0"/>
                  <a:t> in exponential form</a:t>
                </a:r>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4452938"/>
              </a:xfrm>
              <a:blipFill>
                <a:blip r:embed="rId3"/>
                <a:stretch>
                  <a:fillRect l="-1427"/>
                </a:stretch>
              </a:blipFill>
            </p:spPr>
            <p:txBody>
              <a:bodyPr/>
              <a:lstStyle/>
              <a:p>
                <a:r>
                  <a:rPr lang="en-US">
                    <a:noFill/>
                  </a:rPr>
                  <a:t> </a:t>
                </a:r>
              </a:p>
            </p:txBody>
          </p:sp>
        </mc:Fallback>
      </mc:AlternateContent>
      <p:sp>
        <p:nvSpPr>
          <p:cNvPr id="3" name="Slide Number Placeholder 4">
            <a:extLst>
              <a:ext uri="{FF2B5EF4-FFF2-40B4-BE49-F238E27FC236}">
                <a16:creationId xmlns:a16="http://schemas.microsoft.com/office/drawing/2014/main" id="{43795D31-FC0E-8607-8961-78DDFB3C6CD1}"/>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01708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894154" cy="545601"/>
          </a:xfrm>
        </p:spPr>
        <p:txBody>
          <a:bodyPr/>
          <a:lstStyle/>
          <a:p>
            <a:r>
              <a:rPr kumimoji="0" lang="en-GB" sz="3000" b="0" i="0" u="none" strike="noStrike" kern="1200" cap="none" spc="0" normalizeH="0" baseline="0" noProof="0" dirty="0">
                <a:ln>
                  <a:noFill/>
                </a:ln>
                <a:solidFill>
                  <a:srgbClr val="002664"/>
                </a:solidFill>
                <a:effectLst/>
                <a:uLnTx/>
                <a:uFillTx/>
                <a:ea typeface="+mj-ea"/>
                <a:cs typeface="+mj-cs"/>
              </a:rPr>
              <a:t>Converting between exponentials and logarithms (8 of 8)</a:t>
            </a:r>
            <a:endParaRPr lang="en-AU" sz="3000" dirty="0"/>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Your turn answer 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4294967295"/>
              </p:nvPr>
            </p:nvSpPr>
            <p:spPr>
              <a:xfrm>
                <a:off x="360000" y="1619250"/>
                <a:ext cx="9780588" cy="4452938"/>
              </a:xfrm>
            </p:spPr>
            <p:txBody>
              <a:bodyPr/>
              <a:lstStyle/>
              <a:p>
                <a:r>
                  <a:rPr lang="en-AU" sz="1800" dirty="0"/>
                  <a:t>Rewrite</a:t>
                </a:r>
                <a14:m>
                  <m:oMath xmlns:m="http://schemas.openxmlformats.org/officeDocument/2006/math">
                    <m:func>
                      <m:funcPr>
                        <m:ctrlPr>
                          <a:rPr lang="en-AU" sz="1800" i="1">
                            <a:latin typeface="Cambria Math" panose="02040503050406030204" pitchFamily="18" charset="0"/>
                          </a:rPr>
                        </m:ctrlPr>
                      </m:funcPr>
                      <m:fName>
                        <m:sSub>
                          <m:sSubPr>
                            <m:ctrlPr>
                              <a:rPr lang="en-AU" sz="1800" i="1">
                                <a:latin typeface="Cambria Math" panose="02040503050406030204" pitchFamily="18" charset="0"/>
                              </a:rPr>
                            </m:ctrlPr>
                          </m:sSubPr>
                          <m:e>
                            <m:r>
                              <a:rPr lang="en-US" sz="1800" b="0" i="0" smtClean="0">
                                <a:latin typeface="Cambria Math" panose="02040503050406030204" pitchFamily="18" charset="0"/>
                              </a:rPr>
                              <m:t> </m:t>
                            </m:r>
                            <m:r>
                              <m:rPr>
                                <m:sty m:val="p"/>
                              </m:rPr>
                              <a:rPr lang="en-AU" sz="1800">
                                <a:latin typeface="Cambria Math" panose="02040503050406030204" pitchFamily="18" charset="0"/>
                              </a:rPr>
                              <m:t>log</m:t>
                            </m:r>
                          </m:e>
                          <m:sub>
                            <m:r>
                              <a:rPr lang="en-US" sz="1800" i="1">
                                <a:latin typeface="Cambria Math" panose="02040503050406030204" pitchFamily="18" charset="0"/>
                              </a:rPr>
                              <m:t>1</m:t>
                            </m:r>
                            <m:r>
                              <a:rPr lang="en-US" sz="1800" b="0" i="1" smtClean="0">
                                <a:latin typeface="Cambria Math" panose="02040503050406030204" pitchFamily="18" charset="0"/>
                              </a:rPr>
                              <m:t>232</m:t>
                            </m:r>
                            <m:r>
                              <a:rPr lang="en-US" sz="1800" i="1">
                                <a:latin typeface="Cambria Math" panose="02040503050406030204" pitchFamily="18" charset="0"/>
                              </a:rPr>
                              <m:t>1</m:t>
                            </m:r>
                          </m:sub>
                        </m:sSub>
                      </m:fName>
                      <m:e>
                        <m:r>
                          <a:rPr lang="en-US" sz="1800" b="0" i="1" smtClean="0">
                            <a:latin typeface="Cambria Math" panose="02040503050406030204" pitchFamily="18" charset="0"/>
                          </a:rPr>
                          <m:t>111</m:t>
                        </m:r>
                        <m:r>
                          <a:rPr lang="en-AU" sz="1800" i="1">
                            <a:latin typeface="Cambria Math" panose="02040503050406030204" pitchFamily="18" charset="0"/>
                          </a:rPr>
                          <m:t>=</m:t>
                        </m:r>
                      </m:e>
                    </m:func>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a14:m>
                <a:r>
                  <a:rPr lang="en-AU" sz="1800" dirty="0"/>
                  <a:t> in exponential form</a:t>
                </a:r>
              </a:p>
              <a:p>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rPr>
                          </m:ctrlPr>
                        </m:sSupPr>
                        <m:e>
                          <m:r>
                            <a:rPr lang="en-US" sz="1800" b="0" i="1" smtClean="0">
                              <a:latin typeface="Cambria Math" panose="02040503050406030204" pitchFamily="18" charset="0"/>
                            </a:rPr>
                            <m:t>12321</m:t>
                          </m:r>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up>
                      </m:sSup>
                      <m:r>
                        <a:rPr lang="en-AU" sz="1800" b="0" i="1" smtClean="0">
                          <a:latin typeface="Cambria Math" panose="02040503050406030204" pitchFamily="18" charset="0"/>
                        </a:rPr>
                        <m:t>=</m:t>
                      </m:r>
                      <m:r>
                        <a:rPr lang="en-US" sz="1800" b="0" i="1" smtClean="0">
                          <a:latin typeface="Cambria Math" panose="02040503050406030204" pitchFamily="18" charset="0"/>
                        </a:rPr>
                        <m:t>111</m:t>
                      </m:r>
                    </m:oMath>
                  </m:oMathPara>
                </a14:m>
                <a:endParaRPr lang="en-AU" sz="1800"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4294967295"/>
              </p:nvPr>
            </p:nvSpPr>
            <p:spPr>
              <a:xfrm>
                <a:off x="360000" y="1619250"/>
                <a:ext cx="9780588" cy="4452938"/>
              </a:xfrm>
              <a:blipFill>
                <a:blip r:embed="rId3"/>
                <a:stretch>
                  <a:fillRect l="-1434"/>
                </a:stretch>
              </a:blipFill>
            </p:spPr>
            <p:txBody>
              <a:bodyPr/>
              <a:lstStyle/>
              <a:p>
                <a:r>
                  <a:rPr lang="en-AU">
                    <a:noFill/>
                  </a:rPr>
                  <a:t> </a:t>
                </a:r>
              </a:p>
            </p:txBody>
          </p:sp>
        </mc:Fallback>
      </mc:AlternateContent>
      <p:sp>
        <p:nvSpPr>
          <p:cNvPr id="3" name="Slide Number Placeholder 4">
            <a:extLst>
              <a:ext uri="{FF2B5EF4-FFF2-40B4-BE49-F238E27FC236}">
                <a16:creationId xmlns:a16="http://schemas.microsoft.com/office/drawing/2014/main" id="{D1C5451A-46BF-6A38-BAC0-6DA058F2F9E3}"/>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2793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564</Words>
  <Application>Microsoft Office PowerPoint</Application>
  <PresentationFormat>Widescreen</PresentationFormat>
  <Paragraphs>72</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Cambria Math</vt:lpstr>
      <vt:lpstr>Arial</vt:lpstr>
      <vt:lpstr>Public Sans SemiBold</vt:lpstr>
      <vt:lpstr>Times New Roman</vt:lpstr>
      <vt:lpstr>Public Sans</vt:lpstr>
      <vt:lpstr>Public Sans Light</vt:lpstr>
      <vt:lpstr>1_NSWG Corporate</vt:lpstr>
      <vt:lpstr>Why vampires don't exist</vt:lpstr>
      <vt:lpstr>Converting between exponentials and logarithms (1 of 8)</vt:lpstr>
      <vt:lpstr>Converting between exponentials and logarithms (2 of 8)</vt:lpstr>
      <vt:lpstr>Converting between exponentials and logarithms (3 of 8)</vt:lpstr>
      <vt:lpstr>Converting between exponentials and logarithms (4 of 8)</vt:lpstr>
      <vt:lpstr>Converting between exponentials and logarithms (5 of 8)</vt:lpstr>
      <vt:lpstr>Converting between exponentials and logarithms (6 of 8)</vt:lpstr>
      <vt:lpstr>Converting between exponentials and logarithms (7 of 8)</vt:lpstr>
      <vt:lpstr>Converting between exponentials and logarithms (8 of 8)</vt:lpstr>
      <vt:lpstr>Apply</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vampires don't exist slideshow</dc:title>
  <dc:subject/>
  <dc:creator>NSW Department of Education</dc:creator>
  <cp:keywords/>
  <dc:description/>
  <dcterms:created xsi:type="dcterms:W3CDTF">2024-05-03T01:26:56Z</dcterms:created>
  <dcterms:modified xsi:type="dcterms:W3CDTF">2024-05-03T01:27:22Z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2024-05-03T01:27:07Z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a14559dc-c4ff-4014-bf0b-6d6c4bd68f65</vt:lpwstr>
  </property>
  <property fmtid="{D5CDD505-2E9C-101B-9397-08002B2CF9AE}" pid="8" name="MSIP_Label_b603dfd7-d93a-4381-a340-2995d8282205_ContentBits">
    <vt:lpwstr>0</vt:lpwstr>
  </property>
</Properties>
</file>