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1"/>
  </p:sldMasterIdLst>
  <p:notesMasterIdLst>
    <p:notesMasterId r:id="rId27"/>
  </p:notesMasterIdLst>
  <p:handoutMasterIdLst>
    <p:handoutMasterId r:id="rId28"/>
  </p:handoutMasterIdLst>
  <p:sldIdLst>
    <p:sldId id="258" r:id="rId2"/>
    <p:sldId id="260" r:id="rId3"/>
    <p:sldId id="287" r:id="rId4"/>
    <p:sldId id="261" r:id="rId5"/>
    <p:sldId id="262" r:id="rId6"/>
    <p:sldId id="263" r:id="rId7"/>
    <p:sldId id="264" r:id="rId8"/>
    <p:sldId id="268" r:id="rId9"/>
    <p:sldId id="266" r:id="rId10"/>
    <p:sldId id="269" r:id="rId11"/>
    <p:sldId id="270" r:id="rId12"/>
    <p:sldId id="274" r:id="rId13"/>
    <p:sldId id="272" r:id="rId14"/>
    <p:sldId id="273" r:id="rId15"/>
    <p:sldId id="275" r:id="rId16"/>
    <p:sldId id="276" r:id="rId17"/>
    <p:sldId id="277" r:id="rId18"/>
    <p:sldId id="281" r:id="rId19"/>
    <p:sldId id="279" r:id="rId20"/>
    <p:sldId id="280" r:id="rId21"/>
    <p:sldId id="282" r:id="rId22"/>
    <p:sldId id="286" r:id="rId23"/>
    <p:sldId id="284" r:id="rId24"/>
    <p:sldId id="285" r:id="rId25"/>
    <p:sldId id="288" r:id="rId26"/>
  </p:sldIdLst>
  <p:sldSz cx="12192000" cy="6858000"/>
  <p:notesSz cx="6858000" cy="9144000"/>
  <p:embeddedFontLst>
    <p:embeddedFont>
      <p:font typeface="Cambria Math" panose="02040503050406030204" pitchFamily="18" charset="0"/>
      <p:regular r:id="rId29"/>
    </p:embeddedFont>
    <p:embeddedFont>
      <p:font typeface="Public Sans" pitchFamily="2" charset="0"/>
      <p:regular r:id="rId30"/>
      <p:bold r:id="rId31"/>
      <p:italic r:id="rId32"/>
      <p:boldItalic r:id="rId33"/>
    </p:embeddedFont>
    <p:embeddedFont>
      <p:font typeface="Public Sans Light" pitchFamily="2" charset="0"/>
      <p:regular r:id="rId34"/>
      <p:italic r:id="rId35"/>
    </p:embeddedFont>
    <p:embeddedFont>
      <p:font typeface="Public Sans SemiBold" pitchFamily="2" charset="0"/>
      <p:regular r:id="rId36"/>
      <p:bold r:id="rId37"/>
      <p:italic r:id="rId38"/>
      <p:boldItalic r:id="rId3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258"/>
            <p14:sldId id="260"/>
            <p14:sldId id="287"/>
            <p14:sldId id="261"/>
            <p14:sldId id="262"/>
            <p14:sldId id="263"/>
            <p14:sldId id="264"/>
            <p14:sldId id="268"/>
            <p14:sldId id="266"/>
            <p14:sldId id="269"/>
            <p14:sldId id="270"/>
            <p14:sldId id="274"/>
            <p14:sldId id="272"/>
            <p14:sldId id="273"/>
            <p14:sldId id="275"/>
            <p14:sldId id="276"/>
            <p14:sldId id="277"/>
            <p14:sldId id="281"/>
            <p14:sldId id="279"/>
            <p14:sldId id="280"/>
            <p14:sldId id="282"/>
            <p14:sldId id="286"/>
            <p14:sldId id="284"/>
            <p14:sldId id="285"/>
            <p14:sldId id="288"/>
          </p14:sldIdLst>
        </p14:section>
      </p14:sectionLst>
    </p:ext>
    <p:ext uri="{EFAFB233-063F-42B5-8137-9DF3F51BA10A}">
      <p15:sldGuideLst xmlns:p15="http://schemas.microsoft.com/office/powerpoint/2012/main">
        <p15:guide id="1" orient="horz" pos="2251"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8"/>
    <p:restoredTop sz="95294" autoAdjust="0"/>
  </p:normalViewPr>
  <p:slideViewPr>
    <p:cSldViewPr snapToGrid="0">
      <p:cViewPr varScale="1">
        <p:scale>
          <a:sx n="96" d="100"/>
          <a:sy n="96" d="100"/>
        </p:scale>
        <p:origin x="1221" y="63"/>
      </p:cViewPr>
      <p:guideLst>
        <p:guide orient="horz" pos="2251"/>
        <p:guide pos="23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3/05/2024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9752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6584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25484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75301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54480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664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dirty="0"/>
          </a:p>
        </p:txBody>
      </p:sp>
    </p:spTree>
    <p:extLst>
      <p:ext uri="{BB962C8B-B14F-4D97-AF65-F5344CB8AC3E}">
        <p14:creationId xmlns:p14="http://schemas.microsoft.com/office/powerpoint/2010/main" val="42644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16315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534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425243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012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66018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387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2285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91121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346000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200232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102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6337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886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89233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A5311A-6162-1B0A-2233-35418E5CB9EA}"/>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453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20479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3AE1C5-F402-3B28-6DBA-9ECB05FD0FE8}"/>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3540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265353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02700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F4275D-48AA-00BA-7470-65EA72091A32}"/>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1865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C7E868-1D96-6EAB-6D2A-547451E12DF2}"/>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54802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207A07-DFBF-3625-3651-70391C1B80C2}"/>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70220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4339E4-44E7-263D-6883-A1DCA84C4680}"/>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33079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74183967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1" Type="http://schemas.openxmlformats.org/officeDocument/2006/relationships/slideLayout" Target="../slideLayouts/slideLayout2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Where’s the </a:t>
            </a:r>
            <a:r>
              <a:rPr lang="en-AU" dirty="0" err="1"/>
              <a:t>pHun</a:t>
            </a:r>
            <a:r>
              <a:rPr lang="en-AU" dirty="0"/>
              <a:t> in that?</a:t>
            </a:r>
          </a:p>
        </p:txBody>
      </p:sp>
      <p:sp>
        <p:nvSpPr>
          <p:cNvPr id="14" name="Text Placeholder 13">
            <a:extLst>
              <a:ext uri="{FF2B5EF4-FFF2-40B4-BE49-F238E27FC236}">
                <a16:creationId xmlns:a16="http://schemas.microsoft.com/office/drawing/2014/main" id="{280F012C-82F8-CD73-FF8D-288DD577190D}"/>
              </a:ext>
            </a:extLst>
          </p:cNvPr>
          <p:cNvSpPr>
            <a:spLocks noGrp="1"/>
          </p:cNvSpPr>
          <p:nvPr>
            <p:ph type="body" sz="quarter" idx="12"/>
          </p:nvPr>
        </p:nvSpPr>
        <p:spPr/>
        <p:txBody>
          <a:bodyPr/>
          <a:lstStyle/>
          <a:p>
            <a:r>
              <a:rPr lang="en-AU" sz="2000" dirty="0"/>
              <a:t>Explicit teaching</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Second solution</a:t>
            </a:r>
          </a:p>
        </p:txBody>
      </p:sp>
      <mc:AlternateContent xmlns:mc="http://schemas.openxmlformats.org/markup-compatibility/2006" xmlns:a14="http://schemas.microsoft.com/office/drawing/2010/main">
        <mc:Choice Requires="a14">
          <p:sp>
            <p:nvSpPr>
              <p:cNvPr id="13" name="Content Placeholder 1">
                <a:extLst>
                  <a:ext uri="{FF2B5EF4-FFF2-40B4-BE49-F238E27FC236}">
                    <a16:creationId xmlns:a16="http://schemas.microsoft.com/office/drawing/2014/main" id="{BD25DC92-A8F4-AEBC-0243-39A62D61B7F1}"/>
                  </a:ext>
                </a:extLst>
              </p:cNvPr>
              <p:cNvSpPr txBox="1">
                <a:spLocks/>
              </p:cNvSpPr>
              <p:nvPr/>
            </p:nvSpPr>
            <p:spPr>
              <a:xfrm>
                <a:off x="360000" y="1958158"/>
                <a:ext cx="9182937" cy="249437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𝑥</m:t>
                              </m:r>
                            </m:sub>
                          </m:sSub>
                        </m:fName>
                        <m:e>
                          <m:r>
                            <a:rPr lang="en-AU" b="0" i="1" smtClean="0">
                              <a:latin typeface="Cambria Math" panose="02040503050406030204" pitchFamily="18" charset="0"/>
                            </a:rPr>
                            <m:t>1 000 000=</m:t>
                          </m:r>
                        </m:e>
                      </m:func>
                      <m:r>
                        <a:rPr lang="en-AU" b="0" i="1" smtClean="0">
                          <a:latin typeface="Cambria Math" panose="02040503050406030204" pitchFamily="18" charset="0"/>
                        </a:rPr>
                        <m:t>6</m:t>
                      </m:r>
                    </m:oMath>
                  </m:oMathPara>
                </a14:m>
                <a:endParaRPr lang="en-AU" b="0" dirty="0"/>
              </a:p>
              <a:p>
                <a:pPr>
                  <a:lnSpc>
                    <a:spcPct val="15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6</m:t>
                          </m:r>
                        </m:sup>
                      </m:sSup>
                      <m:r>
                        <a:rPr lang="en-AU" b="0" i="1" smtClean="0">
                          <a:latin typeface="Cambria Math" panose="02040503050406030204" pitchFamily="18" charset="0"/>
                        </a:rPr>
                        <m:t>=1 000 000</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ad>
                        <m:radPr>
                          <m:ctrlPr>
                            <a:rPr lang="en-AU" b="0" i="1" smtClean="0">
                              <a:latin typeface="Cambria Math" panose="02040503050406030204" pitchFamily="18" charset="0"/>
                              <a:ea typeface="Cambria Math" panose="02040503050406030204" pitchFamily="18" charset="0"/>
                            </a:rPr>
                          </m:ctrlPr>
                        </m:radPr>
                        <m:deg>
                          <m:r>
                            <a:rPr lang="en-AU" b="0" i="0" smtClean="0">
                              <a:latin typeface="Cambria Math" panose="02040503050406030204" pitchFamily="18" charset="0"/>
                              <a:ea typeface="Cambria Math" panose="02040503050406030204" pitchFamily="18" charset="0"/>
                            </a:rPr>
                            <m:t>6</m:t>
                          </m:r>
                        </m:deg>
                        <m:e>
                          <m:r>
                            <a:rPr lang="en-AU" b="0" i="1" smtClean="0">
                              <a:latin typeface="Cambria Math" panose="02040503050406030204" pitchFamily="18" charset="0"/>
                              <a:ea typeface="Cambria Math" panose="02040503050406030204" pitchFamily="18" charset="0"/>
                            </a:rPr>
                            <m:t>1 000 000</m:t>
                          </m:r>
                        </m:e>
                      </m:rad>
                    </m:oMath>
                  </m:oMathPara>
                </a14:m>
                <a:endParaRPr lang="en-AU" b="0" dirty="0"/>
              </a:p>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=10</m:t>
                      </m:r>
                    </m:oMath>
                  </m:oMathPara>
                </a14:m>
                <a:endParaRPr lang="en-AU" b="0" dirty="0"/>
              </a:p>
            </p:txBody>
          </p:sp>
        </mc:Choice>
        <mc:Fallback xmlns="">
          <p:sp>
            <p:nvSpPr>
              <p:cNvPr id="13" name="Content Placeholder 1">
                <a:extLst>
                  <a:ext uri="{FF2B5EF4-FFF2-40B4-BE49-F238E27FC236}">
                    <a16:creationId xmlns:a16="http://schemas.microsoft.com/office/drawing/2014/main" id="{BD25DC92-A8F4-AEBC-0243-39A62D61B7F1}"/>
                  </a:ext>
                </a:extLst>
              </p:cNvPr>
              <p:cNvSpPr txBox="1">
                <a:spLocks noRot="1" noChangeAspect="1" noMove="1" noResize="1" noEditPoints="1" noAdjustHandles="1" noChangeArrowheads="1" noChangeShapeType="1" noTextEdit="1"/>
              </p:cNvSpPr>
              <p:nvPr/>
            </p:nvSpPr>
            <p:spPr>
              <a:xfrm>
                <a:off x="360000" y="1958158"/>
                <a:ext cx="9182937" cy="2494372"/>
              </a:xfrm>
              <a:prstGeom prst="rect">
                <a:avLst/>
              </a:prstGeom>
              <a:blipFill>
                <a:blip r:embed="rId2"/>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86795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Third worked example</a:t>
            </a:r>
          </a:p>
        </p:txBody>
      </p:sp>
      <mc:AlternateContent xmlns:mc="http://schemas.openxmlformats.org/markup-compatibility/2006" xmlns:a14="http://schemas.microsoft.com/office/drawing/2010/main">
        <mc:Choice Requires="a14">
          <p:sp>
            <p:nvSpPr>
              <p:cNvPr id="10" name="Content Placeholder 1">
                <a:extLst>
                  <a:ext uri="{FF2B5EF4-FFF2-40B4-BE49-F238E27FC236}">
                    <a16:creationId xmlns:a16="http://schemas.microsoft.com/office/drawing/2014/main" id="{E6F09C58-BC26-9959-94AC-3CFC2B3AF91F}"/>
                  </a:ext>
                </a:extLst>
              </p:cNvPr>
              <p:cNvSpPr txBox="1">
                <a:spLocks/>
              </p:cNvSpPr>
              <p:nvPr/>
            </p:nvSpPr>
            <p:spPr>
              <a:xfrm>
                <a:off x="360000" y="1977529"/>
                <a:ext cx="3314400" cy="168385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𝑥</m:t>
                          </m:r>
                        </m:sup>
                      </m:sSup>
                      <m:r>
                        <a:rPr lang="en-AU" b="0" i="1" smtClean="0">
                          <a:latin typeface="Cambria Math" panose="02040503050406030204" pitchFamily="18" charset="0"/>
                        </a:rPr>
                        <m:t>=10 000</m:t>
                      </m:r>
                    </m:oMath>
                  </m:oMathPara>
                </a14:m>
                <a:endParaRPr lang="en-AU" b="0" dirty="0"/>
              </a:p>
              <a:p>
                <a:pPr>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m:t>
                              </m:r>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10 000</m:t>
                          </m:r>
                        </m:e>
                      </m:func>
                      <m:r>
                        <a:rPr lang="en-AU" b="0" i="1" smtClean="0">
                          <a:latin typeface="Cambria Math" panose="02040503050406030204" pitchFamily="18" charset="0"/>
                        </a:rPr>
                        <m:t>=</m:t>
                      </m:r>
                      <m:r>
                        <a:rPr lang="en-AU" b="0" i="1" smtClean="0">
                          <a:latin typeface="Cambria Math" panose="02040503050406030204" pitchFamily="18" charset="0"/>
                        </a:rPr>
                        <m:t>𝑥</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=4</m:t>
                      </m:r>
                    </m:oMath>
                  </m:oMathPara>
                </a14:m>
                <a:endParaRPr lang="en-AU" dirty="0"/>
              </a:p>
            </p:txBody>
          </p:sp>
        </mc:Choice>
        <mc:Fallback xmlns="">
          <p:sp>
            <p:nvSpPr>
              <p:cNvPr id="10" name="Content Placeholder 1">
                <a:extLst>
                  <a:ext uri="{FF2B5EF4-FFF2-40B4-BE49-F238E27FC236}">
                    <a16:creationId xmlns:a16="http://schemas.microsoft.com/office/drawing/2014/main" id="{E6F09C58-BC26-9959-94AC-3CFC2B3AF91F}"/>
                  </a:ext>
                </a:extLst>
              </p:cNvPr>
              <p:cNvSpPr txBox="1">
                <a:spLocks noRot="1" noChangeAspect="1" noMove="1" noResize="1" noEditPoints="1" noAdjustHandles="1" noChangeArrowheads="1" noChangeShapeType="1" noTextEdit="1"/>
              </p:cNvSpPr>
              <p:nvPr/>
            </p:nvSpPr>
            <p:spPr>
              <a:xfrm>
                <a:off x="360000" y="1977529"/>
                <a:ext cx="3314400" cy="1683850"/>
              </a:xfrm>
              <a:prstGeom prst="rect">
                <a:avLst/>
              </a:prstGeom>
              <a:blipFill>
                <a:blip r:embed="rId2"/>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63371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Third prompts</a:t>
            </a:r>
          </a:p>
        </p:txBody>
      </p:sp>
      <mc:AlternateContent xmlns:mc="http://schemas.openxmlformats.org/markup-compatibility/2006" xmlns:a14="http://schemas.microsoft.com/office/drawing/2010/main">
        <mc:Choice Requires="a14">
          <p:sp>
            <p:nvSpPr>
              <p:cNvPr id="7" name="Content Placeholder 1">
                <a:extLst>
                  <a:ext uri="{FF2B5EF4-FFF2-40B4-BE49-F238E27FC236}">
                    <a16:creationId xmlns:a16="http://schemas.microsoft.com/office/drawing/2014/main" id="{1400D986-97E4-1311-1941-90082A151640}"/>
                  </a:ext>
                </a:extLst>
              </p:cNvPr>
              <p:cNvSpPr txBox="1">
                <a:spLocks/>
              </p:cNvSpPr>
              <p:nvPr/>
            </p:nvSpPr>
            <p:spPr>
              <a:xfrm>
                <a:off x="360000" y="1977529"/>
                <a:ext cx="3314400" cy="168385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𝑥</m:t>
                          </m:r>
                        </m:sup>
                      </m:sSup>
                      <m:r>
                        <a:rPr lang="en-AU" b="0" i="1" smtClean="0">
                          <a:latin typeface="Cambria Math" panose="02040503050406030204" pitchFamily="18" charset="0"/>
                        </a:rPr>
                        <m:t>=10 000</m:t>
                      </m:r>
                    </m:oMath>
                  </m:oMathPara>
                </a14:m>
                <a:endParaRPr lang="en-AU" b="0" dirty="0"/>
              </a:p>
              <a:p>
                <a:pPr>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m:t>
                              </m:r>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10 000</m:t>
                          </m:r>
                        </m:e>
                      </m:func>
                      <m:r>
                        <a:rPr lang="en-AU" b="0" i="1" smtClean="0">
                          <a:latin typeface="Cambria Math" panose="02040503050406030204" pitchFamily="18" charset="0"/>
                        </a:rPr>
                        <m:t>=</m:t>
                      </m:r>
                      <m:r>
                        <a:rPr lang="en-AU" b="0" i="1" smtClean="0">
                          <a:latin typeface="Cambria Math" panose="02040503050406030204" pitchFamily="18" charset="0"/>
                        </a:rPr>
                        <m:t>𝑥</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=4</m:t>
                      </m:r>
                    </m:oMath>
                  </m:oMathPara>
                </a14:m>
                <a:endParaRPr lang="en-AU" dirty="0"/>
              </a:p>
            </p:txBody>
          </p:sp>
        </mc:Choice>
        <mc:Fallback xmlns="">
          <p:sp>
            <p:nvSpPr>
              <p:cNvPr id="7" name="Content Placeholder 1">
                <a:extLst>
                  <a:ext uri="{FF2B5EF4-FFF2-40B4-BE49-F238E27FC236}">
                    <a16:creationId xmlns:a16="http://schemas.microsoft.com/office/drawing/2014/main" id="{1400D986-97E4-1311-1941-90082A151640}"/>
                  </a:ext>
                </a:extLst>
              </p:cNvPr>
              <p:cNvSpPr txBox="1">
                <a:spLocks noRot="1" noChangeAspect="1" noMove="1" noResize="1" noEditPoints="1" noAdjustHandles="1" noChangeArrowheads="1" noChangeShapeType="1" noTextEdit="1"/>
              </p:cNvSpPr>
              <p:nvPr/>
            </p:nvSpPr>
            <p:spPr>
              <a:xfrm>
                <a:off x="360000" y="1977529"/>
                <a:ext cx="3314400" cy="1683850"/>
              </a:xfrm>
              <a:prstGeom prst="rect">
                <a:avLst/>
              </a:prstGeom>
              <a:blipFill>
                <a:blip r:embed="rId2"/>
                <a:stretch>
                  <a:fillRect/>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E870CFCD-1DFA-CA4E-66E9-66268F91681A}"/>
              </a:ext>
            </a:extLst>
          </p:cNvPr>
          <p:cNvSpPr/>
          <p:nvPr/>
        </p:nvSpPr>
        <p:spPr>
          <a:xfrm>
            <a:off x="2836488" y="2517038"/>
            <a:ext cx="2563512" cy="1144341"/>
          </a:xfrm>
          <a:prstGeom prst="wedgeRoundRectCallout">
            <a:avLst>
              <a:gd name="adj1" fmla="val -59268"/>
              <a:gd name="adj2" fmla="val -2164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2388">
              <a:lnSpc>
                <a:spcPct val="150000"/>
              </a:lnSpc>
            </a:pPr>
            <a:r>
              <a:rPr lang="en-AU" sz="1800" dirty="0"/>
              <a:t>How did we arrive at this step?</a:t>
            </a:r>
          </a:p>
        </p:txBody>
      </p:sp>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413911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vert="horz" lIns="0" tIns="0" rIns="0" bIns="0" rtlCol="0" anchor="t">
            <a:normAutofit/>
          </a:bodyPr>
          <a:lstStyle/>
          <a:p>
            <a:r>
              <a:rPr lang="en-AU" dirty="0"/>
              <a:t>Third your turn</a:t>
            </a:r>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4A3AA8CB-564D-12B0-BBD3-5C1D7CEDE145}"/>
                  </a:ext>
                </a:extLst>
              </p:cNvPr>
              <p:cNvSpPr>
                <a:spLocks noGrp="1"/>
              </p:cNvSpPr>
              <p:nvPr>
                <p:ph type="body" sz="quarter" idx="18"/>
              </p:nvPr>
            </p:nvSpPr>
            <p:spPr>
              <a:xfrm>
                <a:off x="377998" y="1817123"/>
                <a:ext cx="10080000" cy="310015"/>
              </a:xfrm>
            </p:spPr>
            <p:txBody>
              <a:bodyPr vert="horz" lIns="0" tIns="0" rIns="0" bIns="0" rtlCol="0">
                <a:noAutofit/>
              </a:bodyPr>
              <a:lstStyle/>
              <a:p>
                <a:pPr>
                  <a:lnSpc>
                    <a:spcPct val="140000"/>
                  </a:lnSpc>
                </a:pPr>
                <a:r>
                  <a:rPr lang="en-AU" sz="1800" dirty="0">
                    <a:solidFill>
                      <a:schemeClr val="tx1"/>
                    </a:solidFill>
                    <a:latin typeface="+mn-lt"/>
                  </a:rPr>
                  <a:t>Find the value of </a:t>
                </a:r>
                <a14:m>
                  <m:oMath xmlns:m="http://schemas.openxmlformats.org/officeDocument/2006/math">
                    <m:r>
                      <a:rPr lang="en-AU" sz="1800" i="1">
                        <a:solidFill>
                          <a:schemeClr val="tx1"/>
                        </a:solidFill>
                        <a:latin typeface="Cambria Math" panose="02040503050406030204" pitchFamily="18" charset="0"/>
                      </a:rPr>
                      <m:t>𝑥</m:t>
                    </m:r>
                  </m:oMath>
                </a14:m>
                <a:r>
                  <a:rPr lang="en-AU" sz="1800" dirty="0">
                    <a:solidFill>
                      <a:schemeClr val="tx1"/>
                    </a:solidFill>
                    <a:latin typeface="+mn-lt"/>
                  </a:rPr>
                  <a:t> in the following expression using logarithms to achieve your answer.</a:t>
                </a:r>
              </a:p>
            </p:txBody>
          </p:sp>
        </mc:Choice>
        <mc:Fallback xmlns="">
          <p:sp>
            <p:nvSpPr>
              <p:cNvPr id="5" name="Content Placeholder 1">
                <a:extLst>
                  <a:ext uri="{FF2B5EF4-FFF2-40B4-BE49-F238E27FC236}">
                    <a16:creationId xmlns:a16="http://schemas.microsoft.com/office/drawing/2014/main" id="{4A3AA8CB-564D-12B0-BBD3-5C1D7CEDE145}"/>
                  </a:ext>
                </a:extLst>
              </p:cNvPr>
              <p:cNvSpPr>
                <a:spLocks noGrp="1" noRot="1" noChangeAspect="1" noMove="1" noResize="1" noEditPoints="1" noAdjustHandles="1" noChangeArrowheads="1" noChangeShapeType="1" noTextEdit="1"/>
              </p:cNvSpPr>
              <p:nvPr>
                <p:ph type="body" sz="quarter" idx="18"/>
              </p:nvPr>
            </p:nvSpPr>
            <p:spPr>
              <a:xfrm>
                <a:off x="377998" y="1817123"/>
                <a:ext cx="10080000" cy="310015"/>
              </a:xfrm>
              <a:blipFill>
                <a:blip r:embed="rId2"/>
                <a:stretch>
                  <a:fillRect l="-1391" t="-13725" b="-4705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Content Placeholder 1">
                <a:extLst>
                  <a:ext uri="{FF2B5EF4-FFF2-40B4-BE49-F238E27FC236}">
                    <a16:creationId xmlns:a16="http://schemas.microsoft.com/office/drawing/2014/main" id="{6035AF96-CBFD-D996-C0D9-F5828C5F2E00}"/>
                  </a:ext>
                </a:extLst>
              </p:cNvPr>
              <p:cNvSpPr txBox="1">
                <a:spLocks/>
              </p:cNvSpPr>
              <p:nvPr/>
            </p:nvSpPr>
            <p:spPr>
              <a:xfrm>
                <a:off x="377998" y="2707058"/>
                <a:ext cx="3314400" cy="55399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𝑥</m:t>
                          </m:r>
                        </m:sup>
                      </m:sSup>
                      <m:r>
                        <a:rPr lang="en-AU" b="0" i="1" smtClean="0">
                          <a:latin typeface="Cambria Math" panose="02040503050406030204" pitchFamily="18" charset="0"/>
                        </a:rPr>
                        <m:t>=100 000</m:t>
                      </m:r>
                    </m:oMath>
                  </m:oMathPara>
                </a14:m>
                <a:endParaRPr lang="en-AU" b="0" i="1" dirty="0">
                  <a:latin typeface="Cambria Math" panose="02040503050406030204" pitchFamily="18" charset="0"/>
                  <a:ea typeface="Cambria Math" panose="02040503050406030204" pitchFamily="18" charset="0"/>
                </a:endParaRPr>
              </a:p>
            </p:txBody>
          </p:sp>
        </mc:Choice>
        <mc:Fallback xmlns="">
          <p:sp>
            <p:nvSpPr>
              <p:cNvPr id="7" name="Content Placeholder 1">
                <a:extLst>
                  <a:ext uri="{FF2B5EF4-FFF2-40B4-BE49-F238E27FC236}">
                    <a16:creationId xmlns:a16="http://schemas.microsoft.com/office/drawing/2014/main" id="{6035AF96-CBFD-D996-C0D9-F5828C5F2E00}"/>
                  </a:ext>
                </a:extLst>
              </p:cNvPr>
              <p:cNvSpPr txBox="1">
                <a:spLocks noRot="1" noChangeAspect="1" noMove="1" noResize="1" noEditPoints="1" noAdjustHandles="1" noChangeArrowheads="1" noChangeShapeType="1" noTextEdit="1"/>
              </p:cNvSpPr>
              <p:nvPr/>
            </p:nvSpPr>
            <p:spPr>
              <a:xfrm>
                <a:off x="377998" y="2707058"/>
                <a:ext cx="3314400" cy="553998"/>
              </a:xfrm>
              <a:prstGeom prst="rect">
                <a:avLst/>
              </a:prstGeom>
              <a:blipFill>
                <a:blip r:embed="rId3"/>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10A01DC5-1685-4615-8240-15192985C6A2}" type="slidenum">
              <a:rPr lang="en-AU" smtClean="0"/>
              <a:pPr>
                <a:spcAft>
                  <a:spcPts val="600"/>
                </a:spcAft>
              </a:pPr>
              <a:t>13</a:t>
            </a:fld>
            <a:endParaRPr lang="en-AU"/>
          </a:p>
        </p:txBody>
      </p:sp>
    </p:spTree>
    <p:extLst>
      <p:ext uri="{BB962C8B-B14F-4D97-AF65-F5344CB8AC3E}">
        <p14:creationId xmlns:p14="http://schemas.microsoft.com/office/powerpoint/2010/main" val="300504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Third solution</a:t>
            </a:r>
          </a:p>
        </p:txBody>
      </p:sp>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81EC9FD5-EFFF-2E22-ED32-A30E57BBB989}"/>
                  </a:ext>
                </a:extLst>
              </p:cNvPr>
              <p:cNvSpPr txBox="1">
                <a:spLocks/>
              </p:cNvSpPr>
              <p:nvPr/>
            </p:nvSpPr>
            <p:spPr>
              <a:xfrm>
                <a:off x="360000" y="1672213"/>
                <a:ext cx="3314400" cy="175678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𝑥</m:t>
                          </m:r>
                        </m:sup>
                      </m:sSup>
                      <m:r>
                        <a:rPr lang="en-AU" b="0" i="1" smtClean="0">
                          <a:latin typeface="Cambria Math" panose="02040503050406030204" pitchFamily="18" charset="0"/>
                        </a:rPr>
                        <m:t>=100 000</m:t>
                      </m:r>
                    </m:oMath>
                  </m:oMathPara>
                </a14:m>
                <a:endParaRPr lang="en-AU" b="0" i="1" dirty="0">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m:t>
                              </m:r>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100 000</m:t>
                          </m:r>
                        </m:e>
                      </m:func>
                      <m:r>
                        <a:rPr lang="en-AU" b="0" i="1" smtClean="0">
                          <a:latin typeface="Cambria Math" panose="02040503050406030204" pitchFamily="18" charset="0"/>
                        </a:rPr>
                        <m:t>=</m:t>
                      </m:r>
                      <m:r>
                        <a:rPr lang="en-AU" b="0" i="1" smtClean="0">
                          <a:latin typeface="Cambria Math" panose="02040503050406030204" pitchFamily="18" charset="0"/>
                        </a:rPr>
                        <m:t>𝑥</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=5</m:t>
                      </m:r>
                    </m:oMath>
                  </m:oMathPara>
                </a14:m>
                <a:endParaRPr lang="en-AU" dirty="0"/>
              </a:p>
            </p:txBody>
          </p:sp>
        </mc:Choice>
        <mc:Fallback xmlns="">
          <p:sp>
            <p:nvSpPr>
              <p:cNvPr id="8" name="Content Placeholder 1">
                <a:extLst>
                  <a:ext uri="{FF2B5EF4-FFF2-40B4-BE49-F238E27FC236}">
                    <a16:creationId xmlns:a16="http://schemas.microsoft.com/office/drawing/2014/main" id="{81EC9FD5-EFFF-2E22-ED32-A30E57BBB989}"/>
                  </a:ext>
                </a:extLst>
              </p:cNvPr>
              <p:cNvSpPr txBox="1">
                <a:spLocks noRot="1" noChangeAspect="1" noMove="1" noResize="1" noEditPoints="1" noAdjustHandles="1" noChangeArrowheads="1" noChangeShapeType="1" noTextEdit="1"/>
              </p:cNvSpPr>
              <p:nvPr/>
            </p:nvSpPr>
            <p:spPr>
              <a:xfrm>
                <a:off x="360000" y="1672213"/>
                <a:ext cx="3314400" cy="1756787"/>
              </a:xfrm>
              <a:prstGeom prst="rect">
                <a:avLst/>
              </a:prstGeom>
              <a:blipFill>
                <a:blip r:embed="rId2"/>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9743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The formula for pH</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D6CA56D-006E-A39E-4ECD-2EB4B1959508}"/>
                  </a:ext>
                </a:extLst>
              </p:cNvPr>
              <p:cNvSpPr txBox="1"/>
              <p:nvPr/>
            </p:nvSpPr>
            <p:spPr>
              <a:xfrm>
                <a:off x="262026" y="1755820"/>
                <a:ext cx="3255797"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mbria Math" panose="02040503050406030204" pitchFamily="18" charset="0"/>
                        </a:rPr>
                        <m:t>𝑝𝐻</m:t>
                      </m:r>
                      <m:r>
                        <a:rPr lang="en-AU" sz="2000" b="0" i="1" smtClean="0">
                          <a:latin typeface="Cambria Math" panose="02040503050406030204" pitchFamily="18" charset="0"/>
                          <a:ea typeface="Cambria Math" panose="02040503050406030204" pitchFamily="18" charset="0"/>
                        </a:rPr>
                        <m:t>=−</m:t>
                      </m:r>
                      <m:func>
                        <m:funcPr>
                          <m:ctrlPr>
                            <a:rPr lang="en-AU" sz="2000" b="0" i="1" smtClean="0">
                              <a:latin typeface="Cambria Math" panose="02040503050406030204" pitchFamily="18" charset="0"/>
                              <a:ea typeface="Cambria Math" panose="02040503050406030204" pitchFamily="18" charset="0"/>
                            </a:rPr>
                          </m:ctrlPr>
                        </m:funcPr>
                        <m:fName>
                          <m:sSub>
                            <m:sSubPr>
                              <m:ctrlPr>
                                <a:rPr lang="en-AU" sz="2000" b="0" i="1" smtClean="0">
                                  <a:latin typeface="Cambria Math" panose="02040503050406030204" pitchFamily="18" charset="0"/>
                                  <a:ea typeface="Cambria Math" panose="02040503050406030204" pitchFamily="18" charset="0"/>
                                </a:rPr>
                              </m:ctrlPr>
                            </m:sSubPr>
                            <m:e>
                              <m:r>
                                <m:rPr>
                                  <m:sty m:val="p"/>
                                </m:rPr>
                                <a:rPr lang="en-AU" sz="2000" b="0" i="0" smtClean="0">
                                  <a:latin typeface="Cambria Math" panose="02040503050406030204" pitchFamily="18" charset="0"/>
                                  <a:ea typeface="Cambria Math" panose="02040503050406030204" pitchFamily="18" charset="0"/>
                                </a:rPr>
                                <m:t>log</m:t>
                              </m:r>
                            </m:e>
                            <m:sub>
                              <m:r>
                                <a:rPr lang="en-AU" sz="2000" b="0" i="1" smtClean="0">
                                  <a:latin typeface="Cambria Math" panose="02040503050406030204" pitchFamily="18" charset="0"/>
                                  <a:ea typeface="Cambria Math" panose="02040503050406030204" pitchFamily="18" charset="0"/>
                                </a:rPr>
                                <m:t>10</m:t>
                              </m:r>
                            </m:sub>
                          </m:sSub>
                        </m:fName>
                        <m:e>
                          <m:sSup>
                            <m:sSupPr>
                              <m:ctrlPr>
                                <a:rPr lang="en-AU" sz="2000" b="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𝐻</m:t>
                              </m:r>
                            </m:e>
                            <m:sup>
                              <m:r>
                                <a:rPr lang="en-AU" sz="2000" b="0" i="1" smtClean="0">
                                  <a:latin typeface="Cambria Math" panose="02040503050406030204" pitchFamily="18" charset="0"/>
                                  <a:ea typeface="Cambria Math" panose="02040503050406030204" pitchFamily="18" charset="0"/>
                                </a:rPr>
                                <m:t>+</m:t>
                              </m:r>
                            </m:sup>
                          </m:sSup>
                          <m:r>
                            <a:rPr lang="en-AU" sz="2000" b="0" i="1" smtClean="0">
                              <a:latin typeface="Cambria Math" panose="02040503050406030204" pitchFamily="18" charset="0"/>
                              <a:ea typeface="Cambria Math" panose="02040503050406030204" pitchFamily="18" charset="0"/>
                            </a:rPr>
                            <m:t>)</m:t>
                          </m:r>
                        </m:e>
                      </m:func>
                    </m:oMath>
                  </m:oMathPara>
                </a14:m>
                <a:endParaRPr lang="en-AU" sz="2000" dirty="0"/>
              </a:p>
            </p:txBody>
          </p:sp>
        </mc:Choice>
        <mc:Fallback xmlns="">
          <p:sp>
            <p:nvSpPr>
              <p:cNvPr id="10" name="TextBox 9">
                <a:extLst>
                  <a:ext uri="{FF2B5EF4-FFF2-40B4-BE49-F238E27FC236}">
                    <a16:creationId xmlns:a16="http://schemas.microsoft.com/office/drawing/2014/main" id="{0D6CA56D-006E-A39E-4ECD-2EB4B1959508}"/>
                  </a:ext>
                </a:extLst>
              </p:cNvPr>
              <p:cNvSpPr txBox="1">
                <a:spLocks noRot="1" noChangeAspect="1" noMove="1" noResize="1" noEditPoints="1" noAdjustHandles="1" noChangeArrowheads="1" noChangeShapeType="1" noTextEdit="1"/>
              </p:cNvSpPr>
              <p:nvPr/>
            </p:nvSpPr>
            <p:spPr>
              <a:xfrm>
                <a:off x="262026" y="1755820"/>
                <a:ext cx="3255797" cy="400110"/>
              </a:xfrm>
              <a:prstGeom prst="rect">
                <a:avLst/>
              </a:prstGeom>
              <a:blipFill>
                <a:blip r:embed="rId2"/>
                <a:stretch>
                  <a:fillRect l="-749" b="-16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17BBF78-471C-2B28-AC11-74DCB22215C0}"/>
                  </a:ext>
                </a:extLst>
              </p:cNvPr>
              <p:cNvSpPr txBox="1"/>
              <p:nvPr/>
            </p:nvSpPr>
            <p:spPr>
              <a:xfrm>
                <a:off x="294684" y="2750574"/>
                <a:ext cx="7162029" cy="872483"/>
              </a:xfrm>
              <a:prstGeom prst="rect">
                <a:avLst/>
              </a:prstGeom>
              <a:noFill/>
            </p:spPr>
            <p:txBody>
              <a:bodyPr wrap="square">
                <a:spAutoFit/>
              </a:bodyPr>
              <a:lstStyle/>
              <a:p>
                <a:pPr>
                  <a:lnSpc>
                    <a:spcPct val="150000"/>
                  </a:lnSpc>
                </a:pPr>
                <a:r>
                  <a:rPr lang="en-AU" sz="1800" dirty="0">
                    <a:ea typeface="Cambria Math" panose="02040503050406030204" pitchFamily="18" charset="0"/>
                  </a:rPr>
                  <a:t>where </a:t>
                </a:r>
                <a14:m>
                  <m:oMath xmlns:m="http://schemas.openxmlformats.org/officeDocument/2006/math">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𝐻</m:t>
                        </m:r>
                      </m:e>
                      <m:sup>
                        <m:r>
                          <a:rPr lang="en-AU" sz="1800" b="0" i="1" smtClean="0">
                            <a:latin typeface="Cambria Math" panose="02040503050406030204" pitchFamily="18" charset="0"/>
                            <a:ea typeface="Cambria Math" panose="02040503050406030204" pitchFamily="18" charset="0"/>
                          </a:rPr>
                          <m:t>+</m:t>
                        </m:r>
                      </m:sup>
                    </m:sSup>
                    <m:r>
                      <a:rPr lang="en-AU" sz="1800" b="0" i="1" smtClean="0">
                        <a:latin typeface="Cambria Math" panose="02040503050406030204" pitchFamily="18" charset="0"/>
                        <a:ea typeface="Cambria Math" panose="02040503050406030204" pitchFamily="18" charset="0"/>
                      </a:rPr>
                      <m:t>= </m:t>
                    </m:r>
                  </m:oMath>
                </a14:m>
                <a:r>
                  <a:rPr lang="en-AU" sz="1800" dirty="0">
                    <a:ea typeface="Cambria Math" panose="02040503050406030204" pitchFamily="18" charset="0"/>
                  </a:rPr>
                  <a:t>concentration of the hydronium ion in the solution, measured in moles per litre.</a:t>
                </a:r>
                <a:endParaRPr lang="en-AU" sz="1800" dirty="0"/>
              </a:p>
            </p:txBody>
          </p:sp>
        </mc:Choice>
        <mc:Fallback xmlns="">
          <p:sp>
            <p:nvSpPr>
              <p:cNvPr id="2" name="TextBox 1">
                <a:extLst>
                  <a:ext uri="{FF2B5EF4-FFF2-40B4-BE49-F238E27FC236}">
                    <a16:creationId xmlns:a16="http://schemas.microsoft.com/office/drawing/2014/main" id="{C17BBF78-471C-2B28-AC11-74DCB22215C0}"/>
                  </a:ext>
                </a:extLst>
              </p:cNvPr>
              <p:cNvSpPr txBox="1">
                <a:spLocks noRot="1" noChangeAspect="1" noMove="1" noResize="1" noEditPoints="1" noAdjustHandles="1" noChangeArrowheads="1" noChangeShapeType="1" noTextEdit="1"/>
              </p:cNvSpPr>
              <p:nvPr/>
            </p:nvSpPr>
            <p:spPr>
              <a:xfrm>
                <a:off x="294684" y="2750574"/>
                <a:ext cx="7162029" cy="872483"/>
              </a:xfrm>
              <a:prstGeom prst="rect">
                <a:avLst/>
              </a:prstGeom>
              <a:blipFill>
                <a:blip r:embed="rId3"/>
                <a:stretch>
                  <a:fillRect l="-681" b="-104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52890500-10FB-495D-3757-931E5A7F492F}"/>
                  </a:ext>
                </a:extLst>
              </p:cNvPr>
              <p:cNvSpPr/>
              <p:nvPr/>
            </p:nvSpPr>
            <p:spPr>
              <a:xfrm>
                <a:off x="294684" y="3994762"/>
                <a:ext cx="3272631" cy="1880718"/>
              </a:xfrm>
              <a:prstGeom prst="wedgeRoundRectCallout">
                <a:avLst>
                  <a:gd name="adj1" fmla="val -20948"/>
                  <a:gd name="adj2" fmla="val -6387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2388">
                  <a:lnSpc>
                    <a:spcPct val="150000"/>
                  </a:lnSpc>
                </a:pPr>
                <a:r>
                  <a:rPr lang="en-AU" sz="1800" dirty="0"/>
                  <a:t>If we needed to find the value of </a:t>
                </a:r>
                <a14:m>
                  <m:oMath xmlns:m="http://schemas.openxmlformats.org/officeDocument/2006/math">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𝐻</m:t>
                        </m:r>
                      </m:e>
                      <m:sup>
                        <m:r>
                          <a:rPr lang="en-AU" sz="1800" b="0" i="1" smtClean="0">
                            <a:latin typeface="Cambria Math" panose="02040503050406030204" pitchFamily="18" charset="0"/>
                            <a:ea typeface="Cambria Math" panose="02040503050406030204" pitchFamily="18" charset="0"/>
                          </a:rPr>
                          <m:t>+</m:t>
                        </m:r>
                      </m:sup>
                    </m:sSup>
                  </m:oMath>
                </a14:m>
                <a:r>
                  <a:rPr lang="en-AU" sz="1800" dirty="0"/>
                  <a:t>, how could we rearrange the formula?</a:t>
                </a:r>
              </a:p>
            </p:txBody>
          </p:sp>
        </mc:Choice>
        <mc:Fallback xmlns="">
          <p:sp>
            <p:nvSpPr>
              <p:cNvPr id="5" name="Speech Bubble: Rectangle with Corners Rounded 4">
                <a:extLst>
                  <a:ext uri="{FF2B5EF4-FFF2-40B4-BE49-F238E27FC236}">
                    <a16:creationId xmlns:a16="http://schemas.microsoft.com/office/drawing/2014/main" id="{52890500-10FB-495D-3757-931E5A7F492F}"/>
                  </a:ext>
                </a:extLst>
              </p:cNvPr>
              <p:cNvSpPr>
                <a:spLocks noRot="1" noChangeAspect="1" noMove="1" noResize="1" noEditPoints="1" noAdjustHandles="1" noChangeArrowheads="1" noChangeShapeType="1" noTextEdit="1"/>
              </p:cNvSpPr>
              <p:nvPr/>
            </p:nvSpPr>
            <p:spPr>
              <a:xfrm>
                <a:off x="294684" y="3994762"/>
                <a:ext cx="3272631" cy="1880718"/>
              </a:xfrm>
              <a:prstGeom prst="wedgeRoundRectCallout">
                <a:avLst>
                  <a:gd name="adj1" fmla="val -20948"/>
                  <a:gd name="adj2" fmla="val -63879"/>
                  <a:gd name="adj3" fmla="val 16667"/>
                </a:avLst>
              </a:prstGeom>
              <a:blipFill>
                <a:blip r:embed="rId4"/>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32039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vert="horz" lIns="0" tIns="0" rIns="0" bIns="0" rtlCol="0" anchor="b">
            <a:normAutofit fontScale="90000"/>
          </a:bodyPr>
          <a:lstStyle/>
          <a:p>
            <a:pPr>
              <a:lnSpc>
                <a:spcPct val="140000"/>
              </a:lnSpc>
              <a:spcAft>
                <a:spcPts val="600"/>
              </a:spcAft>
            </a:pPr>
            <a:r>
              <a:rPr lang="en-US" kern="1200" dirty="0">
                <a:latin typeface="+mj-lt"/>
                <a:ea typeface="+mn-ea"/>
                <a:cs typeface="+mn-cs"/>
              </a:rPr>
              <a:t>Equivalency</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7F497FE-171B-E564-1AD2-5379A1C13B89}"/>
                  </a:ext>
                </a:extLst>
              </p:cNvPr>
              <p:cNvSpPr txBox="1"/>
              <p:nvPr/>
            </p:nvSpPr>
            <p:spPr>
              <a:xfrm>
                <a:off x="270790" y="1819137"/>
                <a:ext cx="8906830" cy="1277273"/>
              </a:xfrm>
              <a:prstGeom prst="rect">
                <a:avLst/>
              </a:prstGeom>
              <a:noFill/>
            </p:spPr>
            <p:txBody>
              <a:bodyPr wrap="square">
                <a:spAutoFit/>
              </a:bodyPr>
              <a:lstStyle/>
              <a:p>
                <a:pPr>
                  <a:lnSpc>
                    <a:spcPct val="150000"/>
                  </a:lnSpc>
                  <a:spcAft>
                    <a:spcPts val="1200"/>
                  </a:spcAft>
                </a:pPr>
                <a:r>
                  <a:rPr lang="en-AU" sz="1800" b="0" dirty="0">
                    <a:ea typeface="Cambria Math" panose="02040503050406030204" pitchFamily="18" charset="0"/>
                  </a:rPr>
                  <a:t>From the work explored we have seen that: </a:t>
                </a:r>
                <a:endParaRPr lang="en-AU" sz="3000" b="0" i="1" dirty="0">
                  <a:latin typeface="Cambria Math" panose="02040503050406030204" pitchFamily="18" charset="0"/>
                  <a:ea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func>
                        <m:funcPr>
                          <m:ctrlPr>
                            <a:rPr lang="en-AU" sz="2000" b="0" i="1" smtClean="0">
                              <a:latin typeface="Cambria Math" panose="02040503050406030204" pitchFamily="18" charset="0"/>
                              <a:ea typeface="Cambria Math" panose="02040503050406030204" pitchFamily="18" charset="0"/>
                            </a:rPr>
                          </m:ctrlPr>
                        </m:funcPr>
                        <m:fName>
                          <m:sSub>
                            <m:sSubPr>
                              <m:ctrlPr>
                                <a:rPr lang="en-AU" sz="2000" b="0" i="1" smtClean="0">
                                  <a:latin typeface="Cambria Math" panose="02040503050406030204" pitchFamily="18" charset="0"/>
                                  <a:ea typeface="Cambria Math" panose="02040503050406030204" pitchFamily="18" charset="0"/>
                                </a:rPr>
                              </m:ctrlPr>
                            </m:sSubPr>
                            <m:e>
                              <m:r>
                                <m:rPr>
                                  <m:sty m:val="p"/>
                                </m:rPr>
                                <a:rPr lang="en-AU" sz="2000" b="0" i="0" smtClean="0">
                                  <a:latin typeface="Cambria Math" panose="02040503050406030204" pitchFamily="18" charset="0"/>
                                  <a:ea typeface="Cambria Math" panose="02040503050406030204" pitchFamily="18" charset="0"/>
                                </a:rPr>
                                <m:t>log</m:t>
                              </m:r>
                            </m:e>
                            <m:sub>
                              <m:r>
                                <a:rPr lang="en-AU" sz="2000" b="0" i="1" smtClean="0">
                                  <a:latin typeface="Cambria Math" panose="02040503050406030204" pitchFamily="18" charset="0"/>
                                  <a:ea typeface="Cambria Math" panose="02040503050406030204" pitchFamily="18" charset="0"/>
                                </a:rPr>
                                <m:t>10</m:t>
                              </m:r>
                            </m:sub>
                          </m:sSub>
                        </m:fName>
                        <m:e>
                          <m:r>
                            <a:rPr lang="en-AU" sz="2000" b="0" i="1" smtClean="0">
                              <a:latin typeface="Cambria Math" panose="02040503050406030204" pitchFamily="18" charset="0"/>
                              <a:ea typeface="Cambria Math" panose="02040503050406030204" pitchFamily="18" charset="0"/>
                            </a:rPr>
                            <m:t>𝑥</m:t>
                          </m:r>
                        </m:e>
                      </m:func>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𝑦</m:t>
                      </m:r>
                      <m:r>
                        <a:rPr lang="en-AU" sz="2000" b="0" i="1" smtClean="0">
                          <a:latin typeface="Cambria Math" panose="02040503050406030204" pitchFamily="18" charset="0"/>
                          <a:ea typeface="Cambria Math" panose="02040503050406030204" pitchFamily="18" charset="0"/>
                        </a:rPr>
                        <m:t> ↔ </m:t>
                      </m:r>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m:t>
                      </m:r>
                      <m:sSup>
                        <m:sSupPr>
                          <m:ctrlPr>
                            <a:rPr lang="en-AU" sz="2000" b="0" i="1" smtClean="0">
                              <a:latin typeface="Cambria Math" panose="02040503050406030204" pitchFamily="18" charset="0"/>
                              <a:ea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10</m:t>
                          </m:r>
                        </m:e>
                        <m:sup>
                          <m:r>
                            <a:rPr lang="en-AU" sz="2000" b="0" i="1" smtClean="0">
                              <a:latin typeface="Cambria Math" panose="02040503050406030204" pitchFamily="18" charset="0"/>
                              <a:ea typeface="Cambria Math" panose="02040503050406030204" pitchFamily="18" charset="0"/>
                            </a:rPr>
                            <m:t>𝑦</m:t>
                          </m:r>
                        </m:sup>
                      </m:sSup>
                    </m:oMath>
                  </m:oMathPara>
                </a14:m>
                <a:endParaRPr lang="en-AU" sz="2000" dirty="0"/>
              </a:p>
            </p:txBody>
          </p:sp>
        </mc:Choice>
        <mc:Fallback xmlns="">
          <p:sp>
            <p:nvSpPr>
              <p:cNvPr id="2" name="TextBox 1">
                <a:extLst>
                  <a:ext uri="{FF2B5EF4-FFF2-40B4-BE49-F238E27FC236}">
                    <a16:creationId xmlns:a16="http://schemas.microsoft.com/office/drawing/2014/main" id="{97F497FE-171B-E564-1AD2-5379A1C13B89}"/>
                  </a:ext>
                </a:extLst>
              </p:cNvPr>
              <p:cNvSpPr txBox="1">
                <a:spLocks noRot="1" noChangeAspect="1" noMove="1" noResize="1" noEditPoints="1" noAdjustHandles="1" noChangeArrowheads="1" noChangeShapeType="1" noTextEdit="1"/>
              </p:cNvSpPr>
              <p:nvPr/>
            </p:nvSpPr>
            <p:spPr>
              <a:xfrm>
                <a:off x="270790" y="1819137"/>
                <a:ext cx="8906830" cy="1277273"/>
              </a:xfrm>
              <a:prstGeom prst="rect">
                <a:avLst/>
              </a:prstGeom>
              <a:blipFill>
                <a:blip r:embed="rId2"/>
                <a:stretch>
                  <a:fillRect l="-547"/>
                </a:stretch>
              </a:blipFill>
            </p:spPr>
            <p:txBody>
              <a:bodyPr/>
              <a:lstStyle/>
              <a:p>
                <a:r>
                  <a:rPr lang="en-AU">
                    <a:noFill/>
                  </a:rPr>
                  <a:t> </a:t>
                </a:r>
              </a:p>
            </p:txBody>
          </p:sp>
        </mc:Fallback>
      </mc:AlternateContent>
    </p:spTree>
    <p:extLst>
      <p:ext uri="{BB962C8B-B14F-4D97-AF65-F5344CB8AC3E}">
        <p14:creationId xmlns:p14="http://schemas.microsoft.com/office/powerpoint/2010/main" val="17186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Fourth worked example</a:t>
            </a:r>
          </a:p>
        </p:txBody>
      </p:sp>
      <mc:AlternateContent xmlns:mc="http://schemas.openxmlformats.org/markup-compatibility/2006" xmlns:a14="http://schemas.microsoft.com/office/drawing/2010/main">
        <mc:Choice Requires="a14">
          <p:sp>
            <p:nvSpPr>
              <p:cNvPr id="10" name="Content Placeholder 1">
                <a:extLst>
                  <a:ext uri="{FF2B5EF4-FFF2-40B4-BE49-F238E27FC236}">
                    <a16:creationId xmlns:a16="http://schemas.microsoft.com/office/drawing/2014/main" id="{E6F09C58-BC26-9959-94AC-3CFC2B3AF91F}"/>
                  </a:ext>
                </a:extLst>
              </p:cNvPr>
              <p:cNvSpPr txBox="1">
                <a:spLocks/>
              </p:cNvSpPr>
              <p:nvPr/>
            </p:nvSpPr>
            <p:spPr>
              <a:xfrm>
                <a:off x="360000" y="2073062"/>
                <a:ext cx="3314400" cy="1594369"/>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4</m:t>
                          </m:r>
                        </m:e>
                        <m:sup>
                          <m:r>
                            <a:rPr lang="en-AU" b="0" i="1" smtClean="0">
                              <a:latin typeface="Cambria Math" panose="02040503050406030204" pitchFamily="18" charset="0"/>
                            </a:rPr>
                            <m:t>𝑥</m:t>
                          </m:r>
                        </m:sup>
                      </m:sSup>
                      <m:r>
                        <a:rPr lang="en-AU" b="0" i="1" smtClean="0">
                          <a:latin typeface="Cambria Math" panose="02040503050406030204" pitchFamily="18" charset="0"/>
                        </a:rPr>
                        <m:t>=64</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m:t>
                              </m:r>
                              <m:r>
                                <m:rPr>
                                  <m:sty m:val="p"/>
                                </m:rPr>
                                <a:rPr lang="en-AU" b="0" i="0" smtClean="0">
                                  <a:latin typeface="Cambria Math" panose="02040503050406030204" pitchFamily="18" charset="0"/>
                                </a:rPr>
                                <m:t>log</m:t>
                              </m:r>
                            </m:e>
                            <m:sub>
                              <m:r>
                                <a:rPr lang="en-AU" b="0" i="1" smtClean="0">
                                  <a:latin typeface="Cambria Math" panose="02040503050406030204" pitchFamily="18" charset="0"/>
                                </a:rPr>
                                <m:t>4</m:t>
                              </m:r>
                            </m:sub>
                          </m:sSub>
                        </m:fName>
                        <m:e>
                          <m:r>
                            <a:rPr lang="en-AU" b="0" i="1" smtClean="0">
                              <a:latin typeface="Cambria Math" panose="02040503050406030204" pitchFamily="18" charset="0"/>
                            </a:rPr>
                            <m:t>64</m:t>
                          </m:r>
                        </m:e>
                      </m:func>
                      <m:r>
                        <a:rPr lang="en-AU" b="0" i="1" smtClean="0">
                          <a:latin typeface="Cambria Math" panose="02040503050406030204" pitchFamily="18" charset="0"/>
                        </a:rPr>
                        <m:t>=</m:t>
                      </m:r>
                      <m:r>
                        <a:rPr lang="en-AU" b="0" i="1" smtClean="0">
                          <a:latin typeface="Cambria Math" panose="02040503050406030204" pitchFamily="18" charset="0"/>
                        </a:rPr>
                        <m:t>𝑥</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=3</m:t>
                      </m:r>
                    </m:oMath>
                  </m:oMathPara>
                </a14:m>
                <a:endParaRPr lang="en-AU" dirty="0"/>
              </a:p>
            </p:txBody>
          </p:sp>
        </mc:Choice>
        <mc:Fallback xmlns="">
          <p:sp>
            <p:nvSpPr>
              <p:cNvPr id="10" name="Content Placeholder 1">
                <a:extLst>
                  <a:ext uri="{FF2B5EF4-FFF2-40B4-BE49-F238E27FC236}">
                    <a16:creationId xmlns:a16="http://schemas.microsoft.com/office/drawing/2014/main" id="{E6F09C58-BC26-9959-94AC-3CFC2B3AF91F}"/>
                  </a:ext>
                </a:extLst>
              </p:cNvPr>
              <p:cNvSpPr txBox="1">
                <a:spLocks noRot="1" noChangeAspect="1" noMove="1" noResize="1" noEditPoints="1" noAdjustHandles="1" noChangeArrowheads="1" noChangeShapeType="1" noTextEdit="1"/>
              </p:cNvSpPr>
              <p:nvPr/>
            </p:nvSpPr>
            <p:spPr>
              <a:xfrm>
                <a:off x="360000" y="2073062"/>
                <a:ext cx="3314400" cy="1594369"/>
              </a:xfrm>
              <a:prstGeom prst="rect">
                <a:avLst/>
              </a:prstGeom>
              <a:blipFill>
                <a:blip r:embed="rId2"/>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264640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Fourth prompts</a:t>
            </a:r>
          </a:p>
        </p:txBody>
      </p:sp>
      <mc:AlternateContent xmlns:mc="http://schemas.openxmlformats.org/markup-compatibility/2006" xmlns:a14="http://schemas.microsoft.com/office/drawing/2010/main">
        <mc:Choice Requires="a14">
          <p:sp>
            <p:nvSpPr>
              <p:cNvPr id="10" name="Content Placeholder 1">
                <a:extLst>
                  <a:ext uri="{FF2B5EF4-FFF2-40B4-BE49-F238E27FC236}">
                    <a16:creationId xmlns:a16="http://schemas.microsoft.com/office/drawing/2014/main" id="{E6F09C58-BC26-9959-94AC-3CFC2B3AF91F}"/>
                  </a:ext>
                </a:extLst>
              </p:cNvPr>
              <p:cNvSpPr txBox="1">
                <a:spLocks/>
              </p:cNvSpPr>
              <p:nvPr/>
            </p:nvSpPr>
            <p:spPr>
              <a:xfrm>
                <a:off x="360000" y="2073062"/>
                <a:ext cx="3314400" cy="177617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4</m:t>
                          </m:r>
                        </m:e>
                        <m:sup>
                          <m:r>
                            <a:rPr lang="en-AU" b="0" i="1" smtClean="0">
                              <a:latin typeface="Cambria Math" panose="02040503050406030204" pitchFamily="18" charset="0"/>
                            </a:rPr>
                            <m:t>𝑥</m:t>
                          </m:r>
                        </m:sup>
                      </m:sSup>
                      <m:r>
                        <a:rPr lang="en-AU" b="0" i="1" smtClean="0">
                          <a:latin typeface="Cambria Math" panose="02040503050406030204" pitchFamily="18" charset="0"/>
                        </a:rPr>
                        <m:t>=64</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m:t>
                              </m:r>
                              <m:r>
                                <m:rPr>
                                  <m:sty m:val="p"/>
                                </m:rPr>
                                <a:rPr lang="en-AU" b="0" i="0" smtClean="0">
                                  <a:latin typeface="Cambria Math" panose="02040503050406030204" pitchFamily="18" charset="0"/>
                                </a:rPr>
                                <m:t>log</m:t>
                              </m:r>
                            </m:e>
                            <m:sub>
                              <m:r>
                                <a:rPr lang="en-AU" b="0" i="1" smtClean="0">
                                  <a:latin typeface="Cambria Math" panose="02040503050406030204" pitchFamily="18" charset="0"/>
                                </a:rPr>
                                <m:t>4</m:t>
                              </m:r>
                            </m:sub>
                          </m:sSub>
                        </m:fName>
                        <m:e>
                          <m:r>
                            <a:rPr lang="en-AU" b="0" i="1" smtClean="0">
                              <a:latin typeface="Cambria Math" panose="02040503050406030204" pitchFamily="18" charset="0"/>
                            </a:rPr>
                            <m:t>64</m:t>
                          </m:r>
                        </m:e>
                      </m:func>
                      <m:r>
                        <a:rPr lang="en-AU" b="0" i="1" smtClean="0">
                          <a:latin typeface="Cambria Math" panose="02040503050406030204" pitchFamily="18" charset="0"/>
                        </a:rPr>
                        <m:t>=</m:t>
                      </m:r>
                      <m:r>
                        <a:rPr lang="en-AU" b="0" i="1" smtClean="0">
                          <a:latin typeface="Cambria Math" panose="02040503050406030204" pitchFamily="18" charset="0"/>
                        </a:rPr>
                        <m:t>𝑥</m:t>
                      </m:r>
                    </m:oMath>
                  </m:oMathPara>
                </a14:m>
                <a:endParaRPr lang="en-AU" b="0" dirty="0"/>
              </a:p>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=3</m:t>
                      </m:r>
                    </m:oMath>
                  </m:oMathPara>
                </a14:m>
                <a:endParaRPr lang="en-AU" dirty="0"/>
              </a:p>
            </p:txBody>
          </p:sp>
        </mc:Choice>
        <mc:Fallback xmlns="">
          <p:sp>
            <p:nvSpPr>
              <p:cNvPr id="10" name="Content Placeholder 1">
                <a:extLst>
                  <a:ext uri="{FF2B5EF4-FFF2-40B4-BE49-F238E27FC236}">
                    <a16:creationId xmlns:a16="http://schemas.microsoft.com/office/drawing/2014/main" id="{E6F09C58-BC26-9959-94AC-3CFC2B3AF91F}"/>
                  </a:ext>
                </a:extLst>
              </p:cNvPr>
              <p:cNvSpPr txBox="1">
                <a:spLocks noRot="1" noChangeAspect="1" noMove="1" noResize="1" noEditPoints="1" noAdjustHandles="1" noChangeArrowheads="1" noChangeShapeType="1" noTextEdit="1"/>
              </p:cNvSpPr>
              <p:nvPr/>
            </p:nvSpPr>
            <p:spPr>
              <a:xfrm>
                <a:off x="360000" y="2073062"/>
                <a:ext cx="3314400" cy="1776177"/>
              </a:xfrm>
              <a:prstGeom prst="rect">
                <a:avLst/>
              </a:prstGeom>
              <a:blipFill>
                <a:blip r:embed="rId2"/>
                <a:stretch>
                  <a:fillRect/>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9662C2FC-B708-3AA0-FF6E-99405764C3FE}"/>
              </a:ext>
            </a:extLst>
          </p:cNvPr>
          <p:cNvSpPr/>
          <p:nvPr/>
        </p:nvSpPr>
        <p:spPr>
          <a:xfrm>
            <a:off x="1795642" y="3224981"/>
            <a:ext cx="2989993" cy="1062775"/>
          </a:xfrm>
          <a:prstGeom prst="wedgeRoundRectCallout">
            <a:avLst>
              <a:gd name="adj1" fmla="val -68823"/>
              <a:gd name="adj2" fmla="val -212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2388">
              <a:lnSpc>
                <a:spcPct val="150000"/>
              </a:lnSpc>
            </a:pPr>
            <a:r>
              <a:rPr lang="en-AU" sz="1800" dirty="0"/>
              <a:t>How does this relate to the previous examples?</a:t>
            </a:r>
          </a:p>
        </p:txBody>
      </p:sp>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352083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Fourth your turn</a:t>
            </a:r>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4A3AA8CB-564D-12B0-BBD3-5C1D7CEDE145}"/>
                  </a:ext>
                </a:extLst>
              </p:cNvPr>
              <p:cNvSpPr>
                <a:spLocks noGrp="1"/>
              </p:cNvSpPr>
              <p:nvPr>
                <p:ph idx="4294967295"/>
              </p:nvPr>
            </p:nvSpPr>
            <p:spPr>
              <a:xfrm>
                <a:off x="371475" y="1619250"/>
                <a:ext cx="11483975" cy="1087438"/>
              </a:xfrm>
            </p:spPr>
            <p:txBody>
              <a:bodyPr/>
              <a:lstStyle/>
              <a:p>
                <a:r>
                  <a:rPr lang="en-AU" dirty="0"/>
                  <a:t>Find the value of </a:t>
                </a:r>
                <a14:m>
                  <m:oMath xmlns:m="http://schemas.openxmlformats.org/officeDocument/2006/math">
                    <m:r>
                      <a:rPr lang="en-AU" b="0" i="1" smtClean="0">
                        <a:latin typeface="Cambria Math" panose="02040503050406030204" pitchFamily="18" charset="0"/>
                      </a:rPr>
                      <m:t>𝑥</m:t>
                    </m:r>
                  </m:oMath>
                </a14:m>
                <a:r>
                  <a:rPr lang="en-AU" dirty="0"/>
                  <a:t> in the following expression using logarithms to achieve your answer.</a:t>
                </a:r>
              </a:p>
            </p:txBody>
          </p:sp>
        </mc:Choice>
        <mc:Fallback xmlns="">
          <p:sp>
            <p:nvSpPr>
              <p:cNvPr id="5" name="Content Placeholder 1">
                <a:extLst>
                  <a:ext uri="{FF2B5EF4-FFF2-40B4-BE49-F238E27FC236}">
                    <a16:creationId xmlns:a16="http://schemas.microsoft.com/office/drawing/2014/main" id="{4A3AA8CB-564D-12B0-BBD3-5C1D7CEDE145}"/>
                  </a:ext>
                </a:extLst>
              </p:cNvPr>
              <p:cNvSpPr>
                <a:spLocks noGrp="1" noRot="1" noChangeAspect="1" noMove="1" noResize="1" noEditPoints="1" noAdjustHandles="1" noChangeArrowheads="1" noChangeShapeType="1" noTextEdit="1"/>
              </p:cNvSpPr>
              <p:nvPr>
                <p:ph idx="4294967295"/>
              </p:nvPr>
            </p:nvSpPr>
            <p:spPr>
              <a:xfrm>
                <a:off x="371475" y="1619250"/>
                <a:ext cx="11483975" cy="1087438"/>
              </a:xfrm>
              <a:blipFill>
                <a:blip r:embed="rId2"/>
                <a:stretch>
                  <a:fillRect l="-13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E3AEE90-9D09-AD28-2B2B-7B9C8E1BF188}"/>
                  </a:ext>
                </a:extLst>
              </p:cNvPr>
              <p:cNvSpPr txBox="1">
                <a:spLocks/>
              </p:cNvSpPr>
              <p:nvPr/>
            </p:nvSpPr>
            <p:spPr>
              <a:xfrm>
                <a:off x="371475" y="2707058"/>
                <a:ext cx="3314400" cy="55399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5</m:t>
                          </m:r>
                        </m:e>
                        <m:sup>
                          <m:r>
                            <a:rPr lang="en-AU" b="0" i="1" smtClean="0">
                              <a:latin typeface="Cambria Math" panose="02040503050406030204" pitchFamily="18" charset="0"/>
                            </a:rPr>
                            <m:t>𝑥</m:t>
                          </m:r>
                        </m:sup>
                      </m:sSup>
                      <m:r>
                        <a:rPr lang="en-AU" b="0" i="1" smtClean="0">
                          <a:latin typeface="Cambria Math" panose="02040503050406030204" pitchFamily="18" charset="0"/>
                        </a:rPr>
                        <m:t>=625</m:t>
                      </m:r>
                    </m:oMath>
                  </m:oMathPara>
                </a14:m>
                <a:endParaRPr lang="en-AU" b="0" i="1" dirty="0">
                  <a:latin typeface="Cambria Math" panose="02040503050406030204" pitchFamily="18" charset="0"/>
                </a:endParaRPr>
              </a:p>
            </p:txBody>
          </p:sp>
        </mc:Choice>
        <mc:Fallback xmlns="">
          <p:sp>
            <p:nvSpPr>
              <p:cNvPr id="2" name="Content Placeholder 1">
                <a:extLst>
                  <a:ext uri="{FF2B5EF4-FFF2-40B4-BE49-F238E27FC236}">
                    <a16:creationId xmlns:a16="http://schemas.microsoft.com/office/drawing/2014/main" id="{AE3AEE90-9D09-AD28-2B2B-7B9C8E1BF188}"/>
                  </a:ext>
                </a:extLst>
              </p:cNvPr>
              <p:cNvSpPr txBox="1">
                <a:spLocks noRot="1" noChangeAspect="1" noMove="1" noResize="1" noEditPoints="1" noAdjustHandles="1" noChangeArrowheads="1" noChangeShapeType="1" noTextEdit="1"/>
              </p:cNvSpPr>
              <p:nvPr/>
            </p:nvSpPr>
            <p:spPr>
              <a:xfrm>
                <a:off x="371475" y="2707058"/>
                <a:ext cx="3314400" cy="553998"/>
              </a:xfrm>
              <a:prstGeom prst="rect">
                <a:avLst/>
              </a:prstGeom>
              <a:blipFill>
                <a:blip r:embed="rId3"/>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41828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What is pH?</a:t>
            </a:r>
          </a:p>
        </p:txBody>
      </p:sp>
      <p:sp>
        <p:nvSpPr>
          <p:cNvPr id="10" name="Content Placeholder 9">
            <a:extLst>
              <a:ext uri="{FF2B5EF4-FFF2-40B4-BE49-F238E27FC236}">
                <a16:creationId xmlns:a16="http://schemas.microsoft.com/office/drawing/2014/main" id="{49AA4C3C-75A1-3DA7-4952-319567E4117F}"/>
              </a:ext>
            </a:extLst>
          </p:cNvPr>
          <p:cNvSpPr>
            <a:spLocks noGrp="1"/>
          </p:cNvSpPr>
          <p:nvPr>
            <p:ph idx="4294967295"/>
          </p:nvPr>
        </p:nvSpPr>
        <p:spPr>
          <a:xfrm>
            <a:off x="360000" y="1619250"/>
            <a:ext cx="11483975" cy="2525713"/>
          </a:xfrm>
        </p:spPr>
        <p:txBody>
          <a:bodyPr/>
          <a:lstStyle/>
          <a:p>
            <a:pPr marL="457200" indent="-457200">
              <a:lnSpc>
                <a:spcPct val="150000"/>
              </a:lnSpc>
              <a:buFont typeface="Arial" panose="020B0604020202020204" pitchFamily="34" charset="0"/>
              <a:buChar char="•"/>
            </a:pPr>
            <a:r>
              <a:rPr lang="en-AU" sz="1800" dirty="0">
                <a:solidFill>
                  <a:srgbClr val="000000"/>
                </a:solidFill>
                <a:effectLst/>
                <a:ea typeface="Calibri" panose="020F0502020204030204" pitchFamily="34" charset="0"/>
              </a:rPr>
              <a:t>pH is a way to measure the acidity of a liquid solution.</a:t>
            </a:r>
          </a:p>
          <a:p>
            <a:pPr marL="457200" indent="-457200">
              <a:lnSpc>
                <a:spcPct val="150000"/>
              </a:lnSpc>
              <a:buFont typeface="Arial" panose="020B0604020202020204" pitchFamily="34" charset="0"/>
              <a:buChar char="•"/>
            </a:pPr>
            <a:r>
              <a:rPr lang="en-AU" sz="1800" dirty="0">
                <a:solidFill>
                  <a:srgbClr val="000000"/>
                </a:solidFill>
                <a:effectLst/>
                <a:ea typeface="Calibri" panose="020F0502020204030204" pitchFamily="34" charset="0"/>
              </a:rPr>
              <a:t>It is based on the concentration of positive hydrogen ions in the liquid. </a:t>
            </a:r>
          </a:p>
          <a:p>
            <a:pPr marL="457200" indent="-457200">
              <a:lnSpc>
                <a:spcPct val="150000"/>
              </a:lnSpc>
              <a:buFont typeface="Arial" panose="020B0604020202020204" pitchFamily="34" charset="0"/>
              <a:buChar char="•"/>
            </a:pPr>
            <a:r>
              <a:rPr lang="en-AU" sz="1800" dirty="0">
                <a:solidFill>
                  <a:srgbClr val="000000"/>
                </a:solidFill>
                <a:effectLst/>
                <a:ea typeface="Calibri" panose="020F0502020204030204" pitchFamily="34" charset="0"/>
              </a:rPr>
              <a:t>A smaller pH indicates more hydrogen ions and higher acidity. </a:t>
            </a:r>
          </a:p>
          <a:p>
            <a:pPr marL="457200" indent="-457200">
              <a:lnSpc>
                <a:spcPct val="150000"/>
              </a:lnSpc>
              <a:buFont typeface="Arial" panose="020B0604020202020204" pitchFamily="34" charset="0"/>
              <a:buChar char="•"/>
            </a:pPr>
            <a:r>
              <a:rPr lang="en-AU" sz="1800" dirty="0">
                <a:solidFill>
                  <a:srgbClr val="000000"/>
                </a:solidFill>
                <a:effectLst/>
                <a:ea typeface="Calibri" panose="020F0502020204030204" pitchFamily="34" charset="0"/>
              </a:rPr>
              <a:t>A larger pH indicates less hydrogen ions and lower acidity.</a:t>
            </a:r>
            <a:endParaRPr lang="en-AU" sz="1800" dirty="0">
              <a:effectLst/>
              <a:ea typeface="Calibri" panose="020F0502020204030204" pitchFamily="34" charset="0"/>
            </a:endParaRPr>
          </a:p>
        </p:txBody>
      </p:sp>
      <p:pic>
        <p:nvPicPr>
          <p:cNvPr id="12" name="Graphic 11">
            <a:extLst>
              <a:ext uri="{FF2B5EF4-FFF2-40B4-BE49-F238E27FC236}">
                <a16:creationId xmlns:a16="http://schemas.microsoft.com/office/drawing/2014/main" id="{65254A1F-977D-F7EE-E225-3BB49C47D7C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76850" y="4809726"/>
            <a:ext cx="1526274" cy="1526274"/>
          </a:xfrm>
          <a:prstGeom prst="rect">
            <a:avLst/>
          </a:prstGeom>
        </p:spPr>
      </p:pic>
      <p:pic>
        <p:nvPicPr>
          <p:cNvPr id="14" name="Graphic 13">
            <a:extLst>
              <a:ext uri="{FF2B5EF4-FFF2-40B4-BE49-F238E27FC236}">
                <a16:creationId xmlns:a16="http://schemas.microsoft.com/office/drawing/2014/main" id="{755E3540-4FD0-4787-7069-0AB6BB2DFC1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88877" y="4809726"/>
            <a:ext cx="1526274" cy="1526274"/>
          </a:xfrm>
          <a:prstGeom prst="rect">
            <a:avLst/>
          </a:prstGeom>
        </p:spPr>
      </p:pic>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102141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Fourth solutions</a:t>
            </a:r>
          </a:p>
        </p:txBody>
      </p:sp>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81EC9FD5-EFFF-2E22-ED32-A30E57BBB989}"/>
                  </a:ext>
                </a:extLst>
              </p:cNvPr>
              <p:cNvSpPr txBox="1">
                <a:spLocks/>
              </p:cNvSpPr>
              <p:nvPr/>
            </p:nvSpPr>
            <p:spPr>
              <a:xfrm>
                <a:off x="360000" y="1829529"/>
                <a:ext cx="3314400" cy="1599471"/>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5</m:t>
                          </m:r>
                        </m:e>
                        <m:sup>
                          <m:r>
                            <a:rPr lang="en-AU" b="0" i="1" smtClean="0">
                              <a:latin typeface="Cambria Math" panose="02040503050406030204" pitchFamily="18" charset="0"/>
                            </a:rPr>
                            <m:t>𝑥</m:t>
                          </m:r>
                        </m:sup>
                      </m:sSup>
                      <m:r>
                        <a:rPr lang="en-AU" b="0" i="1" smtClean="0">
                          <a:latin typeface="Cambria Math" panose="02040503050406030204" pitchFamily="18" charset="0"/>
                        </a:rPr>
                        <m:t>=625</m:t>
                      </m:r>
                    </m:oMath>
                  </m:oMathPara>
                </a14:m>
                <a:endParaRPr lang="en-AU" b="0" i="1" dirty="0">
                  <a:latin typeface="Cambria Math" panose="02040503050406030204" pitchFamily="18" charset="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m:t>
                              </m:r>
                              <m:r>
                                <m:rPr>
                                  <m:sty m:val="p"/>
                                </m:rPr>
                                <a:rPr lang="en-AU" b="0" i="0" smtClean="0">
                                  <a:latin typeface="Cambria Math" panose="02040503050406030204" pitchFamily="18" charset="0"/>
                                </a:rPr>
                                <m:t>log</m:t>
                              </m:r>
                            </m:e>
                            <m:sub>
                              <m:r>
                                <a:rPr lang="en-AU" b="0" i="1" smtClean="0">
                                  <a:latin typeface="Cambria Math" panose="02040503050406030204" pitchFamily="18" charset="0"/>
                                </a:rPr>
                                <m:t>5</m:t>
                              </m:r>
                            </m:sub>
                          </m:sSub>
                        </m:fName>
                        <m:e>
                          <m:r>
                            <a:rPr lang="en-AU" b="0" i="1" smtClean="0">
                              <a:latin typeface="Cambria Math" panose="02040503050406030204" pitchFamily="18" charset="0"/>
                            </a:rPr>
                            <m:t>625</m:t>
                          </m:r>
                        </m:e>
                      </m:func>
                      <m:r>
                        <a:rPr lang="en-AU" b="0" i="1" smtClean="0">
                          <a:latin typeface="Cambria Math" panose="02040503050406030204" pitchFamily="18" charset="0"/>
                        </a:rPr>
                        <m:t>=</m:t>
                      </m:r>
                      <m:r>
                        <a:rPr lang="en-AU" b="0" i="1" smtClean="0">
                          <a:latin typeface="Cambria Math" panose="02040503050406030204" pitchFamily="18" charset="0"/>
                        </a:rPr>
                        <m:t>𝑥</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=4</m:t>
                      </m:r>
                    </m:oMath>
                  </m:oMathPara>
                </a14:m>
                <a:endParaRPr lang="en-AU" dirty="0"/>
              </a:p>
            </p:txBody>
          </p:sp>
        </mc:Choice>
        <mc:Fallback xmlns="">
          <p:sp>
            <p:nvSpPr>
              <p:cNvPr id="8" name="Content Placeholder 1">
                <a:extLst>
                  <a:ext uri="{FF2B5EF4-FFF2-40B4-BE49-F238E27FC236}">
                    <a16:creationId xmlns:a16="http://schemas.microsoft.com/office/drawing/2014/main" id="{81EC9FD5-EFFF-2E22-ED32-A30E57BBB989}"/>
                  </a:ext>
                </a:extLst>
              </p:cNvPr>
              <p:cNvSpPr txBox="1">
                <a:spLocks noRot="1" noChangeAspect="1" noMove="1" noResize="1" noEditPoints="1" noAdjustHandles="1" noChangeArrowheads="1" noChangeShapeType="1" noTextEdit="1"/>
              </p:cNvSpPr>
              <p:nvPr/>
            </p:nvSpPr>
            <p:spPr>
              <a:xfrm>
                <a:off x="360000" y="1829529"/>
                <a:ext cx="3314400" cy="1599471"/>
              </a:xfrm>
              <a:prstGeom prst="rect">
                <a:avLst/>
              </a:prstGeom>
              <a:blipFill>
                <a:blip r:embed="rId2"/>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69583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Fifth worked example</a:t>
            </a:r>
          </a:p>
        </p:txBody>
      </p:sp>
      <mc:AlternateContent xmlns:mc="http://schemas.openxmlformats.org/markup-compatibility/2006" xmlns:a14="http://schemas.microsoft.com/office/drawing/2010/main">
        <mc:Choice Requires="a14">
          <p:sp>
            <p:nvSpPr>
              <p:cNvPr id="10" name="Content Placeholder 1">
                <a:extLst>
                  <a:ext uri="{FF2B5EF4-FFF2-40B4-BE49-F238E27FC236}">
                    <a16:creationId xmlns:a16="http://schemas.microsoft.com/office/drawing/2014/main" id="{E6F09C58-BC26-9959-94AC-3CFC2B3AF91F}"/>
                  </a:ext>
                </a:extLst>
              </p:cNvPr>
              <p:cNvSpPr txBox="1">
                <a:spLocks/>
              </p:cNvSpPr>
              <p:nvPr/>
            </p:nvSpPr>
            <p:spPr>
              <a:xfrm>
                <a:off x="360000" y="1726992"/>
                <a:ext cx="3314400" cy="217447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9</m:t>
                          </m:r>
                        </m:e>
                        <m:sup>
                          <m:r>
                            <a:rPr lang="en-AU" b="0" i="1" smtClean="0">
                              <a:latin typeface="Cambria Math" panose="02040503050406030204" pitchFamily="18" charset="0"/>
                            </a:rPr>
                            <m:t>𝑥</m:t>
                          </m:r>
                        </m:sup>
                      </m:sSup>
                      <m:r>
                        <a:rPr lang="en-AU" b="0" i="1" smtClean="0">
                          <a:latin typeface="Cambria Math" panose="02040503050406030204" pitchFamily="18" charset="0"/>
                        </a:rPr>
                        <m:t>=3</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m:t>
                              </m:r>
                              <m:r>
                                <m:rPr>
                                  <m:sty m:val="p"/>
                                </m:rPr>
                                <a:rPr lang="en-AU" b="0" i="0" smtClean="0">
                                  <a:latin typeface="Cambria Math" panose="02040503050406030204" pitchFamily="18" charset="0"/>
                                </a:rPr>
                                <m:t>log</m:t>
                              </m:r>
                            </m:e>
                            <m:sub>
                              <m:r>
                                <a:rPr lang="en-AU" b="0" i="1" smtClean="0">
                                  <a:latin typeface="Cambria Math" panose="02040503050406030204" pitchFamily="18" charset="0"/>
                                </a:rPr>
                                <m:t>9</m:t>
                              </m:r>
                            </m:sub>
                          </m:sSub>
                        </m:fName>
                        <m:e>
                          <m:r>
                            <a:rPr lang="en-AU" b="0" i="1" smtClean="0">
                              <a:latin typeface="Cambria Math" panose="02040503050406030204" pitchFamily="18" charset="0"/>
                            </a:rPr>
                            <m:t>3</m:t>
                          </m:r>
                        </m:e>
                      </m:func>
                      <m:r>
                        <a:rPr lang="en-AU" b="0" i="1" smtClean="0">
                          <a:latin typeface="Cambria Math" panose="02040503050406030204" pitchFamily="18" charset="0"/>
                        </a:rPr>
                        <m:t>=</m:t>
                      </m:r>
                      <m:r>
                        <a:rPr lang="en-AU" b="0" i="1" smtClean="0">
                          <a:latin typeface="Cambria Math" panose="02040503050406030204" pitchFamily="18" charset="0"/>
                        </a:rPr>
                        <m:t>𝑥</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r>
                            <a:rPr lang="en-AU" b="0" i="1" smtClean="0">
                              <a:latin typeface="Cambria Math" panose="02040503050406030204" pitchFamily="18" charset="0"/>
                              <a:ea typeface="Cambria Math" panose="02040503050406030204" pitchFamily="18" charset="0"/>
                            </a:rPr>
                            <m:t>2</m:t>
                          </m:r>
                        </m:den>
                      </m:f>
                    </m:oMath>
                  </m:oMathPara>
                </a14:m>
                <a:endParaRPr lang="en-AU" dirty="0"/>
              </a:p>
            </p:txBody>
          </p:sp>
        </mc:Choice>
        <mc:Fallback xmlns="">
          <p:sp>
            <p:nvSpPr>
              <p:cNvPr id="10" name="Content Placeholder 1">
                <a:extLst>
                  <a:ext uri="{FF2B5EF4-FFF2-40B4-BE49-F238E27FC236}">
                    <a16:creationId xmlns:a16="http://schemas.microsoft.com/office/drawing/2014/main" id="{E6F09C58-BC26-9959-94AC-3CFC2B3AF91F}"/>
                  </a:ext>
                </a:extLst>
              </p:cNvPr>
              <p:cNvSpPr txBox="1">
                <a:spLocks noRot="1" noChangeAspect="1" noMove="1" noResize="1" noEditPoints="1" noAdjustHandles="1" noChangeArrowheads="1" noChangeShapeType="1" noTextEdit="1"/>
              </p:cNvSpPr>
              <p:nvPr/>
            </p:nvSpPr>
            <p:spPr>
              <a:xfrm>
                <a:off x="360000" y="1726992"/>
                <a:ext cx="3314400" cy="2174472"/>
              </a:xfrm>
              <a:prstGeom prst="rect">
                <a:avLst/>
              </a:prstGeom>
              <a:blipFill>
                <a:blip r:embed="rId2"/>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314060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Fifth prompts</a:t>
            </a:r>
          </a:p>
        </p:txBody>
      </p:sp>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7471FE55-50E8-D24B-225F-2F7410D86A4C}"/>
                  </a:ext>
                </a:extLst>
              </p:cNvPr>
              <p:cNvSpPr txBox="1">
                <a:spLocks/>
              </p:cNvSpPr>
              <p:nvPr/>
            </p:nvSpPr>
            <p:spPr>
              <a:xfrm>
                <a:off x="360000" y="1726992"/>
                <a:ext cx="3314400" cy="217447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9</m:t>
                          </m:r>
                        </m:e>
                        <m:sup>
                          <m:r>
                            <a:rPr lang="en-AU" b="0" i="1" smtClean="0">
                              <a:latin typeface="Cambria Math" panose="02040503050406030204" pitchFamily="18" charset="0"/>
                            </a:rPr>
                            <m:t>𝑥</m:t>
                          </m:r>
                        </m:sup>
                      </m:sSup>
                      <m:r>
                        <a:rPr lang="en-AU" b="0" i="1" smtClean="0">
                          <a:latin typeface="Cambria Math" panose="02040503050406030204" pitchFamily="18" charset="0"/>
                        </a:rPr>
                        <m:t>=3</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m:t>
                              </m:r>
                              <m:r>
                                <m:rPr>
                                  <m:sty m:val="p"/>
                                </m:rPr>
                                <a:rPr lang="en-AU" b="0" i="0" smtClean="0">
                                  <a:latin typeface="Cambria Math" panose="02040503050406030204" pitchFamily="18" charset="0"/>
                                </a:rPr>
                                <m:t>log</m:t>
                              </m:r>
                            </m:e>
                            <m:sub>
                              <m:r>
                                <a:rPr lang="en-AU" b="0" i="1" smtClean="0">
                                  <a:latin typeface="Cambria Math" panose="02040503050406030204" pitchFamily="18" charset="0"/>
                                </a:rPr>
                                <m:t>9</m:t>
                              </m:r>
                            </m:sub>
                          </m:sSub>
                        </m:fName>
                        <m:e>
                          <m:r>
                            <a:rPr lang="en-AU" b="0" i="1" smtClean="0">
                              <a:latin typeface="Cambria Math" panose="02040503050406030204" pitchFamily="18" charset="0"/>
                            </a:rPr>
                            <m:t>3</m:t>
                          </m:r>
                        </m:e>
                      </m:func>
                      <m:r>
                        <a:rPr lang="en-AU" b="0" i="1" smtClean="0">
                          <a:latin typeface="Cambria Math" panose="02040503050406030204" pitchFamily="18" charset="0"/>
                        </a:rPr>
                        <m:t>=</m:t>
                      </m:r>
                      <m:r>
                        <a:rPr lang="en-AU" b="0" i="1" smtClean="0">
                          <a:latin typeface="Cambria Math" panose="02040503050406030204" pitchFamily="18" charset="0"/>
                        </a:rPr>
                        <m:t>𝑥</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r>
                            <a:rPr lang="en-AU" b="0" i="1" smtClean="0">
                              <a:latin typeface="Cambria Math" panose="02040503050406030204" pitchFamily="18" charset="0"/>
                              <a:ea typeface="Cambria Math" panose="02040503050406030204" pitchFamily="18" charset="0"/>
                            </a:rPr>
                            <m:t>2</m:t>
                          </m:r>
                        </m:den>
                      </m:f>
                    </m:oMath>
                  </m:oMathPara>
                </a14:m>
                <a:endParaRPr lang="en-AU" dirty="0"/>
              </a:p>
            </p:txBody>
          </p:sp>
        </mc:Choice>
        <mc:Fallback xmlns="">
          <p:sp>
            <p:nvSpPr>
              <p:cNvPr id="6" name="Content Placeholder 1">
                <a:extLst>
                  <a:ext uri="{FF2B5EF4-FFF2-40B4-BE49-F238E27FC236}">
                    <a16:creationId xmlns:a16="http://schemas.microsoft.com/office/drawing/2014/main" id="{7471FE55-50E8-D24B-225F-2F7410D86A4C}"/>
                  </a:ext>
                </a:extLst>
              </p:cNvPr>
              <p:cNvSpPr txBox="1">
                <a:spLocks noRot="1" noChangeAspect="1" noMove="1" noResize="1" noEditPoints="1" noAdjustHandles="1" noChangeArrowheads="1" noChangeShapeType="1" noTextEdit="1"/>
              </p:cNvSpPr>
              <p:nvPr/>
            </p:nvSpPr>
            <p:spPr>
              <a:xfrm>
                <a:off x="360000" y="1726992"/>
                <a:ext cx="3314400" cy="2174472"/>
              </a:xfrm>
              <a:prstGeom prst="rect">
                <a:avLst/>
              </a:prstGeom>
              <a:blipFill>
                <a:blip r:embed="rId2"/>
                <a:stretch>
                  <a:fillRect/>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296302EA-754C-D273-E29C-46FFF31CAA5A}"/>
              </a:ext>
            </a:extLst>
          </p:cNvPr>
          <p:cNvSpPr/>
          <p:nvPr/>
        </p:nvSpPr>
        <p:spPr>
          <a:xfrm>
            <a:off x="1906584" y="3025878"/>
            <a:ext cx="2517582" cy="1551948"/>
          </a:xfrm>
          <a:prstGeom prst="wedgeRoundRectCallout">
            <a:avLst>
              <a:gd name="adj1" fmla="val -76995"/>
              <a:gd name="adj2" fmla="val -203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How do fractional indices apply to this example?</a:t>
            </a:r>
          </a:p>
        </p:txBody>
      </p:sp>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382456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Fifth your turn</a:t>
            </a:r>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4A3AA8CB-564D-12B0-BBD3-5C1D7CEDE145}"/>
                  </a:ext>
                </a:extLst>
              </p:cNvPr>
              <p:cNvSpPr>
                <a:spLocks noGrp="1"/>
              </p:cNvSpPr>
              <p:nvPr>
                <p:ph idx="4294967295"/>
              </p:nvPr>
            </p:nvSpPr>
            <p:spPr>
              <a:xfrm>
                <a:off x="371475" y="1619250"/>
                <a:ext cx="11483975" cy="1087438"/>
              </a:xfrm>
            </p:spPr>
            <p:txBody>
              <a:bodyPr/>
              <a:lstStyle/>
              <a:p>
                <a:r>
                  <a:rPr lang="en-AU" sz="1800" dirty="0"/>
                  <a:t>Find the value of </a:t>
                </a:r>
                <a14:m>
                  <m:oMath xmlns:m="http://schemas.openxmlformats.org/officeDocument/2006/math">
                    <m:r>
                      <m:rPr>
                        <m:sty m:val="p"/>
                      </m:rPr>
                      <a:rPr lang="en-AU" sz="1800" b="0" i="0" smtClean="0">
                        <a:latin typeface="Cambria Math" panose="02040503050406030204" pitchFamily="18" charset="0"/>
                      </a:rPr>
                      <m:t>y</m:t>
                    </m:r>
                  </m:oMath>
                </a14:m>
                <a:r>
                  <a:rPr lang="en-AU" sz="1800" dirty="0"/>
                  <a:t> in the following expression using logarithms to achieve your answer.</a:t>
                </a:r>
              </a:p>
            </p:txBody>
          </p:sp>
        </mc:Choice>
        <mc:Fallback xmlns="">
          <p:sp>
            <p:nvSpPr>
              <p:cNvPr id="5" name="Content Placeholder 1">
                <a:extLst>
                  <a:ext uri="{FF2B5EF4-FFF2-40B4-BE49-F238E27FC236}">
                    <a16:creationId xmlns:a16="http://schemas.microsoft.com/office/drawing/2014/main" id="{4A3AA8CB-564D-12B0-BBD3-5C1D7CEDE145}"/>
                  </a:ext>
                </a:extLst>
              </p:cNvPr>
              <p:cNvSpPr>
                <a:spLocks noGrp="1" noRot="1" noChangeAspect="1" noMove="1" noResize="1" noEditPoints="1" noAdjustHandles="1" noChangeArrowheads="1" noChangeShapeType="1" noTextEdit="1"/>
              </p:cNvSpPr>
              <p:nvPr>
                <p:ph idx="4294967295"/>
              </p:nvPr>
            </p:nvSpPr>
            <p:spPr>
              <a:xfrm>
                <a:off x="371475" y="1619250"/>
                <a:ext cx="11483975" cy="1087438"/>
              </a:xfrm>
              <a:blipFill>
                <a:blip r:embed="rId2"/>
                <a:stretch>
                  <a:fillRect l="-127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905663B-1894-0016-0888-75CEB1F36FD3}"/>
                  </a:ext>
                </a:extLst>
              </p:cNvPr>
              <p:cNvSpPr txBox="1">
                <a:spLocks/>
              </p:cNvSpPr>
              <p:nvPr/>
            </p:nvSpPr>
            <p:spPr>
              <a:xfrm>
                <a:off x="371475" y="2707058"/>
                <a:ext cx="3314400" cy="55399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8</m:t>
                          </m:r>
                        </m:e>
                        <m:sup>
                          <m:r>
                            <a:rPr lang="en-AU" b="0" i="1" smtClean="0">
                              <a:latin typeface="Cambria Math" panose="02040503050406030204" pitchFamily="18" charset="0"/>
                            </a:rPr>
                            <m:t>𝑦</m:t>
                          </m:r>
                        </m:sup>
                      </m:sSup>
                      <m:r>
                        <a:rPr lang="en-AU" b="0" i="1" smtClean="0">
                          <a:latin typeface="Cambria Math" panose="02040503050406030204" pitchFamily="18" charset="0"/>
                        </a:rPr>
                        <m:t>=2</m:t>
                      </m:r>
                    </m:oMath>
                  </m:oMathPara>
                </a14:m>
                <a:endParaRPr lang="en-AU" b="0" i="1" dirty="0">
                  <a:latin typeface="Cambria Math" panose="02040503050406030204" pitchFamily="18" charset="0"/>
                </a:endParaRPr>
              </a:p>
            </p:txBody>
          </p:sp>
        </mc:Choice>
        <mc:Fallback xmlns="">
          <p:sp>
            <p:nvSpPr>
              <p:cNvPr id="2" name="Content Placeholder 1">
                <a:extLst>
                  <a:ext uri="{FF2B5EF4-FFF2-40B4-BE49-F238E27FC236}">
                    <a16:creationId xmlns:a16="http://schemas.microsoft.com/office/drawing/2014/main" id="{F905663B-1894-0016-0888-75CEB1F36FD3}"/>
                  </a:ext>
                </a:extLst>
              </p:cNvPr>
              <p:cNvSpPr txBox="1">
                <a:spLocks noRot="1" noChangeAspect="1" noMove="1" noResize="1" noEditPoints="1" noAdjustHandles="1" noChangeArrowheads="1" noChangeShapeType="1" noTextEdit="1"/>
              </p:cNvSpPr>
              <p:nvPr/>
            </p:nvSpPr>
            <p:spPr>
              <a:xfrm>
                <a:off x="371475" y="2707058"/>
                <a:ext cx="3314400" cy="553998"/>
              </a:xfrm>
              <a:prstGeom prst="rect">
                <a:avLst/>
              </a:prstGeom>
              <a:blipFill>
                <a:blip r:embed="rId3"/>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418523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Fifth solutions</a:t>
            </a:r>
          </a:p>
        </p:txBody>
      </p:sp>
      <mc:AlternateContent xmlns:mc="http://schemas.openxmlformats.org/markup-compatibility/2006" xmlns:a14="http://schemas.microsoft.com/office/drawing/2010/main">
        <mc:Choice Requires="a14">
          <p:sp>
            <p:nvSpPr>
              <p:cNvPr id="8" name="Content Placeholder 1">
                <a:extLst>
                  <a:ext uri="{FF2B5EF4-FFF2-40B4-BE49-F238E27FC236}">
                    <a16:creationId xmlns:a16="http://schemas.microsoft.com/office/drawing/2014/main" id="{81EC9FD5-EFFF-2E22-ED32-A30E57BBB989}"/>
                  </a:ext>
                </a:extLst>
              </p:cNvPr>
              <p:cNvSpPr txBox="1">
                <a:spLocks/>
              </p:cNvSpPr>
              <p:nvPr/>
            </p:nvSpPr>
            <p:spPr>
              <a:xfrm>
                <a:off x="360000" y="1701705"/>
                <a:ext cx="3314400" cy="211074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8</m:t>
                          </m:r>
                        </m:e>
                        <m:sup>
                          <m:r>
                            <a:rPr lang="en-AU" b="0" i="1" smtClean="0">
                              <a:latin typeface="Cambria Math" panose="02040503050406030204" pitchFamily="18" charset="0"/>
                            </a:rPr>
                            <m:t>𝑦</m:t>
                          </m:r>
                        </m:sup>
                      </m:sSup>
                      <m:r>
                        <a:rPr lang="en-AU" b="0" i="1" smtClean="0">
                          <a:latin typeface="Cambria Math" panose="02040503050406030204" pitchFamily="18" charset="0"/>
                        </a:rPr>
                        <m:t>=2</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a:rPr lang="en-AU" b="0" i="1" smtClean="0">
                                  <a:latin typeface="Cambria Math" panose="02040503050406030204" pitchFamily="18" charset="0"/>
                                  <a:ea typeface="Cambria Math" panose="02040503050406030204" pitchFamily="18" charset="0"/>
                                </a:rPr>
                                <m:t>∴</m:t>
                              </m:r>
                              <m:r>
                                <m:rPr>
                                  <m:sty m:val="p"/>
                                </m:rPr>
                                <a:rPr lang="en-AU" b="0" i="0" smtClean="0">
                                  <a:latin typeface="Cambria Math" panose="02040503050406030204" pitchFamily="18" charset="0"/>
                                </a:rPr>
                                <m:t>log</m:t>
                              </m:r>
                            </m:e>
                            <m:sub>
                              <m:r>
                                <a:rPr lang="en-AU" b="0" i="1" smtClean="0">
                                  <a:latin typeface="Cambria Math" panose="02040503050406030204" pitchFamily="18" charset="0"/>
                                </a:rPr>
                                <m:t>8</m:t>
                              </m:r>
                            </m:sub>
                          </m:sSub>
                        </m:fName>
                        <m:e>
                          <m:r>
                            <a:rPr lang="en-AU" b="0" i="1" smtClean="0">
                              <a:latin typeface="Cambria Math" panose="02040503050406030204" pitchFamily="18" charset="0"/>
                            </a:rPr>
                            <m:t>2</m:t>
                          </m:r>
                        </m:e>
                      </m:func>
                      <m:r>
                        <a:rPr lang="en-AU" b="0" i="1" smtClean="0">
                          <a:latin typeface="Cambria Math" panose="02040503050406030204" pitchFamily="18" charset="0"/>
                        </a:rPr>
                        <m:t>=</m:t>
                      </m:r>
                      <m:r>
                        <a:rPr lang="en-AU" b="0" i="1" smtClean="0">
                          <a:latin typeface="Cambria Math" panose="02040503050406030204" pitchFamily="18" charset="0"/>
                        </a:rPr>
                        <m:t>𝑦</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r>
                            <a:rPr lang="en-AU" b="0" i="1" smtClean="0">
                              <a:latin typeface="Cambria Math" panose="02040503050406030204" pitchFamily="18" charset="0"/>
                              <a:ea typeface="Cambria Math" panose="02040503050406030204" pitchFamily="18" charset="0"/>
                            </a:rPr>
                            <m:t>3</m:t>
                          </m:r>
                        </m:den>
                      </m:f>
                    </m:oMath>
                  </m:oMathPara>
                </a14:m>
                <a:endParaRPr lang="en-AU" dirty="0"/>
              </a:p>
            </p:txBody>
          </p:sp>
        </mc:Choice>
        <mc:Fallback xmlns="">
          <p:sp>
            <p:nvSpPr>
              <p:cNvPr id="8" name="Content Placeholder 1">
                <a:extLst>
                  <a:ext uri="{FF2B5EF4-FFF2-40B4-BE49-F238E27FC236}">
                    <a16:creationId xmlns:a16="http://schemas.microsoft.com/office/drawing/2014/main" id="{81EC9FD5-EFFF-2E22-ED32-A30E57BBB989}"/>
                  </a:ext>
                </a:extLst>
              </p:cNvPr>
              <p:cNvSpPr txBox="1">
                <a:spLocks noRot="1" noChangeAspect="1" noMove="1" noResize="1" noEditPoints="1" noAdjustHandles="1" noChangeArrowheads="1" noChangeShapeType="1" noTextEdit="1"/>
              </p:cNvSpPr>
              <p:nvPr/>
            </p:nvSpPr>
            <p:spPr>
              <a:xfrm>
                <a:off x="360000" y="1701705"/>
                <a:ext cx="3314400" cy="2110748"/>
              </a:xfrm>
              <a:prstGeom prst="rect">
                <a:avLst/>
              </a:prstGeom>
              <a:blipFill>
                <a:blip r:embed="rId2"/>
                <a:stretch>
                  <a:fillRect/>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C011B4E6-1160-9A69-B6DE-6B84945B7114}"/>
              </a:ext>
            </a:extLst>
          </p:cNvPr>
          <p:cNvSpPr/>
          <p:nvPr/>
        </p:nvSpPr>
        <p:spPr>
          <a:xfrm>
            <a:off x="2494976" y="2133600"/>
            <a:ext cx="2729609" cy="1518004"/>
          </a:xfrm>
          <a:prstGeom prst="wedgeRoundRectCallout">
            <a:avLst>
              <a:gd name="adj1" fmla="val -73997"/>
              <a:gd name="adj2" fmla="val -195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Will logarithms work when negative indices are involved?</a:t>
            </a:r>
          </a:p>
        </p:txBody>
      </p:sp>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dirty="0"/>
          </a:p>
        </p:txBody>
      </p:sp>
    </p:spTree>
    <p:extLst>
      <p:ext uri="{BB962C8B-B14F-4D97-AF65-F5344CB8AC3E}">
        <p14:creationId xmlns:p14="http://schemas.microsoft.com/office/powerpoint/2010/main" val="162957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FAE637-DA6A-5A26-C848-88ADB499B5ED}"/>
              </a:ext>
            </a:extLst>
          </p:cNvPr>
          <p:cNvSpPr>
            <a:spLocks noGrp="1"/>
          </p:cNvSpPr>
          <p:nvPr>
            <p:ph type="title"/>
          </p:nvPr>
        </p:nvSpPr>
        <p:spPr/>
        <p:txBody>
          <a:bodyPr/>
          <a:lstStyle/>
          <a:p>
            <a:r>
              <a:rPr lang="en-US" dirty="0"/>
              <a:t>Copyright</a:t>
            </a:r>
          </a:p>
        </p:txBody>
      </p:sp>
      <p:sp>
        <p:nvSpPr>
          <p:cNvPr id="4" name="Text Placeholder 3">
            <a:extLst>
              <a:ext uri="{FF2B5EF4-FFF2-40B4-BE49-F238E27FC236}">
                <a16:creationId xmlns:a16="http://schemas.microsoft.com/office/drawing/2014/main" id="{250F83D1-081F-C6AF-A871-53E65F73A54B}"/>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5" name="TextBox 4">
            <a:extLst>
              <a:ext uri="{FF2B5EF4-FFF2-40B4-BE49-F238E27FC236}">
                <a16:creationId xmlns:a16="http://schemas.microsoft.com/office/drawing/2014/main" id="{630A2FEC-0D68-C9FB-8FF0-8F5FF5BFB107}"/>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34ECAB85-8127-1432-9190-E882067F2CA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360800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First worked example</a:t>
            </a:r>
          </a:p>
        </p:txBody>
      </p:sp>
      <p:sp>
        <p:nvSpPr>
          <p:cNvPr id="8" name="Content Placeholder 1">
            <a:extLst>
              <a:ext uri="{FF2B5EF4-FFF2-40B4-BE49-F238E27FC236}">
                <a16:creationId xmlns:a16="http://schemas.microsoft.com/office/drawing/2014/main" id="{AE79E4F9-FDA4-BF95-1B30-FA702DE543DB}"/>
              </a:ext>
            </a:extLst>
          </p:cNvPr>
          <p:cNvSpPr txBox="1">
            <a:spLocks/>
          </p:cNvSpPr>
          <p:nvPr/>
        </p:nvSpPr>
        <p:spPr>
          <a:xfrm>
            <a:off x="360000" y="1620000"/>
            <a:ext cx="11484000" cy="108705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1800" dirty="0"/>
              <a:t>Looking at the index form expression provided, convert this expression to a logarithmic expression.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431E959-C82D-34BE-595A-55B8894D5564}"/>
                  </a:ext>
                </a:extLst>
              </p:cNvPr>
              <p:cNvSpPr>
                <a:spLocks noGrp="1"/>
              </p:cNvSpPr>
              <p:nvPr>
                <p:ph idx="4294967295"/>
              </p:nvPr>
            </p:nvSpPr>
            <p:spPr>
              <a:xfrm>
                <a:off x="360000" y="2706845"/>
                <a:ext cx="1816100" cy="479425"/>
              </a:xfrm>
            </p:spPr>
            <p:txBody>
              <a:bodyPr/>
              <a:lstStyle/>
              <a:p>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2</m:t>
                          </m:r>
                        </m:sup>
                      </m:sSup>
                      <m:r>
                        <a:rPr lang="en-AU" b="0" i="1" smtClean="0">
                          <a:latin typeface="Cambria Math" panose="02040503050406030204" pitchFamily="18" charset="0"/>
                        </a:rPr>
                        <m:t>=100 </m:t>
                      </m:r>
                    </m:oMath>
                  </m:oMathPara>
                </a14:m>
                <a:endParaRPr lang="en-AU" b="0" dirty="0"/>
              </a:p>
            </p:txBody>
          </p:sp>
        </mc:Choice>
        <mc:Fallback xmlns="">
          <p:sp>
            <p:nvSpPr>
              <p:cNvPr id="2" name="Content Placeholder 1">
                <a:extLst>
                  <a:ext uri="{FF2B5EF4-FFF2-40B4-BE49-F238E27FC236}">
                    <a16:creationId xmlns:a16="http://schemas.microsoft.com/office/drawing/2014/main" id="{8431E959-C82D-34BE-595A-55B8894D5564}"/>
                  </a:ext>
                </a:extLst>
              </p:cNvPr>
              <p:cNvSpPr>
                <a:spLocks noGrp="1" noRot="1" noChangeAspect="1" noMove="1" noResize="1" noEditPoints="1" noAdjustHandles="1" noChangeArrowheads="1" noChangeShapeType="1" noTextEdit="1"/>
              </p:cNvSpPr>
              <p:nvPr>
                <p:ph idx="4294967295"/>
              </p:nvPr>
            </p:nvSpPr>
            <p:spPr>
              <a:xfrm>
                <a:off x="360000" y="2706845"/>
                <a:ext cx="1816100" cy="479425"/>
              </a:xfrm>
              <a:blipFill>
                <a:blip r:embed="rId2"/>
                <a:stretch>
                  <a:fillRect/>
                </a:stretch>
              </a:blipFill>
            </p:spPr>
            <p:txBody>
              <a:bodyPr/>
              <a:lstStyle/>
              <a:p>
                <a:r>
                  <a:rPr lang="en-AU">
                    <a:noFill/>
                  </a:rPr>
                  <a:t> </a:t>
                </a:r>
              </a:p>
            </p:txBody>
          </p:sp>
        </mc:Fallback>
      </mc:AlternateContent>
      <p:sp>
        <p:nvSpPr>
          <p:cNvPr id="7" name="Arrow: Left-Right 6" descr="A bidirectional arrow indicating equivalence between the equations on either side of it.">
            <a:extLst>
              <a:ext uri="{FF2B5EF4-FFF2-40B4-BE49-F238E27FC236}">
                <a16:creationId xmlns:a16="http://schemas.microsoft.com/office/drawing/2014/main" id="{72822062-A1CF-02EE-378A-25FF555ADB9B}"/>
              </a:ext>
            </a:extLst>
          </p:cNvPr>
          <p:cNvSpPr/>
          <p:nvPr/>
        </p:nvSpPr>
        <p:spPr>
          <a:xfrm>
            <a:off x="2900654" y="2706987"/>
            <a:ext cx="1241947" cy="47914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mc:AlternateContent xmlns:mc="http://schemas.openxmlformats.org/markup-compatibility/2006" xmlns:a14="http://schemas.microsoft.com/office/drawing/2010/main">
        <mc:Choice Requires="a14">
          <p:sp>
            <p:nvSpPr>
              <p:cNvPr id="6" name="Content Placeholder 1">
                <a:extLst>
                  <a:ext uri="{FF2B5EF4-FFF2-40B4-BE49-F238E27FC236}">
                    <a16:creationId xmlns:a16="http://schemas.microsoft.com/office/drawing/2014/main" id="{FFBE2A1B-EEDE-29A1-72D2-8C0A93462008}"/>
                  </a:ext>
                </a:extLst>
              </p:cNvPr>
              <p:cNvSpPr txBox="1">
                <a:spLocks/>
              </p:cNvSpPr>
              <p:nvPr/>
            </p:nvSpPr>
            <p:spPr>
              <a:xfrm>
                <a:off x="4879042" y="2706845"/>
                <a:ext cx="1815689" cy="479425"/>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100=2</m:t>
                          </m:r>
                        </m:e>
                      </m:func>
                    </m:oMath>
                  </m:oMathPara>
                </a14:m>
                <a:endParaRPr lang="en-AU" dirty="0"/>
              </a:p>
            </p:txBody>
          </p:sp>
        </mc:Choice>
        <mc:Fallback xmlns="">
          <p:sp>
            <p:nvSpPr>
              <p:cNvPr id="6" name="Content Placeholder 1">
                <a:extLst>
                  <a:ext uri="{FF2B5EF4-FFF2-40B4-BE49-F238E27FC236}">
                    <a16:creationId xmlns:a16="http://schemas.microsoft.com/office/drawing/2014/main" id="{FFBE2A1B-EEDE-29A1-72D2-8C0A93462008}"/>
                  </a:ext>
                </a:extLst>
              </p:cNvPr>
              <p:cNvSpPr txBox="1">
                <a:spLocks noRot="1" noChangeAspect="1" noMove="1" noResize="1" noEditPoints="1" noAdjustHandles="1" noChangeArrowheads="1" noChangeShapeType="1" noTextEdit="1"/>
              </p:cNvSpPr>
              <p:nvPr/>
            </p:nvSpPr>
            <p:spPr>
              <a:xfrm>
                <a:off x="4879042" y="2706845"/>
                <a:ext cx="1815689" cy="479425"/>
              </a:xfrm>
              <a:prstGeom prst="rect">
                <a:avLst/>
              </a:prstGeom>
              <a:blipFill>
                <a:blip r:embed="rId3"/>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31822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First prompt</a:t>
            </a:r>
          </a:p>
        </p:txBody>
      </p:sp>
      <p:sp>
        <p:nvSpPr>
          <p:cNvPr id="13" name="Content Placeholder 1">
            <a:extLst>
              <a:ext uri="{FF2B5EF4-FFF2-40B4-BE49-F238E27FC236}">
                <a16:creationId xmlns:a16="http://schemas.microsoft.com/office/drawing/2014/main" id="{6886B6D9-0C12-BE1F-2078-5BCFD2588D42}"/>
              </a:ext>
            </a:extLst>
          </p:cNvPr>
          <p:cNvSpPr txBox="1">
            <a:spLocks/>
          </p:cNvSpPr>
          <p:nvPr/>
        </p:nvSpPr>
        <p:spPr>
          <a:xfrm>
            <a:off x="360000" y="1620000"/>
            <a:ext cx="11484000" cy="108705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1800" dirty="0"/>
              <a:t>Looking at the index form expression provided, convert this expression to a logarithmic expression.</a:t>
            </a:r>
          </a:p>
        </p:txBody>
      </p:sp>
      <mc:AlternateContent xmlns:mc="http://schemas.openxmlformats.org/markup-compatibility/2006" xmlns:a14="http://schemas.microsoft.com/office/drawing/2010/main">
        <mc:Choice Requires="a14">
          <p:sp>
            <p:nvSpPr>
              <p:cNvPr id="10" name="Content Placeholder 1">
                <a:extLst>
                  <a:ext uri="{FF2B5EF4-FFF2-40B4-BE49-F238E27FC236}">
                    <a16:creationId xmlns:a16="http://schemas.microsoft.com/office/drawing/2014/main" id="{7A211A2B-4835-1C5B-906B-2994DD54B8F5}"/>
                  </a:ext>
                </a:extLst>
              </p:cNvPr>
              <p:cNvSpPr txBox="1">
                <a:spLocks/>
              </p:cNvSpPr>
              <p:nvPr/>
            </p:nvSpPr>
            <p:spPr>
              <a:xfrm>
                <a:off x="360000" y="2706916"/>
                <a:ext cx="1816100" cy="47942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10</m:t>
                          </m:r>
                        </m:e>
                        <m:sup>
                          <m:r>
                            <a:rPr lang="en-AU" i="1" smtClean="0">
                              <a:latin typeface="Cambria Math" panose="02040503050406030204" pitchFamily="18" charset="0"/>
                            </a:rPr>
                            <m:t>2</m:t>
                          </m:r>
                        </m:sup>
                      </m:sSup>
                      <m:r>
                        <a:rPr lang="en-AU" i="1" smtClean="0">
                          <a:latin typeface="Cambria Math" panose="02040503050406030204" pitchFamily="18" charset="0"/>
                        </a:rPr>
                        <m:t>=100 </m:t>
                      </m:r>
                    </m:oMath>
                  </m:oMathPara>
                </a14:m>
                <a:endParaRPr lang="en-AU" dirty="0"/>
              </a:p>
            </p:txBody>
          </p:sp>
        </mc:Choice>
        <mc:Fallback xmlns="">
          <p:sp>
            <p:nvSpPr>
              <p:cNvPr id="10" name="Content Placeholder 1">
                <a:extLst>
                  <a:ext uri="{FF2B5EF4-FFF2-40B4-BE49-F238E27FC236}">
                    <a16:creationId xmlns:a16="http://schemas.microsoft.com/office/drawing/2014/main" id="{7A211A2B-4835-1C5B-906B-2994DD54B8F5}"/>
                  </a:ext>
                </a:extLst>
              </p:cNvPr>
              <p:cNvSpPr txBox="1">
                <a:spLocks noRot="1" noChangeAspect="1" noMove="1" noResize="1" noEditPoints="1" noAdjustHandles="1" noChangeArrowheads="1" noChangeShapeType="1" noTextEdit="1"/>
              </p:cNvSpPr>
              <p:nvPr/>
            </p:nvSpPr>
            <p:spPr>
              <a:xfrm>
                <a:off x="360000" y="2706916"/>
                <a:ext cx="1816100" cy="479425"/>
              </a:xfrm>
              <a:prstGeom prst="rect">
                <a:avLst/>
              </a:prstGeom>
              <a:blipFill>
                <a:blip r:embed="rId2"/>
                <a:stretch>
                  <a:fillRect/>
                </a:stretch>
              </a:blipFill>
            </p:spPr>
            <p:txBody>
              <a:bodyPr/>
              <a:lstStyle/>
              <a:p>
                <a:r>
                  <a:rPr lang="en-AU">
                    <a:noFill/>
                  </a:rPr>
                  <a:t> </a:t>
                </a:r>
              </a:p>
            </p:txBody>
          </p:sp>
        </mc:Fallback>
      </mc:AlternateContent>
      <p:sp>
        <p:nvSpPr>
          <p:cNvPr id="9" name="Arrow: Left-Right 8" descr="A bidirectional arrow indicating equivalence between the equations on either side of it.">
            <a:extLst>
              <a:ext uri="{FF2B5EF4-FFF2-40B4-BE49-F238E27FC236}">
                <a16:creationId xmlns:a16="http://schemas.microsoft.com/office/drawing/2014/main" id="{440CE9CF-E396-E6C2-49C8-885613B57CAE}"/>
              </a:ext>
            </a:extLst>
          </p:cNvPr>
          <p:cNvSpPr/>
          <p:nvPr/>
        </p:nvSpPr>
        <p:spPr>
          <a:xfrm>
            <a:off x="2900654" y="2707058"/>
            <a:ext cx="1241947" cy="47914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1EE19B3-1ACA-6C0A-6294-F49A6BD06BE3}"/>
                  </a:ext>
                </a:extLst>
              </p:cNvPr>
              <p:cNvSpPr txBox="1">
                <a:spLocks/>
              </p:cNvSpPr>
              <p:nvPr/>
            </p:nvSpPr>
            <p:spPr>
              <a:xfrm>
                <a:off x="4879042" y="2707058"/>
                <a:ext cx="1815689" cy="479141"/>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100=2</m:t>
                          </m:r>
                        </m:e>
                      </m:func>
                    </m:oMath>
                  </m:oMathPara>
                </a14:m>
                <a:endParaRPr lang="en-AU" dirty="0"/>
              </a:p>
            </p:txBody>
          </p:sp>
        </mc:Choice>
        <mc:Fallback xmlns="">
          <p:sp>
            <p:nvSpPr>
              <p:cNvPr id="2" name="Content Placeholder 1">
                <a:extLst>
                  <a:ext uri="{FF2B5EF4-FFF2-40B4-BE49-F238E27FC236}">
                    <a16:creationId xmlns:a16="http://schemas.microsoft.com/office/drawing/2014/main" id="{41EE19B3-1ACA-6C0A-6294-F49A6BD06BE3}"/>
                  </a:ext>
                </a:extLst>
              </p:cNvPr>
              <p:cNvSpPr txBox="1">
                <a:spLocks noRot="1" noChangeAspect="1" noMove="1" noResize="1" noEditPoints="1" noAdjustHandles="1" noChangeArrowheads="1" noChangeShapeType="1" noTextEdit="1"/>
              </p:cNvSpPr>
              <p:nvPr/>
            </p:nvSpPr>
            <p:spPr>
              <a:xfrm>
                <a:off x="4879042" y="2707058"/>
                <a:ext cx="1815689" cy="479141"/>
              </a:xfrm>
              <a:prstGeom prst="rect">
                <a:avLst/>
              </a:prstGeom>
              <a:blipFill>
                <a:blip r:embed="rId3"/>
                <a:stretch>
                  <a:fillRect/>
                </a:stretch>
              </a:blipFill>
            </p:spPr>
            <p:txBody>
              <a:bodyPr/>
              <a:lstStyle/>
              <a:p>
                <a:r>
                  <a:rPr lang="en-AU">
                    <a:noFill/>
                  </a:rPr>
                  <a:t> </a:t>
                </a:r>
              </a:p>
            </p:txBody>
          </p:sp>
        </mc:Fallback>
      </mc:AlternateContent>
      <p:sp>
        <p:nvSpPr>
          <p:cNvPr id="12" name="Speech Bubble: Rectangle with Corners Rounded 11">
            <a:extLst>
              <a:ext uri="{FF2B5EF4-FFF2-40B4-BE49-F238E27FC236}">
                <a16:creationId xmlns:a16="http://schemas.microsoft.com/office/drawing/2014/main" id="{E6069CEB-ECFB-1F45-1C88-A016E06D2723}"/>
              </a:ext>
            </a:extLst>
          </p:cNvPr>
          <p:cNvSpPr/>
          <p:nvPr/>
        </p:nvSpPr>
        <p:spPr>
          <a:xfrm>
            <a:off x="1979866" y="3531513"/>
            <a:ext cx="3272631" cy="1514176"/>
          </a:xfrm>
          <a:prstGeom prst="wedgeRoundRectCallout">
            <a:avLst>
              <a:gd name="adj1" fmla="val -1684"/>
              <a:gd name="adj2" fmla="val -233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a:lnSpc>
                <a:spcPct val="150000"/>
              </a:lnSpc>
            </a:pPr>
            <a:r>
              <a:rPr lang="en-AU" sz="1800" dirty="0"/>
              <a:t>What is the relationship between these 2 expressions?</a:t>
            </a:r>
          </a:p>
        </p:txBody>
      </p:sp>
      <p:sp>
        <p:nvSpPr>
          <p:cNvPr id="11" name="Speech Bubble: Rectangle with Corners Rounded 10">
            <a:extLst>
              <a:ext uri="{FF2B5EF4-FFF2-40B4-BE49-F238E27FC236}">
                <a16:creationId xmlns:a16="http://schemas.microsoft.com/office/drawing/2014/main" id="{FC5B1AB6-04A1-1873-527F-83CC0F57F242}"/>
              </a:ext>
            </a:extLst>
          </p:cNvPr>
          <p:cNvSpPr/>
          <p:nvPr/>
        </p:nvSpPr>
        <p:spPr>
          <a:xfrm>
            <a:off x="5571711" y="3531513"/>
            <a:ext cx="3177599" cy="1880718"/>
          </a:xfrm>
          <a:prstGeom prst="wedgeRoundRectCallout">
            <a:avLst>
              <a:gd name="adj1" fmla="val -21386"/>
              <a:gd name="adj2" fmla="val -731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563">
              <a:lnSpc>
                <a:spcPct val="150000"/>
              </a:lnSpc>
            </a:pPr>
            <a:r>
              <a:rPr lang="en-AU" sz="1800" dirty="0"/>
              <a:t>What is the value found by performing a logarithm?</a:t>
            </a:r>
          </a:p>
        </p:txBody>
      </p:sp>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24639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First your turn</a:t>
            </a:r>
          </a:p>
        </p:txBody>
      </p:sp>
      <p:sp>
        <p:nvSpPr>
          <p:cNvPr id="10" name="Content Placeholder 1">
            <a:extLst>
              <a:ext uri="{FF2B5EF4-FFF2-40B4-BE49-F238E27FC236}">
                <a16:creationId xmlns:a16="http://schemas.microsoft.com/office/drawing/2014/main" id="{8B267262-D688-970D-B8F5-CF75E6978235}"/>
              </a:ext>
            </a:extLst>
          </p:cNvPr>
          <p:cNvSpPr txBox="1">
            <a:spLocks/>
          </p:cNvSpPr>
          <p:nvPr/>
        </p:nvSpPr>
        <p:spPr>
          <a:xfrm>
            <a:off x="360000" y="1620000"/>
            <a:ext cx="11484000" cy="108705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1800" dirty="0"/>
              <a:t>Looking at the index form expression provided, convert this expression to a logarithmic expression.</a:t>
            </a:r>
          </a:p>
        </p:txBody>
      </p:sp>
      <mc:AlternateContent xmlns:mc="http://schemas.openxmlformats.org/markup-compatibility/2006" xmlns:a14="http://schemas.microsoft.com/office/drawing/2010/main">
        <mc:Choice Requires="a14">
          <p:sp>
            <p:nvSpPr>
              <p:cNvPr id="7" name="Content Placeholder 1">
                <a:extLst>
                  <a:ext uri="{FF2B5EF4-FFF2-40B4-BE49-F238E27FC236}">
                    <a16:creationId xmlns:a16="http://schemas.microsoft.com/office/drawing/2014/main" id="{B1177566-4581-A3DF-8882-7185EE5DE55D}"/>
                  </a:ext>
                </a:extLst>
              </p:cNvPr>
              <p:cNvSpPr txBox="1">
                <a:spLocks/>
              </p:cNvSpPr>
              <p:nvPr/>
            </p:nvSpPr>
            <p:spPr>
              <a:xfrm>
                <a:off x="360000" y="2707058"/>
                <a:ext cx="2377523" cy="479141"/>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10</m:t>
                          </m:r>
                        </m:e>
                        <m:sup>
                          <m:r>
                            <a:rPr lang="en-AU" b="0" i="1" smtClean="0">
                              <a:latin typeface="Cambria Math" panose="02040503050406030204" pitchFamily="18" charset="0"/>
                            </a:rPr>
                            <m:t>4</m:t>
                          </m:r>
                        </m:sup>
                      </m:sSup>
                      <m:r>
                        <a:rPr lang="en-AU" i="1" smtClean="0">
                          <a:latin typeface="Cambria Math" panose="02040503050406030204" pitchFamily="18" charset="0"/>
                        </a:rPr>
                        <m:t>=1</m:t>
                      </m:r>
                      <m:r>
                        <a:rPr lang="en-AU" b="0" i="1" smtClean="0">
                          <a:latin typeface="Cambria Math" panose="02040503050406030204" pitchFamily="18" charset="0"/>
                        </a:rPr>
                        <m:t>0 000</m:t>
                      </m:r>
                      <m:r>
                        <a:rPr lang="en-AU" i="1" smtClean="0">
                          <a:latin typeface="Cambria Math" panose="02040503050406030204" pitchFamily="18" charset="0"/>
                        </a:rPr>
                        <m:t> </m:t>
                      </m:r>
                    </m:oMath>
                  </m:oMathPara>
                </a14:m>
                <a:endParaRPr lang="en-AU" dirty="0"/>
              </a:p>
              <a:p>
                <a:endParaRPr lang="en-AU" dirty="0"/>
              </a:p>
            </p:txBody>
          </p:sp>
        </mc:Choice>
        <mc:Fallback xmlns="">
          <p:sp>
            <p:nvSpPr>
              <p:cNvPr id="7" name="Content Placeholder 1">
                <a:extLst>
                  <a:ext uri="{FF2B5EF4-FFF2-40B4-BE49-F238E27FC236}">
                    <a16:creationId xmlns:a16="http://schemas.microsoft.com/office/drawing/2014/main" id="{B1177566-4581-A3DF-8882-7185EE5DE55D}"/>
                  </a:ext>
                </a:extLst>
              </p:cNvPr>
              <p:cNvSpPr txBox="1">
                <a:spLocks noRot="1" noChangeAspect="1" noMove="1" noResize="1" noEditPoints="1" noAdjustHandles="1" noChangeArrowheads="1" noChangeShapeType="1" noTextEdit="1"/>
              </p:cNvSpPr>
              <p:nvPr/>
            </p:nvSpPr>
            <p:spPr>
              <a:xfrm>
                <a:off x="360000" y="2707058"/>
                <a:ext cx="2377523" cy="479141"/>
              </a:xfrm>
              <a:prstGeom prst="rect">
                <a:avLst/>
              </a:prstGeom>
              <a:blipFill>
                <a:blip r:embed="rId2"/>
                <a:stretch>
                  <a:fillRect/>
                </a:stretch>
              </a:blipFill>
            </p:spPr>
            <p:txBody>
              <a:bodyPr/>
              <a:lstStyle/>
              <a:p>
                <a:r>
                  <a:rPr lang="en-AU">
                    <a:noFill/>
                  </a:rPr>
                  <a:t> </a:t>
                </a:r>
              </a:p>
            </p:txBody>
          </p:sp>
        </mc:Fallback>
      </mc:AlternateContent>
      <p:sp>
        <p:nvSpPr>
          <p:cNvPr id="2" name="Arrow: Left-Right 1" descr="A bidirectional arrow indicating equivalence between the equations on either side of it.">
            <a:extLst>
              <a:ext uri="{FF2B5EF4-FFF2-40B4-BE49-F238E27FC236}">
                <a16:creationId xmlns:a16="http://schemas.microsoft.com/office/drawing/2014/main" id="{22712E17-5A77-CADE-FE33-DC60D68460C3}"/>
              </a:ext>
            </a:extLst>
          </p:cNvPr>
          <p:cNvSpPr/>
          <p:nvPr/>
        </p:nvSpPr>
        <p:spPr>
          <a:xfrm>
            <a:off x="3473963" y="2707058"/>
            <a:ext cx="1241947" cy="47914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04007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First your turn solution</a:t>
            </a:r>
          </a:p>
        </p:txBody>
      </p:sp>
      <p:sp>
        <p:nvSpPr>
          <p:cNvPr id="11" name="Content Placeholder 1">
            <a:extLst>
              <a:ext uri="{FF2B5EF4-FFF2-40B4-BE49-F238E27FC236}">
                <a16:creationId xmlns:a16="http://schemas.microsoft.com/office/drawing/2014/main" id="{339A11AA-35B4-EF6C-4181-6CAE97C1F2B1}"/>
              </a:ext>
            </a:extLst>
          </p:cNvPr>
          <p:cNvSpPr txBox="1">
            <a:spLocks/>
          </p:cNvSpPr>
          <p:nvPr/>
        </p:nvSpPr>
        <p:spPr>
          <a:xfrm>
            <a:off x="360000" y="1620000"/>
            <a:ext cx="11484000" cy="108705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1800" dirty="0"/>
              <a:t>Looking at the index form expression provided, convert this expression to a logarithmic expression.</a:t>
            </a:r>
          </a:p>
        </p:txBody>
      </p:sp>
      <mc:AlternateContent xmlns:mc="http://schemas.openxmlformats.org/markup-compatibility/2006" xmlns:a14="http://schemas.microsoft.com/office/drawing/2010/main">
        <mc:Choice Requires="a14">
          <p:sp>
            <p:nvSpPr>
              <p:cNvPr id="9" name="Content Placeholder 1">
                <a:extLst>
                  <a:ext uri="{FF2B5EF4-FFF2-40B4-BE49-F238E27FC236}">
                    <a16:creationId xmlns:a16="http://schemas.microsoft.com/office/drawing/2014/main" id="{EB425437-9BC4-1A67-4569-59554FB49384}"/>
                  </a:ext>
                </a:extLst>
              </p:cNvPr>
              <p:cNvSpPr txBox="1">
                <a:spLocks/>
              </p:cNvSpPr>
              <p:nvPr/>
            </p:nvSpPr>
            <p:spPr>
              <a:xfrm>
                <a:off x="360000" y="2707058"/>
                <a:ext cx="2377523" cy="479141"/>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rPr>
                          </m:ctrlPr>
                        </m:sSupPr>
                        <m:e>
                          <m:r>
                            <a:rPr lang="en-AU" i="1" smtClean="0">
                              <a:latin typeface="Cambria Math" panose="02040503050406030204" pitchFamily="18" charset="0"/>
                            </a:rPr>
                            <m:t>10</m:t>
                          </m:r>
                        </m:e>
                        <m:sup>
                          <m:r>
                            <a:rPr lang="en-AU" b="0" i="1" smtClean="0">
                              <a:latin typeface="Cambria Math" panose="02040503050406030204" pitchFamily="18" charset="0"/>
                            </a:rPr>
                            <m:t>4</m:t>
                          </m:r>
                        </m:sup>
                      </m:sSup>
                      <m:r>
                        <a:rPr lang="en-AU" i="1" smtClean="0">
                          <a:latin typeface="Cambria Math" panose="02040503050406030204" pitchFamily="18" charset="0"/>
                        </a:rPr>
                        <m:t>=1</m:t>
                      </m:r>
                      <m:r>
                        <a:rPr lang="en-AU" b="0" i="1" smtClean="0">
                          <a:latin typeface="Cambria Math" panose="02040503050406030204" pitchFamily="18" charset="0"/>
                        </a:rPr>
                        <m:t>0 000</m:t>
                      </m:r>
                      <m:r>
                        <a:rPr lang="en-AU" i="1" smtClean="0">
                          <a:latin typeface="Cambria Math" panose="02040503050406030204" pitchFamily="18" charset="0"/>
                        </a:rPr>
                        <m:t> </m:t>
                      </m:r>
                    </m:oMath>
                  </m:oMathPara>
                </a14:m>
                <a:endParaRPr lang="en-AU" dirty="0"/>
              </a:p>
              <a:p>
                <a:endParaRPr lang="en-AU" dirty="0"/>
              </a:p>
            </p:txBody>
          </p:sp>
        </mc:Choice>
        <mc:Fallback xmlns="">
          <p:sp>
            <p:nvSpPr>
              <p:cNvPr id="9" name="Content Placeholder 1">
                <a:extLst>
                  <a:ext uri="{FF2B5EF4-FFF2-40B4-BE49-F238E27FC236}">
                    <a16:creationId xmlns:a16="http://schemas.microsoft.com/office/drawing/2014/main" id="{EB425437-9BC4-1A67-4569-59554FB49384}"/>
                  </a:ext>
                </a:extLst>
              </p:cNvPr>
              <p:cNvSpPr txBox="1">
                <a:spLocks noRot="1" noChangeAspect="1" noMove="1" noResize="1" noEditPoints="1" noAdjustHandles="1" noChangeArrowheads="1" noChangeShapeType="1" noTextEdit="1"/>
              </p:cNvSpPr>
              <p:nvPr/>
            </p:nvSpPr>
            <p:spPr>
              <a:xfrm>
                <a:off x="360000" y="2707058"/>
                <a:ext cx="2377523" cy="479141"/>
              </a:xfrm>
              <a:prstGeom prst="rect">
                <a:avLst/>
              </a:prstGeom>
              <a:blipFill>
                <a:blip r:embed="rId2"/>
                <a:stretch>
                  <a:fillRect/>
                </a:stretch>
              </a:blipFill>
            </p:spPr>
            <p:txBody>
              <a:bodyPr/>
              <a:lstStyle/>
              <a:p>
                <a:r>
                  <a:rPr lang="en-AU">
                    <a:noFill/>
                  </a:rPr>
                  <a:t> </a:t>
                </a:r>
              </a:p>
            </p:txBody>
          </p:sp>
        </mc:Fallback>
      </mc:AlternateContent>
      <p:sp>
        <p:nvSpPr>
          <p:cNvPr id="10" name="Arrow: Left-Right 9" descr="A bidirectional arrow indicating equivalence between the equations on either side of it.">
            <a:extLst>
              <a:ext uri="{FF2B5EF4-FFF2-40B4-BE49-F238E27FC236}">
                <a16:creationId xmlns:a16="http://schemas.microsoft.com/office/drawing/2014/main" id="{7A689D69-EAE2-684C-DA68-6FD2D76770C4}"/>
              </a:ext>
            </a:extLst>
          </p:cNvPr>
          <p:cNvSpPr/>
          <p:nvPr/>
        </p:nvSpPr>
        <p:spPr>
          <a:xfrm>
            <a:off x="3473963" y="2707058"/>
            <a:ext cx="1241947" cy="47914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7" name="Content Placeholder 1">
                <a:extLst>
                  <a:ext uri="{FF2B5EF4-FFF2-40B4-BE49-F238E27FC236}">
                    <a16:creationId xmlns:a16="http://schemas.microsoft.com/office/drawing/2014/main" id="{5D05BE58-8E2A-4F17-2B88-408BFC9F00FF}"/>
                  </a:ext>
                </a:extLst>
              </p:cNvPr>
              <p:cNvSpPr txBox="1">
                <a:spLocks/>
              </p:cNvSpPr>
              <p:nvPr/>
            </p:nvSpPr>
            <p:spPr>
              <a:xfrm>
                <a:off x="5452351" y="2707058"/>
                <a:ext cx="1815689" cy="479141"/>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10</m:t>
                              </m:r>
                            </m:sub>
                          </m:sSub>
                        </m:fName>
                        <m:e>
                          <m:r>
                            <a:rPr lang="en-AU" b="0" i="1" smtClean="0">
                              <a:latin typeface="Cambria Math" panose="02040503050406030204" pitchFamily="18" charset="0"/>
                            </a:rPr>
                            <m:t>10 000=4</m:t>
                          </m:r>
                        </m:e>
                      </m:func>
                    </m:oMath>
                  </m:oMathPara>
                </a14:m>
                <a:endParaRPr lang="en-AU" dirty="0"/>
              </a:p>
            </p:txBody>
          </p:sp>
        </mc:Choice>
        <mc:Fallback xmlns="">
          <p:sp>
            <p:nvSpPr>
              <p:cNvPr id="7" name="Content Placeholder 1">
                <a:extLst>
                  <a:ext uri="{FF2B5EF4-FFF2-40B4-BE49-F238E27FC236}">
                    <a16:creationId xmlns:a16="http://schemas.microsoft.com/office/drawing/2014/main" id="{5D05BE58-8E2A-4F17-2B88-408BFC9F00FF}"/>
                  </a:ext>
                </a:extLst>
              </p:cNvPr>
              <p:cNvSpPr txBox="1">
                <a:spLocks noRot="1" noChangeAspect="1" noMove="1" noResize="1" noEditPoints="1" noAdjustHandles="1" noChangeArrowheads="1" noChangeShapeType="1" noTextEdit="1"/>
              </p:cNvSpPr>
              <p:nvPr/>
            </p:nvSpPr>
            <p:spPr>
              <a:xfrm>
                <a:off x="5452351" y="2707058"/>
                <a:ext cx="1815689" cy="479141"/>
              </a:xfrm>
              <a:prstGeom prst="rect">
                <a:avLst/>
              </a:prstGeom>
              <a:blipFill>
                <a:blip r:embed="rId3"/>
                <a:stretch>
                  <a:fillRect r="-100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89657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a:xfrm>
            <a:off x="360000" y="360000"/>
            <a:ext cx="10080000" cy="545601"/>
          </a:xfrm>
        </p:spPr>
        <p:txBody>
          <a:bodyPr/>
          <a:lstStyle/>
          <a:p>
            <a:r>
              <a:rPr lang="en-AU" dirty="0"/>
              <a:t>Second worked example</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0F2FA25-55CE-9598-E20B-0BA4F3743D54}"/>
                  </a:ext>
                </a:extLst>
              </p:cNvPr>
              <p:cNvSpPr txBox="1"/>
              <p:nvPr/>
            </p:nvSpPr>
            <p:spPr>
              <a:xfrm>
                <a:off x="360000" y="1508638"/>
                <a:ext cx="7438030" cy="2608984"/>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func>
                        <m:funcPr>
                          <m:ctrlPr>
                            <a:rPr lang="en-AU" sz="2000" b="0" i="1" smtClean="0">
                              <a:latin typeface="Cambria Math" panose="02040503050406030204" pitchFamily="18" charset="0"/>
                            </a:rPr>
                          </m:ctrlPr>
                        </m:funcPr>
                        <m:fName>
                          <m:sSub>
                            <m:sSubPr>
                              <m:ctrlPr>
                                <a:rPr lang="en-AU" sz="2000" b="0" i="1" smtClean="0">
                                  <a:latin typeface="Cambria Math" panose="02040503050406030204" pitchFamily="18" charset="0"/>
                                </a:rPr>
                              </m:ctrlPr>
                            </m:sSubPr>
                            <m:e>
                              <m:r>
                                <m:rPr>
                                  <m:sty m:val="p"/>
                                </m:rPr>
                                <a:rPr lang="en-AU" sz="2000" b="0" i="0" smtClean="0">
                                  <a:latin typeface="Cambria Math" panose="02040503050406030204" pitchFamily="18" charset="0"/>
                                </a:rPr>
                                <m:t>log</m:t>
                              </m:r>
                            </m:e>
                            <m:sub>
                              <m:r>
                                <a:rPr lang="en-AU" sz="2000" b="0" i="1" smtClean="0">
                                  <a:latin typeface="Cambria Math" panose="02040503050406030204" pitchFamily="18" charset="0"/>
                                </a:rPr>
                                <m:t>𝑥</m:t>
                              </m:r>
                            </m:sub>
                          </m:sSub>
                        </m:fName>
                        <m:e>
                          <m:r>
                            <a:rPr lang="en-AU" sz="2000" b="0" i="1" smtClean="0">
                              <a:latin typeface="Cambria Math" panose="02040503050406030204" pitchFamily="18" charset="0"/>
                            </a:rPr>
                            <m:t>1000=</m:t>
                          </m:r>
                        </m:e>
                      </m:func>
                      <m:r>
                        <a:rPr lang="en-AU" sz="2000" b="0" i="1" smtClean="0">
                          <a:latin typeface="Cambria Math" panose="02040503050406030204" pitchFamily="18" charset="0"/>
                        </a:rPr>
                        <m:t>3</m:t>
                      </m:r>
                    </m:oMath>
                  </m:oMathPara>
                </a14:m>
                <a:endParaRPr lang="en-AU" sz="2000" b="0" i="1"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sSup>
                        <m:sSupPr>
                          <m:ctrlPr>
                            <a:rPr lang="en-AU" sz="2000" b="0" i="1" smtClean="0">
                              <a:latin typeface="Cambria Math" panose="02040503050406030204" pitchFamily="18" charset="0"/>
                            </a:rPr>
                          </m:ctrlPr>
                        </m:sSupPr>
                        <m:e>
                          <m:r>
                            <a:rPr lang="en-AU" sz="2000" b="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rPr>
                            <m:t>𝑥</m:t>
                          </m:r>
                        </m:e>
                        <m:sup>
                          <m:r>
                            <a:rPr lang="en-AU" sz="2000" b="0" i="1" smtClean="0">
                              <a:latin typeface="Cambria Math" panose="02040503050406030204" pitchFamily="18" charset="0"/>
                            </a:rPr>
                            <m:t>3</m:t>
                          </m:r>
                        </m:sup>
                      </m:sSup>
                      <m:r>
                        <a:rPr lang="en-AU" sz="2000" b="0" i="1" smtClean="0">
                          <a:latin typeface="Cambria Math" panose="02040503050406030204" pitchFamily="18" charset="0"/>
                        </a:rPr>
                        <m:t>=1000</m:t>
                      </m:r>
                    </m:oMath>
                  </m:oMathPara>
                </a14:m>
                <a:endParaRPr lang="en-AU" sz="2000" b="0" i="1" dirty="0">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m:t>
                      </m:r>
                      <m:rad>
                        <m:radPr>
                          <m:ctrlPr>
                            <a:rPr lang="en-AU" sz="2000" b="0" i="1" smtClean="0">
                              <a:latin typeface="Cambria Math" panose="02040503050406030204" pitchFamily="18" charset="0"/>
                              <a:ea typeface="Cambria Math" panose="02040503050406030204" pitchFamily="18" charset="0"/>
                            </a:rPr>
                          </m:ctrlPr>
                        </m:radPr>
                        <m:deg>
                          <m:r>
                            <a:rPr lang="en-AU" sz="2000" b="0" smtClean="0">
                              <a:latin typeface="Cambria Math" panose="02040503050406030204" pitchFamily="18" charset="0"/>
                              <a:ea typeface="Cambria Math" panose="02040503050406030204" pitchFamily="18" charset="0"/>
                            </a:rPr>
                            <m:t>3</m:t>
                          </m:r>
                        </m:deg>
                        <m:e>
                          <m:r>
                            <a:rPr lang="en-AU" sz="2000" b="0" i="1" smtClean="0">
                              <a:latin typeface="Cambria Math" panose="02040503050406030204" pitchFamily="18" charset="0"/>
                              <a:ea typeface="Cambria Math" panose="02040503050406030204" pitchFamily="18" charset="0"/>
                            </a:rPr>
                            <m:t>1000</m:t>
                          </m:r>
                        </m:e>
                      </m:rad>
                    </m:oMath>
                  </m:oMathPara>
                </a14:m>
                <a:endParaRPr lang="en-AU" sz="2000"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ea typeface="Cambria Math" panose="02040503050406030204" pitchFamily="18" charset="0"/>
                        </a:rPr>
                        <m:t>𝑥</m:t>
                      </m:r>
                      <m:r>
                        <a:rPr lang="en-AU" sz="2000" b="0" i="1" smtClean="0">
                          <a:latin typeface="Cambria Math" panose="02040503050406030204" pitchFamily="18" charset="0"/>
                          <a:ea typeface="Cambria Math" panose="02040503050406030204" pitchFamily="18" charset="0"/>
                        </a:rPr>
                        <m:t>=10</m:t>
                      </m:r>
                    </m:oMath>
                  </m:oMathPara>
                </a14:m>
                <a:endParaRPr lang="en-AU" sz="2000" dirty="0"/>
              </a:p>
            </p:txBody>
          </p:sp>
        </mc:Choice>
        <mc:Fallback xmlns="">
          <p:sp>
            <p:nvSpPr>
              <p:cNvPr id="12" name="TextBox 11">
                <a:extLst>
                  <a:ext uri="{FF2B5EF4-FFF2-40B4-BE49-F238E27FC236}">
                    <a16:creationId xmlns:a16="http://schemas.microsoft.com/office/drawing/2014/main" id="{50F2FA25-55CE-9598-E20B-0BA4F3743D54}"/>
                  </a:ext>
                </a:extLst>
              </p:cNvPr>
              <p:cNvSpPr txBox="1">
                <a:spLocks noRot="1" noChangeAspect="1" noMove="1" noResize="1" noEditPoints="1" noAdjustHandles="1" noChangeArrowheads="1" noChangeShapeType="1" noTextEdit="1"/>
              </p:cNvSpPr>
              <p:nvPr/>
            </p:nvSpPr>
            <p:spPr>
              <a:xfrm>
                <a:off x="360000" y="1508638"/>
                <a:ext cx="7438030" cy="2608984"/>
              </a:xfrm>
              <a:prstGeom prst="rect">
                <a:avLst/>
              </a:prstGeom>
              <a:blipFill>
                <a:blip r:embed="rId2"/>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62735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Second prompts</a:t>
            </a:r>
          </a:p>
        </p:txBody>
      </p:sp>
      <mc:AlternateContent xmlns:mc="http://schemas.openxmlformats.org/markup-compatibility/2006" xmlns:a14="http://schemas.microsoft.com/office/drawing/2010/main">
        <mc:Choice Requires="a14">
          <p:sp>
            <p:nvSpPr>
              <p:cNvPr id="10" name="Content Placeholder 1">
                <a:extLst>
                  <a:ext uri="{FF2B5EF4-FFF2-40B4-BE49-F238E27FC236}">
                    <a16:creationId xmlns:a16="http://schemas.microsoft.com/office/drawing/2014/main" id="{E6F09C58-BC26-9959-94AC-3CFC2B3AF91F}"/>
                  </a:ext>
                </a:extLst>
              </p:cNvPr>
              <p:cNvSpPr txBox="1">
                <a:spLocks/>
              </p:cNvSpPr>
              <p:nvPr/>
            </p:nvSpPr>
            <p:spPr>
              <a:xfrm>
                <a:off x="382361" y="2050576"/>
                <a:ext cx="9182937" cy="4447424"/>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𝑥</m:t>
                              </m:r>
                            </m:sub>
                          </m:sSub>
                        </m:fName>
                        <m:e>
                          <m:r>
                            <a:rPr lang="en-AU" b="0" i="1" smtClean="0">
                              <a:latin typeface="Cambria Math" panose="02040503050406030204" pitchFamily="18" charset="0"/>
                            </a:rPr>
                            <m:t>1000=</m:t>
                          </m:r>
                        </m:e>
                      </m:func>
                      <m:r>
                        <a:rPr lang="en-AU" b="0" i="1" smtClean="0">
                          <a:latin typeface="Cambria Math" panose="02040503050406030204" pitchFamily="18" charset="0"/>
                        </a:rPr>
                        <m:t>3</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=1000</m:t>
                      </m:r>
                    </m:oMath>
                  </m:oMathPara>
                </a14:m>
                <a:endParaRPr lang="en-AU"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m:t>
                      </m:r>
                      <m:rad>
                        <m:radPr>
                          <m:ctrlPr>
                            <a:rPr lang="en-AU" b="0" i="1" smtClean="0">
                              <a:latin typeface="Cambria Math" panose="02040503050406030204" pitchFamily="18" charset="0"/>
                              <a:ea typeface="Cambria Math" panose="02040503050406030204" pitchFamily="18" charset="0"/>
                            </a:rPr>
                          </m:ctrlPr>
                        </m:radPr>
                        <m:deg>
                          <m:r>
                            <a:rPr lang="en-AU" b="0" smtClean="0">
                              <a:latin typeface="Cambria Math" panose="02040503050406030204" pitchFamily="18" charset="0"/>
                              <a:ea typeface="Cambria Math" panose="02040503050406030204" pitchFamily="18" charset="0"/>
                            </a:rPr>
                            <m:t>3</m:t>
                          </m:r>
                        </m:deg>
                        <m:e>
                          <m:r>
                            <a:rPr lang="en-AU" b="0" i="1" smtClean="0">
                              <a:latin typeface="Cambria Math" panose="02040503050406030204" pitchFamily="18" charset="0"/>
                              <a:ea typeface="Cambria Math" panose="02040503050406030204" pitchFamily="18" charset="0"/>
                            </a:rPr>
                            <m:t>1000</m:t>
                          </m:r>
                        </m:e>
                      </m:rad>
                    </m:oMath>
                  </m:oMathPara>
                </a14:m>
                <a:endParaRPr lang="en-AU" dirty="0"/>
              </a:p>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=10</m:t>
                      </m:r>
                    </m:oMath>
                  </m:oMathPara>
                </a14:m>
                <a:endParaRPr lang="en-AU" b="0" dirty="0">
                  <a:ea typeface="Cambria Math" panose="02040503050406030204" pitchFamily="18" charset="0"/>
                </a:endParaRPr>
              </a:p>
            </p:txBody>
          </p:sp>
        </mc:Choice>
        <mc:Fallback xmlns="">
          <p:sp>
            <p:nvSpPr>
              <p:cNvPr id="10" name="Content Placeholder 1">
                <a:extLst>
                  <a:ext uri="{FF2B5EF4-FFF2-40B4-BE49-F238E27FC236}">
                    <a16:creationId xmlns:a16="http://schemas.microsoft.com/office/drawing/2014/main" id="{E6F09C58-BC26-9959-94AC-3CFC2B3AF91F}"/>
                  </a:ext>
                </a:extLst>
              </p:cNvPr>
              <p:cNvSpPr txBox="1">
                <a:spLocks noRot="1" noChangeAspect="1" noMove="1" noResize="1" noEditPoints="1" noAdjustHandles="1" noChangeArrowheads="1" noChangeShapeType="1" noTextEdit="1"/>
              </p:cNvSpPr>
              <p:nvPr/>
            </p:nvSpPr>
            <p:spPr>
              <a:xfrm>
                <a:off x="382361" y="2050576"/>
                <a:ext cx="9182937" cy="4447424"/>
              </a:xfrm>
              <a:prstGeom prst="rect">
                <a:avLst/>
              </a:prstGeom>
              <a:blipFill>
                <a:blip r:embed="rId2"/>
                <a:stretch>
                  <a:fillRect/>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936898AB-9116-20BE-168A-0A23ADF9A79D}"/>
              </a:ext>
            </a:extLst>
          </p:cNvPr>
          <p:cNvSpPr/>
          <p:nvPr/>
        </p:nvSpPr>
        <p:spPr>
          <a:xfrm>
            <a:off x="2193923" y="2153265"/>
            <a:ext cx="2277058" cy="1028288"/>
          </a:xfrm>
          <a:prstGeom prst="wedgeRoundRectCallout">
            <a:avLst>
              <a:gd name="adj1" fmla="val -64076"/>
              <a:gd name="adj2" fmla="val 2055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2388">
              <a:lnSpc>
                <a:spcPct val="150000"/>
              </a:lnSpc>
            </a:pPr>
            <a:r>
              <a:rPr lang="en-AU" sz="1800" dirty="0"/>
              <a:t>How did we arrive at this step?</a:t>
            </a:r>
          </a:p>
        </p:txBody>
      </p:sp>
      <p:sp>
        <p:nvSpPr>
          <p:cNvPr id="8" name="Speech Bubble: Rectangle with Corners Rounded 7">
            <a:extLst>
              <a:ext uri="{FF2B5EF4-FFF2-40B4-BE49-F238E27FC236}">
                <a16:creationId xmlns:a16="http://schemas.microsoft.com/office/drawing/2014/main" id="{3F575586-5B3B-2D48-876F-04B44C7124E6}"/>
              </a:ext>
            </a:extLst>
          </p:cNvPr>
          <p:cNvSpPr/>
          <p:nvPr/>
        </p:nvSpPr>
        <p:spPr>
          <a:xfrm>
            <a:off x="2193923" y="3877856"/>
            <a:ext cx="3231925" cy="1497450"/>
          </a:xfrm>
          <a:prstGeom prst="wedgeRoundRectCallout">
            <a:avLst>
              <a:gd name="adj1" fmla="val -67575"/>
              <a:gd name="adj2" fmla="val -2483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6838">
              <a:lnSpc>
                <a:spcPct val="150000"/>
              </a:lnSpc>
            </a:pPr>
            <a:r>
              <a:rPr lang="en-AU" sz="1800" dirty="0"/>
              <a:t>How would you check if this value works in the first step of the process?</a:t>
            </a:r>
          </a:p>
        </p:txBody>
      </p:sp>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410773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1BFF3C-9465-0FD8-DF8C-1FD0E49F6207}"/>
              </a:ext>
            </a:extLst>
          </p:cNvPr>
          <p:cNvSpPr>
            <a:spLocks noGrp="1"/>
          </p:cNvSpPr>
          <p:nvPr>
            <p:ph type="title"/>
          </p:nvPr>
        </p:nvSpPr>
        <p:spPr/>
        <p:txBody>
          <a:bodyPr/>
          <a:lstStyle/>
          <a:p>
            <a:r>
              <a:rPr lang="en-AU" dirty="0"/>
              <a:t>Second your turn</a:t>
            </a:r>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4A3AA8CB-564D-12B0-BBD3-5C1D7CEDE145}"/>
                  </a:ext>
                </a:extLst>
              </p:cNvPr>
              <p:cNvSpPr>
                <a:spLocks noGrp="1"/>
              </p:cNvSpPr>
              <p:nvPr>
                <p:ph idx="4294967295"/>
              </p:nvPr>
            </p:nvSpPr>
            <p:spPr>
              <a:xfrm>
                <a:off x="371475" y="1619250"/>
                <a:ext cx="11483975" cy="617598"/>
              </a:xfrm>
            </p:spPr>
            <p:txBody>
              <a:bodyPr/>
              <a:lstStyle/>
              <a:p>
                <a:r>
                  <a:rPr lang="en-AU" sz="1800" dirty="0"/>
                  <a:t>Find the value of </a:t>
                </a:r>
                <a14:m>
                  <m:oMath xmlns:m="http://schemas.openxmlformats.org/officeDocument/2006/math">
                    <m:r>
                      <a:rPr lang="en-AU" sz="1800" b="0" i="1" smtClean="0">
                        <a:latin typeface="Cambria Math" panose="02040503050406030204" pitchFamily="18" charset="0"/>
                      </a:rPr>
                      <m:t>𝑥</m:t>
                    </m:r>
                  </m:oMath>
                </a14:m>
                <a:r>
                  <a:rPr lang="en-AU" sz="1800" dirty="0"/>
                  <a:t> in the following expression.</a:t>
                </a:r>
              </a:p>
            </p:txBody>
          </p:sp>
        </mc:Choice>
        <mc:Fallback xmlns="">
          <p:sp>
            <p:nvSpPr>
              <p:cNvPr id="5" name="Content Placeholder 1">
                <a:extLst>
                  <a:ext uri="{FF2B5EF4-FFF2-40B4-BE49-F238E27FC236}">
                    <a16:creationId xmlns:a16="http://schemas.microsoft.com/office/drawing/2014/main" id="{4A3AA8CB-564D-12B0-BBD3-5C1D7CEDE145}"/>
                  </a:ext>
                </a:extLst>
              </p:cNvPr>
              <p:cNvSpPr>
                <a:spLocks noGrp="1" noRot="1" noChangeAspect="1" noMove="1" noResize="1" noEditPoints="1" noAdjustHandles="1" noChangeArrowheads="1" noChangeShapeType="1" noTextEdit="1"/>
              </p:cNvSpPr>
              <p:nvPr>
                <p:ph idx="4294967295"/>
              </p:nvPr>
            </p:nvSpPr>
            <p:spPr>
              <a:xfrm>
                <a:off x="371475" y="1619250"/>
                <a:ext cx="11483975" cy="617598"/>
              </a:xfrm>
              <a:blipFill>
                <a:blip r:embed="rId3"/>
                <a:stretch>
                  <a:fillRect l="-12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1">
                <a:extLst>
                  <a:ext uri="{FF2B5EF4-FFF2-40B4-BE49-F238E27FC236}">
                    <a16:creationId xmlns:a16="http://schemas.microsoft.com/office/drawing/2014/main" id="{BD25DC92-A8F4-AEBC-0243-39A62D61B7F1}"/>
                  </a:ext>
                </a:extLst>
              </p:cNvPr>
              <p:cNvSpPr txBox="1">
                <a:spLocks/>
              </p:cNvSpPr>
              <p:nvPr/>
            </p:nvSpPr>
            <p:spPr>
              <a:xfrm>
                <a:off x="371475" y="2623782"/>
                <a:ext cx="9182937" cy="65648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𝑥</m:t>
                              </m:r>
                            </m:sub>
                          </m:sSub>
                        </m:fName>
                        <m:e>
                          <m:r>
                            <a:rPr lang="en-AU" b="0" i="1" smtClean="0">
                              <a:latin typeface="Cambria Math" panose="02040503050406030204" pitchFamily="18" charset="0"/>
                            </a:rPr>
                            <m:t>1 000 000=</m:t>
                          </m:r>
                        </m:e>
                      </m:func>
                      <m:r>
                        <a:rPr lang="en-AU" b="0" i="1" smtClean="0">
                          <a:latin typeface="Cambria Math" panose="02040503050406030204" pitchFamily="18" charset="0"/>
                        </a:rPr>
                        <m:t>6</m:t>
                      </m:r>
                    </m:oMath>
                  </m:oMathPara>
                </a14:m>
                <a:endParaRPr lang="en-AU" b="0" i="1" dirty="0">
                  <a:latin typeface="Cambria Math" panose="02040503050406030204" pitchFamily="18" charset="0"/>
                </a:endParaRPr>
              </a:p>
            </p:txBody>
          </p:sp>
        </mc:Choice>
        <mc:Fallback xmlns="">
          <p:sp>
            <p:nvSpPr>
              <p:cNvPr id="13" name="Content Placeholder 1">
                <a:extLst>
                  <a:ext uri="{FF2B5EF4-FFF2-40B4-BE49-F238E27FC236}">
                    <a16:creationId xmlns:a16="http://schemas.microsoft.com/office/drawing/2014/main" id="{BD25DC92-A8F4-AEBC-0243-39A62D61B7F1}"/>
                  </a:ext>
                </a:extLst>
              </p:cNvPr>
              <p:cNvSpPr txBox="1">
                <a:spLocks noRot="1" noChangeAspect="1" noMove="1" noResize="1" noEditPoints="1" noAdjustHandles="1" noChangeArrowheads="1" noChangeShapeType="1" noTextEdit="1"/>
              </p:cNvSpPr>
              <p:nvPr/>
            </p:nvSpPr>
            <p:spPr>
              <a:xfrm>
                <a:off x="371475" y="2623782"/>
                <a:ext cx="9182937" cy="656482"/>
              </a:xfrm>
              <a:prstGeom prst="rect">
                <a:avLst/>
              </a:prstGeom>
              <a:blipFill>
                <a:blip r:embed="rId4"/>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76A11B91-D7A9-9903-3B9E-274EFAEE884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73462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872</Words>
  <Application>Microsoft Office PowerPoint</Application>
  <PresentationFormat>Widescreen</PresentationFormat>
  <Paragraphs>136</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Cambria Math</vt:lpstr>
      <vt:lpstr>Public Sans SemiBold</vt:lpstr>
      <vt:lpstr>Calibri</vt:lpstr>
      <vt:lpstr>Times New Roman</vt:lpstr>
      <vt:lpstr>Public Sans</vt:lpstr>
      <vt:lpstr>Public Sans Light</vt:lpstr>
      <vt:lpstr>1_NSWG Corporate</vt:lpstr>
      <vt:lpstr>Where’s the pHun in that?</vt:lpstr>
      <vt:lpstr>What is pH?</vt:lpstr>
      <vt:lpstr>First worked example</vt:lpstr>
      <vt:lpstr>First prompt</vt:lpstr>
      <vt:lpstr>First your turn</vt:lpstr>
      <vt:lpstr>First your turn solution</vt:lpstr>
      <vt:lpstr>Second worked example</vt:lpstr>
      <vt:lpstr>Second prompts</vt:lpstr>
      <vt:lpstr>Second your turn</vt:lpstr>
      <vt:lpstr>Second solution</vt:lpstr>
      <vt:lpstr>Third worked example</vt:lpstr>
      <vt:lpstr>Third prompts</vt:lpstr>
      <vt:lpstr>Third your turn</vt:lpstr>
      <vt:lpstr>Third solution</vt:lpstr>
      <vt:lpstr>The formula for pH</vt:lpstr>
      <vt:lpstr>Equivalency</vt:lpstr>
      <vt:lpstr>Fourth worked example</vt:lpstr>
      <vt:lpstr>Fourth prompts</vt:lpstr>
      <vt:lpstr>Fourth your turn</vt:lpstr>
      <vt:lpstr>Fourth solutions</vt:lpstr>
      <vt:lpstr>Fifth worked example</vt:lpstr>
      <vt:lpstr>Fifth prompts</vt:lpstr>
      <vt:lpstr>Fifth your turn</vt:lpstr>
      <vt:lpstr>Fifth solutions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Where’s the pHun in that – slideshow</dc:title>
  <dc:subject/>
  <dc:creator>NSW Department of Education</dc:creator>
  <cp:keywords/>
  <dc:description/>
  <dcterms:created xsi:type="dcterms:W3CDTF">2024-05-03T01:25:39Z</dcterms:created>
  <dcterms:modified xsi:type="dcterms:W3CDTF">2024-05-03T01:26:46Z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2024-05-03T01:25:50Z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eedf6abf-ee9a-4722-83e9-1637826b3dd3</vt:lpwstr>
  </property>
  <property fmtid="{D5CDD505-2E9C-101B-9397-08002B2CF9AE}" pid="8" name="MSIP_Label_b603dfd7-d93a-4381-a340-2995d8282205_ContentBits">
    <vt:lpwstr>0</vt:lpwstr>
  </property>
</Properties>
</file>