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5" r:id="rId1"/>
  </p:sldMasterIdLst>
  <p:notesMasterIdLst>
    <p:notesMasterId r:id="rId44"/>
  </p:notesMasterIdLst>
  <p:handoutMasterIdLst>
    <p:handoutMasterId r:id="rId45"/>
  </p:handoutMasterIdLst>
  <p:sldIdLst>
    <p:sldId id="258" r:id="rId2"/>
    <p:sldId id="267" r:id="rId3"/>
    <p:sldId id="324" r:id="rId4"/>
    <p:sldId id="325" r:id="rId5"/>
    <p:sldId id="326" r:id="rId6"/>
    <p:sldId id="327" r:id="rId7"/>
    <p:sldId id="328" r:id="rId8"/>
    <p:sldId id="329" r:id="rId9"/>
    <p:sldId id="330" r:id="rId10"/>
    <p:sldId id="275" r:id="rId11"/>
    <p:sldId id="277" r:id="rId12"/>
    <p:sldId id="279" r:id="rId13"/>
    <p:sldId id="278" r:id="rId14"/>
    <p:sldId id="280" r:id="rId15"/>
    <p:sldId id="281" r:id="rId16"/>
    <p:sldId id="282" r:id="rId17"/>
    <p:sldId id="283" r:id="rId18"/>
    <p:sldId id="284" r:id="rId19"/>
    <p:sldId id="285" r:id="rId20"/>
    <p:sldId id="286" r:id="rId21"/>
    <p:sldId id="331" r:id="rId22"/>
    <p:sldId id="287" r:id="rId23"/>
    <p:sldId id="288" r:id="rId24"/>
    <p:sldId id="289" r:id="rId25"/>
    <p:sldId id="290" r:id="rId26"/>
    <p:sldId id="296" r:id="rId27"/>
    <p:sldId id="298" r:id="rId28"/>
    <p:sldId id="291" r:id="rId29"/>
    <p:sldId id="299" r:id="rId30"/>
    <p:sldId id="300" r:id="rId31"/>
    <p:sldId id="301" r:id="rId32"/>
    <p:sldId id="302" r:id="rId33"/>
    <p:sldId id="303" r:id="rId34"/>
    <p:sldId id="297" r:id="rId35"/>
    <p:sldId id="292" r:id="rId36"/>
    <p:sldId id="293" r:id="rId37"/>
    <p:sldId id="294" r:id="rId38"/>
    <p:sldId id="306" r:id="rId39"/>
    <p:sldId id="308" r:id="rId40"/>
    <p:sldId id="309" r:id="rId41"/>
    <p:sldId id="310" r:id="rId42"/>
    <p:sldId id="332" r:id="rId43"/>
  </p:sldIdLst>
  <p:sldSz cx="12192000" cy="6858000"/>
  <p:notesSz cx="6858000" cy="9144000"/>
  <p:embeddedFontLst>
    <p:embeddedFont>
      <p:font typeface="Cambria Math" panose="02040503050406030204" pitchFamily="18" charset="0"/>
      <p:regular r:id="rId46"/>
    </p:embeddedFont>
    <p:embeddedFont>
      <p:font typeface="Public Sans" pitchFamily="2" charset="0"/>
      <p:regular r:id="rId47"/>
      <p:bold r:id="rId48"/>
      <p:italic r:id="rId49"/>
      <p:boldItalic r:id="rId50"/>
    </p:embeddedFont>
    <p:embeddedFont>
      <p:font typeface="Public Sans Light" pitchFamily="2" charset="0"/>
      <p:regular r:id="rId51"/>
      <p:italic r:id="rId52"/>
    </p:embeddedFont>
    <p:embeddedFont>
      <p:font typeface="Public Sans SemiBold" pitchFamily="2" charset="0"/>
      <p:regular r:id="rId53"/>
      <p:bold r:id="rId54"/>
      <p:italic r:id="rId55"/>
      <p:boldItalic r:id="rId5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01" userDrawn="1">
          <p15:clr>
            <a:srgbClr val="A4A3A4"/>
          </p15:clr>
        </p15:guide>
        <p15:guide id="2" pos="23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CFD"/>
    <a:srgbClr val="0070C0"/>
    <a:srgbClr val="CBEDFD"/>
    <a:srgbClr val="00296C"/>
    <a:srgbClr val="002664"/>
    <a:srgbClr val="0046B8"/>
    <a:srgbClr val="FFFFFF"/>
    <a:srgbClr val="F6ACB6"/>
    <a:srgbClr val="630019"/>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828B0A-8CB1-43AE-8676-43C8C3C8A4EE}" v="4" dt="2024-05-03T01:24:41.34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01" autoAdjust="0"/>
    <p:restoredTop sz="74286" autoAdjust="0"/>
  </p:normalViewPr>
  <p:slideViewPr>
    <p:cSldViewPr snapToGrid="0">
      <p:cViewPr varScale="1">
        <p:scale>
          <a:sx n="74" d="100"/>
          <a:sy n="74" d="100"/>
        </p:scale>
        <p:origin x="1323" y="54"/>
      </p:cViewPr>
      <p:guideLst>
        <p:guide orient="horz" pos="2001"/>
        <p:guide pos="23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viewProps" Target="viewProps.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3/05/2024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3/05/2024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838863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674307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448143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784484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651550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649634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878107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571246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771184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232074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537548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504854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dirty="0"/>
          </a:p>
        </p:txBody>
      </p:sp>
    </p:spTree>
    <p:extLst>
      <p:ext uri="{BB962C8B-B14F-4D97-AF65-F5344CB8AC3E}">
        <p14:creationId xmlns:p14="http://schemas.microsoft.com/office/powerpoint/2010/main" val="3371274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dirty="0"/>
          </a:p>
        </p:txBody>
      </p:sp>
    </p:spTree>
    <p:extLst>
      <p:ext uri="{BB962C8B-B14F-4D97-AF65-F5344CB8AC3E}">
        <p14:creationId xmlns:p14="http://schemas.microsoft.com/office/powerpoint/2010/main" val="1283698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dirty="0"/>
          </a:p>
        </p:txBody>
      </p:sp>
    </p:spTree>
    <p:extLst>
      <p:ext uri="{BB962C8B-B14F-4D97-AF65-F5344CB8AC3E}">
        <p14:creationId xmlns:p14="http://schemas.microsoft.com/office/powerpoint/2010/main" val="3343375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dirty="0"/>
          </a:p>
        </p:txBody>
      </p:sp>
    </p:spTree>
    <p:extLst>
      <p:ext uri="{BB962C8B-B14F-4D97-AF65-F5344CB8AC3E}">
        <p14:creationId xmlns:p14="http://schemas.microsoft.com/office/powerpoint/2010/main" val="3297461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dirty="0"/>
          </a:p>
        </p:txBody>
      </p:sp>
    </p:spTree>
    <p:extLst>
      <p:ext uri="{BB962C8B-B14F-4D97-AF65-F5344CB8AC3E}">
        <p14:creationId xmlns:p14="http://schemas.microsoft.com/office/powerpoint/2010/main" val="3102947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dirty="0"/>
          </a:p>
        </p:txBody>
      </p:sp>
    </p:spTree>
    <p:extLst>
      <p:ext uri="{BB962C8B-B14F-4D97-AF65-F5344CB8AC3E}">
        <p14:creationId xmlns:p14="http://schemas.microsoft.com/office/powerpoint/2010/main" val="137896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dirty="0"/>
          </a:p>
        </p:txBody>
      </p:sp>
    </p:spTree>
    <p:extLst>
      <p:ext uri="{BB962C8B-B14F-4D97-AF65-F5344CB8AC3E}">
        <p14:creationId xmlns:p14="http://schemas.microsoft.com/office/powerpoint/2010/main" val="34156770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dirty="0"/>
          </a:p>
        </p:txBody>
      </p:sp>
    </p:spTree>
    <p:extLst>
      <p:ext uri="{BB962C8B-B14F-4D97-AF65-F5344CB8AC3E}">
        <p14:creationId xmlns:p14="http://schemas.microsoft.com/office/powerpoint/2010/main" val="2536410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dirty="0"/>
          </a:p>
        </p:txBody>
      </p:sp>
    </p:spTree>
    <p:extLst>
      <p:ext uri="{BB962C8B-B14F-4D97-AF65-F5344CB8AC3E}">
        <p14:creationId xmlns:p14="http://schemas.microsoft.com/office/powerpoint/2010/main" val="4900482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dirty="0"/>
          </a:p>
        </p:txBody>
      </p:sp>
    </p:spTree>
    <p:extLst>
      <p:ext uri="{BB962C8B-B14F-4D97-AF65-F5344CB8AC3E}">
        <p14:creationId xmlns:p14="http://schemas.microsoft.com/office/powerpoint/2010/main" val="2536856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4480966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30</a:t>
            </a:fld>
            <a:endParaRPr lang="en-AU" dirty="0"/>
          </a:p>
        </p:txBody>
      </p:sp>
    </p:spTree>
    <p:extLst>
      <p:ext uri="{BB962C8B-B14F-4D97-AF65-F5344CB8AC3E}">
        <p14:creationId xmlns:p14="http://schemas.microsoft.com/office/powerpoint/2010/main" val="3597460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31</a:t>
            </a:fld>
            <a:endParaRPr lang="en-AU" dirty="0"/>
          </a:p>
        </p:txBody>
      </p:sp>
    </p:spTree>
    <p:extLst>
      <p:ext uri="{BB962C8B-B14F-4D97-AF65-F5344CB8AC3E}">
        <p14:creationId xmlns:p14="http://schemas.microsoft.com/office/powerpoint/2010/main" val="36258098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32</a:t>
            </a:fld>
            <a:endParaRPr lang="en-AU" dirty="0"/>
          </a:p>
        </p:txBody>
      </p:sp>
    </p:spTree>
    <p:extLst>
      <p:ext uri="{BB962C8B-B14F-4D97-AF65-F5344CB8AC3E}">
        <p14:creationId xmlns:p14="http://schemas.microsoft.com/office/powerpoint/2010/main" val="30554592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33</a:t>
            </a:fld>
            <a:endParaRPr lang="en-AU" dirty="0"/>
          </a:p>
        </p:txBody>
      </p:sp>
    </p:spTree>
    <p:extLst>
      <p:ext uri="{BB962C8B-B14F-4D97-AF65-F5344CB8AC3E}">
        <p14:creationId xmlns:p14="http://schemas.microsoft.com/office/powerpoint/2010/main" val="8971653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34</a:t>
            </a:fld>
            <a:endParaRPr lang="en-AU" dirty="0"/>
          </a:p>
        </p:txBody>
      </p:sp>
    </p:spTree>
    <p:extLst>
      <p:ext uri="{BB962C8B-B14F-4D97-AF65-F5344CB8AC3E}">
        <p14:creationId xmlns:p14="http://schemas.microsoft.com/office/powerpoint/2010/main" val="26095783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35</a:t>
            </a:fld>
            <a:endParaRPr lang="en-AU" dirty="0"/>
          </a:p>
        </p:txBody>
      </p:sp>
    </p:spTree>
    <p:extLst>
      <p:ext uri="{BB962C8B-B14F-4D97-AF65-F5344CB8AC3E}">
        <p14:creationId xmlns:p14="http://schemas.microsoft.com/office/powerpoint/2010/main" val="36329204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36</a:t>
            </a:fld>
            <a:endParaRPr lang="en-AU" dirty="0"/>
          </a:p>
        </p:txBody>
      </p:sp>
    </p:spTree>
    <p:extLst>
      <p:ext uri="{BB962C8B-B14F-4D97-AF65-F5344CB8AC3E}">
        <p14:creationId xmlns:p14="http://schemas.microsoft.com/office/powerpoint/2010/main" val="16500666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37</a:t>
            </a:fld>
            <a:endParaRPr lang="en-AU" dirty="0"/>
          </a:p>
        </p:txBody>
      </p:sp>
    </p:spTree>
    <p:extLst>
      <p:ext uri="{BB962C8B-B14F-4D97-AF65-F5344CB8AC3E}">
        <p14:creationId xmlns:p14="http://schemas.microsoft.com/office/powerpoint/2010/main" val="14476089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38</a:t>
            </a:fld>
            <a:endParaRPr lang="en-AU" dirty="0"/>
          </a:p>
        </p:txBody>
      </p:sp>
    </p:spTree>
    <p:extLst>
      <p:ext uri="{BB962C8B-B14F-4D97-AF65-F5344CB8AC3E}">
        <p14:creationId xmlns:p14="http://schemas.microsoft.com/office/powerpoint/2010/main" val="22583671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39</a:t>
            </a:fld>
            <a:endParaRPr lang="en-AU" dirty="0"/>
          </a:p>
        </p:txBody>
      </p:sp>
    </p:spTree>
    <p:extLst>
      <p:ext uri="{BB962C8B-B14F-4D97-AF65-F5344CB8AC3E}">
        <p14:creationId xmlns:p14="http://schemas.microsoft.com/office/powerpoint/2010/main" val="2321412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002185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40</a:t>
            </a:fld>
            <a:endParaRPr lang="en-AU" dirty="0"/>
          </a:p>
        </p:txBody>
      </p:sp>
    </p:spTree>
    <p:extLst>
      <p:ext uri="{BB962C8B-B14F-4D97-AF65-F5344CB8AC3E}">
        <p14:creationId xmlns:p14="http://schemas.microsoft.com/office/powerpoint/2010/main" val="4251586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41</a:t>
            </a:fld>
            <a:endParaRPr lang="en-AU" dirty="0"/>
          </a:p>
        </p:txBody>
      </p:sp>
    </p:spTree>
    <p:extLst>
      <p:ext uri="{BB962C8B-B14F-4D97-AF65-F5344CB8AC3E}">
        <p14:creationId xmlns:p14="http://schemas.microsoft.com/office/powerpoint/2010/main" val="3485593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025066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370217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624834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224347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0937091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GB"/>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87541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GB"/>
              <a:t>Click to edit Master title style</a:t>
            </a:r>
            <a:endParaRPr lang="en-US"/>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GB"/>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39957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311734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402945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273864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864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GB"/>
              <a:t>Click icon to add picture</a:t>
            </a:r>
            <a:endParaRPr lang="en-AU" dirty="0"/>
          </a:p>
        </p:txBody>
      </p:sp>
    </p:spTree>
    <p:extLst>
      <p:ext uri="{BB962C8B-B14F-4D97-AF65-F5344CB8AC3E}">
        <p14:creationId xmlns:p14="http://schemas.microsoft.com/office/powerpoint/2010/main" val="75216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174532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18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75477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GB"/>
              <a:t>Click to edit Master title style</a:t>
            </a:r>
            <a:endParaRPr lang="en-US"/>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174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GB"/>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555132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GB"/>
              <a:t>Click to edit Master title style</a:t>
            </a:r>
            <a:endParaRPr lang="en-US"/>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240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GB"/>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66705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GB"/>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2638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GB"/>
              <a:t>Click icon to add picture</a:t>
            </a:r>
            <a:endParaRPr lang="en-AU"/>
          </a:p>
        </p:txBody>
      </p:sp>
    </p:spTree>
    <p:extLst>
      <p:ext uri="{BB962C8B-B14F-4D97-AF65-F5344CB8AC3E}">
        <p14:creationId xmlns:p14="http://schemas.microsoft.com/office/powerpoint/2010/main" val="274695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GB"/>
              <a:t>Click icon to add picture</a:t>
            </a:r>
            <a:endParaRPr lang="en-AU"/>
          </a:p>
        </p:txBody>
      </p:sp>
    </p:spTree>
    <p:extLst>
      <p:ext uri="{BB962C8B-B14F-4D97-AF65-F5344CB8AC3E}">
        <p14:creationId xmlns:p14="http://schemas.microsoft.com/office/powerpoint/2010/main" val="199019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42507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8506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GB"/>
              <a:t>Click to edit Master title style</a:t>
            </a:r>
            <a:endParaRPr lang="en-US"/>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71896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87310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3C7E5B-14C6-9C47-9B9B-06275FD7BE31}"/>
              </a:ext>
            </a:extLst>
          </p:cNvPr>
          <p:cNvSpPr/>
          <p:nvPr userDrawn="1"/>
        </p:nvSpPr>
        <p:spPr>
          <a:xfrm>
            <a:off x="0" y="0"/>
            <a:ext cx="12192000" cy="68580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247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GB"/>
              <a:t>Click to edit Master title style</a:t>
            </a:r>
            <a:endParaRPr lang="en-US"/>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GB"/>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80058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70097A-94F4-96B7-64EA-627E36C7B905}"/>
              </a:ext>
            </a:extLst>
          </p:cNvPr>
          <p:cNvSpPr/>
          <p:nvPr userDrawn="1"/>
        </p:nvSpPr>
        <p:spPr>
          <a:xfrm>
            <a:off x="0" y="0"/>
            <a:ext cx="12192000" cy="6858000"/>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42494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spTree>
    <p:extLst>
      <p:ext uri="{BB962C8B-B14F-4D97-AF65-F5344CB8AC3E}">
        <p14:creationId xmlns:p14="http://schemas.microsoft.com/office/powerpoint/2010/main" val="3589921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329572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538F9B-CDA5-35E6-528E-7B959EB97981}"/>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5783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AAF71B-41A2-8C4E-6E22-D84E4BB3BB6B}"/>
              </a:ext>
            </a:extLst>
          </p:cNvPr>
          <p:cNvSpPr/>
          <p:nvPr userDrawn="1"/>
        </p:nvSpPr>
        <p:spPr>
          <a:xfrm>
            <a:off x="0" y="0"/>
            <a:ext cx="12192000" cy="68580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49914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728AAD-0849-7FA9-6E94-D251B07B493F}"/>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GB"/>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296968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1D729A6-23C4-D09E-EC00-8E0DC0E0D281}"/>
              </a:ext>
            </a:extLst>
          </p:cNvPr>
          <p:cNvSpPr/>
          <p:nvPr userDrawn="1"/>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GB"/>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88229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30323042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6.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 Id="rId6" Type="http://schemas.openxmlformats.org/officeDocument/2006/relationships/image" Target="../media/image30.png"/><Relationship Id="rId5" Type="http://schemas.openxmlformats.org/officeDocument/2006/relationships/image" Target="../media/image28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6.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 Id="rId5" Type="http://schemas.openxmlformats.org/officeDocument/2006/relationships/image" Target="../media/image33.png"/><Relationship Id="rId4" Type="http://schemas.openxmlformats.org/officeDocument/2006/relationships/image" Target="../media/image32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 Id="rId5" Type="http://schemas.openxmlformats.org/officeDocument/2006/relationships/image" Target="../media/image34.png"/><Relationship Id="rId4" Type="http://schemas.openxmlformats.org/officeDocument/2006/relationships/image" Target="../media/image33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 Id="rId11" Type="http://schemas.openxmlformats.org/officeDocument/2006/relationships/image" Target="../media/image350.png"/><Relationship Id="rId6" Type="http://schemas.openxmlformats.org/officeDocument/2006/relationships/image" Target="../media/image37.png"/><Relationship Id="rId10" Type="http://schemas.openxmlformats.org/officeDocument/2006/relationships/image" Target="../media/image35.png"/><Relationship Id="rId9"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6.xml"/><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6.xml"/><Relationship Id="rId5" Type="http://schemas.openxmlformats.org/officeDocument/2006/relationships/image" Target="../media/image42.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31.xml"/><Relationship Id="rId1" Type="http://schemas.openxmlformats.org/officeDocument/2006/relationships/slideLayout" Target="../slideLayouts/slideLayout26.xml"/><Relationship Id="rId5" Type="http://schemas.openxmlformats.org/officeDocument/2006/relationships/image" Target="../media/image420.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8" Type="http://schemas.openxmlformats.org/officeDocument/2006/relationships/image" Target="../media/image45.png"/><Relationship Id="rId7"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6.xml"/><Relationship Id="rId6" Type="http://schemas.openxmlformats.org/officeDocument/2006/relationships/image" Target="../media/image430.png"/><Relationship Id="rId9"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26.xml"/><Relationship Id="rId5" Type="http://schemas.openxmlformats.org/officeDocument/2006/relationships/image" Target="../media/image49.png"/><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26.xml"/><Relationship Id="rId5" Type="http://schemas.openxmlformats.org/officeDocument/2006/relationships/image" Target="../media/image51.pn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7.xml"/><Relationship Id="rId1" Type="http://schemas.openxmlformats.org/officeDocument/2006/relationships/slideLayout" Target="../slideLayouts/slideLayout26.xml"/><Relationship Id="rId5" Type="http://schemas.openxmlformats.org/officeDocument/2006/relationships/image" Target="../media/image55.png"/><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26.xml"/><Relationship Id="rId6" Type="http://schemas.openxmlformats.org/officeDocument/2006/relationships/image" Target="../media/image480.png"/><Relationship Id="rId5" Type="http://schemas.openxmlformats.org/officeDocument/2006/relationships/image" Target="../media/image560.png"/><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26.xml"/><Relationship Id="rId6" Type="http://schemas.openxmlformats.org/officeDocument/2006/relationships/image" Target="../media/image570.png"/><Relationship Id="rId5" Type="http://schemas.openxmlformats.org/officeDocument/2006/relationships/image" Target="../media/image580.png"/><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0.xml"/><Relationship Id="rId1" Type="http://schemas.openxmlformats.org/officeDocument/2006/relationships/slideLayout" Target="../slideLayouts/slideLayout26.xml"/><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7" Type="http://schemas.openxmlformats.org/officeDocument/2006/relationships/image" Target="../media/image67.png"/><Relationship Id="rId2" Type="http://schemas.openxmlformats.org/officeDocument/2006/relationships/notesSlide" Target="../notesSlides/notesSlide41.xml"/><Relationship Id="rId1" Type="http://schemas.openxmlformats.org/officeDocument/2006/relationships/slideLayout" Target="../slideLayouts/slideLayout26.xml"/><Relationship Id="rId6" Type="http://schemas.openxmlformats.org/officeDocument/2006/relationships/image" Target="../media/image66.png"/><Relationship Id="rId5" Type="http://schemas.openxmlformats.org/officeDocument/2006/relationships/image" Target="../media/image61.png"/><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BA3B2A6-BFB1-7E9F-3A9E-A94F7B3F2DD2}"/>
              </a:ext>
            </a:extLst>
          </p:cNvPr>
          <p:cNvSpPr>
            <a:spLocks noGrp="1"/>
          </p:cNvSpPr>
          <p:nvPr>
            <p:ph type="ctrTitle"/>
          </p:nvPr>
        </p:nvSpPr>
        <p:spPr/>
        <p:txBody>
          <a:bodyPr/>
          <a:lstStyle/>
          <a:p>
            <a:r>
              <a:rPr lang="en-GB" dirty="0"/>
              <a:t>Logging those sounds</a:t>
            </a:r>
            <a:endParaRPr lang="en-AU" dirty="0"/>
          </a:p>
        </p:txBody>
      </p:sp>
      <p:sp>
        <p:nvSpPr>
          <p:cNvPr id="14" name="Text Placeholder 13">
            <a:extLst>
              <a:ext uri="{FF2B5EF4-FFF2-40B4-BE49-F238E27FC236}">
                <a16:creationId xmlns:a16="http://schemas.microsoft.com/office/drawing/2014/main" id="{280F012C-82F8-CD73-FF8D-288DD577190D}"/>
              </a:ext>
            </a:extLst>
          </p:cNvPr>
          <p:cNvSpPr>
            <a:spLocks noGrp="1"/>
          </p:cNvSpPr>
          <p:nvPr>
            <p:ph type="body" sz="quarter" idx="12"/>
          </p:nvPr>
        </p:nvSpPr>
        <p:spPr/>
        <p:txBody>
          <a:bodyPr/>
          <a:lstStyle/>
          <a:p>
            <a:r>
              <a:rPr lang="en-AU" sz="2000" dirty="0"/>
              <a:t>Explicit teaching</a:t>
            </a:r>
          </a:p>
        </p:txBody>
      </p:sp>
      <p:sp>
        <p:nvSpPr>
          <p:cNvPr id="7" name="Footer Placeholder 6">
            <a:extLst>
              <a:ext uri="{FF2B5EF4-FFF2-40B4-BE49-F238E27FC236}">
                <a16:creationId xmlns:a16="http://schemas.microsoft.com/office/drawing/2014/main" id="{7D52552D-EFFA-5A9C-656E-67E0E798CF6A}"/>
              </a:ext>
            </a:extLst>
          </p:cNvPr>
          <p:cNvSpPr>
            <a:spLocks noGrp="1"/>
          </p:cNvSpPr>
          <p:nvPr>
            <p:ph type="ftr" sz="quarter" idx="3"/>
          </p:nvPr>
        </p:nvSpPr>
        <p:spPr/>
        <p:txBody>
          <a:bodyPr/>
          <a:lstStyle/>
          <a:p>
            <a:r>
              <a:rPr lang="en-US" dirty="0">
                <a:latin typeface="+mn-lt"/>
              </a:rPr>
              <a:t>NSW Department of Education</a:t>
            </a:r>
            <a:endParaRPr lang="en-AU" dirty="0">
              <a:latin typeface="+mn-lt"/>
            </a:endParaRPr>
          </a:p>
        </p:txBody>
      </p:sp>
    </p:spTree>
    <p:extLst>
      <p:ext uri="{BB962C8B-B14F-4D97-AF65-F5344CB8AC3E}">
        <p14:creationId xmlns:p14="http://schemas.microsoft.com/office/powerpoint/2010/main" val="3429813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a:extLst>
              <a:ext uri="{FF2B5EF4-FFF2-40B4-BE49-F238E27FC236}">
                <a16:creationId xmlns:a16="http://schemas.microsoft.com/office/drawing/2014/main" id="{7686E8D4-DD03-ACEF-BAA8-98F5D344EFAB}"/>
              </a:ext>
            </a:extLst>
          </p:cNvPr>
          <p:cNvSpPr>
            <a:spLocks noGrp="1"/>
          </p:cNvSpPr>
          <p:nvPr>
            <p:ph type="title"/>
          </p:nvPr>
        </p:nvSpPr>
        <p:spPr/>
        <p:txBody>
          <a:bodyPr/>
          <a:lstStyle/>
          <a:p>
            <a:r>
              <a:rPr lang="en-AU" dirty="0"/>
              <a:t>Logarithmic scale – part 1</a:t>
            </a:r>
          </a:p>
        </p:txBody>
      </p:sp>
      <p:sp>
        <p:nvSpPr>
          <p:cNvPr id="9" name="Text Placeholder 12">
            <a:extLst>
              <a:ext uri="{FF2B5EF4-FFF2-40B4-BE49-F238E27FC236}">
                <a16:creationId xmlns:a16="http://schemas.microsoft.com/office/drawing/2014/main" id="{C971F9C4-4F00-52E2-E265-597DD4E0A864}"/>
              </a:ext>
            </a:extLst>
          </p:cNvPr>
          <p:cNvSpPr>
            <a:spLocks noGrp="1"/>
          </p:cNvSpPr>
          <p:nvPr>
            <p:ph type="body" sz="quarter" idx="18"/>
          </p:nvPr>
        </p:nvSpPr>
        <p:spPr/>
        <p:txBody>
          <a:bodyPr/>
          <a:lstStyle/>
          <a:p>
            <a:r>
              <a:rPr lang="en-AU" dirty="0"/>
              <a:t>Logging those sounds</a:t>
            </a:r>
          </a:p>
        </p:txBody>
      </p:sp>
      <p:sp>
        <p:nvSpPr>
          <p:cNvPr id="3" name="Speech Bubble: Oval 2">
            <a:extLst>
              <a:ext uri="{FF2B5EF4-FFF2-40B4-BE49-F238E27FC236}">
                <a16:creationId xmlns:a16="http://schemas.microsoft.com/office/drawing/2014/main" id="{E5A948D8-F713-4254-CACC-2F2494CB0F2A}"/>
              </a:ext>
            </a:extLst>
          </p:cNvPr>
          <p:cNvSpPr/>
          <p:nvPr/>
        </p:nvSpPr>
        <p:spPr>
          <a:xfrm>
            <a:off x="5202320" y="1995631"/>
            <a:ext cx="3157909" cy="1180957"/>
          </a:xfrm>
          <a:prstGeom prst="wedgeRoundRectCallout">
            <a:avLst>
              <a:gd name="adj1" fmla="val -98566"/>
              <a:gd name="adj2" fmla="val 40678"/>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609585" rtl="0" eaLnBrk="1" fontAlgn="auto" latinLnBrk="0" hangingPunct="1">
              <a:lnSpc>
                <a:spcPct val="15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FFFFFF"/>
                </a:solidFill>
                <a:effectLst/>
                <a:uLnTx/>
                <a:uFillTx/>
                <a:latin typeface="Public Sans Light"/>
                <a:ea typeface="+mn-ea"/>
                <a:cs typeface="+mn-cs"/>
              </a:rPr>
              <a:t>The segment represents a multiplicative increase</a:t>
            </a:r>
          </a:p>
        </p:txBody>
      </p:sp>
      <p:pic>
        <p:nvPicPr>
          <p:cNvPr id="5" name="Picture 4" descr="A continuous number line displaying eight equally spaced increments from zero point one through to and including ten raised to the power of seven. Each increment displays a value that is a magnitude of ten greater than the previous increment. &#10;Above the number line is a green segment, beginning at a point above the value one on the number line and extending to a point above the value ten. This green segment has a green dot on its most positive end. Above the dot is a label displaying &quot;multiplied by ten&quot;.">
            <a:extLst>
              <a:ext uri="{FF2B5EF4-FFF2-40B4-BE49-F238E27FC236}">
                <a16:creationId xmlns:a16="http://schemas.microsoft.com/office/drawing/2014/main" id="{E41A893C-23E3-CBB4-F33A-FBCB9A31BF3D}"/>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52500" y="2920189"/>
            <a:ext cx="10287000" cy="1910689"/>
          </a:xfrm>
          <a:prstGeom prst="rect">
            <a:avLst/>
          </a:prstGeom>
        </p:spPr>
      </p:pic>
      <p:sp>
        <p:nvSpPr>
          <p:cNvPr id="2" name="Slide Number Placeholder 2">
            <a:extLst>
              <a:ext uri="{FF2B5EF4-FFF2-40B4-BE49-F238E27FC236}">
                <a16:creationId xmlns:a16="http://schemas.microsoft.com/office/drawing/2014/main" id="{DC82230D-997F-C2A3-BC54-39103FA1C9B9}"/>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10</a:t>
            </a:fld>
            <a:endParaRPr lang="en-AU" dirty="0"/>
          </a:p>
        </p:txBody>
      </p:sp>
    </p:spTree>
    <p:extLst>
      <p:ext uri="{BB962C8B-B14F-4D97-AF65-F5344CB8AC3E}">
        <p14:creationId xmlns:p14="http://schemas.microsoft.com/office/powerpoint/2010/main" val="2561007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a:extLst>
              <a:ext uri="{FF2B5EF4-FFF2-40B4-BE49-F238E27FC236}">
                <a16:creationId xmlns:a16="http://schemas.microsoft.com/office/drawing/2014/main" id="{8AD005AC-B187-D105-C783-761D6DFF904E}"/>
              </a:ext>
            </a:extLst>
          </p:cNvPr>
          <p:cNvSpPr>
            <a:spLocks noGrp="1"/>
          </p:cNvSpPr>
          <p:nvPr>
            <p:ph type="title"/>
          </p:nvPr>
        </p:nvSpPr>
        <p:spPr/>
        <p:txBody>
          <a:bodyPr/>
          <a:lstStyle/>
          <a:p>
            <a:r>
              <a:rPr lang="en-AU" dirty="0"/>
              <a:t>Logarithmic scale – part 2</a:t>
            </a:r>
          </a:p>
        </p:txBody>
      </p:sp>
      <p:sp>
        <p:nvSpPr>
          <p:cNvPr id="9" name="Text Placeholder 12">
            <a:extLst>
              <a:ext uri="{FF2B5EF4-FFF2-40B4-BE49-F238E27FC236}">
                <a16:creationId xmlns:a16="http://schemas.microsoft.com/office/drawing/2014/main" id="{94C9F52D-20A3-9CF4-0A24-0063E3D8CDBF}"/>
              </a:ext>
            </a:extLst>
          </p:cNvPr>
          <p:cNvSpPr>
            <a:spLocks noGrp="1"/>
          </p:cNvSpPr>
          <p:nvPr>
            <p:ph type="body" sz="quarter" idx="18"/>
          </p:nvPr>
        </p:nvSpPr>
        <p:spPr/>
        <p:txBody>
          <a:bodyPr/>
          <a:lstStyle/>
          <a:p>
            <a:r>
              <a:rPr lang="en-AU" dirty="0"/>
              <a:t>Logging those sounds</a:t>
            </a:r>
          </a:p>
        </p:txBody>
      </p:sp>
      <p:pic>
        <p:nvPicPr>
          <p:cNvPr id="4" name="Picture 3" descr="A continuous number line displaying eight equally spaced increments from zero point one through to and including ten raised to the power of seven. Each increment displays a value that is a magnitude of ten greater than the previous increment. &#10;Above the number line are two green segments. The first begins at a point above the value one on the number line and extends to a point above the value ten. This green segment has a green dot on its most positive end. Above the dot is a label displaying &quot;multiplied by ten&quot;.&#10;The second green segment begins at a point above the value ten on the number line and extends to a point above the value one hundred. This green segment has a green dot on its most positive end. Above the dot is a label displaying &quot;multiplied by ten&quot;.">
            <a:extLst>
              <a:ext uri="{FF2B5EF4-FFF2-40B4-BE49-F238E27FC236}">
                <a16:creationId xmlns:a16="http://schemas.microsoft.com/office/drawing/2014/main" id="{B427D118-C484-BA71-ED7F-1CC7FBF82A16}"/>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52500" y="2721325"/>
            <a:ext cx="10287000" cy="1299950"/>
          </a:xfrm>
          <a:prstGeom prst="rect">
            <a:avLst/>
          </a:prstGeom>
        </p:spPr>
      </p:pic>
      <p:sp>
        <p:nvSpPr>
          <p:cNvPr id="2" name="Speech Bubble: Oval 1">
            <a:extLst>
              <a:ext uri="{FF2B5EF4-FFF2-40B4-BE49-F238E27FC236}">
                <a16:creationId xmlns:a16="http://schemas.microsoft.com/office/drawing/2014/main" id="{0BBCFE20-893C-E89B-5580-FDA650290E71}"/>
              </a:ext>
            </a:extLst>
          </p:cNvPr>
          <p:cNvSpPr/>
          <p:nvPr/>
        </p:nvSpPr>
        <p:spPr>
          <a:xfrm>
            <a:off x="4390561" y="4458037"/>
            <a:ext cx="3824536" cy="1621200"/>
          </a:xfrm>
          <a:prstGeom prst="wedgeRoundRectCallout">
            <a:avLst>
              <a:gd name="adj1" fmla="val -36488"/>
              <a:gd name="adj2" fmla="val -83350"/>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41288" marR="0" lvl="0" defTabSz="609585" rtl="0" eaLnBrk="1" fontAlgn="auto" latinLnBrk="0" hangingPunct="1">
              <a:lnSpc>
                <a:spcPct val="150000"/>
              </a:lnSpc>
              <a:spcBef>
                <a:spcPts val="0"/>
              </a:spcBef>
              <a:spcAft>
                <a:spcPts val="0"/>
              </a:spcAft>
              <a:buClrTx/>
              <a:buSzTx/>
              <a:buFontTx/>
              <a:buNone/>
              <a:defRPr/>
            </a:pPr>
            <a:r>
              <a:rPr kumimoji="0" lang="en-AU" sz="1800" b="0" i="0" u="none" strike="noStrike" kern="1200" cap="none" spc="0" normalizeH="0" baseline="0" noProof="0" dirty="0">
                <a:ln>
                  <a:noFill/>
                </a:ln>
                <a:solidFill>
                  <a:srgbClr val="FFFFFF"/>
                </a:solidFill>
                <a:effectLst/>
                <a:uLnTx/>
                <a:uFillTx/>
                <a:latin typeface="Public Sans Light"/>
                <a:ea typeface="+mn-ea"/>
                <a:cs typeface="+mn-cs"/>
              </a:rPr>
              <a:t>What base is being used for the logarithm to create this scale?</a:t>
            </a:r>
          </a:p>
        </p:txBody>
      </p:sp>
      <p:sp>
        <p:nvSpPr>
          <p:cNvPr id="3" name="Slide Number Placeholder 2">
            <a:extLst>
              <a:ext uri="{FF2B5EF4-FFF2-40B4-BE49-F238E27FC236}">
                <a16:creationId xmlns:a16="http://schemas.microsoft.com/office/drawing/2014/main" id="{949CDD7F-E81D-9D2C-8E8F-DB2B2303474C}"/>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11</a:t>
            </a:fld>
            <a:endParaRPr lang="en-AU" dirty="0"/>
          </a:p>
        </p:txBody>
      </p:sp>
    </p:spTree>
    <p:extLst>
      <p:ext uri="{BB962C8B-B14F-4D97-AF65-F5344CB8AC3E}">
        <p14:creationId xmlns:p14="http://schemas.microsoft.com/office/powerpoint/2010/main" val="210082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Logarithmic scale – part 3</a:t>
            </a:r>
          </a:p>
        </p:txBody>
      </p:sp>
      <p:sp>
        <p:nvSpPr>
          <p:cNvPr id="6" name="Text Placeholder 12">
            <a:extLst>
              <a:ext uri="{FF2B5EF4-FFF2-40B4-BE49-F238E27FC236}">
                <a16:creationId xmlns:a16="http://schemas.microsoft.com/office/drawing/2014/main" id="{98226AB8-7A1C-BB97-4F94-546A025799E8}"/>
              </a:ext>
            </a:extLst>
          </p:cNvPr>
          <p:cNvSpPr>
            <a:spLocks noGrp="1"/>
          </p:cNvSpPr>
          <p:nvPr>
            <p:ph type="body" sz="quarter" idx="18"/>
          </p:nvPr>
        </p:nvSpPr>
        <p:spPr/>
        <p:txBody>
          <a:bodyPr/>
          <a:lstStyle/>
          <a:p>
            <a:r>
              <a:rPr lang="en-AU" dirty="0"/>
              <a:t>Logging those sounds</a:t>
            </a:r>
          </a:p>
        </p:txBody>
      </p:sp>
      <p:pic>
        <p:nvPicPr>
          <p:cNvPr id="4" name="Picture 3" descr="A continuous number line displaying nine equally spaced increments from zero point one through to and including ten raised to the power of seven. Each increment displays a value that is a magnitude of ten greater than the previous increment. &#10;Above the number line are two green segments and one orange segment. The first green segment begins at a point above the value one on the number line and extends to a point above the value ten. This green segment has a green dot on its most positive end. Above the dot is a label displaying &quot;multiplied by ten&quot;.&#10;The second green segment begins at a point above the value ten on the number line and extends to a point above the value one hundred. This green segment has a green dot on its most positive end. Above the dot is a label displaying &quot;multiplied by ten&quot;.&#10;Above the green segments is an orange segment, beginning at a point above the value one on the number line and extending to a point above the value one hundred on the number line. There is an orange dot on the most positive point of this segment.">
            <a:extLst>
              <a:ext uri="{FF2B5EF4-FFF2-40B4-BE49-F238E27FC236}">
                <a16:creationId xmlns:a16="http://schemas.microsoft.com/office/drawing/2014/main" id="{B427D118-C484-BA71-ED7F-1CC7FBF82A16}"/>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52500" y="2797791"/>
            <a:ext cx="10287000" cy="1586553"/>
          </a:xfrm>
          <a:prstGeom prst="rect">
            <a:avLst/>
          </a:prstGeom>
        </p:spPr>
      </p:pic>
      <p:sp>
        <p:nvSpPr>
          <p:cNvPr id="3" name="Speech Bubble: Oval 2">
            <a:extLst>
              <a:ext uri="{FF2B5EF4-FFF2-40B4-BE49-F238E27FC236}">
                <a16:creationId xmlns:a16="http://schemas.microsoft.com/office/drawing/2014/main" id="{E5A948D8-F713-4254-CACC-2F2494CB0F2A}"/>
              </a:ext>
            </a:extLst>
          </p:cNvPr>
          <p:cNvSpPr/>
          <p:nvPr/>
        </p:nvSpPr>
        <p:spPr>
          <a:xfrm>
            <a:off x="7306320" y="1992085"/>
            <a:ext cx="3557623" cy="1487003"/>
          </a:xfrm>
          <a:prstGeom prst="wedgeRoundRectCallout">
            <a:avLst>
              <a:gd name="adj1" fmla="val -114955"/>
              <a:gd name="adj2" fmla="val 11115"/>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82563" marR="0" lvl="0" defTabSz="609585" rtl="0" eaLnBrk="1" fontAlgn="auto" latinLnBrk="0" hangingPunct="1">
              <a:lnSpc>
                <a:spcPct val="150000"/>
              </a:lnSpc>
              <a:spcBef>
                <a:spcPts val="0"/>
              </a:spcBef>
              <a:spcAft>
                <a:spcPts val="0"/>
              </a:spcAft>
              <a:buClrTx/>
              <a:buSzTx/>
              <a:buFontTx/>
              <a:buNone/>
              <a:defRPr/>
            </a:pPr>
            <a:r>
              <a:rPr kumimoji="0" lang="en-AU" sz="1800" b="0" i="0" u="none" strike="noStrike" kern="1200" cap="none" spc="0" normalizeH="0" baseline="0" noProof="0" dirty="0">
                <a:ln>
                  <a:noFill/>
                </a:ln>
                <a:solidFill>
                  <a:srgbClr val="FFFFFF"/>
                </a:solidFill>
                <a:effectLst/>
                <a:uLnTx/>
                <a:uFillTx/>
                <a:latin typeface="Public Sans Light"/>
                <a:ea typeface="+mn-ea"/>
                <a:cs typeface="+mn-cs"/>
              </a:rPr>
              <a:t>What value is represented by a segment that is double the length?</a:t>
            </a:r>
          </a:p>
        </p:txBody>
      </p:sp>
      <p:sp>
        <p:nvSpPr>
          <p:cNvPr id="2" name="Slide Number Placeholder 2">
            <a:extLst>
              <a:ext uri="{FF2B5EF4-FFF2-40B4-BE49-F238E27FC236}">
                <a16:creationId xmlns:a16="http://schemas.microsoft.com/office/drawing/2014/main" id="{1CF4BA9D-278F-E879-1349-FF7A93D05610}"/>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12</a:t>
            </a:fld>
            <a:endParaRPr lang="en-AU" dirty="0"/>
          </a:p>
        </p:txBody>
      </p:sp>
    </p:spTree>
    <p:extLst>
      <p:ext uri="{BB962C8B-B14F-4D97-AF65-F5344CB8AC3E}">
        <p14:creationId xmlns:p14="http://schemas.microsoft.com/office/powerpoint/2010/main" val="2238759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Logarithmic scale – part 4</a:t>
            </a:r>
          </a:p>
        </p:txBody>
      </p:sp>
      <p:sp>
        <p:nvSpPr>
          <p:cNvPr id="8" name="Text Placeholder 12">
            <a:extLst>
              <a:ext uri="{FF2B5EF4-FFF2-40B4-BE49-F238E27FC236}">
                <a16:creationId xmlns:a16="http://schemas.microsoft.com/office/drawing/2014/main" id="{209D5335-BF33-0B59-4632-EEB3B481BCBB}"/>
              </a:ext>
            </a:extLst>
          </p:cNvPr>
          <p:cNvSpPr>
            <a:spLocks noGrp="1"/>
          </p:cNvSpPr>
          <p:nvPr>
            <p:ph type="body" sz="quarter" idx="18"/>
          </p:nvPr>
        </p:nvSpPr>
        <p:spPr/>
        <p:txBody>
          <a:bodyPr/>
          <a:lstStyle/>
          <a:p>
            <a:r>
              <a:rPr lang="en-AU" dirty="0"/>
              <a:t>Logging those sounds</a:t>
            </a:r>
          </a:p>
        </p:txBody>
      </p:sp>
      <p:pic>
        <p:nvPicPr>
          <p:cNvPr id="4" name="Picture 3" descr="A continuous number line displaying nine equally spaced increments from zero point one through to and including ten raised to the power of seven. Each increment displays a value that is a magnitude of ten greater than the previous increment. &#10;Above the number line are two green segments and one orange segment. The first green segment begins at a point above the value one on the number line and extends to a point above the value ten. This green segment has a green dot on its most positive end. Above the dot is a label displaying &quot;multiplied by ten&quot;.&#10;The second green segment begins at a point above the value ten on the number line and extends to a point above the value one hundred. This green segment has a green dot on its most positive end. Above the dot is a label displaying &quot;multiplied by ten&quot;.&#10;Above the green segments is an orange segment, beginning at a point above the value one on the number line and extending to a point above the value one hundred on the number line. There is an orange dot on the most positive point of this segment. Above the dot is a label displaying &quot;multiplied by one hundred&quot;.">
            <a:extLst>
              <a:ext uri="{FF2B5EF4-FFF2-40B4-BE49-F238E27FC236}">
                <a16:creationId xmlns:a16="http://schemas.microsoft.com/office/drawing/2014/main" id="{B427D118-C484-BA71-ED7F-1CC7FBF82A1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52500" y="2473654"/>
            <a:ext cx="10291905" cy="1911600"/>
          </a:xfrm>
          <a:prstGeom prst="rect">
            <a:avLst/>
          </a:prstGeom>
        </p:spPr>
      </p:pic>
      <p:sp>
        <p:nvSpPr>
          <p:cNvPr id="2" name="Slide Number Placeholder 2">
            <a:extLst>
              <a:ext uri="{FF2B5EF4-FFF2-40B4-BE49-F238E27FC236}">
                <a16:creationId xmlns:a16="http://schemas.microsoft.com/office/drawing/2014/main" id="{B1DAFBC9-C66F-CB8C-5339-50B62292AA60}"/>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13</a:t>
            </a:fld>
            <a:endParaRPr lang="en-AU" dirty="0"/>
          </a:p>
        </p:txBody>
      </p:sp>
    </p:spTree>
    <p:extLst>
      <p:ext uri="{BB962C8B-B14F-4D97-AF65-F5344CB8AC3E}">
        <p14:creationId xmlns:p14="http://schemas.microsoft.com/office/powerpoint/2010/main" val="1199643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Logarithmic scale – part 5</a:t>
            </a:r>
          </a:p>
        </p:txBody>
      </p:sp>
      <p:sp>
        <p:nvSpPr>
          <p:cNvPr id="6" name="Text Placeholder 12">
            <a:extLst>
              <a:ext uri="{FF2B5EF4-FFF2-40B4-BE49-F238E27FC236}">
                <a16:creationId xmlns:a16="http://schemas.microsoft.com/office/drawing/2014/main" id="{0B7D821E-74D5-3781-E35E-55D7E6F327E8}"/>
              </a:ext>
            </a:extLst>
          </p:cNvPr>
          <p:cNvSpPr>
            <a:spLocks noGrp="1"/>
          </p:cNvSpPr>
          <p:nvPr>
            <p:ph type="body" sz="quarter" idx="18"/>
          </p:nvPr>
        </p:nvSpPr>
        <p:spPr/>
        <p:txBody>
          <a:bodyPr/>
          <a:lstStyle/>
          <a:p>
            <a:r>
              <a:rPr lang="en-AU" dirty="0"/>
              <a:t>Logging those sounds</a:t>
            </a:r>
          </a:p>
        </p:txBody>
      </p:sp>
      <p:pic>
        <p:nvPicPr>
          <p:cNvPr id="5" name="Picture 4" descr="A continuous number line displaying nine equally spaced increments from zero point one through to and including ten raised to the power of seven. Each increment displays a value that is a magnitude of ten greater than the previous increment. &#10;Below the number line is a red  segment. This segment begins at a point below the value one thousand on the number line and extends in a negative direction to a point below the value one hundred. This red segment has a red dot on its most negative end. ">
            <a:extLst>
              <a:ext uri="{FF2B5EF4-FFF2-40B4-BE49-F238E27FC236}">
                <a16:creationId xmlns:a16="http://schemas.microsoft.com/office/drawing/2014/main" id="{6502A184-E12D-5AE8-383E-1A0B0CD76F2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52500" y="3074156"/>
            <a:ext cx="10287000" cy="1143002"/>
          </a:xfrm>
          <a:prstGeom prst="rect">
            <a:avLst/>
          </a:prstGeom>
        </p:spPr>
      </p:pic>
      <p:sp>
        <p:nvSpPr>
          <p:cNvPr id="2" name="Slide Number Placeholder 2">
            <a:extLst>
              <a:ext uri="{FF2B5EF4-FFF2-40B4-BE49-F238E27FC236}">
                <a16:creationId xmlns:a16="http://schemas.microsoft.com/office/drawing/2014/main" id="{40A77A89-40FA-59C5-5DCE-71E1578F95E4}"/>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14</a:t>
            </a:fld>
            <a:endParaRPr lang="en-AU" dirty="0"/>
          </a:p>
        </p:txBody>
      </p:sp>
    </p:spTree>
    <p:extLst>
      <p:ext uri="{BB962C8B-B14F-4D97-AF65-F5344CB8AC3E}">
        <p14:creationId xmlns:p14="http://schemas.microsoft.com/office/powerpoint/2010/main" val="1133997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Logarithmic scale – part 6</a:t>
            </a:r>
          </a:p>
        </p:txBody>
      </p:sp>
      <p:sp>
        <p:nvSpPr>
          <p:cNvPr id="7" name="Text Placeholder 12">
            <a:extLst>
              <a:ext uri="{FF2B5EF4-FFF2-40B4-BE49-F238E27FC236}">
                <a16:creationId xmlns:a16="http://schemas.microsoft.com/office/drawing/2014/main" id="{F9530F46-D181-6AFB-FF60-16F97A6FF36B}"/>
              </a:ext>
            </a:extLst>
          </p:cNvPr>
          <p:cNvSpPr>
            <a:spLocks noGrp="1"/>
          </p:cNvSpPr>
          <p:nvPr>
            <p:ph type="body" sz="quarter" idx="18"/>
          </p:nvPr>
        </p:nvSpPr>
        <p:spPr/>
        <p:txBody>
          <a:bodyPr/>
          <a:lstStyle/>
          <a:p>
            <a:r>
              <a:rPr lang="en-AU" dirty="0"/>
              <a:t>Logging those sounds</a:t>
            </a:r>
          </a:p>
        </p:txBody>
      </p:sp>
      <p:pic>
        <p:nvPicPr>
          <p:cNvPr id="5" name="Picture 4" descr="A continuous number line displaying nine equally spaced increments from zero point one through to and including ten raised to the power of seven. Each increment displays a value that is a magnitude of ten greater than the previous increment. &#10;Below the number line is a red  segment. This segment begins at a point below the value one thousand on the number line and extends in a negative direction to a point below the value one hundred. This red segment has a red dot on its most negative end. &#10;This red segment is labelled as follows: &quot;divided by ten&quot;.">
            <a:extLst>
              <a:ext uri="{FF2B5EF4-FFF2-40B4-BE49-F238E27FC236}">
                <a16:creationId xmlns:a16="http://schemas.microsoft.com/office/drawing/2014/main" id="{6502A184-E12D-5AE8-383E-1A0B0CD76F2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52500" y="2800198"/>
            <a:ext cx="10287000" cy="1470548"/>
          </a:xfrm>
          <a:prstGeom prst="rect">
            <a:avLst/>
          </a:prstGeom>
        </p:spPr>
      </p:pic>
      <p:sp>
        <p:nvSpPr>
          <p:cNvPr id="2" name="Speech Bubble: Oval 1">
            <a:extLst>
              <a:ext uri="{FF2B5EF4-FFF2-40B4-BE49-F238E27FC236}">
                <a16:creationId xmlns:a16="http://schemas.microsoft.com/office/drawing/2014/main" id="{80C91CC7-E930-CD05-6115-F9F9260C7E3E}"/>
              </a:ext>
            </a:extLst>
          </p:cNvPr>
          <p:cNvSpPr/>
          <p:nvPr/>
        </p:nvSpPr>
        <p:spPr>
          <a:xfrm>
            <a:off x="6479005" y="4270746"/>
            <a:ext cx="3817680" cy="1621200"/>
          </a:xfrm>
          <a:prstGeom prst="wedgeRoundRectCallout">
            <a:avLst>
              <a:gd name="adj1" fmla="val -79784"/>
              <a:gd name="adj2" fmla="val -57237"/>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412750" marR="0" lvl="0" defTabSz="609585" rtl="0" eaLnBrk="1" fontAlgn="auto" latinLnBrk="0" hangingPunct="1">
              <a:lnSpc>
                <a:spcPct val="150000"/>
              </a:lnSpc>
              <a:spcBef>
                <a:spcPts val="0"/>
              </a:spcBef>
              <a:spcAft>
                <a:spcPts val="0"/>
              </a:spcAft>
              <a:buClrTx/>
              <a:buSzTx/>
              <a:buFontTx/>
              <a:buNone/>
              <a:defRPr/>
            </a:pPr>
            <a:r>
              <a:rPr kumimoji="0" lang="en-AU" sz="1800" b="0" i="0" u="none" strike="noStrike" kern="1200" cap="none" spc="0" normalizeH="0" baseline="0" noProof="0" dirty="0">
                <a:ln>
                  <a:noFill/>
                </a:ln>
                <a:solidFill>
                  <a:srgbClr val="FFFFFF"/>
                </a:solidFill>
                <a:effectLst/>
                <a:uLnTx/>
                <a:uFillTx/>
                <a:latin typeface="Public Sans Light"/>
                <a:ea typeface="+mn-ea"/>
                <a:cs typeface="+mn-cs"/>
              </a:rPr>
              <a:t>Why are we dividing when moving from larger to smaller values?</a:t>
            </a:r>
          </a:p>
        </p:txBody>
      </p:sp>
      <p:sp>
        <p:nvSpPr>
          <p:cNvPr id="3" name="Slide Number Placeholder 2">
            <a:extLst>
              <a:ext uri="{FF2B5EF4-FFF2-40B4-BE49-F238E27FC236}">
                <a16:creationId xmlns:a16="http://schemas.microsoft.com/office/drawing/2014/main" id="{04B6DB1F-3B78-1ED2-110D-1123B0FAEFF4}"/>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15</a:t>
            </a:fld>
            <a:endParaRPr lang="en-AU" dirty="0"/>
          </a:p>
        </p:txBody>
      </p:sp>
    </p:spTree>
    <p:extLst>
      <p:ext uri="{BB962C8B-B14F-4D97-AF65-F5344CB8AC3E}">
        <p14:creationId xmlns:p14="http://schemas.microsoft.com/office/powerpoint/2010/main" val="2938911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Logarithmic scale – part 7</a:t>
            </a:r>
          </a:p>
        </p:txBody>
      </p:sp>
      <p:sp>
        <p:nvSpPr>
          <p:cNvPr id="6" name="Text Placeholder 12">
            <a:extLst>
              <a:ext uri="{FF2B5EF4-FFF2-40B4-BE49-F238E27FC236}">
                <a16:creationId xmlns:a16="http://schemas.microsoft.com/office/drawing/2014/main" id="{95389DCB-17C4-524D-12DF-502A92DD9580}"/>
              </a:ext>
            </a:extLst>
          </p:cNvPr>
          <p:cNvSpPr>
            <a:spLocks noGrp="1"/>
          </p:cNvSpPr>
          <p:nvPr>
            <p:ph type="body" sz="quarter" idx="18"/>
          </p:nvPr>
        </p:nvSpPr>
        <p:spPr/>
        <p:txBody>
          <a:bodyPr/>
          <a:lstStyle/>
          <a:p>
            <a:r>
              <a:rPr lang="en-AU" dirty="0"/>
              <a:t>Logging those sounds</a:t>
            </a:r>
          </a:p>
        </p:txBody>
      </p:sp>
      <p:pic>
        <p:nvPicPr>
          <p:cNvPr id="8" name="Picture 7" descr="A continuous number line displaying nine equally spaced increments from zero point one through to and including ten raised to the power of seven. Each increment displays a value that is a magnitude of ten greater than the previous increment. &#10;Below the number line are two red  segments. The first segment begins at a point below the value one thousand on the number line and extends in a negative direction to a point below the value one hundred. This red segment has a red dot on its most negative end. &#10;This red segment is labelled as follows: &quot;divided by ten&quot;.&#10;The second segment begins at a point below the value one hundred on the number line and extends in a negative direction to a point below the value ten. This red segment has a red dot on its most negative end. &#10;This red segment is labelled as follows: &quot;divided by ten&quot;.">
            <a:extLst>
              <a:ext uri="{FF2B5EF4-FFF2-40B4-BE49-F238E27FC236}">
                <a16:creationId xmlns:a16="http://schemas.microsoft.com/office/drawing/2014/main" id="{C3050B5A-33CD-EF4D-948C-39D517368A1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52500" y="3074156"/>
            <a:ext cx="10287000" cy="1470548"/>
          </a:xfrm>
          <a:prstGeom prst="rect">
            <a:avLst/>
          </a:prstGeom>
        </p:spPr>
      </p:pic>
      <p:sp>
        <p:nvSpPr>
          <p:cNvPr id="2" name="Slide Number Placeholder 2">
            <a:extLst>
              <a:ext uri="{FF2B5EF4-FFF2-40B4-BE49-F238E27FC236}">
                <a16:creationId xmlns:a16="http://schemas.microsoft.com/office/drawing/2014/main" id="{9F0833D8-AC4B-4CD1-1635-F500D9EFD966}"/>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16</a:t>
            </a:fld>
            <a:endParaRPr lang="en-AU" dirty="0"/>
          </a:p>
        </p:txBody>
      </p:sp>
    </p:spTree>
    <p:extLst>
      <p:ext uri="{BB962C8B-B14F-4D97-AF65-F5344CB8AC3E}">
        <p14:creationId xmlns:p14="http://schemas.microsoft.com/office/powerpoint/2010/main" val="3984604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Logarithmic scale – part 8</a:t>
            </a:r>
          </a:p>
        </p:txBody>
      </p:sp>
      <p:sp>
        <p:nvSpPr>
          <p:cNvPr id="6" name="Text Placeholder 12">
            <a:extLst>
              <a:ext uri="{FF2B5EF4-FFF2-40B4-BE49-F238E27FC236}">
                <a16:creationId xmlns:a16="http://schemas.microsoft.com/office/drawing/2014/main" id="{95389DCB-17C4-524D-12DF-502A92DD9580}"/>
              </a:ext>
            </a:extLst>
          </p:cNvPr>
          <p:cNvSpPr>
            <a:spLocks noGrp="1"/>
          </p:cNvSpPr>
          <p:nvPr>
            <p:ph type="body" sz="quarter" idx="18"/>
          </p:nvPr>
        </p:nvSpPr>
        <p:spPr/>
        <p:txBody>
          <a:bodyPr/>
          <a:lstStyle/>
          <a:p>
            <a:r>
              <a:rPr lang="en-AU" dirty="0"/>
              <a:t>Logging those sounds</a:t>
            </a:r>
          </a:p>
        </p:txBody>
      </p:sp>
      <p:pic>
        <p:nvPicPr>
          <p:cNvPr id="3" name="Picture 2" descr="A continuous number line displaying nine equally spaced increments from zero point one through to and including ten raised to the power of seven. Each increment displays a value that is a magnitude of ten greater than the previous increment. &#10;Below the number line are three red  segments. The first segment begins at a point below the value one thousand on the number line and extends in a negative direction to a point below the value one hundred. This red segment has a red dot on its most negative end. &#10;This red segment is labelled as follows: &quot;divided by ten&quot;.&#10;The second segment begins at a point below the value one hundred on the number line and extends in a negative direction to a point below the value ten. This red segment has a red dot on its most negative end. &#10;This red segment is labelled as follows: &quot;divided by ten&quot;.&#10;The third segment begins at a point below the value ten on the number line and extends in a negative direction to a point below the value one. This red segment has a red dot on its most negative end. &#10;This red segment is labelled as follows: &quot;divided by ten&quot;.">
            <a:extLst>
              <a:ext uri="{FF2B5EF4-FFF2-40B4-BE49-F238E27FC236}">
                <a16:creationId xmlns:a16="http://schemas.microsoft.com/office/drawing/2014/main" id="{58AB0013-1387-0168-BF6A-CF02603CF886}"/>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52500" y="2819266"/>
            <a:ext cx="10287000" cy="1470548"/>
          </a:xfrm>
          <a:prstGeom prst="rect">
            <a:avLst/>
          </a:prstGeom>
        </p:spPr>
      </p:pic>
      <p:sp>
        <p:nvSpPr>
          <p:cNvPr id="4" name="Speech Bubble: Oval 3">
            <a:extLst>
              <a:ext uri="{FF2B5EF4-FFF2-40B4-BE49-F238E27FC236}">
                <a16:creationId xmlns:a16="http://schemas.microsoft.com/office/drawing/2014/main" id="{25FACAE7-298C-1B99-4A92-F84EE6193347}"/>
              </a:ext>
            </a:extLst>
          </p:cNvPr>
          <p:cNvSpPr/>
          <p:nvPr/>
        </p:nvSpPr>
        <p:spPr>
          <a:xfrm>
            <a:off x="6506820" y="4289814"/>
            <a:ext cx="3933180" cy="1381714"/>
          </a:xfrm>
          <a:prstGeom prst="wedgeRoundRectCallout">
            <a:avLst>
              <a:gd name="adj1" fmla="val -83106"/>
              <a:gd name="adj2" fmla="val -67432"/>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312738" marR="0" lvl="0" defTabSz="609585" rtl="0" eaLnBrk="1" fontAlgn="auto" latinLnBrk="0" hangingPunct="1">
              <a:lnSpc>
                <a:spcPct val="150000"/>
              </a:lnSpc>
              <a:spcBef>
                <a:spcPts val="0"/>
              </a:spcBef>
              <a:spcAft>
                <a:spcPts val="0"/>
              </a:spcAft>
              <a:buClrTx/>
              <a:buSzTx/>
              <a:buFontTx/>
              <a:buNone/>
              <a:defRPr/>
            </a:pPr>
            <a:r>
              <a:rPr kumimoji="0" lang="en-AU" sz="1800" b="0" i="0" u="none" strike="noStrike" kern="1200" cap="none" spc="0" normalizeH="0" baseline="0" noProof="0" dirty="0">
                <a:ln>
                  <a:noFill/>
                </a:ln>
                <a:solidFill>
                  <a:srgbClr val="FFFFFF"/>
                </a:solidFill>
                <a:effectLst/>
                <a:uLnTx/>
                <a:uFillTx/>
                <a:latin typeface="Public Sans Light"/>
                <a:ea typeface="+mn-ea"/>
                <a:cs typeface="+mn-cs"/>
              </a:rPr>
              <a:t>What do you notice about the length of each increment?</a:t>
            </a:r>
          </a:p>
        </p:txBody>
      </p:sp>
      <p:sp>
        <p:nvSpPr>
          <p:cNvPr id="2" name="Slide Number Placeholder 2">
            <a:extLst>
              <a:ext uri="{FF2B5EF4-FFF2-40B4-BE49-F238E27FC236}">
                <a16:creationId xmlns:a16="http://schemas.microsoft.com/office/drawing/2014/main" id="{64D59E1C-77A5-5FCA-ECCE-C8CA9ED45998}"/>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17</a:t>
            </a:fld>
            <a:endParaRPr lang="en-AU" dirty="0"/>
          </a:p>
        </p:txBody>
      </p:sp>
    </p:spTree>
    <p:extLst>
      <p:ext uri="{BB962C8B-B14F-4D97-AF65-F5344CB8AC3E}">
        <p14:creationId xmlns:p14="http://schemas.microsoft.com/office/powerpoint/2010/main" val="2608331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Logarithmic scale – part 9</a:t>
            </a:r>
          </a:p>
        </p:txBody>
      </p:sp>
      <p:sp>
        <p:nvSpPr>
          <p:cNvPr id="6" name="Text Placeholder 12">
            <a:extLst>
              <a:ext uri="{FF2B5EF4-FFF2-40B4-BE49-F238E27FC236}">
                <a16:creationId xmlns:a16="http://schemas.microsoft.com/office/drawing/2014/main" id="{95389DCB-17C4-524D-12DF-502A92DD9580}"/>
              </a:ext>
            </a:extLst>
          </p:cNvPr>
          <p:cNvSpPr>
            <a:spLocks noGrp="1"/>
          </p:cNvSpPr>
          <p:nvPr>
            <p:ph type="body" sz="quarter" idx="18"/>
          </p:nvPr>
        </p:nvSpPr>
        <p:spPr/>
        <p:txBody>
          <a:bodyPr/>
          <a:lstStyle/>
          <a:p>
            <a:r>
              <a:rPr lang="en-AU" dirty="0"/>
              <a:t>Logging those sounds</a:t>
            </a:r>
          </a:p>
        </p:txBody>
      </p:sp>
      <p:sp>
        <p:nvSpPr>
          <p:cNvPr id="5" name="TextBox 4">
            <a:extLst>
              <a:ext uri="{FF2B5EF4-FFF2-40B4-BE49-F238E27FC236}">
                <a16:creationId xmlns:a16="http://schemas.microsoft.com/office/drawing/2014/main" id="{D265F6E3-3901-FD7F-7D78-D216ABDDA3F4}"/>
              </a:ext>
            </a:extLst>
          </p:cNvPr>
          <p:cNvSpPr txBox="1"/>
          <p:nvPr/>
        </p:nvSpPr>
        <p:spPr>
          <a:xfrm>
            <a:off x="359999" y="1746462"/>
            <a:ext cx="8128907" cy="914400"/>
          </a:xfrm>
          <a:prstGeom prst="rect">
            <a:avLst/>
          </a:prstGeom>
          <a:noFill/>
        </p:spPr>
        <p:txBody>
          <a:bodyPr wrap="none" lIns="0" tIns="0" rIns="0" bIns="0" rtlCol="0">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22272B"/>
                </a:solidFill>
                <a:effectLst/>
                <a:uLnTx/>
                <a:uFillTx/>
                <a:latin typeface="Public Sans Light"/>
                <a:ea typeface="+mn-ea"/>
                <a:cs typeface="+mn-cs"/>
              </a:rPr>
              <a:t>What calculation is represented by the large purple line in the image below?</a:t>
            </a:r>
          </a:p>
        </p:txBody>
      </p:sp>
      <p:pic>
        <p:nvPicPr>
          <p:cNvPr id="4" name="Picture 3" descr="A continuous number line displaying nine equally spaced increments from zero point one through to and including ten raised to the power of seven. Each increment displays a value that is a magnitude of ten greater than the previous increment. &#10;Below the number line are three red  segments and below those is a single purple segment. The first segment begins at a point below the value one thousand on the number line and extends in a negative direction to a point below the value one hundred. This red segment has a red dot on its most negative end. &#10;This red segment is labelled as follows: &quot;divided by ten&quot;.&#10;The second segment begins at a point below the value one hundred on the number line and extends in a negative direction to a point below the value ten. This red segment has a red dot on its most negative end. &#10;This red segment is labelled as follows: &quot;divided by ten&quot;.&#10;The third segment begins at a point below the value ten on the number line and extends in a negative direction to a point below the value one. This red segment has a red dot on its most negative end. &#10;This red segment is labelled as follows: &quot;divided by ten&quot;.&#10;The purple coloured segment sits below the red segments, and extends in a negative direction from a point below the value one thousand on the number line to a point below the value zero point one. At its most negative point the purple segment is punctuated with a purple dot.">
            <a:extLst>
              <a:ext uri="{FF2B5EF4-FFF2-40B4-BE49-F238E27FC236}">
                <a16:creationId xmlns:a16="http://schemas.microsoft.com/office/drawing/2014/main" id="{8C663F0F-4967-F719-E428-6A21B032827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52500" y="2523432"/>
            <a:ext cx="10287000" cy="1729856"/>
          </a:xfrm>
          <a:prstGeom prst="rect">
            <a:avLst/>
          </a:prstGeom>
        </p:spPr>
      </p:pic>
      <p:sp>
        <p:nvSpPr>
          <p:cNvPr id="2" name="Slide Number Placeholder 2">
            <a:extLst>
              <a:ext uri="{FF2B5EF4-FFF2-40B4-BE49-F238E27FC236}">
                <a16:creationId xmlns:a16="http://schemas.microsoft.com/office/drawing/2014/main" id="{6AC3B0D2-68F2-099A-370E-1005245E6150}"/>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18</a:t>
            </a:fld>
            <a:endParaRPr lang="en-AU" dirty="0"/>
          </a:p>
        </p:txBody>
      </p:sp>
    </p:spTree>
    <p:extLst>
      <p:ext uri="{BB962C8B-B14F-4D97-AF65-F5344CB8AC3E}">
        <p14:creationId xmlns:p14="http://schemas.microsoft.com/office/powerpoint/2010/main" val="2776752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Logarithmic scale – part 10</a:t>
            </a:r>
          </a:p>
        </p:txBody>
      </p:sp>
      <p:sp>
        <p:nvSpPr>
          <p:cNvPr id="6" name="Text Placeholder 12">
            <a:extLst>
              <a:ext uri="{FF2B5EF4-FFF2-40B4-BE49-F238E27FC236}">
                <a16:creationId xmlns:a16="http://schemas.microsoft.com/office/drawing/2014/main" id="{95389DCB-17C4-524D-12DF-502A92DD9580}"/>
              </a:ext>
            </a:extLst>
          </p:cNvPr>
          <p:cNvSpPr>
            <a:spLocks noGrp="1"/>
          </p:cNvSpPr>
          <p:nvPr>
            <p:ph type="body" sz="quarter" idx="18"/>
          </p:nvPr>
        </p:nvSpPr>
        <p:spPr/>
        <p:txBody>
          <a:bodyPr/>
          <a:lstStyle/>
          <a:p>
            <a:r>
              <a:rPr lang="en-AU" dirty="0"/>
              <a:t>Logging those sounds</a:t>
            </a:r>
          </a:p>
        </p:txBody>
      </p:sp>
      <p:pic>
        <p:nvPicPr>
          <p:cNvPr id="4" name="Picture 3" descr="A continuous number line displaying nine equally spaced increments from zero point one through to and including ten raised to the power of seven. Each increment displays a value that is a magnitude of ten greater than the previous increment. &#10;Below the number line are three red  segments and below those is a single purple segment. The first segment begins at a point below the value one thousand on the number line and extends in a negative direction to a point below the value one hundred. This red segment has a red dot on its most negative end. &#10;This red segment is labelled as follows: &quot;divided by ten&quot;.&#10;The second segment begins at a point below the value one hundred on the number line and extends in a negative direction to a point below the value ten. This red segment has a red dot on its most negative end. &#10;This red segment is labelled as follows: &quot;divided by ten&quot;.&#10;The third segment begins at a point below the value ten on the number line and extends in a negative direction to a point below the value one. This red segment has a red dot on its most negative end. &#10;This red segment is labelled as follows: &quot;divided by ten&quot;.&#10;The purple coloured segment sits below the red segments, and extends in a negative direction from a point below the value one thousand on the number line to a point below the value zero point one. At its most negative point the purple segment is punctuated with a purple dot.&#10;The purple segment is labelled as follows: &quot;divided by ten thousand&quot;.">
            <a:extLst>
              <a:ext uri="{FF2B5EF4-FFF2-40B4-BE49-F238E27FC236}">
                <a16:creationId xmlns:a16="http://schemas.microsoft.com/office/drawing/2014/main" id="{8C663F0F-4967-F719-E428-6A21B0328276}"/>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52500" y="2550326"/>
            <a:ext cx="10287000" cy="2016459"/>
          </a:xfrm>
          <a:prstGeom prst="rect">
            <a:avLst/>
          </a:prstGeom>
        </p:spPr>
      </p:pic>
      <p:sp>
        <p:nvSpPr>
          <p:cNvPr id="2" name="Speech Bubble: Oval 1">
            <a:extLst>
              <a:ext uri="{FF2B5EF4-FFF2-40B4-BE49-F238E27FC236}">
                <a16:creationId xmlns:a16="http://schemas.microsoft.com/office/drawing/2014/main" id="{E4EB0B46-F057-A61B-ADA8-038F43648C82}"/>
              </a:ext>
            </a:extLst>
          </p:cNvPr>
          <p:cNvSpPr/>
          <p:nvPr/>
        </p:nvSpPr>
        <p:spPr>
          <a:xfrm>
            <a:off x="2285412" y="4692580"/>
            <a:ext cx="3810588" cy="1223637"/>
          </a:xfrm>
          <a:prstGeom prst="wedgeRoundRectCallout">
            <a:avLst>
              <a:gd name="adj1" fmla="val -65756"/>
              <a:gd name="adj2" fmla="val -64698"/>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69875" marR="0" lvl="0" defTabSz="609585" rtl="0" eaLnBrk="1" fontAlgn="auto" latinLnBrk="0" hangingPunct="1">
              <a:lnSpc>
                <a:spcPct val="150000"/>
              </a:lnSpc>
              <a:spcBef>
                <a:spcPts val="0"/>
              </a:spcBef>
              <a:spcAft>
                <a:spcPts val="0"/>
              </a:spcAft>
              <a:buClrTx/>
              <a:buSzTx/>
              <a:buFontTx/>
              <a:buNone/>
              <a:defRPr/>
            </a:pPr>
            <a:r>
              <a:rPr kumimoji="0" lang="en-AU" sz="1800" b="0" i="0" u="none" strike="noStrike" kern="1200" cap="none" spc="0" normalizeH="0" baseline="0" noProof="0" dirty="0">
                <a:ln>
                  <a:noFill/>
                </a:ln>
                <a:solidFill>
                  <a:srgbClr val="FFFFFF"/>
                </a:solidFill>
                <a:effectLst/>
                <a:uLnTx/>
                <a:uFillTx/>
                <a:latin typeface="Public Sans Light"/>
                <a:ea typeface="+mn-ea"/>
                <a:cs typeface="+mn-cs"/>
              </a:rPr>
              <a:t>How can we represent this division using multiplication?</a:t>
            </a:r>
          </a:p>
        </p:txBody>
      </p:sp>
      <p:sp>
        <p:nvSpPr>
          <p:cNvPr id="5" name="Slide Number Placeholder 2">
            <a:extLst>
              <a:ext uri="{FF2B5EF4-FFF2-40B4-BE49-F238E27FC236}">
                <a16:creationId xmlns:a16="http://schemas.microsoft.com/office/drawing/2014/main" id="{3AB05E9F-FFB6-0561-8061-93F8EED02E72}"/>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19</a:t>
            </a:fld>
            <a:endParaRPr lang="en-AU" dirty="0"/>
          </a:p>
        </p:txBody>
      </p:sp>
    </p:spTree>
    <p:extLst>
      <p:ext uri="{BB962C8B-B14F-4D97-AF65-F5344CB8AC3E}">
        <p14:creationId xmlns:p14="http://schemas.microsoft.com/office/powerpoint/2010/main" val="1580228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0">
            <a:extLst>
              <a:ext uri="{FF2B5EF4-FFF2-40B4-BE49-F238E27FC236}">
                <a16:creationId xmlns:a16="http://schemas.microsoft.com/office/drawing/2014/main" id="{52BBC38A-1595-65C5-2708-F158C94815EF}"/>
              </a:ext>
            </a:extLst>
          </p:cNvPr>
          <p:cNvSpPr>
            <a:spLocks noGrp="1"/>
          </p:cNvSpPr>
          <p:nvPr>
            <p:ph type="title"/>
          </p:nvPr>
        </p:nvSpPr>
        <p:spPr/>
        <p:txBody>
          <a:bodyPr/>
          <a:lstStyle/>
          <a:p>
            <a:r>
              <a:rPr lang="en-AU" dirty="0"/>
              <a:t>Linear scale refresher – part 1</a:t>
            </a:r>
          </a:p>
        </p:txBody>
      </p:sp>
      <p:sp>
        <p:nvSpPr>
          <p:cNvPr id="13" name="Text Placeholder 12">
            <a:extLst>
              <a:ext uri="{FF2B5EF4-FFF2-40B4-BE49-F238E27FC236}">
                <a16:creationId xmlns:a16="http://schemas.microsoft.com/office/drawing/2014/main" id="{8DE650AD-37AE-8CDD-A25A-9246A4E23DEA}"/>
              </a:ext>
            </a:extLst>
          </p:cNvPr>
          <p:cNvSpPr>
            <a:spLocks noGrp="1"/>
          </p:cNvSpPr>
          <p:nvPr>
            <p:ph type="body" sz="quarter" idx="18"/>
          </p:nvPr>
        </p:nvSpPr>
        <p:spPr/>
        <p:txBody>
          <a:bodyPr/>
          <a:lstStyle/>
          <a:p>
            <a:r>
              <a:rPr lang="en-AU" dirty="0"/>
              <a:t>Logging those sounds</a:t>
            </a:r>
          </a:p>
        </p:txBody>
      </p:sp>
      <p:pic>
        <p:nvPicPr>
          <p:cNvPr id="3" name="Picture 2" descr="A continuous number line displaying increments from negative twenty through to and including one hundred and twenty, at intervals spaced twenty units apart.">
            <a:extLst>
              <a:ext uri="{FF2B5EF4-FFF2-40B4-BE49-F238E27FC236}">
                <a16:creationId xmlns:a16="http://schemas.microsoft.com/office/drawing/2014/main" id="{AA3B652E-8218-5E93-2F63-113B874D1F4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52500" y="3070747"/>
            <a:ext cx="10287000" cy="1201004"/>
          </a:xfrm>
          <a:prstGeom prst="rect">
            <a:avLst/>
          </a:prstGeom>
        </p:spPr>
      </p:pic>
      <p:sp>
        <p:nvSpPr>
          <p:cNvPr id="4" name="Slide Number Placeholder 2">
            <a:extLst>
              <a:ext uri="{FF2B5EF4-FFF2-40B4-BE49-F238E27FC236}">
                <a16:creationId xmlns:a16="http://schemas.microsoft.com/office/drawing/2014/main" id="{A0C90B05-DBC9-A3AD-7317-058B2CF92129}"/>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2</a:t>
            </a:fld>
            <a:endParaRPr lang="en-AU" dirty="0"/>
          </a:p>
        </p:txBody>
      </p:sp>
    </p:spTree>
    <p:extLst>
      <p:ext uri="{BB962C8B-B14F-4D97-AF65-F5344CB8AC3E}">
        <p14:creationId xmlns:p14="http://schemas.microsoft.com/office/powerpoint/2010/main" val="229066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Logarithmic scale – part 11</a:t>
            </a:r>
          </a:p>
        </p:txBody>
      </p:sp>
      <p:sp>
        <p:nvSpPr>
          <p:cNvPr id="9" name="Text Placeholder 12">
            <a:extLst>
              <a:ext uri="{FF2B5EF4-FFF2-40B4-BE49-F238E27FC236}">
                <a16:creationId xmlns:a16="http://schemas.microsoft.com/office/drawing/2014/main" id="{C971F9C4-4F00-52E2-E265-597DD4E0A864}"/>
              </a:ext>
            </a:extLst>
          </p:cNvPr>
          <p:cNvSpPr>
            <a:spLocks noGrp="1"/>
          </p:cNvSpPr>
          <p:nvPr>
            <p:ph type="body" sz="quarter" idx="18"/>
          </p:nvPr>
        </p:nvSpPr>
        <p:spPr/>
        <p:txBody>
          <a:bodyPr/>
          <a:lstStyle/>
          <a:p>
            <a:r>
              <a:rPr lang="en-AU" dirty="0"/>
              <a:t>Logging those sounds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B5ACAEE-0F00-2F60-61B1-CD07B28425A2}"/>
                  </a:ext>
                </a:extLst>
              </p:cNvPr>
              <p:cNvSpPr txBox="1"/>
              <p:nvPr/>
            </p:nvSpPr>
            <p:spPr>
              <a:xfrm>
                <a:off x="371475" y="1659091"/>
                <a:ext cx="10868024" cy="3288219"/>
              </a:xfrm>
              <a:prstGeom prst="rect">
                <a:avLst/>
              </a:prstGeom>
              <a:noFill/>
            </p:spPr>
            <p:txBody>
              <a:bodyPr wrap="square" lIns="0" tIns="0" rIns="360000" bIns="0" rtlCol="0">
                <a:noAutofit/>
              </a:bodyPr>
              <a:lstStyle/>
              <a:p>
                <a:pPr algn="l">
                  <a:lnSpc>
                    <a:spcPct val="150000"/>
                  </a:lnSpc>
                  <a:spcAft>
                    <a:spcPts val="600"/>
                  </a:spcAft>
                </a:pPr>
                <a:r>
                  <a:rPr lang="en-AU" sz="1800" dirty="0"/>
                  <a:t>On the scale below, each marked increment on the number line is a magnitude of 10: </a:t>
                </a:r>
              </a:p>
              <a:p>
                <a:pPr marL="895335" lvl="1" indent="-285750">
                  <a:lnSpc>
                    <a:spcPct val="150000"/>
                  </a:lnSpc>
                  <a:spcAft>
                    <a:spcPts val="600"/>
                  </a:spcAft>
                  <a:buFont typeface="Arial" panose="020B0604020202020204" pitchFamily="34" charset="0"/>
                  <a:buChar char="•"/>
                </a:pPr>
                <a:r>
                  <a:rPr lang="en-AU" sz="1800" dirty="0"/>
                  <a:t>multiplying by 10 when moving in the positive direction</a:t>
                </a:r>
              </a:p>
              <a:p>
                <a:pPr marL="895335" lvl="1" indent="-285750">
                  <a:lnSpc>
                    <a:spcPct val="150000"/>
                  </a:lnSpc>
                  <a:spcAft>
                    <a:spcPts val="600"/>
                  </a:spcAft>
                  <a:buFont typeface="Arial" panose="020B0604020202020204" pitchFamily="34" charset="0"/>
                  <a:buChar char="•"/>
                </a:pPr>
                <a:r>
                  <a:rPr lang="en-AU" sz="1800" dirty="0"/>
                  <a:t>dividing by 10 when moving in the negative direction.</a:t>
                </a:r>
              </a:p>
              <a:p>
                <a:pPr>
                  <a:lnSpc>
                    <a:spcPct val="150000"/>
                  </a:lnSpc>
                  <a:spcAft>
                    <a:spcPts val="600"/>
                  </a:spcAft>
                </a:pPr>
                <a:r>
                  <a:rPr lang="en-AU" sz="1800" dirty="0"/>
                  <a:t>Using logarithms can help determine how to find any positive number.</a:t>
                </a:r>
              </a:p>
              <a:p>
                <a:pPr>
                  <a:lnSpc>
                    <a:spcPct val="150000"/>
                  </a:lnSpc>
                  <a:spcAft>
                    <a:spcPts val="600"/>
                  </a:spcAft>
                </a:pPr>
                <a:r>
                  <a:rPr lang="en-AU" sz="1800" dirty="0"/>
                  <a:t>For example, to find where the number 10 would be, use </a:t>
                </a:r>
                <a14:m>
                  <m:oMath xmlns:m="http://schemas.openxmlformats.org/officeDocument/2006/math">
                    <m:func>
                      <m:funcPr>
                        <m:ctrlPr>
                          <a:rPr lang="en-AU" sz="1800" b="0" i="1" smtClean="0">
                            <a:latin typeface="Cambria Math" panose="02040503050406030204" pitchFamily="18" charset="0"/>
                          </a:rPr>
                        </m:ctrlPr>
                      </m:funcPr>
                      <m:fName>
                        <m:sSub>
                          <m:sSubPr>
                            <m:ctrlPr>
                              <a:rPr lang="en-AU" sz="1800" b="0" i="1" smtClean="0">
                                <a:latin typeface="Cambria Math" panose="02040503050406030204" pitchFamily="18" charset="0"/>
                              </a:rPr>
                            </m:ctrlPr>
                          </m:sSubPr>
                          <m:e>
                            <m:r>
                              <m:rPr>
                                <m:sty m:val="p"/>
                              </m:rPr>
                              <a:rPr lang="en-AU" sz="1800" b="0" i="0" smtClean="0">
                                <a:latin typeface="Cambria Math" panose="02040503050406030204" pitchFamily="18" charset="0"/>
                              </a:rPr>
                              <m:t>log</m:t>
                            </m:r>
                          </m:e>
                          <m:sub>
                            <m:r>
                              <a:rPr lang="en-AU" sz="1800" b="0" i="1" smtClean="0">
                                <a:latin typeface="Cambria Math" panose="02040503050406030204" pitchFamily="18" charset="0"/>
                              </a:rPr>
                              <m:t>10</m:t>
                            </m:r>
                          </m:sub>
                        </m:sSub>
                      </m:fName>
                      <m:e>
                        <m:r>
                          <a:rPr lang="en-AU" sz="1800" b="0" i="1" smtClean="0">
                            <a:latin typeface="Cambria Math" panose="02040503050406030204" pitchFamily="18" charset="0"/>
                          </a:rPr>
                          <m:t>10=1</m:t>
                        </m:r>
                      </m:e>
                    </m:func>
                  </m:oMath>
                </a14:m>
                <a:r>
                  <a:rPr lang="en-AU" sz="1800" dirty="0"/>
                  <a:t>, to find that 10 is on the first increment away from 1.</a:t>
                </a:r>
              </a:p>
            </p:txBody>
          </p:sp>
        </mc:Choice>
        <mc:Fallback xmlns="">
          <p:sp>
            <p:nvSpPr>
              <p:cNvPr id="2" name="TextBox 1">
                <a:extLst>
                  <a:ext uri="{FF2B5EF4-FFF2-40B4-BE49-F238E27FC236}">
                    <a16:creationId xmlns:a16="http://schemas.microsoft.com/office/drawing/2014/main" id="{DB5ACAEE-0F00-2F60-61B1-CD07B28425A2}"/>
                  </a:ext>
                </a:extLst>
              </p:cNvPr>
              <p:cNvSpPr txBox="1">
                <a:spLocks noRot="1" noChangeAspect="1" noMove="1" noResize="1" noEditPoints="1" noAdjustHandles="1" noChangeArrowheads="1" noChangeShapeType="1" noTextEdit="1"/>
              </p:cNvSpPr>
              <p:nvPr/>
            </p:nvSpPr>
            <p:spPr>
              <a:xfrm>
                <a:off x="371475" y="1659091"/>
                <a:ext cx="10868024" cy="3288219"/>
              </a:xfrm>
              <a:prstGeom prst="rect">
                <a:avLst/>
              </a:prstGeom>
              <a:blipFill>
                <a:blip r:embed="rId3"/>
                <a:stretch>
                  <a:fillRect l="-1346"/>
                </a:stretch>
              </a:blipFill>
            </p:spPr>
            <p:txBody>
              <a:bodyPr/>
              <a:lstStyle/>
              <a:p>
                <a:r>
                  <a:rPr lang="en-AU">
                    <a:noFill/>
                  </a:rPr>
                  <a:t> </a:t>
                </a:r>
              </a:p>
            </p:txBody>
          </p:sp>
        </mc:Fallback>
      </mc:AlternateContent>
      <p:pic>
        <p:nvPicPr>
          <p:cNvPr id="5" name="Picture 4" descr="A continuous number line displaying nine equally spaced increments from zero point one through to and including ten raised to the power of seven. Each increment displays a value that is a magnitude of ten greater than the previous increment. &#10;Above the number line is a green segment, beginning at a point above the value one on the number line and extending to a point above the value ten. This green segment has a green dot on its most positive end. Above the dot is a label displaying &quot;multiplied by ten&quot;.">
            <a:extLst>
              <a:ext uri="{FF2B5EF4-FFF2-40B4-BE49-F238E27FC236}">
                <a16:creationId xmlns:a16="http://schemas.microsoft.com/office/drawing/2014/main" id="{E41A893C-23E3-CBB4-F33A-FBCB9A31BF3D}"/>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52499" y="4817968"/>
            <a:ext cx="10287000" cy="1910689"/>
          </a:xfrm>
          <a:prstGeom prst="rect">
            <a:avLst/>
          </a:prstGeom>
        </p:spPr>
      </p:pic>
      <p:sp>
        <p:nvSpPr>
          <p:cNvPr id="3" name="Slide Number Placeholder 2">
            <a:extLst>
              <a:ext uri="{FF2B5EF4-FFF2-40B4-BE49-F238E27FC236}">
                <a16:creationId xmlns:a16="http://schemas.microsoft.com/office/drawing/2014/main" id="{75791BD9-F66D-A053-EE0B-EA080BF3FE0A}"/>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20</a:t>
            </a:fld>
            <a:endParaRPr lang="en-AU" dirty="0"/>
          </a:p>
        </p:txBody>
      </p:sp>
    </p:spTree>
    <p:extLst>
      <p:ext uri="{BB962C8B-B14F-4D97-AF65-F5344CB8AC3E}">
        <p14:creationId xmlns:p14="http://schemas.microsoft.com/office/powerpoint/2010/main" val="4045958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Logarithmic scale – part 12</a:t>
            </a:r>
          </a:p>
        </p:txBody>
      </p:sp>
      <p:sp>
        <p:nvSpPr>
          <p:cNvPr id="9" name="Text Placeholder 12">
            <a:extLst>
              <a:ext uri="{FF2B5EF4-FFF2-40B4-BE49-F238E27FC236}">
                <a16:creationId xmlns:a16="http://schemas.microsoft.com/office/drawing/2014/main" id="{C971F9C4-4F00-52E2-E265-597DD4E0A864}"/>
              </a:ext>
            </a:extLst>
          </p:cNvPr>
          <p:cNvSpPr>
            <a:spLocks noGrp="1"/>
          </p:cNvSpPr>
          <p:nvPr>
            <p:ph type="body" sz="quarter" idx="18"/>
          </p:nvPr>
        </p:nvSpPr>
        <p:spPr/>
        <p:txBody>
          <a:bodyPr/>
          <a:lstStyle/>
          <a:p>
            <a:r>
              <a:rPr lang="en-AU" dirty="0"/>
              <a:t>Logging those sounds</a:t>
            </a:r>
          </a:p>
        </p:txBody>
      </p:sp>
      <p:sp>
        <p:nvSpPr>
          <p:cNvPr id="2" name="TextBox 1">
            <a:extLst>
              <a:ext uri="{FF2B5EF4-FFF2-40B4-BE49-F238E27FC236}">
                <a16:creationId xmlns:a16="http://schemas.microsoft.com/office/drawing/2014/main" id="{DB5ACAEE-0F00-2F60-61B1-CD07B28425A2}"/>
              </a:ext>
            </a:extLst>
          </p:cNvPr>
          <p:cNvSpPr txBox="1"/>
          <p:nvPr/>
        </p:nvSpPr>
        <p:spPr>
          <a:xfrm>
            <a:off x="359999" y="1383708"/>
            <a:ext cx="10470369" cy="1425797"/>
          </a:xfrm>
          <a:prstGeom prst="rect">
            <a:avLst/>
          </a:prstGeom>
          <a:noFill/>
        </p:spPr>
        <p:txBody>
          <a:bodyPr wrap="square" lIns="0" tIns="0" rIns="360000" bIns="0" rtlCol="0">
            <a:noAutofit/>
          </a:bodyPr>
          <a:lstStyle/>
          <a:p>
            <a:pPr algn="l">
              <a:lnSpc>
                <a:spcPct val="150000"/>
              </a:lnSpc>
              <a:spcAft>
                <a:spcPts val="600"/>
              </a:spcAft>
            </a:pPr>
            <a:r>
              <a:rPr lang="en-AU" sz="1800" dirty="0"/>
              <a:t>However, most log scales use the index value to show the increments on the scale, and these scales look very similar to a linear number line.</a:t>
            </a:r>
            <a:br>
              <a:rPr lang="en-AU" sz="1800" dirty="0"/>
            </a:br>
            <a:r>
              <a:rPr lang="en-AU" sz="1800" dirty="0"/>
              <a:t>So, this scale:</a:t>
            </a:r>
          </a:p>
        </p:txBody>
      </p:sp>
      <p:pic>
        <p:nvPicPr>
          <p:cNvPr id="5" name="Picture 4" descr="A continuous number line displaying nine equally spaced increments from zero point one through to and including ten raised to the power of seven. Each increment displays a value that is a magnitude of ten greater than the previous increment. &#10;Above the number line is a green segment, beginning at a point above the value one on the number line and extending to a point above the value ten. This green segment has a green dot on its most positive end. Above the dot is a label displaying &quot;multiplied by ten&quot;.">
            <a:extLst>
              <a:ext uri="{FF2B5EF4-FFF2-40B4-BE49-F238E27FC236}">
                <a16:creationId xmlns:a16="http://schemas.microsoft.com/office/drawing/2014/main" id="{E41A893C-23E3-CBB4-F33A-FBCB9A31BF3D}"/>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52499" y="2327992"/>
            <a:ext cx="10287000" cy="1910689"/>
          </a:xfrm>
          <a:prstGeom prst="rect">
            <a:avLst/>
          </a:prstGeom>
        </p:spPr>
      </p:pic>
      <p:sp>
        <p:nvSpPr>
          <p:cNvPr id="3" name="TextBox 2">
            <a:extLst>
              <a:ext uri="{FF2B5EF4-FFF2-40B4-BE49-F238E27FC236}">
                <a16:creationId xmlns:a16="http://schemas.microsoft.com/office/drawing/2014/main" id="{BED2B233-DE71-556B-BF48-61A531B445E5}"/>
              </a:ext>
            </a:extLst>
          </p:cNvPr>
          <p:cNvSpPr txBox="1"/>
          <p:nvPr/>
        </p:nvSpPr>
        <p:spPr>
          <a:xfrm>
            <a:off x="360000" y="3684529"/>
            <a:ext cx="3269026" cy="547367"/>
          </a:xfrm>
          <a:prstGeom prst="rect">
            <a:avLst/>
          </a:prstGeom>
          <a:noFill/>
        </p:spPr>
        <p:txBody>
          <a:bodyPr wrap="none" lIns="0" tIns="0" rIns="0" bIns="0" rtlCol="0">
            <a:noAutofit/>
          </a:bodyPr>
          <a:lstStyle/>
          <a:p>
            <a:pPr algn="l"/>
            <a:r>
              <a:rPr lang="en-AU" sz="1800" dirty="0"/>
              <a:t>Would look more like this:</a:t>
            </a:r>
          </a:p>
          <a:p>
            <a:pPr algn="l"/>
            <a:endParaRPr lang="en-AU" dirty="0"/>
          </a:p>
          <a:p>
            <a:pPr algn="l"/>
            <a:endParaRPr lang="en-AU" dirty="0"/>
          </a:p>
          <a:p>
            <a:pPr algn="l"/>
            <a:endParaRPr lang="en-AU" dirty="0"/>
          </a:p>
          <a:p>
            <a:pPr algn="l"/>
            <a:endParaRPr lang="en-AU" dirty="0"/>
          </a:p>
          <a:p>
            <a:pPr algn="l"/>
            <a:endParaRPr lang="en-AU" dirty="0"/>
          </a:p>
          <a:p>
            <a:pPr algn="l"/>
            <a:endParaRPr lang="en-AU" dirty="0"/>
          </a:p>
        </p:txBody>
      </p:sp>
      <p:pic>
        <p:nvPicPr>
          <p:cNvPr id="6" name="Picture 5" descr="A continuous number line displaying nine equally spaced increments from negative one through to and including seven. Each increment displays a value that is one unit greater than the previous increment. &#10;Above the number line is a green segment, beginning at a point above the value zero on the number line and extending to a point above the value one. This green segment has a green dot on its most positive end. Above the dot is a label displaying &quot;multiplied by ten&quot;.">
            <a:extLst>
              <a:ext uri="{FF2B5EF4-FFF2-40B4-BE49-F238E27FC236}">
                <a16:creationId xmlns:a16="http://schemas.microsoft.com/office/drawing/2014/main" id="{80463CB4-A46B-EA21-9C2A-6CFE37E9E2B9}"/>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52498" y="4323926"/>
            <a:ext cx="10286999" cy="1757788"/>
          </a:xfrm>
          <a:prstGeom prst="rect">
            <a:avLst/>
          </a:prstGeom>
        </p:spPr>
      </p:pic>
      <p:grpSp>
        <p:nvGrpSpPr>
          <p:cNvPr id="12" name="Group 11" descr="What is the connection between these values?">
            <a:extLst>
              <a:ext uri="{FF2B5EF4-FFF2-40B4-BE49-F238E27FC236}">
                <a16:creationId xmlns:a16="http://schemas.microsoft.com/office/drawing/2014/main" id="{5EC9A05D-43DE-A671-AA99-E67C7113B65C}"/>
              </a:ext>
            </a:extLst>
          </p:cNvPr>
          <p:cNvGrpSpPr/>
          <p:nvPr/>
        </p:nvGrpSpPr>
        <p:grpSpPr>
          <a:xfrm>
            <a:off x="7196136" y="3428990"/>
            <a:ext cx="3243864" cy="1519611"/>
            <a:chOff x="7196136" y="3428990"/>
            <a:chExt cx="3243864" cy="1519611"/>
          </a:xfrm>
        </p:grpSpPr>
        <p:sp>
          <p:nvSpPr>
            <p:cNvPr id="8" name="Merge 7">
              <a:extLst>
                <a:ext uri="{FF2B5EF4-FFF2-40B4-BE49-F238E27FC236}">
                  <a16:creationId xmlns:a16="http://schemas.microsoft.com/office/drawing/2014/main" id="{44A9C7C4-C909-3105-1537-C6FD7CFB259F}"/>
                </a:ext>
                <a:ext uri="{C183D7F6-B498-43B3-948B-1728B52AA6E4}">
                  <adec:decorative xmlns:adec="http://schemas.microsoft.com/office/drawing/2017/decorative" val="1"/>
                </a:ext>
              </a:extLst>
            </p:cNvPr>
            <p:cNvSpPr/>
            <p:nvPr/>
          </p:nvSpPr>
          <p:spPr>
            <a:xfrm rot="10800000">
              <a:off x="7196136" y="3428990"/>
              <a:ext cx="1324002" cy="623467"/>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2629"/>
                <a:gd name="connsiteY0" fmla="*/ 0 h 9659"/>
                <a:gd name="connsiteX1" fmla="*/ 10000 w 12629"/>
                <a:gd name="connsiteY1" fmla="*/ 0 h 9659"/>
                <a:gd name="connsiteX2" fmla="*/ 12629 w 12629"/>
                <a:gd name="connsiteY2" fmla="*/ 9659 h 9659"/>
                <a:gd name="connsiteX3" fmla="*/ 0 w 12629"/>
                <a:gd name="connsiteY3" fmla="*/ 0 h 9659"/>
                <a:gd name="connsiteX0" fmla="*/ 0 w 9693"/>
                <a:gd name="connsiteY0" fmla="*/ 3355 h 10000"/>
                <a:gd name="connsiteX1" fmla="*/ 7611 w 9693"/>
                <a:gd name="connsiteY1" fmla="*/ 0 h 10000"/>
                <a:gd name="connsiteX2" fmla="*/ 9693 w 9693"/>
                <a:gd name="connsiteY2" fmla="*/ 10000 h 10000"/>
                <a:gd name="connsiteX3" fmla="*/ 0 w 9693"/>
                <a:gd name="connsiteY3" fmla="*/ 3355 h 10000"/>
                <a:gd name="connsiteX0" fmla="*/ 0 w 10000"/>
                <a:gd name="connsiteY0" fmla="*/ 177 h 6822"/>
                <a:gd name="connsiteX1" fmla="*/ 6584 w 10000"/>
                <a:gd name="connsiteY1" fmla="*/ 0 h 6822"/>
                <a:gd name="connsiteX2" fmla="*/ 10000 w 10000"/>
                <a:gd name="connsiteY2" fmla="*/ 6822 h 6822"/>
                <a:gd name="connsiteX3" fmla="*/ 0 w 10000"/>
                <a:gd name="connsiteY3" fmla="*/ 177 h 6822"/>
                <a:gd name="connsiteX0" fmla="*/ 0 w 10000"/>
                <a:gd name="connsiteY0" fmla="*/ 0 h 9741"/>
                <a:gd name="connsiteX1" fmla="*/ 6267 w 10000"/>
                <a:gd name="connsiteY1" fmla="*/ 1294 h 9741"/>
                <a:gd name="connsiteX2" fmla="*/ 10000 w 10000"/>
                <a:gd name="connsiteY2" fmla="*/ 9741 h 9741"/>
                <a:gd name="connsiteX3" fmla="*/ 0 w 10000"/>
                <a:gd name="connsiteY3" fmla="*/ 0 h 9741"/>
                <a:gd name="connsiteX0" fmla="*/ 0 w 9789"/>
                <a:gd name="connsiteY0" fmla="*/ 0 h 11594"/>
                <a:gd name="connsiteX1" fmla="*/ 6267 w 9789"/>
                <a:gd name="connsiteY1" fmla="*/ 1328 h 11594"/>
                <a:gd name="connsiteX2" fmla="*/ 9789 w 9789"/>
                <a:gd name="connsiteY2" fmla="*/ 11594 h 11594"/>
                <a:gd name="connsiteX3" fmla="*/ 0 w 9789"/>
                <a:gd name="connsiteY3" fmla="*/ 0 h 11594"/>
              </a:gdLst>
              <a:ahLst/>
              <a:cxnLst>
                <a:cxn ang="0">
                  <a:pos x="connsiteX0" y="connsiteY0"/>
                </a:cxn>
                <a:cxn ang="0">
                  <a:pos x="connsiteX1" y="connsiteY1"/>
                </a:cxn>
                <a:cxn ang="0">
                  <a:pos x="connsiteX2" y="connsiteY2"/>
                </a:cxn>
                <a:cxn ang="0">
                  <a:pos x="connsiteX3" y="connsiteY3"/>
                </a:cxn>
              </a:cxnLst>
              <a:rect l="l" t="t" r="r" b="b"/>
              <a:pathLst>
                <a:path w="9789" h="11594">
                  <a:moveTo>
                    <a:pt x="0" y="0"/>
                  </a:moveTo>
                  <a:lnTo>
                    <a:pt x="6267" y="1328"/>
                  </a:lnTo>
                  <a:lnTo>
                    <a:pt x="9789" y="11594"/>
                  </a:lnTo>
                  <a:lnTo>
                    <a:pt x="0"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Oval 9">
              <a:extLst>
                <a:ext uri="{FF2B5EF4-FFF2-40B4-BE49-F238E27FC236}">
                  <a16:creationId xmlns:a16="http://schemas.microsoft.com/office/drawing/2014/main" id="{F8715C23-3DD5-82DD-F392-15A2FDCEDB05}"/>
                </a:ext>
              </a:extLst>
            </p:cNvPr>
            <p:cNvSpPr/>
            <p:nvPr/>
          </p:nvSpPr>
          <p:spPr>
            <a:xfrm>
              <a:off x="7303463" y="3789675"/>
              <a:ext cx="3136537" cy="1158926"/>
            </a:xfrm>
            <a:prstGeom prst="wedgeRoundRectCallout">
              <a:avLst>
                <a:gd name="adj1" fmla="val -51808"/>
                <a:gd name="adj2" fmla="val 76061"/>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27013" marR="0" lvl="0" defTabSz="609585" rtl="0" eaLnBrk="1" fontAlgn="auto" latinLnBrk="0" hangingPunct="1">
                <a:lnSpc>
                  <a:spcPct val="150000"/>
                </a:lnSpc>
                <a:spcBef>
                  <a:spcPts val="0"/>
                </a:spcBef>
                <a:spcAft>
                  <a:spcPts val="0"/>
                </a:spcAft>
                <a:buClrTx/>
                <a:buSzTx/>
                <a:buFontTx/>
                <a:buNone/>
                <a:defRPr/>
              </a:pPr>
              <a:r>
                <a:rPr kumimoji="0" lang="en-AU" sz="1800" b="0" i="0" u="none" strike="noStrike" kern="1200" cap="none" spc="0" normalizeH="0" baseline="0" noProof="0" dirty="0">
                  <a:ln>
                    <a:noFill/>
                  </a:ln>
                  <a:solidFill>
                    <a:srgbClr val="FFFFFF"/>
                  </a:solidFill>
                  <a:effectLst/>
                  <a:uLnTx/>
                  <a:uFillTx/>
                  <a:latin typeface="Public Sans Light"/>
                  <a:ea typeface="+mn-ea"/>
                  <a:cs typeface="+mn-cs"/>
                </a:rPr>
                <a:t>What is the connection between these values?</a:t>
              </a:r>
            </a:p>
          </p:txBody>
        </p:sp>
      </p:grpSp>
      <p:sp>
        <p:nvSpPr>
          <p:cNvPr id="7" name="Speech Bubble: Oval 6">
            <a:extLst>
              <a:ext uri="{FF2B5EF4-FFF2-40B4-BE49-F238E27FC236}">
                <a16:creationId xmlns:a16="http://schemas.microsoft.com/office/drawing/2014/main" id="{4F1871F6-8B51-3FF3-32EE-8B70A28105B3}"/>
              </a:ext>
            </a:extLst>
          </p:cNvPr>
          <p:cNvSpPr/>
          <p:nvPr/>
        </p:nvSpPr>
        <p:spPr>
          <a:xfrm>
            <a:off x="7858137" y="5675113"/>
            <a:ext cx="3463788" cy="1058912"/>
          </a:xfrm>
          <a:prstGeom prst="wedgeRoundRectCallout">
            <a:avLst>
              <a:gd name="adj1" fmla="val -58369"/>
              <a:gd name="adj2" fmla="val -48140"/>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609585" rtl="0" eaLnBrk="1" fontAlgn="auto" latinLnBrk="0" hangingPunct="1">
              <a:lnSpc>
                <a:spcPct val="15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FFFFFF"/>
                </a:solidFill>
                <a:effectLst/>
                <a:uLnTx/>
                <a:uFillTx/>
                <a:latin typeface="Public Sans Light"/>
                <a:ea typeface="+mn-ea"/>
                <a:cs typeface="+mn-cs"/>
              </a:rPr>
              <a:t>How can we represent this division using multiplication?</a:t>
            </a:r>
          </a:p>
        </p:txBody>
      </p:sp>
      <p:sp>
        <p:nvSpPr>
          <p:cNvPr id="4" name="Slide Number Placeholder 2">
            <a:extLst>
              <a:ext uri="{FF2B5EF4-FFF2-40B4-BE49-F238E27FC236}">
                <a16:creationId xmlns:a16="http://schemas.microsoft.com/office/drawing/2014/main" id="{9FE012A2-4565-2F38-D7D8-DC66A291A576}"/>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21</a:t>
            </a:fld>
            <a:endParaRPr lang="en-AU" dirty="0"/>
          </a:p>
        </p:txBody>
      </p:sp>
    </p:spTree>
    <p:extLst>
      <p:ext uri="{BB962C8B-B14F-4D97-AF65-F5344CB8AC3E}">
        <p14:creationId xmlns:p14="http://schemas.microsoft.com/office/powerpoint/2010/main" val="1862254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First worked example</a:t>
            </a:r>
          </a:p>
        </p:txBody>
      </p:sp>
      <p:sp>
        <p:nvSpPr>
          <p:cNvPr id="9" name="Text Placeholder 12">
            <a:extLst>
              <a:ext uri="{FF2B5EF4-FFF2-40B4-BE49-F238E27FC236}">
                <a16:creationId xmlns:a16="http://schemas.microsoft.com/office/drawing/2014/main" id="{C971F9C4-4F00-52E2-E265-597DD4E0A864}"/>
              </a:ext>
            </a:extLst>
          </p:cNvPr>
          <p:cNvSpPr>
            <a:spLocks noGrp="1"/>
          </p:cNvSpPr>
          <p:nvPr>
            <p:ph type="body" sz="quarter" idx="18"/>
          </p:nvPr>
        </p:nvSpPr>
        <p:spPr/>
        <p:txBody>
          <a:bodyPr/>
          <a:lstStyle/>
          <a:p>
            <a:br>
              <a:rPr lang="en-AU" dirty="0"/>
            </a:br>
            <a:r>
              <a:rPr lang="en-AU" dirty="0"/>
              <a:t>Logging those sounds</a:t>
            </a:r>
          </a:p>
        </p:txBody>
      </p:sp>
      <p:sp>
        <p:nvSpPr>
          <p:cNvPr id="2" name="TextBox 1">
            <a:extLst>
              <a:ext uri="{FF2B5EF4-FFF2-40B4-BE49-F238E27FC236}">
                <a16:creationId xmlns:a16="http://schemas.microsoft.com/office/drawing/2014/main" id="{DB5ACAEE-0F00-2F60-61B1-CD07B28425A2}"/>
              </a:ext>
            </a:extLst>
          </p:cNvPr>
          <p:cNvSpPr txBox="1"/>
          <p:nvPr/>
        </p:nvSpPr>
        <p:spPr>
          <a:xfrm>
            <a:off x="359999" y="1695549"/>
            <a:ext cx="10653743" cy="914400"/>
          </a:xfrm>
          <a:prstGeom prst="rect">
            <a:avLst/>
          </a:prstGeom>
          <a:noFill/>
        </p:spPr>
        <p:txBody>
          <a:bodyPr wrap="none" lIns="0" tIns="0" rIns="0" bIns="0" rtlCol="0">
            <a:noAutofit/>
          </a:bodyPr>
          <a:lstStyle/>
          <a:p>
            <a:pPr algn="l">
              <a:lnSpc>
                <a:spcPct val="150000"/>
              </a:lnSpc>
            </a:pPr>
            <a:r>
              <a:rPr lang="en-AU" sz="1800" dirty="0"/>
              <a:t>Find where the value 2 is located on the logarithmic number line for base 10.</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40BBD99-A6DF-3BBF-0A60-8C3BA790BD22}"/>
                  </a:ext>
                </a:extLst>
              </p:cNvPr>
              <p:cNvSpPr txBox="1"/>
              <p:nvPr/>
            </p:nvSpPr>
            <p:spPr>
              <a:xfrm>
                <a:off x="4208666" y="2930328"/>
                <a:ext cx="2956407" cy="469569"/>
              </a:xfrm>
              <a:prstGeom prst="rect">
                <a:avLst/>
              </a:prstGeom>
              <a:noFill/>
            </p:spPr>
            <p:txBody>
              <a:bodyPr wrap="none" lIns="0" tIns="0" rIns="0" bIns="0" rtlCol="0">
                <a:noAutofit/>
              </a:bodyPr>
              <a:lstStyle/>
              <a:p>
                <a:pPr algn="ctr"/>
                <a14:m>
                  <m:oMath xmlns:m="http://schemas.openxmlformats.org/officeDocument/2006/math">
                    <m:func>
                      <m:funcPr>
                        <m:ctrlPr>
                          <a:rPr lang="en-AU" sz="1800" b="0" i="1" dirty="0" smtClean="0">
                            <a:latin typeface="Cambria Math" panose="02040503050406030204" pitchFamily="18" charset="0"/>
                          </a:rPr>
                        </m:ctrlPr>
                      </m:funcPr>
                      <m:fName>
                        <m:sSub>
                          <m:sSubPr>
                            <m:ctrlPr>
                              <a:rPr lang="en-AU" sz="1800" b="0" i="1" dirty="0" smtClean="0">
                                <a:latin typeface="Cambria Math" panose="02040503050406030204" pitchFamily="18" charset="0"/>
                              </a:rPr>
                            </m:ctrlPr>
                          </m:sSubPr>
                          <m:e>
                            <m:r>
                              <m:rPr>
                                <m:sty m:val="p"/>
                              </m:rPr>
                              <a:rPr lang="en-AU" sz="1800" b="0" i="0" dirty="0" smtClean="0">
                                <a:latin typeface="Cambria Math" panose="02040503050406030204" pitchFamily="18" charset="0"/>
                              </a:rPr>
                              <m:t>log</m:t>
                            </m:r>
                          </m:e>
                          <m:sub>
                            <m:r>
                              <a:rPr lang="en-AU" sz="1800" b="0" i="1" dirty="0" smtClean="0">
                                <a:latin typeface="Cambria Math" panose="02040503050406030204" pitchFamily="18" charset="0"/>
                              </a:rPr>
                              <m:t>10</m:t>
                            </m:r>
                          </m:sub>
                        </m:sSub>
                      </m:fName>
                      <m:e>
                        <m:r>
                          <a:rPr lang="en-AU" sz="1800" b="0" i="1" dirty="0" smtClean="0">
                            <a:latin typeface="Cambria Math" panose="02040503050406030204" pitchFamily="18" charset="0"/>
                          </a:rPr>
                          <m:t>2</m:t>
                        </m:r>
                      </m:e>
                    </m:func>
                    <m:r>
                      <a:rPr lang="en-AU" sz="1800" b="0" i="1" dirty="0" smtClean="0">
                        <a:latin typeface="Cambria Math" panose="02040503050406030204" pitchFamily="18" charset="0"/>
                      </a:rPr>
                      <m:t>=0.301 (3</m:t>
                    </m:r>
                    <m:r>
                      <a:rPr lang="en-AU" sz="1800" b="0" i="1" dirty="0" smtClean="0">
                        <a:latin typeface="Cambria Math" panose="02040503050406030204" pitchFamily="18" charset="0"/>
                      </a:rPr>
                      <m:t>𝑑𝑝</m:t>
                    </m:r>
                    <m:r>
                      <a:rPr lang="en-AU" sz="1800" b="0" i="1" dirty="0" smtClean="0">
                        <a:latin typeface="Cambria Math" panose="02040503050406030204" pitchFamily="18" charset="0"/>
                      </a:rPr>
                      <m:t>)</m:t>
                    </m:r>
                  </m:oMath>
                </a14:m>
                <a:r>
                  <a:rPr lang="en-AU" sz="1800" dirty="0"/>
                  <a:t> </a:t>
                </a:r>
              </a:p>
            </p:txBody>
          </p:sp>
        </mc:Choice>
        <mc:Fallback xmlns="">
          <p:sp>
            <p:nvSpPr>
              <p:cNvPr id="3" name="TextBox 2">
                <a:extLst>
                  <a:ext uri="{FF2B5EF4-FFF2-40B4-BE49-F238E27FC236}">
                    <a16:creationId xmlns:a16="http://schemas.microsoft.com/office/drawing/2014/main" id="{C40BBD99-A6DF-3BBF-0A60-8C3BA790BD22}"/>
                  </a:ext>
                </a:extLst>
              </p:cNvPr>
              <p:cNvSpPr txBox="1">
                <a:spLocks noRot="1" noChangeAspect="1" noMove="1" noResize="1" noEditPoints="1" noAdjustHandles="1" noChangeArrowheads="1" noChangeShapeType="1" noTextEdit="1"/>
              </p:cNvSpPr>
              <p:nvPr/>
            </p:nvSpPr>
            <p:spPr>
              <a:xfrm>
                <a:off x="4208666" y="2930328"/>
                <a:ext cx="2956407" cy="469569"/>
              </a:xfrm>
              <a:prstGeom prst="rect">
                <a:avLst/>
              </a:prstGeom>
              <a:blipFill>
                <a:blip r:embed="rId5"/>
                <a:stretch>
                  <a:fillRect t="-5263"/>
                </a:stretch>
              </a:blipFill>
            </p:spPr>
            <p:txBody>
              <a:bodyPr/>
              <a:lstStyle/>
              <a:p>
                <a:r>
                  <a:rPr lang="en-US">
                    <a:noFill/>
                  </a:rPr>
                  <a:t> </a:t>
                </a:r>
              </a:p>
            </p:txBody>
          </p:sp>
        </mc:Fallback>
      </mc:AlternateContent>
      <p:pic>
        <p:nvPicPr>
          <p:cNvPr id="14" name="Picture 13" descr="A continuous number line displaying nine equally spaced increments from zero point one through to and including ten raised to the power of seven. Each increment displays a value that is a magnitude of ten greater than the previous increment. &#10;Above the number line is a green segment, beginning at a point above the value one on the number line and extending to a point above the value two. This green segment has a green dot on its most positive end. Above the dot is a label displaying &quot;multiplied by two&quot;.">
            <a:extLst>
              <a:ext uri="{FF2B5EF4-FFF2-40B4-BE49-F238E27FC236}">
                <a16:creationId xmlns:a16="http://schemas.microsoft.com/office/drawing/2014/main" id="{03DF42F6-315C-C3EB-1501-86F950AC4192}"/>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952500" y="3524348"/>
            <a:ext cx="10287000" cy="1638103"/>
          </a:xfrm>
          <a:prstGeom prst="rect">
            <a:avLst/>
          </a:prstGeom>
        </p:spPr>
      </p:pic>
      <p:sp>
        <p:nvSpPr>
          <p:cNvPr id="6" name="Slide Number Placeholder 2">
            <a:extLst>
              <a:ext uri="{FF2B5EF4-FFF2-40B4-BE49-F238E27FC236}">
                <a16:creationId xmlns:a16="http://schemas.microsoft.com/office/drawing/2014/main" id="{922C75D5-3359-6B96-FC0F-C50BBD0D9145}"/>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22</a:t>
            </a:fld>
            <a:endParaRPr lang="en-AU" dirty="0"/>
          </a:p>
        </p:txBody>
      </p:sp>
    </p:spTree>
    <p:extLst>
      <p:ext uri="{BB962C8B-B14F-4D97-AF65-F5344CB8AC3E}">
        <p14:creationId xmlns:p14="http://schemas.microsoft.com/office/powerpoint/2010/main" val="3100535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First prompts</a:t>
            </a:r>
          </a:p>
        </p:txBody>
      </p:sp>
      <p:sp>
        <p:nvSpPr>
          <p:cNvPr id="9" name="Text Placeholder 12">
            <a:extLst>
              <a:ext uri="{FF2B5EF4-FFF2-40B4-BE49-F238E27FC236}">
                <a16:creationId xmlns:a16="http://schemas.microsoft.com/office/drawing/2014/main" id="{C971F9C4-4F00-52E2-E265-597DD4E0A864}"/>
              </a:ext>
            </a:extLst>
          </p:cNvPr>
          <p:cNvSpPr>
            <a:spLocks noGrp="1"/>
          </p:cNvSpPr>
          <p:nvPr>
            <p:ph type="body" sz="quarter" idx="18"/>
          </p:nvPr>
        </p:nvSpPr>
        <p:spPr/>
        <p:txBody>
          <a:bodyPr/>
          <a:lstStyle/>
          <a:p>
            <a:r>
              <a:rPr lang="en-AU" dirty="0"/>
              <a:t>Logging those sounds</a:t>
            </a:r>
          </a:p>
        </p:txBody>
      </p:sp>
      <p:sp>
        <p:nvSpPr>
          <p:cNvPr id="2" name="TextBox 1">
            <a:extLst>
              <a:ext uri="{FF2B5EF4-FFF2-40B4-BE49-F238E27FC236}">
                <a16:creationId xmlns:a16="http://schemas.microsoft.com/office/drawing/2014/main" id="{DB5ACAEE-0F00-2F60-61B1-CD07B28425A2}"/>
              </a:ext>
            </a:extLst>
          </p:cNvPr>
          <p:cNvSpPr txBox="1"/>
          <p:nvPr/>
        </p:nvSpPr>
        <p:spPr>
          <a:xfrm>
            <a:off x="359999" y="1695549"/>
            <a:ext cx="10079037" cy="332749"/>
          </a:xfrm>
          <a:prstGeom prst="rect">
            <a:avLst/>
          </a:prstGeom>
          <a:noFill/>
        </p:spPr>
        <p:txBody>
          <a:bodyPr wrap="none" lIns="0" tIns="0" rIns="0" bIns="0" rtlCol="0">
            <a:noAutofit/>
          </a:bodyPr>
          <a:lstStyle/>
          <a:p>
            <a:pPr algn="l"/>
            <a:r>
              <a:rPr lang="en-AU" sz="1800" dirty="0"/>
              <a:t>Find where the value 2 is located on the logarithmic number line for base 10.</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40BBD99-A6DF-3BBF-0A60-8C3BA790BD22}"/>
                  </a:ext>
                </a:extLst>
              </p:cNvPr>
              <p:cNvSpPr txBox="1"/>
              <p:nvPr/>
            </p:nvSpPr>
            <p:spPr>
              <a:xfrm>
                <a:off x="359999" y="2962433"/>
                <a:ext cx="2332401" cy="469569"/>
              </a:xfrm>
              <a:prstGeom prst="rect">
                <a:avLst/>
              </a:prstGeom>
              <a:noFill/>
            </p:spPr>
            <p:txBody>
              <a:bodyPr wrap="none" lIns="0" tIns="0" rIns="0" bIns="0" rtlCol="0">
                <a:noAutofit/>
              </a:bodyPr>
              <a:lstStyle/>
              <a:p>
                <a:pPr algn="l"/>
                <a14:m>
                  <m:oMath xmlns:m="http://schemas.openxmlformats.org/officeDocument/2006/math">
                    <m:func>
                      <m:funcPr>
                        <m:ctrlPr>
                          <a:rPr lang="en-AU" sz="1800" b="0" i="1" dirty="0" smtClean="0">
                            <a:latin typeface="Cambria Math" panose="02040503050406030204" pitchFamily="18" charset="0"/>
                          </a:rPr>
                        </m:ctrlPr>
                      </m:funcPr>
                      <m:fName>
                        <m:sSub>
                          <m:sSubPr>
                            <m:ctrlPr>
                              <a:rPr lang="en-AU" sz="1800" b="0" i="1" dirty="0" smtClean="0">
                                <a:latin typeface="Cambria Math" panose="02040503050406030204" pitchFamily="18" charset="0"/>
                              </a:rPr>
                            </m:ctrlPr>
                          </m:sSubPr>
                          <m:e>
                            <m:r>
                              <m:rPr>
                                <m:sty m:val="p"/>
                              </m:rPr>
                              <a:rPr lang="en-AU" sz="1800" b="0" i="0" dirty="0" smtClean="0">
                                <a:latin typeface="Cambria Math" panose="02040503050406030204" pitchFamily="18" charset="0"/>
                              </a:rPr>
                              <m:t>log</m:t>
                            </m:r>
                          </m:e>
                          <m:sub>
                            <m:r>
                              <a:rPr lang="en-AU" sz="1800" b="0" i="1" dirty="0" smtClean="0">
                                <a:latin typeface="Cambria Math" panose="02040503050406030204" pitchFamily="18" charset="0"/>
                              </a:rPr>
                              <m:t>10</m:t>
                            </m:r>
                          </m:sub>
                        </m:sSub>
                      </m:fName>
                      <m:e>
                        <m:r>
                          <a:rPr lang="en-AU" sz="1800" b="0" i="1" dirty="0" smtClean="0">
                            <a:latin typeface="Cambria Math" panose="02040503050406030204" pitchFamily="18" charset="0"/>
                          </a:rPr>
                          <m:t>2</m:t>
                        </m:r>
                      </m:e>
                    </m:func>
                    <m:r>
                      <a:rPr lang="en-AU" sz="1800" b="0" i="1" dirty="0" smtClean="0">
                        <a:latin typeface="Cambria Math" panose="02040503050406030204" pitchFamily="18" charset="0"/>
                      </a:rPr>
                      <m:t>=0.301 (3</m:t>
                    </m:r>
                    <m:r>
                      <a:rPr lang="en-AU" sz="1800" b="0" i="1" dirty="0" smtClean="0">
                        <a:latin typeface="Cambria Math" panose="02040503050406030204" pitchFamily="18" charset="0"/>
                      </a:rPr>
                      <m:t>𝑑𝑝</m:t>
                    </m:r>
                    <m:r>
                      <a:rPr lang="en-AU" sz="1800" b="0" i="1" dirty="0" smtClean="0">
                        <a:latin typeface="Cambria Math" panose="02040503050406030204" pitchFamily="18" charset="0"/>
                      </a:rPr>
                      <m:t>)</m:t>
                    </m:r>
                  </m:oMath>
                </a14:m>
                <a:r>
                  <a:rPr lang="en-AU" sz="1800" dirty="0"/>
                  <a:t> </a:t>
                </a:r>
              </a:p>
            </p:txBody>
          </p:sp>
        </mc:Choice>
        <mc:Fallback xmlns="">
          <p:sp>
            <p:nvSpPr>
              <p:cNvPr id="3" name="TextBox 2">
                <a:extLst>
                  <a:ext uri="{FF2B5EF4-FFF2-40B4-BE49-F238E27FC236}">
                    <a16:creationId xmlns:a16="http://schemas.microsoft.com/office/drawing/2014/main" id="{C40BBD99-A6DF-3BBF-0A60-8C3BA790BD22}"/>
                  </a:ext>
                </a:extLst>
              </p:cNvPr>
              <p:cNvSpPr txBox="1">
                <a:spLocks noRot="1" noChangeAspect="1" noMove="1" noResize="1" noEditPoints="1" noAdjustHandles="1" noChangeArrowheads="1" noChangeShapeType="1" noTextEdit="1"/>
              </p:cNvSpPr>
              <p:nvPr/>
            </p:nvSpPr>
            <p:spPr>
              <a:xfrm>
                <a:off x="359999" y="2962433"/>
                <a:ext cx="2332401" cy="469569"/>
              </a:xfrm>
              <a:prstGeom prst="rect">
                <a:avLst/>
              </a:prstGeom>
              <a:blipFill>
                <a:blip r:embed="rId3"/>
                <a:stretch>
                  <a:fillRect l="-4700"/>
                </a:stretch>
              </a:blipFill>
            </p:spPr>
            <p:txBody>
              <a:bodyPr/>
              <a:lstStyle/>
              <a:p>
                <a:r>
                  <a:rPr lang="en-AU">
                    <a:noFill/>
                  </a:rPr>
                  <a:t> </a:t>
                </a:r>
              </a:p>
            </p:txBody>
          </p:sp>
        </mc:Fallback>
      </mc:AlternateContent>
      <p:sp>
        <p:nvSpPr>
          <p:cNvPr id="6" name="Speech Bubble: Oval 5">
            <a:extLst>
              <a:ext uri="{FF2B5EF4-FFF2-40B4-BE49-F238E27FC236}">
                <a16:creationId xmlns:a16="http://schemas.microsoft.com/office/drawing/2014/main" id="{3CCCEC95-9D82-8C8D-E09D-CB13A91C317D}"/>
              </a:ext>
            </a:extLst>
          </p:cNvPr>
          <p:cNvSpPr/>
          <p:nvPr/>
        </p:nvSpPr>
        <p:spPr>
          <a:xfrm>
            <a:off x="3076241" y="2243907"/>
            <a:ext cx="3706752" cy="1213939"/>
          </a:xfrm>
          <a:prstGeom prst="wedgeRoundRectCallout">
            <a:avLst>
              <a:gd name="adj1" fmla="val -59157"/>
              <a:gd name="adj2" fmla="val 23136"/>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98425">
              <a:lnSpc>
                <a:spcPct val="150000"/>
              </a:lnSpc>
            </a:pPr>
            <a:r>
              <a:rPr lang="en-AU" sz="1800" dirty="0"/>
              <a:t>How does the decimal value relate to the position of the 2?</a:t>
            </a:r>
          </a:p>
        </p:txBody>
      </p:sp>
      <p:pic>
        <p:nvPicPr>
          <p:cNvPr id="14" name="Picture 13" descr="A continuous number line displaying nine equally spaced increments from zero point one through to and including ten raised to the power of seven. Each increment displays a value that is a magnitude of ten greater than the previous increment. &#10;Above the number line is a green segment, beginning at a point above the value one on the number line and extending to a point above the value two. This green segment has a green dot on its most positive end. Above the dot is a label displaying &quot;multiplied by two&quot;.">
            <a:extLst>
              <a:ext uri="{FF2B5EF4-FFF2-40B4-BE49-F238E27FC236}">
                <a16:creationId xmlns:a16="http://schemas.microsoft.com/office/drawing/2014/main" id="{03DF42F6-315C-C3EB-1501-86F950AC4192}"/>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37000" y="3746802"/>
            <a:ext cx="10287000" cy="1638103"/>
          </a:xfrm>
          <a:prstGeom prst="rect">
            <a:avLst/>
          </a:prstGeom>
        </p:spPr>
      </p:pic>
      <p:sp>
        <p:nvSpPr>
          <p:cNvPr id="4" name="Speech Bubble: Oval 3">
            <a:extLst>
              <a:ext uri="{FF2B5EF4-FFF2-40B4-BE49-F238E27FC236}">
                <a16:creationId xmlns:a16="http://schemas.microsoft.com/office/drawing/2014/main" id="{B13D9924-E742-5AD6-93F5-C6416D0860ED}"/>
              </a:ext>
            </a:extLst>
          </p:cNvPr>
          <p:cNvSpPr/>
          <p:nvPr/>
        </p:nvSpPr>
        <p:spPr>
          <a:xfrm>
            <a:off x="359999" y="5162451"/>
            <a:ext cx="3578024" cy="1213939"/>
          </a:xfrm>
          <a:prstGeom prst="wedgeRoundRectCallout">
            <a:avLst>
              <a:gd name="adj1" fmla="val 15473"/>
              <a:gd name="adj2" fmla="val -75148"/>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41288">
              <a:lnSpc>
                <a:spcPct val="150000"/>
              </a:lnSpc>
            </a:pPr>
            <a:r>
              <a:rPr lang="en-AU" sz="1800" dirty="0"/>
              <a:t>Why does this increment still show multiplication?</a:t>
            </a:r>
          </a:p>
        </p:txBody>
      </p:sp>
      <p:sp>
        <p:nvSpPr>
          <p:cNvPr id="8" name="Slide Number Placeholder 2">
            <a:extLst>
              <a:ext uri="{FF2B5EF4-FFF2-40B4-BE49-F238E27FC236}">
                <a16:creationId xmlns:a16="http://schemas.microsoft.com/office/drawing/2014/main" id="{35D556BA-11DC-2A2E-EFA2-4E4ACA64799D}"/>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23</a:t>
            </a:fld>
            <a:endParaRPr lang="en-AU" dirty="0"/>
          </a:p>
        </p:txBody>
      </p:sp>
    </p:spTree>
    <p:extLst>
      <p:ext uri="{BB962C8B-B14F-4D97-AF65-F5344CB8AC3E}">
        <p14:creationId xmlns:p14="http://schemas.microsoft.com/office/powerpoint/2010/main" val="2430773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First your turn</a:t>
            </a:r>
          </a:p>
        </p:txBody>
      </p:sp>
      <p:sp>
        <p:nvSpPr>
          <p:cNvPr id="9" name="Text Placeholder 12">
            <a:extLst>
              <a:ext uri="{FF2B5EF4-FFF2-40B4-BE49-F238E27FC236}">
                <a16:creationId xmlns:a16="http://schemas.microsoft.com/office/drawing/2014/main" id="{C971F9C4-4F00-52E2-E265-597DD4E0A864}"/>
              </a:ext>
            </a:extLst>
          </p:cNvPr>
          <p:cNvSpPr>
            <a:spLocks noGrp="1"/>
          </p:cNvSpPr>
          <p:nvPr>
            <p:ph type="body" sz="quarter" idx="18"/>
          </p:nvPr>
        </p:nvSpPr>
        <p:spPr/>
        <p:txBody>
          <a:bodyPr/>
          <a:lstStyle/>
          <a:p>
            <a:r>
              <a:rPr lang="en-AU" dirty="0"/>
              <a:t>Logging those sounds</a:t>
            </a:r>
          </a:p>
        </p:txBody>
      </p:sp>
      <p:sp>
        <p:nvSpPr>
          <p:cNvPr id="2" name="TextBox 1">
            <a:extLst>
              <a:ext uri="{FF2B5EF4-FFF2-40B4-BE49-F238E27FC236}">
                <a16:creationId xmlns:a16="http://schemas.microsoft.com/office/drawing/2014/main" id="{DB5ACAEE-0F00-2F60-61B1-CD07B28425A2}"/>
              </a:ext>
            </a:extLst>
          </p:cNvPr>
          <p:cNvSpPr txBox="1"/>
          <p:nvPr/>
        </p:nvSpPr>
        <p:spPr>
          <a:xfrm>
            <a:off x="359999" y="1695549"/>
            <a:ext cx="10653743" cy="914400"/>
          </a:xfrm>
          <a:prstGeom prst="rect">
            <a:avLst/>
          </a:prstGeom>
          <a:noFill/>
        </p:spPr>
        <p:txBody>
          <a:bodyPr wrap="none" lIns="0" tIns="0" rIns="0" bIns="0" rtlCol="0">
            <a:noAutofit/>
          </a:bodyPr>
          <a:lstStyle/>
          <a:p>
            <a:pPr algn="l"/>
            <a:r>
              <a:rPr lang="en-AU" sz="1800" dirty="0"/>
              <a:t>Find where the value 3 is located on the logarithmic number line for base 10.</a:t>
            </a:r>
          </a:p>
        </p:txBody>
      </p:sp>
      <p:pic>
        <p:nvPicPr>
          <p:cNvPr id="5" name="Picture 4" descr="A continuous number line displaying equally-spaced increments from zero point one through to and including ten raised to the power of seven.">
            <a:extLst>
              <a:ext uri="{FF2B5EF4-FFF2-40B4-BE49-F238E27FC236}">
                <a16:creationId xmlns:a16="http://schemas.microsoft.com/office/drawing/2014/main" id="{E41A893C-23E3-CBB4-F33A-FBCB9A31BF3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52500" y="4248052"/>
            <a:ext cx="10287000" cy="1234392"/>
          </a:xfrm>
          <a:prstGeom prst="rect">
            <a:avLst/>
          </a:prstGeom>
        </p:spPr>
      </p:pic>
      <p:sp>
        <p:nvSpPr>
          <p:cNvPr id="3" name="Slide Number Placeholder 2">
            <a:extLst>
              <a:ext uri="{FF2B5EF4-FFF2-40B4-BE49-F238E27FC236}">
                <a16:creationId xmlns:a16="http://schemas.microsoft.com/office/drawing/2014/main" id="{F3DDA8A9-FED7-C675-479D-F84CEB51624D}"/>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24</a:t>
            </a:fld>
            <a:endParaRPr lang="en-AU" dirty="0"/>
          </a:p>
        </p:txBody>
      </p:sp>
    </p:spTree>
    <p:extLst>
      <p:ext uri="{BB962C8B-B14F-4D97-AF65-F5344CB8AC3E}">
        <p14:creationId xmlns:p14="http://schemas.microsoft.com/office/powerpoint/2010/main" val="3230528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First solutions</a:t>
            </a:r>
          </a:p>
        </p:txBody>
      </p:sp>
      <p:sp>
        <p:nvSpPr>
          <p:cNvPr id="9" name="Text Placeholder 12">
            <a:extLst>
              <a:ext uri="{FF2B5EF4-FFF2-40B4-BE49-F238E27FC236}">
                <a16:creationId xmlns:a16="http://schemas.microsoft.com/office/drawing/2014/main" id="{C971F9C4-4F00-52E2-E265-597DD4E0A864}"/>
              </a:ext>
            </a:extLst>
          </p:cNvPr>
          <p:cNvSpPr>
            <a:spLocks noGrp="1"/>
          </p:cNvSpPr>
          <p:nvPr>
            <p:ph type="body" sz="quarter" idx="18"/>
          </p:nvPr>
        </p:nvSpPr>
        <p:spPr/>
        <p:txBody>
          <a:bodyPr/>
          <a:lstStyle/>
          <a:p>
            <a:r>
              <a:rPr lang="en-AU" dirty="0"/>
              <a:t>Logging those sounds</a:t>
            </a:r>
          </a:p>
        </p:txBody>
      </p:sp>
      <p:sp>
        <p:nvSpPr>
          <p:cNvPr id="2" name="TextBox 1">
            <a:extLst>
              <a:ext uri="{FF2B5EF4-FFF2-40B4-BE49-F238E27FC236}">
                <a16:creationId xmlns:a16="http://schemas.microsoft.com/office/drawing/2014/main" id="{DB5ACAEE-0F00-2F60-61B1-CD07B28425A2}"/>
              </a:ext>
            </a:extLst>
          </p:cNvPr>
          <p:cNvSpPr txBox="1"/>
          <p:nvPr/>
        </p:nvSpPr>
        <p:spPr>
          <a:xfrm>
            <a:off x="359999" y="1695549"/>
            <a:ext cx="10653743" cy="914400"/>
          </a:xfrm>
          <a:prstGeom prst="rect">
            <a:avLst/>
          </a:prstGeom>
          <a:noFill/>
        </p:spPr>
        <p:txBody>
          <a:bodyPr wrap="none" lIns="0" tIns="0" rIns="0" bIns="0" rtlCol="0">
            <a:noAutofit/>
          </a:bodyPr>
          <a:lstStyle/>
          <a:p>
            <a:pPr algn="l"/>
            <a:r>
              <a:rPr lang="en-AU" sz="1800" dirty="0"/>
              <a:t>Find where the value 3 is located on the logarithmic number line for base 10.</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40BBD99-A6DF-3BBF-0A60-8C3BA790BD22}"/>
                  </a:ext>
                </a:extLst>
              </p:cNvPr>
              <p:cNvSpPr txBox="1"/>
              <p:nvPr/>
            </p:nvSpPr>
            <p:spPr>
              <a:xfrm>
                <a:off x="4208666" y="2930328"/>
                <a:ext cx="2956407" cy="469569"/>
              </a:xfrm>
              <a:prstGeom prst="rect">
                <a:avLst/>
              </a:prstGeom>
              <a:noFill/>
            </p:spPr>
            <p:txBody>
              <a:bodyPr wrap="none" lIns="0" tIns="0" rIns="0" bIns="0" rtlCol="0">
                <a:noAutofit/>
              </a:bodyPr>
              <a:lstStyle/>
              <a:p>
                <a:pPr algn="ctr"/>
                <a14:m>
                  <m:oMath xmlns:m="http://schemas.openxmlformats.org/officeDocument/2006/math">
                    <m:func>
                      <m:funcPr>
                        <m:ctrlPr>
                          <a:rPr lang="en-AU" sz="1800" b="0" i="1" dirty="0" smtClean="0">
                            <a:latin typeface="Cambria Math" panose="02040503050406030204" pitchFamily="18" charset="0"/>
                          </a:rPr>
                        </m:ctrlPr>
                      </m:funcPr>
                      <m:fName>
                        <m:sSub>
                          <m:sSubPr>
                            <m:ctrlPr>
                              <a:rPr lang="en-AU" sz="1800" b="0" i="1" dirty="0" smtClean="0">
                                <a:latin typeface="Cambria Math" panose="02040503050406030204" pitchFamily="18" charset="0"/>
                              </a:rPr>
                            </m:ctrlPr>
                          </m:sSubPr>
                          <m:e>
                            <m:r>
                              <m:rPr>
                                <m:sty m:val="p"/>
                              </m:rPr>
                              <a:rPr lang="en-AU" sz="1800" b="0" i="0" dirty="0" smtClean="0">
                                <a:latin typeface="Cambria Math" panose="02040503050406030204" pitchFamily="18" charset="0"/>
                              </a:rPr>
                              <m:t>log</m:t>
                            </m:r>
                          </m:e>
                          <m:sub>
                            <m:r>
                              <a:rPr lang="en-AU" sz="1800" b="0" i="1" dirty="0" smtClean="0">
                                <a:latin typeface="Cambria Math" panose="02040503050406030204" pitchFamily="18" charset="0"/>
                              </a:rPr>
                              <m:t>10</m:t>
                            </m:r>
                          </m:sub>
                        </m:sSub>
                      </m:fName>
                      <m:e>
                        <m:r>
                          <a:rPr lang="en-AU" sz="1800" b="0" i="1" dirty="0" smtClean="0">
                            <a:latin typeface="Cambria Math" panose="02040503050406030204" pitchFamily="18" charset="0"/>
                          </a:rPr>
                          <m:t>3</m:t>
                        </m:r>
                      </m:e>
                    </m:func>
                    <m:r>
                      <a:rPr lang="en-AU" sz="1800" b="0" i="1" dirty="0" smtClean="0">
                        <a:latin typeface="Cambria Math" panose="02040503050406030204" pitchFamily="18" charset="0"/>
                      </a:rPr>
                      <m:t>=0.477 (3</m:t>
                    </m:r>
                    <m:r>
                      <a:rPr lang="en-AU" sz="1800" b="0" i="1" dirty="0" smtClean="0">
                        <a:latin typeface="Cambria Math" panose="02040503050406030204" pitchFamily="18" charset="0"/>
                      </a:rPr>
                      <m:t>𝑑𝑝</m:t>
                    </m:r>
                    <m:r>
                      <a:rPr lang="en-AU" sz="1800" b="0" i="1" dirty="0" smtClean="0">
                        <a:latin typeface="Cambria Math" panose="02040503050406030204" pitchFamily="18" charset="0"/>
                      </a:rPr>
                      <m:t>)</m:t>
                    </m:r>
                  </m:oMath>
                </a14:m>
                <a:r>
                  <a:rPr lang="en-AU" sz="1800" dirty="0"/>
                  <a:t> </a:t>
                </a:r>
              </a:p>
            </p:txBody>
          </p:sp>
        </mc:Choice>
        <mc:Fallback xmlns="">
          <p:sp>
            <p:nvSpPr>
              <p:cNvPr id="3" name="TextBox 2">
                <a:extLst>
                  <a:ext uri="{FF2B5EF4-FFF2-40B4-BE49-F238E27FC236}">
                    <a16:creationId xmlns:a16="http://schemas.microsoft.com/office/drawing/2014/main" id="{C40BBD99-A6DF-3BBF-0A60-8C3BA790BD22}"/>
                  </a:ext>
                </a:extLst>
              </p:cNvPr>
              <p:cNvSpPr txBox="1">
                <a:spLocks noRot="1" noChangeAspect="1" noMove="1" noResize="1" noEditPoints="1" noAdjustHandles="1" noChangeArrowheads="1" noChangeShapeType="1" noTextEdit="1"/>
              </p:cNvSpPr>
              <p:nvPr/>
            </p:nvSpPr>
            <p:spPr>
              <a:xfrm>
                <a:off x="4208666" y="2930328"/>
                <a:ext cx="2956407" cy="469569"/>
              </a:xfrm>
              <a:prstGeom prst="rect">
                <a:avLst/>
              </a:prstGeom>
              <a:blipFill>
                <a:blip r:embed="rId4"/>
                <a:stretch>
                  <a:fillRect t="-5263"/>
                </a:stretch>
              </a:blipFill>
            </p:spPr>
            <p:txBody>
              <a:bodyPr/>
              <a:lstStyle/>
              <a:p>
                <a:r>
                  <a:rPr lang="en-US">
                    <a:noFill/>
                  </a:rPr>
                  <a:t> </a:t>
                </a:r>
              </a:p>
            </p:txBody>
          </p:sp>
        </mc:Fallback>
      </mc:AlternateContent>
      <p:pic>
        <p:nvPicPr>
          <p:cNvPr id="12" name="Picture 11" descr="A continuous number line displaying equally-spaced increments from zero point one through to and including ten raised to the power of seven.&#10;A blue point is marked on the number and labelled with the value three.&#10;Above the number line is a green segment, beginning at a position above the value one and extending in a positive direction until a point above the value three. The most positive end of the line segment is marked with a green dot and labelled with multiplied by three.">
            <a:extLst>
              <a:ext uri="{FF2B5EF4-FFF2-40B4-BE49-F238E27FC236}">
                <a16:creationId xmlns:a16="http://schemas.microsoft.com/office/drawing/2014/main" id="{300D0436-6562-7266-1757-3BBA8687CAC0}"/>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952499" y="3429000"/>
            <a:ext cx="10538915" cy="1638104"/>
          </a:xfrm>
          <a:prstGeom prst="rect">
            <a:avLst/>
          </a:prstGeom>
        </p:spPr>
      </p:pic>
      <p:sp>
        <p:nvSpPr>
          <p:cNvPr id="4" name="Slide Number Placeholder 2">
            <a:extLst>
              <a:ext uri="{FF2B5EF4-FFF2-40B4-BE49-F238E27FC236}">
                <a16:creationId xmlns:a16="http://schemas.microsoft.com/office/drawing/2014/main" id="{3C5DD068-8FA6-B2E6-D88A-CC48BE38A0A4}"/>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25</a:t>
            </a:fld>
            <a:endParaRPr lang="en-AU" dirty="0"/>
          </a:p>
        </p:txBody>
      </p:sp>
    </p:spTree>
    <p:extLst>
      <p:ext uri="{BB962C8B-B14F-4D97-AF65-F5344CB8AC3E}">
        <p14:creationId xmlns:p14="http://schemas.microsoft.com/office/powerpoint/2010/main" val="1970660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Second worked example</a:t>
            </a:r>
          </a:p>
        </p:txBody>
      </p:sp>
      <p:sp>
        <p:nvSpPr>
          <p:cNvPr id="9" name="Text Placeholder 12">
            <a:extLst>
              <a:ext uri="{FF2B5EF4-FFF2-40B4-BE49-F238E27FC236}">
                <a16:creationId xmlns:a16="http://schemas.microsoft.com/office/drawing/2014/main" id="{C971F9C4-4F00-52E2-E265-597DD4E0A864}"/>
              </a:ext>
            </a:extLst>
          </p:cNvPr>
          <p:cNvSpPr>
            <a:spLocks noGrp="1"/>
          </p:cNvSpPr>
          <p:nvPr>
            <p:ph type="body" sz="quarter" idx="18"/>
          </p:nvPr>
        </p:nvSpPr>
        <p:spPr/>
        <p:txBody>
          <a:bodyPr/>
          <a:lstStyle/>
          <a:p>
            <a:r>
              <a:rPr lang="en-AU" dirty="0"/>
              <a:t>Logging those sounds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B5ACAEE-0F00-2F60-61B1-CD07B28425A2}"/>
                  </a:ext>
                </a:extLst>
              </p:cNvPr>
              <p:cNvSpPr txBox="1"/>
              <p:nvPr/>
            </p:nvSpPr>
            <p:spPr>
              <a:xfrm>
                <a:off x="359999" y="1695549"/>
                <a:ext cx="11184301" cy="914400"/>
              </a:xfrm>
              <a:prstGeom prst="rect">
                <a:avLst/>
              </a:prstGeom>
              <a:noFill/>
            </p:spPr>
            <p:txBody>
              <a:bodyPr wrap="none" lIns="0" tIns="0" rIns="0" bIns="0" rtlCol="0">
                <a:noAutofit/>
              </a:bodyPr>
              <a:lstStyle/>
              <a:p>
                <a:pPr algn="l">
                  <a:lnSpc>
                    <a:spcPct val="150000"/>
                  </a:lnSpc>
                </a:pPr>
                <a:r>
                  <a:rPr lang="en-AU" sz="1800" dirty="0"/>
                  <a:t>Find where the value 6 is located on the logarithmic number line for base 10, without calculating</a:t>
                </a:r>
                <a:r>
                  <a:rPr lang="en-AU" sz="1800" b="0" dirty="0"/>
                  <a:t> </a:t>
                </a:r>
                <a14:m>
                  <m:oMath xmlns:m="http://schemas.openxmlformats.org/officeDocument/2006/math">
                    <m:func>
                      <m:funcPr>
                        <m:ctrlPr>
                          <a:rPr lang="en-AU" sz="1800" b="0" i="1" dirty="0" smtClean="0">
                            <a:latin typeface="Cambria Math" panose="02040503050406030204" pitchFamily="18" charset="0"/>
                          </a:rPr>
                        </m:ctrlPr>
                      </m:funcPr>
                      <m:fName>
                        <m:sSub>
                          <m:sSubPr>
                            <m:ctrlPr>
                              <a:rPr lang="en-AU" sz="1800" b="0" i="1" dirty="0" smtClean="0">
                                <a:latin typeface="Cambria Math" panose="02040503050406030204" pitchFamily="18" charset="0"/>
                              </a:rPr>
                            </m:ctrlPr>
                          </m:sSubPr>
                          <m:e>
                            <m:r>
                              <m:rPr>
                                <m:sty m:val="p"/>
                              </m:rPr>
                              <a:rPr lang="en-AU" sz="1800" b="0" i="0" dirty="0" smtClean="0">
                                <a:latin typeface="Cambria Math" panose="02040503050406030204" pitchFamily="18" charset="0"/>
                              </a:rPr>
                              <m:t>log</m:t>
                            </m:r>
                          </m:e>
                          <m:sub>
                            <m:r>
                              <a:rPr lang="en-AU" sz="1800" b="0" i="1" dirty="0" smtClean="0">
                                <a:latin typeface="Cambria Math" panose="02040503050406030204" pitchFamily="18" charset="0"/>
                              </a:rPr>
                              <m:t>10</m:t>
                            </m:r>
                          </m:sub>
                        </m:sSub>
                      </m:fName>
                      <m:e>
                        <m:r>
                          <a:rPr lang="en-AU" sz="1800" b="0" i="1" dirty="0" smtClean="0">
                            <a:latin typeface="Cambria Math" panose="02040503050406030204" pitchFamily="18" charset="0"/>
                          </a:rPr>
                          <m:t>6</m:t>
                        </m:r>
                      </m:e>
                    </m:func>
                  </m:oMath>
                </a14:m>
                <a:r>
                  <a:rPr lang="en-AU" sz="1800" dirty="0"/>
                  <a:t> .</a:t>
                </a:r>
              </a:p>
            </p:txBody>
          </p:sp>
        </mc:Choice>
        <mc:Fallback xmlns="">
          <p:sp>
            <p:nvSpPr>
              <p:cNvPr id="2" name="TextBox 1">
                <a:extLst>
                  <a:ext uri="{FF2B5EF4-FFF2-40B4-BE49-F238E27FC236}">
                    <a16:creationId xmlns:a16="http://schemas.microsoft.com/office/drawing/2014/main" id="{DB5ACAEE-0F00-2F60-61B1-CD07B28425A2}"/>
                  </a:ext>
                </a:extLst>
              </p:cNvPr>
              <p:cNvSpPr txBox="1">
                <a:spLocks noRot="1" noChangeAspect="1" noMove="1" noResize="1" noEditPoints="1" noAdjustHandles="1" noChangeArrowheads="1" noChangeShapeType="1" noTextEdit="1"/>
              </p:cNvSpPr>
              <p:nvPr/>
            </p:nvSpPr>
            <p:spPr>
              <a:xfrm>
                <a:off x="359999" y="1695549"/>
                <a:ext cx="11184301" cy="914400"/>
              </a:xfrm>
              <a:prstGeom prst="rect">
                <a:avLst/>
              </a:prstGeom>
              <a:blipFill>
                <a:blip r:embed="rId4"/>
                <a:stretch>
                  <a:fillRect l="-1247"/>
                </a:stretch>
              </a:blipFill>
            </p:spPr>
            <p:txBody>
              <a:bodyPr/>
              <a:lstStyle/>
              <a:p>
                <a:r>
                  <a:rPr lang="en-US">
                    <a:noFill/>
                  </a:rPr>
                  <a:t> </a:t>
                </a:r>
              </a:p>
            </p:txBody>
          </p:sp>
        </mc:Fallback>
      </mc:AlternateContent>
      <p:pic>
        <p:nvPicPr>
          <p:cNvPr id="6" name="Picture 5" descr="A continuous number line displaying equally-spaced increments from zero point one through to and including ten raised to the power of seven.&#10;A blue point is marked on the number and labelled with the value six.&#10;Above the number line are two green line segments. The first begins at a position above the value one and extending in a positive direction until a point above the value three. The most positive end of this line segment is marked with a green dot and labelled with &quot;multiplied by three&quot;.&#10;The second begins at a position above the value three and extends in a positive direction until a point above the value six. The most positive end of this line segment is marked with a green dot and labelled with &quot;multiplied by two&quot;.">
            <a:extLst>
              <a:ext uri="{FF2B5EF4-FFF2-40B4-BE49-F238E27FC236}">
                <a16:creationId xmlns:a16="http://schemas.microsoft.com/office/drawing/2014/main" id="{FD313C0F-228A-376A-A75F-263FD46EB8E7}"/>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952500" y="3013273"/>
            <a:ext cx="10287000" cy="1638104"/>
          </a:xfrm>
          <a:prstGeom prst="rect">
            <a:avLst/>
          </a:prstGeom>
        </p:spPr>
      </p:pic>
      <p:sp>
        <p:nvSpPr>
          <p:cNvPr id="3" name="Slide Number Placeholder 2">
            <a:extLst>
              <a:ext uri="{FF2B5EF4-FFF2-40B4-BE49-F238E27FC236}">
                <a16:creationId xmlns:a16="http://schemas.microsoft.com/office/drawing/2014/main" id="{E35B58B9-7E6C-4B01-F122-223A13351A3E}"/>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26</a:t>
            </a:fld>
            <a:endParaRPr lang="en-AU" dirty="0"/>
          </a:p>
        </p:txBody>
      </p:sp>
    </p:spTree>
    <p:extLst>
      <p:ext uri="{BB962C8B-B14F-4D97-AF65-F5344CB8AC3E}">
        <p14:creationId xmlns:p14="http://schemas.microsoft.com/office/powerpoint/2010/main" val="1072529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Second prompts</a:t>
            </a:r>
          </a:p>
        </p:txBody>
      </p:sp>
      <p:sp>
        <p:nvSpPr>
          <p:cNvPr id="9" name="Text Placeholder 12">
            <a:extLst>
              <a:ext uri="{FF2B5EF4-FFF2-40B4-BE49-F238E27FC236}">
                <a16:creationId xmlns:a16="http://schemas.microsoft.com/office/drawing/2014/main" id="{C971F9C4-4F00-52E2-E265-597DD4E0A864}"/>
              </a:ext>
            </a:extLst>
          </p:cNvPr>
          <p:cNvSpPr>
            <a:spLocks noGrp="1"/>
          </p:cNvSpPr>
          <p:nvPr>
            <p:ph type="body" sz="quarter" idx="18"/>
          </p:nvPr>
        </p:nvSpPr>
        <p:spPr/>
        <p:txBody>
          <a:bodyPr/>
          <a:lstStyle/>
          <a:p>
            <a:r>
              <a:rPr lang="en-AU" dirty="0"/>
              <a:t>Logging those sounds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B5ACAEE-0F00-2F60-61B1-CD07B28425A2}"/>
                  </a:ext>
                </a:extLst>
              </p:cNvPr>
              <p:cNvSpPr txBox="1"/>
              <p:nvPr/>
            </p:nvSpPr>
            <p:spPr>
              <a:xfrm>
                <a:off x="359999" y="1614867"/>
                <a:ext cx="12012976" cy="914400"/>
              </a:xfrm>
              <a:prstGeom prst="rect">
                <a:avLst/>
              </a:prstGeom>
              <a:noFill/>
            </p:spPr>
            <p:txBody>
              <a:bodyPr wrap="none" lIns="0" tIns="0" rIns="0" bIns="0" rtlCol="0">
                <a:noAutofit/>
              </a:bodyPr>
              <a:lstStyle/>
              <a:p>
                <a:pPr algn="l">
                  <a:lnSpc>
                    <a:spcPct val="150000"/>
                  </a:lnSpc>
                </a:pPr>
                <a:r>
                  <a:rPr lang="en-AU" sz="1800" dirty="0"/>
                  <a:t>Find where the value 6 is located on the logarithmic number line for base 10, </a:t>
                </a:r>
                <a:br>
                  <a:rPr lang="en-AU" sz="1800" dirty="0"/>
                </a:br>
                <a:r>
                  <a:rPr lang="en-AU" sz="1800" dirty="0"/>
                  <a:t>with and without calculating</a:t>
                </a:r>
                <a:r>
                  <a:rPr lang="en-AU" sz="1800" b="0" dirty="0"/>
                  <a:t> </a:t>
                </a:r>
                <a14:m>
                  <m:oMath xmlns:m="http://schemas.openxmlformats.org/officeDocument/2006/math">
                    <m:func>
                      <m:funcPr>
                        <m:ctrlPr>
                          <a:rPr lang="en-AU" sz="1800" b="0" i="1" dirty="0" smtClean="0">
                            <a:latin typeface="Cambria Math" panose="02040503050406030204" pitchFamily="18" charset="0"/>
                          </a:rPr>
                        </m:ctrlPr>
                      </m:funcPr>
                      <m:fName>
                        <m:sSub>
                          <m:sSubPr>
                            <m:ctrlPr>
                              <a:rPr lang="en-AU" sz="1800" b="0" i="1" dirty="0" smtClean="0">
                                <a:latin typeface="Cambria Math" panose="02040503050406030204" pitchFamily="18" charset="0"/>
                              </a:rPr>
                            </m:ctrlPr>
                          </m:sSubPr>
                          <m:e>
                            <m:r>
                              <m:rPr>
                                <m:sty m:val="p"/>
                              </m:rPr>
                              <a:rPr lang="en-AU" sz="1800" b="0" i="0" dirty="0" smtClean="0">
                                <a:latin typeface="Cambria Math" panose="02040503050406030204" pitchFamily="18" charset="0"/>
                              </a:rPr>
                              <m:t>log</m:t>
                            </m:r>
                          </m:e>
                          <m:sub>
                            <m:r>
                              <a:rPr lang="en-AU" sz="1800" b="0" i="1" dirty="0" smtClean="0">
                                <a:latin typeface="Cambria Math" panose="02040503050406030204" pitchFamily="18" charset="0"/>
                              </a:rPr>
                              <m:t>10</m:t>
                            </m:r>
                          </m:sub>
                        </m:sSub>
                      </m:fName>
                      <m:e>
                        <m:r>
                          <a:rPr lang="en-AU" sz="1800" b="0" i="1" dirty="0" smtClean="0">
                            <a:latin typeface="Cambria Math" panose="02040503050406030204" pitchFamily="18" charset="0"/>
                          </a:rPr>
                          <m:t>6</m:t>
                        </m:r>
                      </m:e>
                    </m:func>
                  </m:oMath>
                </a14:m>
                <a:r>
                  <a:rPr lang="en-AU" sz="1800" dirty="0"/>
                  <a:t> .</a:t>
                </a:r>
              </a:p>
            </p:txBody>
          </p:sp>
        </mc:Choice>
        <mc:Fallback xmlns="">
          <p:sp>
            <p:nvSpPr>
              <p:cNvPr id="2" name="TextBox 1">
                <a:extLst>
                  <a:ext uri="{FF2B5EF4-FFF2-40B4-BE49-F238E27FC236}">
                    <a16:creationId xmlns:a16="http://schemas.microsoft.com/office/drawing/2014/main" id="{DB5ACAEE-0F00-2F60-61B1-CD07B28425A2}"/>
                  </a:ext>
                </a:extLst>
              </p:cNvPr>
              <p:cNvSpPr txBox="1">
                <a:spLocks noRot="1" noChangeAspect="1" noMove="1" noResize="1" noEditPoints="1" noAdjustHandles="1" noChangeArrowheads="1" noChangeShapeType="1" noTextEdit="1"/>
              </p:cNvSpPr>
              <p:nvPr/>
            </p:nvSpPr>
            <p:spPr>
              <a:xfrm>
                <a:off x="359999" y="1614867"/>
                <a:ext cx="12012976" cy="914400"/>
              </a:xfrm>
              <a:prstGeom prst="rect">
                <a:avLst/>
              </a:prstGeom>
              <a:blipFill>
                <a:blip r:embed="rId9"/>
                <a:stretch>
                  <a:fillRect l="-1162"/>
                </a:stretch>
              </a:blipFill>
            </p:spPr>
            <p:txBody>
              <a:bodyPr/>
              <a:lstStyle/>
              <a:p>
                <a:r>
                  <a:rPr lang="en-US">
                    <a:noFill/>
                  </a:rPr>
                  <a:t> </a:t>
                </a:r>
              </a:p>
            </p:txBody>
          </p:sp>
        </mc:Fallback>
      </mc:AlternateContent>
      <p:sp>
        <p:nvSpPr>
          <p:cNvPr id="3" name="Speech Bubble: Oval 2">
            <a:extLst>
              <a:ext uri="{FF2B5EF4-FFF2-40B4-BE49-F238E27FC236}">
                <a16:creationId xmlns:a16="http://schemas.microsoft.com/office/drawing/2014/main" id="{F3B3CF7A-50C5-2175-0CF2-9990661174B1}"/>
              </a:ext>
            </a:extLst>
          </p:cNvPr>
          <p:cNvSpPr/>
          <p:nvPr/>
        </p:nvSpPr>
        <p:spPr>
          <a:xfrm>
            <a:off x="5035709" y="2684839"/>
            <a:ext cx="3618433" cy="1107387"/>
          </a:xfrm>
          <a:prstGeom prst="wedgeRoundRectCallout">
            <a:avLst>
              <a:gd name="adj1" fmla="val -91302"/>
              <a:gd name="adj2" fmla="val 31114"/>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84150">
              <a:lnSpc>
                <a:spcPct val="150000"/>
              </a:lnSpc>
            </a:pPr>
            <a:r>
              <a:rPr lang="en-AU" sz="1800" dirty="0"/>
              <a:t>What logarithms do these 2 green segments represent?</a:t>
            </a:r>
          </a:p>
        </p:txBody>
      </p:sp>
      <p:pic>
        <p:nvPicPr>
          <p:cNvPr id="6" name="Picture 5" descr="A continuous number line displaying equally-spaced increments from zero point one through to and including ten raised to the power of seven.&#10;A blue point is marked on the number and labelled with the value six.&#10;Above the number line are two green line segments. The first begins at a position above the value one and extending in a positive direction until a point above the value three. The most positive end of this line segment is marked with a green dot and labelled with &quot;multiplied by three&quot;.&#10;The second begins at a position above the value three and extends in a positive direction until a point above the value six. The most positive end of this line segment is marked with a green dot and labelled with &quot;multiplied by two&quot;.">
            <a:extLst>
              <a:ext uri="{FF2B5EF4-FFF2-40B4-BE49-F238E27FC236}">
                <a16:creationId xmlns:a16="http://schemas.microsoft.com/office/drawing/2014/main" id="{FD313C0F-228A-376A-A75F-263FD46EB8E7}"/>
              </a:ext>
            </a:extLst>
          </p:cNvPr>
          <p:cNvPicPr>
            <a:picLocks noChangeAspect="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95364" y="3099001"/>
            <a:ext cx="10287000" cy="1638104"/>
          </a:xfrm>
          <a:prstGeom prst="rect">
            <a:avLst/>
          </a:prstGeom>
        </p:spPr>
      </p:pic>
      <mc:AlternateContent xmlns:mc="http://schemas.openxmlformats.org/markup-compatibility/2006" xmlns:a14="http://schemas.microsoft.com/office/drawing/2010/main">
        <mc:Choice Requires="a14">
          <p:sp>
            <p:nvSpPr>
              <p:cNvPr id="5" name="Speech Bubble: Oval 4">
                <a:extLst>
                  <a:ext uri="{FF2B5EF4-FFF2-40B4-BE49-F238E27FC236}">
                    <a16:creationId xmlns:a16="http://schemas.microsoft.com/office/drawing/2014/main" id="{E7C55E97-68B4-FAC9-2BF8-E14D24E66BF3}"/>
                  </a:ext>
                </a:extLst>
              </p:cNvPr>
              <p:cNvSpPr/>
              <p:nvPr/>
            </p:nvSpPr>
            <p:spPr>
              <a:xfrm>
                <a:off x="371475" y="4737105"/>
                <a:ext cx="3663428" cy="1375415"/>
              </a:xfrm>
              <a:prstGeom prst="wedgeRoundRectCallout">
                <a:avLst>
                  <a:gd name="adj1" fmla="val 28196"/>
                  <a:gd name="adj2" fmla="val -87083"/>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84150">
                  <a:lnSpc>
                    <a:spcPct val="150000"/>
                  </a:lnSpc>
                </a:pPr>
                <a:r>
                  <a:rPr lang="en-AU" sz="1800" dirty="0"/>
                  <a:t>How does the value of </a:t>
                </a:r>
                <a14:m>
                  <m:oMath xmlns:m="http://schemas.openxmlformats.org/officeDocument/2006/math">
                    <m:func>
                      <m:funcPr>
                        <m:ctrlPr>
                          <a:rPr lang="en-AU" sz="1800" b="0" i="1" smtClean="0">
                            <a:latin typeface="Cambria Math" panose="02040503050406030204" pitchFamily="18" charset="0"/>
                          </a:rPr>
                        </m:ctrlPr>
                      </m:funcPr>
                      <m:fName>
                        <m:sSub>
                          <m:sSubPr>
                            <m:ctrlPr>
                              <a:rPr lang="en-AU" sz="1800" b="0" i="1" smtClean="0">
                                <a:latin typeface="Cambria Math" panose="02040503050406030204" pitchFamily="18" charset="0"/>
                              </a:rPr>
                            </m:ctrlPr>
                          </m:sSubPr>
                          <m:e>
                            <m:r>
                              <m:rPr>
                                <m:sty m:val="p"/>
                              </m:rPr>
                              <a:rPr lang="en-AU" sz="1800" b="0" i="0" smtClean="0">
                                <a:latin typeface="Cambria Math" panose="02040503050406030204" pitchFamily="18" charset="0"/>
                              </a:rPr>
                              <m:t>log</m:t>
                            </m:r>
                          </m:e>
                          <m:sub>
                            <m:r>
                              <a:rPr lang="en-AU" sz="1800" b="0" i="1" smtClean="0">
                                <a:latin typeface="Cambria Math" panose="02040503050406030204" pitchFamily="18" charset="0"/>
                              </a:rPr>
                              <m:t>10</m:t>
                            </m:r>
                          </m:sub>
                        </m:sSub>
                      </m:fName>
                      <m:e>
                        <m:r>
                          <a:rPr lang="en-AU" sz="1800" b="0" i="1" smtClean="0">
                            <a:latin typeface="Cambria Math" panose="02040503050406030204" pitchFamily="18" charset="0"/>
                          </a:rPr>
                          <m:t>6</m:t>
                        </m:r>
                      </m:e>
                    </m:func>
                  </m:oMath>
                </a14:m>
                <a:r>
                  <a:rPr lang="en-AU" sz="1800" dirty="0"/>
                  <a:t> relate to the value of </a:t>
                </a:r>
                <a14:m>
                  <m:oMath xmlns:m="http://schemas.openxmlformats.org/officeDocument/2006/math">
                    <m:func>
                      <m:funcPr>
                        <m:ctrlPr>
                          <a:rPr lang="en-AU" sz="1800" b="0" i="1" smtClean="0">
                            <a:latin typeface="Cambria Math" panose="02040503050406030204" pitchFamily="18" charset="0"/>
                          </a:rPr>
                        </m:ctrlPr>
                      </m:funcPr>
                      <m:fName>
                        <m:sSub>
                          <m:sSubPr>
                            <m:ctrlPr>
                              <a:rPr lang="en-AU" sz="1800" b="0" i="1" smtClean="0">
                                <a:latin typeface="Cambria Math" panose="02040503050406030204" pitchFamily="18" charset="0"/>
                              </a:rPr>
                            </m:ctrlPr>
                          </m:sSubPr>
                          <m:e>
                            <m:r>
                              <m:rPr>
                                <m:sty m:val="p"/>
                              </m:rPr>
                              <a:rPr lang="en-AU" sz="1800" b="0" i="0" smtClean="0">
                                <a:latin typeface="Cambria Math" panose="02040503050406030204" pitchFamily="18" charset="0"/>
                              </a:rPr>
                              <m:t>log</m:t>
                            </m:r>
                          </m:e>
                          <m:sub>
                            <m:r>
                              <a:rPr lang="en-AU" sz="1800" b="0" i="1" smtClean="0">
                                <a:latin typeface="Cambria Math" panose="02040503050406030204" pitchFamily="18" charset="0"/>
                              </a:rPr>
                              <m:t>10</m:t>
                            </m:r>
                          </m:sub>
                        </m:sSub>
                      </m:fName>
                      <m:e>
                        <m:r>
                          <a:rPr lang="en-AU" sz="1800" b="0" i="1" smtClean="0">
                            <a:latin typeface="Cambria Math" panose="02040503050406030204" pitchFamily="18" charset="0"/>
                          </a:rPr>
                          <m:t>3</m:t>
                        </m:r>
                      </m:e>
                    </m:func>
                  </m:oMath>
                </a14:m>
                <a:r>
                  <a:rPr lang="en-AU" sz="1800" dirty="0"/>
                  <a:t> and </a:t>
                </a:r>
                <a14:m>
                  <m:oMath xmlns:m="http://schemas.openxmlformats.org/officeDocument/2006/math">
                    <m:func>
                      <m:funcPr>
                        <m:ctrlPr>
                          <a:rPr lang="en-AU" sz="1800" i="1">
                            <a:latin typeface="Cambria Math" panose="02040503050406030204" pitchFamily="18" charset="0"/>
                          </a:rPr>
                        </m:ctrlPr>
                      </m:funcPr>
                      <m:fName>
                        <m:sSub>
                          <m:sSubPr>
                            <m:ctrlPr>
                              <a:rPr lang="en-AU" sz="1800" i="1">
                                <a:latin typeface="Cambria Math" panose="02040503050406030204" pitchFamily="18" charset="0"/>
                              </a:rPr>
                            </m:ctrlPr>
                          </m:sSubPr>
                          <m:e>
                            <m:r>
                              <m:rPr>
                                <m:sty m:val="p"/>
                              </m:rPr>
                              <a:rPr lang="en-AU" sz="1800">
                                <a:latin typeface="Cambria Math" panose="02040503050406030204" pitchFamily="18" charset="0"/>
                              </a:rPr>
                              <m:t>log</m:t>
                            </m:r>
                          </m:e>
                          <m:sub>
                            <m:r>
                              <a:rPr lang="en-AU" sz="1800" i="1">
                                <a:latin typeface="Cambria Math" panose="02040503050406030204" pitchFamily="18" charset="0"/>
                              </a:rPr>
                              <m:t>10</m:t>
                            </m:r>
                          </m:sub>
                        </m:sSub>
                      </m:fName>
                      <m:e>
                        <m:r>
                          <a:rPr lang="en-AU" sz="1800" b="0" i="1" smtClean="0">
                            <a:latin typeface="Cambria Math" panose="02040503050406030204" pitchFamily="18" charset="0"/>
                          </a:rPr>
                          <m:t>2</m:t>
                        </m:r>
                      </m:e>
                    </m:func>
                  </m:oMath>
                </a14:m>
                <a:r>
                  <a:rPr lang="en-AU" sz="1800" dirty="0"/>
                  <a:t>?</a:t>
                </a:r>
              </a:p>
            </p:txBody>
          </p:sp>
        </mc:Choice>
        <mc:Fallback xmlns="">
          <p:sp>
            <p:nvSpPr>
              <p:cNvPr id="5" name="Speech Bubble: Oval 4">
                <a:extLst>
                  <a:ext uri="{FF2B5EF4-FFF2-40B4-BE49-F238E27FC236}">
                    <a16:creationId xmlns:a16="http://schemas.microsoft.com/office/drawing/2014/main" id="{E7C55E97-68B4-FAC9-2BF8-E14D24E66BF3}"/>
                  </a:ext>
                </a:extLst>
              </p:cNvPr>
              <p:cNvSpPr>
                <a:spLocks noRot="1" noChangeAspect="1" noMove="1" noResize="1" noEditPoints="1" noAdjustHandles="1" noChangeArrowheads="1" noChangeShapeType="1" noTextEdit="1"/>
              </p:cNvSpPr>
              <p:nvPr/>
            </p:nvSpPr>
            <p:spPr>
              <a:xfrm>
                <a:off x="371475" y="4737105"/>
                <a:ext cx="3663428" cy="1375415"/>
              </a:xfrm>
              <a:prstGeom prst="wedgeRoundRectCallout">
                <a:avLst>
                  <a:gd name="adj1" fmla="val 28196"/>
                  <a:gd name="adj2" fmla="val -87083"/>
                  <a:gd name="adj3" fmla="val 16667"/>
                </a:avLst>
              </a:prstGeom>
              <a:blipFill>
                <a:blip r:embed="rId11"/>
                <a:stretch>
                  <a:fillRect b="-2581"/>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5F6AEA8-507F-16A3-4242-22A605CB8F76}"/>
                  </a:ext>
                </a:extLst>
              </p:cNvPr>
              <p:cNvSpPr txBox="1"/>
              <p:nvPr/>
            </p:nvSpPr>
            <p:spPr>
              <a:xfrm>
                <a:off x="2705816" y="5056925"/>
                <a:ext cx="743810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AU" sz="1800" b="0" i="1" smtClean="0">
                              <a:latin typeface="Cambria Math" panose="02040503050406030204" pitchFamily="18" charset="0"/>
                            </a:rPr>
                          </m:ctrlPr>
                        </m:funcPr>
                        <m:fName>
                          <m:sSub>
                            <m:sSubPr>
                              <m:ctrlPr>
                                <a:rPr lang="en-AU" sz="1800" b="0" i="1" smtClean="0">
                                  <a:latin typeface="Cambria Math" panose="02040503050406030204" pitchFamily="18" charset="0"/>
                                </a:rPr>
                              </m:ctrlPr>
                            </m:sSubPr>
                            <m:e>
                              <m:r>
                                <m:rPr>
                                  <m:sty m:val="p"/>
                                </m:rPr>
                                <a:rPr lang="en-AU" sz="1800" b="0" i="0" smtClean="0">
                                  <a:latin typeface="Cambria Math" panose="02040503050406030204" pitchFamily="18" charset="0"/>
                                </a:rPr>
                                <m:t>log</m:t>
                              </m:r>
                            </m:e>
                            <m:sub>
                              <m:r>
                                <a:rPr lang="en-AU" sz="1800" b="0" i="1" smtClean="0">
                                  <a:latin typeface="Cambria Math" panose="02040503050406030204" pitchFamily="18" charset="0"/>
                                </a:rPr>
                                <m:t>10</m:t>
                              </m:r>
                            </m:sub>
                          </m:sSub>
                        </m:fName>
                        <m:e>
                          <m:r>
                            <a:rPr lang="en-AU" sz="1800" b="0" i="1" smtClean="0">
                              <a:latin typeface="Cambria Math" panose="02040503050406030204" pitchFamily="18" charset="0"/>
                            </a:rPr>
                            <m:t>6</m:t>
                          </m:r>
                        </m:e>
                      </m:func>
                      <m:r>
                        <a:rPr lang="en-AU" sz="1800" b="0" i="1" smtClean="0">
                          <a:latin typeface="Cambria Math" panose="02040503050406030204" pitchFamily="18" charset="0"/>
                        </a:rPr>
                        <m:t>=0.778 (3 </m:t>
                      </m:r>
                      <m:r>
                        <a:rPr lang="en-AU" sz="1800" b="0" i="1" smtClean="0">
                          <a:latin typeface="Cambria Math" panose="02040503050406030204" pitchFamily="18" charset="0"/>
                        </a:rPr>
                        <m:t>𝑑</m:t>
                      </m:r>
                      <m:r>
                        <a:rPr lang="en-AU" sz="1800" b="0" i="1" smtClean="0">
                          <a:latin typeface="Cambria Math" panose="02040503050406030204" pitchFamily="18" charset="0"/>
                        </a:rPr>
                        <m:t>.</m:t>
                      </m:r>
                      <m:r>
                        <a:rPr lang="en-AU" sz="1800" b="0" i="1" smtClean="0">
                          <a:latin typeface="Cambria Math" panose="02040503050406030204" pitchFamily="18" charset="0"/>
                        </a:rPr>
                        <m:t>𝑝</m:t>
                      </m:r>
                      <m:r>
                        <a:rPr lang="en-AU" sz="1800" b="0" i="1" smtClean="0">
                          <a:latin typeface="Cambria Math" panose="02040503050406030204" pitchFamily="18" charset="0"/>
                        </a:rPr>
                        <m:t>.)</m:t>
                      </m:r>
                    </m:oMath>
                  </m:oMathPara>
                </a14:m>
                <a:endParaRPr lang="en-AU" sz="1800" dirty="0"/>
              </a:p>
            </p:txBody>
          </p:sp>
        </mc:Choice>
        <mc:Fallback xmlns="">
          <p:sp>
            <p:nvSpPr>
              <p:cNvPr id="8" name="TextBox 7">
                <a:extLst>
                  <a:ext uri="{FF2B5EF4-FFF2-40B4-BE49-F238E27FC236}">
                    <a16:creationId xmlns:a16="http://schemas.microsoft.com/office/drawing/2014/main" id="{55F6AEA8-507F-16A3-4242-22A605CB8F76}"/>
                  </a:ext>
                </a:extLst>
              </p:cNvPr>
              <p:cNvSpPr txBox="1">
                <a:spLocks noRot="1" noChangeAspect="1" noMove="1" noResize="1" noEditPoints="1" noAdjustHandles="1" noChangeArrowheads="1" noChangeShapeType="1" noTextEdit="1"/>
              </p:cNvSpPr>
              <p:nvPr/>
            </p:nvSpPr>
            <p:spPr>
              <a:xfrm>
                <a:off x="2705816" y="5056925"/>
                <a:ext cx="7438102" cy="369332"/>
              </a:xfrm>
              <a:prstGeom prst="rect">
                <a:avLst/>
              </a:prstGeom>
              <a:blipFill>
                <a:blip r:embed="rId6"/>
                <a:stretch>
                  <a:fillRect b="-16667"/>
                </a:stretch>
              </a:blipFill>
            </p:spPr>
            <p:txBody>
              <a:bodyPr/>
              <a:lstStyle/>
              <a:p>
                <a:r>
                  <a:rPr lang="en-US">
                    <a:noFill/>
                  </a:rPr>
                  <a:t> </a:t>
                </a:r>
              </a:p>
            </p:txBody>
          </p:sp>
        </mc:Fallback>
      </mc:AlternateContent>
      <p:sp>
        <p:nvSpPr>
          <p:cNvPr id="4" name="Slide Number Placeholder 2">
            <a:extLst>
              <a:ext uri="{FF2B5EF4-FFF2-40B4-BE49-F238E27FC236}">
                <a16:creationId xmlns:a16="http://schemas.microsoft.com/office/drawing/2014/main" id="{E2E24B60-2ADD-D887-0FD5-69A3CE32D4D1}"/>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27</a:t>
            </a:fld>
            <a:endParaRPr lang="en-AU" dirty="0"/>
          </a:p>
        </p:txBody>
      </p:sp>
    </p:spTree>
    <p:extLst>
      <p:ext uri="{BB962C8B-B14F-4D97-AF65-F5344CB8AC3E}">
        <p14:creationId xmlns:p14="http://schemas.microsoft.com/office/powerpoint/2010/main" val="4051474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Second your turn</a:t>
            </a:r>
          </a:p>
        </p:txBody>
      </p:sp>
      <p:sp>
        <p:nvSpPr>
          <p:cNvPr id="9" name="Text Placeholder 12">
            <a:extLst>
              <a:ext uri="{FF2B5EF4-FFF2-40B4-BE49-F238E27FC236}">
                <a16:creationId xmlns:a16="http://schemas.microsoft.com/office/drawing/2014/main" id="{C971F9C4-4F00-52E2-E265-597DD4E0A864}"/>
              </a:ext>
            </a:extLst>
          </p:cNvPr>
          <p:cNvSpPr>
            <a:spLocks noGrp="1"/>
          </p:cNvSpPr>
          <p:nvPr>
            <p:ph type="body" sz="quarter" idx="18"/>
          </p:nvPr>
        </p:nvSpPr>
        <p:spPr/>
        <p:txBody>
          <a:bodyPr/>
          <a:lstStyle/>
          <a:p>
            <a:r>
              <a:rPr lang="en-AU" dirty="0"/>
              <a:t>Logging those sounds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B5ACAEE-0F00-2F60-61B1-CD07B28425A2}"/>
                  </a:ext>
                </a:extLst>
              </p:cNvPr>
              <p:cNvSpPr txBox="1"/>
              <p:nvPr/>
            </p:nvSpPr>
            <p:spPr>
              <a:xfrm>
                <a:off x="359999" y="1695549"/>
                <a:ext cx="10653743" cy="914400"/>
              </a:xfrm>
              <a:prstGeom prst="rect">
                <a:avLst/>
              </a:prstGeom>
              <a:noFill/>
            </p:spPr>
            <p:txBody>
              <a:bodyPr wrap="none" lIns="0" tIns="0" rIns="0" bIns="0" rtlCol="0">
                <a:noAutofit/>
              </a:bodyPr>
              <a:lstStyle/>
              <a:p>
                <a:pPr>
                  <a:lnSpc>
                    <a:spcPct val="150000"/>
                  </a:lnSpc>
                </a:pPr>
                <a:r>
                  <a:rPr lang="en-AU" sz="1800" dirty="0"/>
                  <a:t>Find </a:t>
                </a:r>
                <a:r>
                  <a:rPr lang="en-GB" sz="1800" dirty="0"/>
                  <a:t>where the value 8 is located on the logarithmic number line for base 10</a:t>
                </a:r>
                <a:br>
                  <a:rPr lang="en-GB" sz="1800" dirty="0"/>
                </a:br>
                <a:r>
                  <a:rPr lang="en-GB" sz="1800" dirty="0"/>
                  <a:t>with and without calculating </a:t>
                </a:r>
                <a14:m>
                  <m:oMath xmlns:m="http://schemas.openxmlformats.org/officeDocument/2006/math">
                    <m:func>
                      <m:funcPr>
                        <m:ctrlPr>
                          <a:rPr lang="en-AU" sz="1800" i="1" dirty="0">
                            <a:latin typeface="Cambria Math" panose="02040503050406030204" pitchFamily="18" charset="0"/>
                          </a:rPr>
                        </m:ctrlPr>
                      </m:funcPr>
                      <m:fName>
                        <m:sSub>
                          <m:sSubPr>
                            <m:ctrlPr>
                              <a:rPr lang="en-AU" sz="1800" i="1" dirty="0">
                                <a:latin typeface="Cambria Math" panose="02040503050406030204" pitchFamily="18" charset="0"/>
                              </a:rPr>
                            </m:ctrlPr>
                          </m:sSubPr>
                          <m:e>
                            <m:r>
                              <m:rPr>
                                <m:sty m:val="p"/>
                              </m:rPr>
                              <a:rPr lang="en-AU" sz="1800" dirty="0">
                                <a:latin typeface="Cambria Math" panose="02040503050406030204" pitchFamily="18" charset="0"/>
                              </a:rPr>
                              <m:t>log</m:t>
                            </m:r>
                          </m:e>
                          <m:sub>
                            <m:r>
                              <a:rPr lang="en-AU" sz="1800" i="1" dirty="0">
                                <a:latin typeface="Cambria Math" panose="02040503050406030204" pitchFamily="18" charset="0"/>
                              </a:rPr>
                              <m:t>10</m:t>
                            </m:r>
                          </m:sub>
                        </m:sSub>
                      </m:fName>
                      <m:e>
                        <m:r>
                          <a:rPr lang="en-AU" sz="1800" b="0" i="1" dirty="0" smtClean="0">
                            <a:latin typeface="Cambria Math" panose="02040503050406030204" pitchFamily="18" charset="0"/>
                          </a:rPr>
                          <m:t>8</m:t>
                        </m:r>
                      </m:e>
                    </m:func>
                  </m:oMath>
                </a14:m>
                <a:r>
                  <a:rPr lang="en-AU" sz="1800" dirty="0"/>
                  <a:t>.</a:t>
                </a:r>
              </a:p>
            </p:txBody>
          </p:sp>
        </mc:Choice>
        <mc:Fallback xmlns="">
          <p:sp>
            <p:nvSpPr>
              <p:cNvPr id="2" name="TextBox 1">
                <a:extLst>
                  <a:ext uri="{FF2B5EF4-FFF2-40B4-BE49-F238E27FC236}">
                    <a16:creationId xmlns:a16="http://schemas.microsoft.com/office/drawing/2014/main" id="{DB5ACAEE-0F00-2F60-61B1-CD07B28425A2}"/>
                  </a:ext>
                </a:extLst>
              </p:cNvPr>
              <p:cNvSpPr txBox="1">
                <a:spLocks noRot="1" noChangeAspect="1" noMove="1" noResize="1" noEditPoints="1" noAdjustHandles="1" noChangeArrowheads="1" noChangeShapeType="1" noTextEdit="1"/>
              </p:cNvSpPr>
              <p:nvPr/>
            </p:nvSpPr>
            <p:spPr>
              <a:xfrm>
                <a:off x="359999" y="1695549"/>
                <a:ext cx="10653743" cy="914400"/>
              </a:xfrm>
              <a:prstGeom prst="rect">
                <a:avLst/>
              </a:prstGeom>
              <a:blipFill>
                <a:blip r:embed="rId3"/>
                <a:stretch>
                  <a:fillRect l="-1316" b="-667"/>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C310F009-9CDD-63FB-B033-C463976C827D}"/>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28</a:t>
            </a:fld>
            <a:endParaRPr lang="en-AU" dirty="0"/>
          </a:p>
        </p:txBody>
      </p:sp>
    </p:spTree>
    <p:extLst>
      <p:ext uri="{BB962C8B-B14F-4D97-AF65-F5344CB8AC3E}">
        <p14:creationId xmlns:p14="http://schemas.microsoft.com/office/powerpoint/2010/main" val="1059499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Second solutions</a:t>
            </a:r>
          </a:p>
        </p:txBody>
      </p:sp>
      <p:sp>
        <p:nvSpPr>
          <p:cNvPr id="9" name="Text Placeholder 12">
            <a:extLst>
              <a:ext uri="{FF2B5EF4-FFF2-40B4-BE49-F238E27FC236}">
                <a16:creationId xmlns:a16="http://schemas.microsoft.com/office/drawing/2014/main" id="{C971F9C4-4F00-52E2-E265-597DD4E0A864}"/>
              </a:ext>
            </a:extLst>
          </p:cNvPr>
          <p:cNvSpPr>
            <a:spLocks noGrp="1"/>
          </p:cNvSpPr>
          <p:nvPr>
            <p:ph type="body" sz="quarter" idx="18"/>
          </p:nvPr>
        </p:nvSpPr>
        <p:spPr/>
        <p:txBody>
          <a:bodyPr/>
          <a:lstStyle/>
          <a:p>
            <a:r>
              <a:rPr lang="en-AU" dirty="0"/>
              <a:t>Logging those sounds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B5ACAEE-0F00-2F60-61B1-CD07B28425A2}"/>
                  </a:ext>
                </a:extLst>
              </p:cNvPr>
              <p:cNvSpPr txBox="1"/>
              <p:nvPr/>
            </p:nvSpPr>
            <p:spPr>
              <a:xfrm>
                <a:off x="359999" y="1695549"/>
                <a:ext cx="10653743" cy="914400"/>
              </a:xfrm>
              <a:prstGeom prst="rect">
                <a:avLst/>
              </a:prstGeom>
              <a:noFill/>
            </p:spPr>
            <p:txBody>
              <a:bodyPr wrap="none" lIns="0" tIns="0" rIns="0" bIns="0" rtlCol="0">
                <a:noAutofit/>
              </a:bodyPr>
              <a:lstStyle/>
              <a:p>
                <a:pPr>
                  <a:lnSpc>
                    <a:spcPct val="150000"/>
                  </a:lnSpc>
                </a:pPr>
                <a:r>
                  <a:rPr lang="en-AU" sz="1800" dirty="0"/>
                  <a:t>Find </a:t>
                </a:r>
                <a:r>
                  <a:rPr lang="en-GB" sz="1800" dirty="0"/>
                  <a:t>where the value 8 is located on the logarithmic number line for base 10</a:t>
                </a:r>
                <a:br>
                  <a:rPr lang="en-GB" sz="1800" dirty="0"/>
                </a:br>
                <a:r>
                  <a:rPr lang="en-GB" sz="1800" dirty="0"/>
                  <a:t>with and without calculating </a:t>
                </a:r>
                <a14:m>
                  <m:oMath xmlns:m="http://schemas.openxmlformats.org/officeDocument/2006/math">
                    <m:func>
                      <m:funcPr>
                        <m:ctrlPr>
                          <a:rPr lang="en-AU" sz="1800" i="1" dirty="0">
                            <a:latin typeface="Cambria Math" panose="02040503050406030204" pitchFamily="18" charset="0"/>
                          </a:rPr>
                        </m:ctrlPr>
                      </m:funcPr>
                      <m:fName>
                        <m:sSub>
                          <m:sSubPr>
                            <m:ctrlPr>
                              <a:rPr lang="en-AU" sz="1800" i="1" dirty="0">
                                <a:latin typeface="Cambria Math" panose="02040503050406030204" pitchFamily="18" charset="0"/>
                              </a:rPr>
                            </m:ctrlPr>
                          </m:sSubPr>
                          <m:e>
                            <m:r>
                              <m:rPr>
                                <m:sty m:val="p"/>
                              </m:rPr>
                              <a:rPr lang="en-AU" sz="1800" dirty="0">
                                <a:latin typeface="Cambria Math" panose="02040503050406030204" pitchFamily="18" charset="0"/>
                              </a:rPr>
                              <m:t>log</m:t>
                            </m:r>
                          </m:e>
                          <m:sub>
                            <m:r>
                              <a:rPr lang="en-AU" sz="1800" i="1" dirty="0">
                                <a:latin typeface="Cambria Math" panose="02040503050406030204" pitchFamily="18" charset="0"/>
                              </a:rPr>
                              <m:t>10</m:t>
                            </m:r>
                          </m:sub>
                        </m:sSub>
                      </m:fName>
                      <m:e>
                        <m:r>
                          <a:rPr lang="en-AU" sz="1800" b="0" i="1" dirty="0" smtClean="0">
                            <a:latin typeface="Cambria Math" panose="02040503050406030204" pitchFamily="18" charset="0"/>
                          </a:rPr>
                          <m:t>8</m:t>
                        </m:r>
                      </m:e>
                    </m:func>
                  </m:oMath>
                </a14:m>
                <a:r>
                  <a:rPr lang="en-AU" sz="1800" dirty="0"/>
                  <a:t>.</a:t>
                </a:r>
              </a:p>
            </p:txBody>
          </p:sp>
        </mc:Choice>
        <mc:Fallback xmlns="">
          <p:sp>
            <p:nvSpPr>
              <p:cNvPr id="2" name="TextBox 1">
                <a:extLst>
                  <a:ext uri="{FF2B5EF4-FFF2-40B4-BE49-F238E27FC236}">
                    <a16:creationId xmlns:a16="http://schemas.microsoft.com/office/drawing/2014/main" id="{DB5ACAEE-0F00-2F60-61B1-CD07B28425A2}"/>
                  </a:ext>
                </a:extLst>
              </p:cNvPr>
              <p:cNvSpPr txBox="1">
                <a:spLocks noRot="1" noChangeAspect="1" noMove="1" noResize="1" noEditPoints="1" noAdjustHandles="1" noChangeArrowheads="1" noChangeShapeType="1" noTextEdit="1"/>
              </p:cNvSpPr>
              <p:nvPr/>
            </p:nvSpPr>
            <p:spPr>
              <a:xfrm>
                <a:off x="359999" y="1695549"/>
                <a:ext cx="10653743" cy="914400"/>
              </a:xfrm>
              <a:prstGeom prst="rect">
                <a:avLst/>
              </a:prstGeom>
              <a:blipFill>
                <a:blip r:embed="rId3"/>
                <a:stretch>
                  <a:fillRect l="-1310"/>
                </a:stretch>
              </a:blipFill>
            </p:spPr>
            <p:txBody>
              <a:bodyPr/>
              <a:lstStyle/>
              <a:p>
                <a:r>
                  <a:rPr lang="en-US">
                    <a:noFill/>
                  </a:rPr>
                  <a:t> </a:t>
                </a:r>
              </a:p>
            </p:txBody>
          </p:sp>
        </mc:Fallback>
      </mc:AlternateContent>
      <p:pic>
        <p:nvPicPr>
          <p:cNvPr id="4" name="Picture 3" descr="A continuous number line displaying equally-spaced increments from zero point one through to and including ten raised to the power of seven.&#10;A blue point is marked on the number and labelled with the value eight.&#10;Above the number line are three green line segments. The first begins at a position above the value one and extends in a positive direction until a point above the value two. The most positive end of this line segment is marked with a green dot and labelled with &quot;multiplied by two&quot;.&#10;The second begins at a position above the value two and extends in a positive direction until a point above the value four. The most positive end of this line segment is marked with a green dot and labelled with &quot;multiplied by two&quot;.&#10;The third begins at a position above the value four and extends in a positive direction until a point above the value eight. The most positive end of this line segment is marked with a green dot and labelled with &quot;multiplied by two&quot;.">
            <a:extLst>
              <a:ext uri="{FF2B5EF4-FFF2-40B4-BE49-F238E27FC236}">
                <a16:creationId xmlns:a16="http://schemas.microsoft.com/office/drawing/2014/main" id="{9FD4187D-5174-EDB7-8CCE-9F731463030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952500" y="3155860"/>
            <a:ext cx="10287000" cy="1638104"/>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1EDC5F3-09CE-B3E0-98D8-91D0B438F871}"/>
                  </a:ext>
                </a:extLst>
              </p:cNvPr>
              <p:cNvSpPr txBox="1"/>
              <p:nvPr/>
            </p:nvSpPr>
            <p:spPr>
              <a:xfrm>
                <a:off x="1680830" y="5162451"/>
                <a:ext cx="7438102" cy="369332"/>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func>
                        <m:funcPr>
                          <m:ctrlPr>
                            <a:rPr lang="en-AU" sz="1800" b="0" i="1" smtClean="0">
                              <a:latin typeface="Cambria Math" panose="02040503050406030204" pitchFamily="18" charset="0"/>
                            </a:rPr>
                          </m:ctrlPr>
                        </m:funcPr>
                        <m:fName>
                          <m:sSub>
                            <m:sSubPr>
                              <m:ctrlPr>
                                <a:rPr lang="en-AU" sz="1800" b="0" i="1" smtClean="0">
                                  <a:latin typeface="Cambria Math" panose="02040503050406030204" pitchFamily="18" charset="0"/>
                                </a:rPr>
                              </m:ctrlPr>
                            </m:sSubPr>
                            <m:e>
                              <m:r>
                                <m:rPr>
                                  <m:sty m:val="p"/>
                                </m:rPr>
                                <a:rPr lang="en-AU" sz="1800" b="0" i="0" smtClean="0">
                                  <a:latin typeface="Cambria Math" panose="02040503050406030204" pitchFamily="18" charset="0"/>
                                </a:rPr>
                                <m:t>log</m:t>
                              </m:r>
                            </m:e>
                            <m:sub>
                              <m:r>
                                <a:rPr lang="en-AU" sz="1800" b="0" i="1" smtClean="0">
                                  <a:latin typeface="Cambria Math" panose="02040503050406030204" pitchFamily="18" charset="0"/>
                                </a:rPr>
                                <m:t>10</m:t>
                              </m:r>
                            </m:sub>
                          </m:sSub>
                        </m:fName>
                        <m:e>
                          <m:r>
                            <a:rPr lang="en-AU" sz="1800" b="0" i="1" smtClean="0">
                              <a:latin typeface="Cambria Math" panose="02040503050406030204" pitchFamily="18" charset="0"/>
                            </a:rPr>
                            <m:t>8=0.903 (3 </m:t>
                          </m:r>
                          <m:r>
                            <a:rPr lang="en-AU" sz="1800" b="0" i="1" smtClean="0">
                              <a:latin typeface="Cambria Math" panose="02040503050406030204" pitchFamily="18" charset="0"/>
                            </a:rPr>
                            <m:t>𝑑</m:t>
                          </m:r>
                          <m:r>
                            <a:rPr lang="en-AU" sz="1800" b="0" i="1" smtClean="0">
                              <a:latin typeface="Cambria Math" panose="02040503050406030204" pitchFamily="18" charset="0"/>
                            </a:rPr>
                            <m:t>.</m:t>
                          </m:r>
                          <m:r>
                            <a:rPr lang="en-AU" sz="1800" b="0" i="1" smtClean="0">
                              <a:latin typeface="Cambria Math" panose="02040503050406030204" pitchFamily="18" charset="0"/>
                            </a:rPr>
                            <m:t>𝑝</m:t>
                          </m:r>
                          <m:r>
                            <a:rPr lang="en-AU" sz="1800" b="0" i="1" smtClean="0">
                              <a:latin typeface="Cambria Math" panose="02040503050406030204" pitchFamily="18" charset="0"/>
                            </a:rPr>
                            <m:t>.)</m:t>
                          </m:r>
                        </m:e>
                      </m:func>
                    </m:oMath>
                  </m:oMathPara>
                </a14:m>
                <a:endParaRPr lang="en-AU" sz="1800" dirty="0"/>
              </a:p>
            </p:txBody>
          </p:sp>
        </mc:Choice>
        <mc:Fallback xmlns="">
          <p:sp>
            <p:nvSpPr>
              <p:cNvPr id="5" name="TextBox 4">
                <a:extLst>
                  <a:ext uri="{FF2B5EF4-FFF2-40B4-BE49-F238E27FC236}">
                    <a16:creationId xmlns:a16="http://schemas.microsoft.com/office/drawing/2014/main" id="{91EDC5F3-09CE-B3E0-98D8-91D0B438F871}"/>
                  </a:ext>
                </a:extLst>
              </p:cNvPr>
              <p:cNvSpPr txBox="1">
                <a:spLocks noRot="1" noChangeAspect="1" noMove="1" noResize="1" noEditPoints="1" noAdjustHandles="1" noChangeArrowheads="1" noChangeShapeType="1" noTextEdit="1"/>
              </p:cNvSpPr>
              <p:nvPr/>
            </p:nvSpPr>
            <p:spPr>
              <a:xfrm>
                <a:off x="1680830" y="5162451"/>
                <a:ext cx="7438102" cy="369332"/>
              </a:xfrm>
              <a:prstGeom prst="rect">
                <a:avLst/>
              </a:prstGeom>
              <a:blipFill>
                <a:blip r:embed="rId5"/>
                <a:stretch>
                  <a:fillRect b="-16667"/>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42BF4A19-EF87-F123-F731-5008C9878446}"/>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29</a:t>
            </a:fld>
            <a:endParaRPr lang="en-AU" dirty="0"/>
          </a:p>
        </p:txBody>
      </p:sp>
    </p:spTree>
    <p:extLst>
      <p:ext uri="{BB962C8B-B14F-4D97-AF65-F5344CB8AC3E}">
        <p14:creationId xmlns:p14="http://schemas.microsoft.com/office/powerpoint/2010/main" val="2298207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0">
            <a:extLst>
              <a:ext uri="{FF2B5EF4-FFF2-40B4-BE49-F238E27FC236}">
                <a16:creationId xmlns:a16="http://schemas.microsoft.com/office/drawing/2014/main" id="{52BBC38A-1595-65C5-2708-F158C94815EF}"/>
              </a:ext>
            </a:extLst>
          </p:cNvPr>
          <p:cNvSpPr>
            <a:spLocks noGrp="1"/>
          </p:cNvSpPr>
          <p:nvPr>
            <p:ph type="title"/>
          </p:nvPr>
        </p:nvSpPr>
        <p:spPr/>
        <p:txBody>
          <a:bodyPr/>
          <a:lstStyle/>
          <a:p>
            <a:r>
              <a:rPr lang="en-AU" dirty="0"/>
              <a:t>Linear scale refresher – part 2</a:t>
            </a:r>
          </a:p>
        </p:txBody>
      </p:sp>
      <p:sp>
        <p:nvSpPr>
          <p:cNvPr id="13" name="Text Placeholder 12">
            <a:extLst>
              <a:ext uri="{FF2B5EF4-FFF2-40B4-BE49-F238E27FC236}">
                <a16:creationId xmlns:a16="http://schemas.microsoft.com/office/drawing/2014/main" id="{8DE650AD-37AE-8CDD-A25A-9246A4E23DEA}"/>
              </a:ext>
            </a:extLst>
          </p:cNvPr>
          <p:cNvSpPr>
            <a:spLocks noGrp="1"/>
          </p:cNvSpPr>
          <p:nvPr>
            <p:ph type="body" sz="quarter" idx="18"/>
          </p:nvPr>
        </p:nvSpPr>
        <p:spPr/>
        <p:txBody>
          <a:bodyPr/>
          <a:lstStyle/>
          <a:p>
            <a:r>
              <a:rPr lang="en-AU" dirty="0"/>
              <a:t>Logging those sounds</a:t>
            </a:r>
          </a:p>
        </p:txBody>
      </p:sp>
      <p:pic>
        <p:nvPicPr>
          <p:cNvPr id="2" name="Picture 1" descr="A continuous number line displaying increments from negative twenty through to and including one hundred and twenty, at intervals spaced twenty units apart.&#10;Above the number line is a green segment, beginning at zero and extending to a point above the value ten. This green segment is labelled with 'plus ten'.">
            <a:extLst>
              <a:ext uri="{FF2B5EF4-FFF2-40B4-BE49-F238E27FC236}">
                <a16:creationId xmlns:a16="http://schemas.microsoft.com/office/drawing/2014/main" id="{243F1C6B-B516-536F-2284-A2F2395C64A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52500" y="2674961"/>
            <a:ext cx="10287000" cy="1992575"/>
          </a:xfrm>
          <a:prstGeom prst="rect">
            <a:avLst/>
          </a:prstGeom>
        </p:spPr>
      </p:pic>
      <p:sp>
        <p:nvSpPr>
          <p:cNvPr id="3" name="Slide Number Placeholder 2">
            <a:extLst>
              <a:ext uri="{FF2B5EF4-FFF2-40B4-BE49-F238E27FC236}">
                <a16:creationId xmlns:a16="http://schemas.microsoft.com/office/drawing/2014/main" id="{477554FA-A2DE-D722-C951-8DE110076F27}"/>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3</a:t>
            </a:fld>
            <a:endParaRPr lang="en-AU" dirty="0"/>
          </a:p>
        </p:txBody>
      </p:sp>
    </p:spTree>
    <p:extLst>
      <p:ext uri="{BB962C8B-B14F-4D97-AF65-F5344CB8AC3E}">
        <p14:creationId xmlns:p14="http://schemas.microsoft.com/office/powerpoint/2010/main" val="645813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Third worked example</a:t>
            </a:r>
          </a:p>
        </p:txBody>
      </p:sp>
      <p:sp>
        <p:nvSpPr>
          <p:cNvPr id="9" name="Text Placeholder 12">
            <a:extLst>
              <a:ext uri="{FF2B5EF4-FFF2-40B4-BE49-F238E27FC236}">
                <a16:creationId xmlns:a16="http://schemas.microsoft.com/office/drawing/2014/main" id="{C971F9C4-4F00-52E2-E265-597DD4E0A864}"/>
              </a:ext>
            </a:extLst>
          </p:cNvPr>
          <p:cNvSpPr>
            <a:spLocks noGrp="1"/>
          </p:cNvSpPr>
          <p:nvPr>
            <p:ph type="body" sz="quarter" idx="18"/>
          </p:nvPr>
        </p:nvSpPr>
        <p:spPr/>
        <p:txBody>
          <a:bodyPr/>
          <a:lstStyle/>
          <a:p>
            <a:r>
              <a:rPr lang="en-AU" dirty="0"/>
              <a:t>Logging those sounds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B5ACAEE-0F00-2F60-61B1-CD07B28425A2}"/>
                  </a:ext>
                </a:extLst>
              </p:cNvPr>
              <p:cNvSpPr txBox="1"/>
              <p:nvPr/>
            </p:nvSpPr>
            <p:spPr>
              <a:xfrm>
                <a:off x="359999" y="1695549"/>
                <a:ext cx="10653743" cy="914400"/>
              </a:xfrm>
              <a:prstGeom prst="rect">
                <a:avLst/>
              </a:prstGeom>
              <a:noFill/>
            </p:spPr>
            <p:txBody>
              <a:bodyPr wrap="none" lIns="0" tIns="0" rIns="0" bIns="0" rtlCol="0">
                <a:noAutofit/>
              </a:bodyPr>
              <a:lstStyle/>
              <a:p>
                <a:r>
                  <a:rPr lang="en-AU" sz="1800" dirty="0"/>
                  <a:t>Represent </a:t>
                </a:r>
                <a14:m>
                  <m:oMath xmlns:m="http://schemas.openxmlformats.org/officeDocument/2006/math">
                    <m:func>
                      <m:funcPr>
                        <m:ctrlPr>
                          <a:rPr lang="en-AU" sz="1800" i="1" dirty="0" smtClean="0">
                            <a:latin typeface="Cambria Math" panose="02040503050406030204" pitchFamily="18" charset="0"/>
                          </a:rPr>
                        </m:ctrlPr>
                      </m:funcPr>
                      <m:fName>
                        <m:sSub>
                          <m:sSubPr>
                            <m:ctrlPr>
                              <a:rPr lang="en-AU" sz="1800" i="1" dirty="0">
                                <a:latin typeface="Cambria Math" panose="02040503050406030204" pitchFamily="18" charset="0"/>
                              </a:rPr>
                            </m:ctrlPr>
                          </m:sSubPr>
                          <m:e>
                            <m:r>
                              <m:rPr>
                                <m:sty m:val="p"/>
                              </m:rPr>
                              <a:rPr lang="en-AU" sz="1800" dirty="0">
                                <a:latin typeface="Cambria Math" panose="02040503050406030204" pitchFamily="18" charset="0"/>
                              </a:rPr>
                              <m:t>log</m:t>
                            </m:r>
                          </m:e>
                          <m:sub>
                            <m:r>
                              <a:rPr lang="en-AU" sz="1800" i="1" dirty="0">
                                <a:latin typeface="Cambria Math" panose="02040503050406030204" pitchFamily="18" charset="0"/>
                              </a:rPr>
                              <m:t>10</m:t>
                            </m:r>
                          </m:sub>
                        </m:sSub>
                      </m:fName>
                      <m:e>
                        <m:r>
                          <a:rPr lang="en-AU" sz="1800" b="0" i="1" dirty="0" smtClean="0">
                            <a:latin typeface="Cambria Math" panose="02040503050406030204" pitchFamily="18" charset="0"/>
                          </a:rPr>
                          <m:t>8</m:t>
                        </m:r>
                      </m:e>
                    </m:func>
                  </m:oMath>
                </a14:m>
                <a:r>
                  <a:rPr lang="en-AU" sz="1800" dirty="0"/>
                  <a:t> using only other </a:t>
                </a:r>
                <a14:m>
                  <m:oMath xmlns:m="http://schemas.openxmlformats.org/officeDocument/2006/math">
                    <m:func>
                      <m:funcPr>
                        <m:ctrlPr>
                          <a:rPr lang="en-AU" sz="1800" i="1" dirty="0">
                            <a:latin typeface="Cambria Math" panose="02040503050406030204" pitchFamily="18" charset="0"/>
                          </a:rPr>
                        </m:ctrlPr>
                      </m:funcPr>
                      <m:fName>
                        <m:sSub>
                          <m:sSubPr>
                            <m:ctrlPr>
                              <a:rPr lang="en-AU" sz="1800" i="1" dirty="0">
                                <a:latin typeface="Cambria Math" panose="02040503050406030204" pitchFamily="18" charset="0"/>
                              </a:rPr>
                            </m:ctrlPr>
                          </m:sSubPr>
                          <m:e>
                            <m:r>
                              <m:rPr>
                                <m:sty m:val="p"/>
                              </m:rPr>
                              <a:rPr lang="en-AU" sz="1800" dirty="0">
                                <a:latin typeface="Cambria Math" panose="02040503050406030204" pitchFamily="18" charset="0"/>
                              </a:rPr>
                              <m:t>log</m:t>
                            </m:r>
                          </m:e>
                          <m:sub>
                            <m:r>
                              <a:rPr lang="en-AU" sz="1800" i="1" dirty="0">
                                <a:latin typeface="Cambria Math" panose="02040503050406030204" pitchFamily="18" charset="0"/>
                              </a:rPr>
                              <m:t>10</m:t>
                            </m:r>
                          </m:sub>
                        </m:sSub>
                      </m:fName>
                      <m:e/>
                    </m:func>
                    <m:r>
                      <a:rPr lang="en-AU" sz="1800" b="0" i="1" dirty="0" smtClean="0">
                        <a:latin typeface="Cambria Math" panose="02040503050406030204" pitchFamily="18" charset="0"/>
                      </a:rPr>
                      <m:t> </m:t>
                    </m:r>
                  </m:oMath>
                </a14:m>
                <a:r>
                  <a:rPr lang="en-AU" sz="1800" dirty="0"/>
                  <a:t>expressions.</a:t>
                </a:r>
              </a:p>
            </p:txBody>
          </p:sp>
        </mc:Choice>
        <mc:Fallback xmlns="">
          <p:sp>
            <p:nvSpPr>
              <p:cNvPr id="2" name="TextBox 1">
                <a:extLst>
                  <a:ext uri="{FF2B5EF4-FFF2-40B4-BE49-F238E27FC236}">
                    <a16:creationId xmlns:a16="http://schemas.microsoft.com/office/drawing/2014/main" id="{DB5ACAEE-0F00-2F60-61B1-CD07B28425A2}"/>
                  </a:ext>
                </a:extLst>
              </p:cNvPr>
              <p:cNvSpPr txBox="1">
                <a:spLocks noRot="1" noChangeAspect="1" noMove="1" noResize="1" noEditPoints="1" noAdjustHandles="1" noChangeArrowheads="1" noChangeShapeType="1" noTextEdit="1"/>
              </p:cNvSpPr>
              <p:nvPr/>
            </p:nvSpPr>
            <p:spPr>
              <a:xfrm>
                <a:off x="359999" y="1695549"/>
                <a:ext cx="10653743" cy="914400"/>
              </a:xfrm>
              <a:prstGeom prst="rect">
                <a:avLst/>
              </a:prstGeom>
              <a:blipFill>
                <a:blip r:embed="rId3"/>
                <a:stretch>
                  <a:fillRect l="-1316" t="-8667"/>
                </a:stretch>
              </a:blipFill>
            </p:spPr>
            <p:txBody>
              <a:bodyPr/>
              <a:lstStyle/>
              <a:p>
                <a:r>
                  <a:rPr lang="en-AU">
                    <a:noFill/>
                  </a:rPr>
                  <a:t> </a:t>
                </a:r>
              </a:p>
            </p:txBody>
          </p:sp>
        </mc:Fallback>
      </mc:AlternateContent>
      <p:pic>
        <p:nvPicPr>
          <p:cNvPr id="4" name="Picture 3" descr="A continuous number line displaying equally-spaced increments from zero point one through to and including ten raised to the power of seven.&#10;A blue point is marked on the number and labelled with the value eight.&#10;Above the number line are three green line segments. The first begins at a position above the value one and extends in a positive direction until a point above the value two. The most positive end of this line segment is marked with a green dot and labelled with &quot;multiplied by two&quot;.&#10;The second begins at a position above the value two and extends in a positive direction until a point above the value four. The most positive end of this line segment is marked with a green dot and labelled with &quot;multiplied by two&quot;.&#10;The third begins at a position above the value four and extends in a positive direction until a point above the value eight. The most positive end of this line segment is marked with a green dot and labelled with &quot;multiplied by two&quot;.">
            <a:extLst>
              <a:ext uri="{FF2B5EF4-FFF2-40B4-BE49-F238E27FC236}">
                <a16:creationId xmlns:a16="http://schemas.microsoft.com/office/drawing/2014/main" id="{9FD4187D-5174-EDB7-8CCE-9F731463030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952500" y="2580845"/>
            <a:ext cx="10287000" cy="1638104"/>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A75C0DB-BBF8-AB57-25BE-10361335D582}"/>
                  </a:ext>
                </a:extLst>
              </p:cNvPr>
              <p:cNvSpPr txBox="1"/>
              <p:nvPr/>
            </p:nvSpPr>
            <p:spPr>
              <a:xfrm>
                <a:off x="4279968" y="4351240"/>
                <a:ext cx="3632064" cy="2032469"/>
              </a:xfrm>
              <a:prstGeom prst="rect">
                <a:avLst/>
              </a:prstGeom>
              <a:noFill/>
              <a:ln w="19050">
                <a:noFill/>
              </a:ln>
            </p:spPr>
            <p:txBody>
              <a:bodyPr wrap="none" lIns="0" tIns="0" rIns="0" bIns="0" rtlCol="0">
                <a:noAutofit/>
              </a:bodyPr>
              <a:lstStyle/>
              <a:p>
                <a:pPr algn="l"/>
                <a14:m>
                  <m:oMathPara xmlns:m="http://schemas.openxmlformats.org/officeDocument/2006/math">
                    <m:oMathParaPr>
                      <m:jc m:val="left"/>
                    </m:oMathParaPr>
                    <m:oMath xmlns:m="http://schemas.openxmlformats.org/officeDocument/2006/math">
                      <m:func>
                        <m:funcPr>
                          <m:ctrlPr>
                            <a:rPr lang="en-AU" sz="1800" b="0" i="1" smtClean="0">
                              <a:latin typeface="Cambria Math" panose="02040503050406030204" pitchFamily="18" charset="0"/>
                            </a:rPr>
                          </m:ctrlPr>
                        </m:funcPr>
                        <m:fName>
                          <m:sSub>
                            <m:sSubPr>
                              <m:ctrlPr>
                                <a:rPr lang="en-AU" sz="1800" b="0" i="1" smtClean="0">
                                  <a:latin typeface="Cambria Math" panose="02040503050406030204" pitchFamily="18" charset="0"/>
                                </a:rPr>
                              </m:ctrlPr>
                            </m:sSubPr>
                            <m:e>
                              <m:r>
                                <m:rPr>
                                  <m:sty m:val="p"/>
                                </m:rPr>
                                <a:rPr lang="en-AU" sz="1800" b="0" i="0" smtClean="0">
                                  <a:latin typeface="Cambria Math" panose="02040503050406030204" pitchFamily="18" charset="0"/>
                                </a:rPr>
                                <m:t>log</m:t>
                              </m:r>
                            </m:e>
                            <m:sub>
                              <m:r>
                                <a:rPr lang="en-AU" sz="1800" b="0" i="1" smtClean="0">
                                  <a:latin typeface="Cambria Math" panose="02040503050406030204" pitchFamily="18" charset="0"/>
                                </a:rPr>
                                <m:t>10</m:t>
                              </m:r>
                            </m:sub>
                          </m:sSub>
                        </m:fName>
                        <m:e>
                          <m:r>
                            <a:rPr lang="en-AU" sz="1800" b="0" i="1" smtClean="0">
                              <a:latin typeface="Cambria Math" panose="02040503050406030204" pitchFamily="18" charset="0"/>
                            </a:rPr>
                            <m:t>8=</m:t>
                          </m:r>
                        </m:e>
                      </m:func>
                      <m:func>
                        <m:funcPr>
                          <m:ctrlPr>
                            <a:rPr lang="en-AU" sz="1800" b="0" i="1" smtClean="0">
                              <a:latin typeface="Cambria Math" panose="02040503050406030204" pitchFamily="18" charset="0"/>
                            </a:rPr>
                          </m:ctrlPr>
                        </m:funcPr>
                        <m:fName>
                          <m:sSub>
                            <m:sSubPr>
                              <m:ctrlPr>
                                <a:rPr lang="en-AU" sz="1800" b="0" i="1" smtClean="0">
                                  <a:latin typeface="Cambria Math" panose="02040503050406030204" pitchFamily="18" charset="0"/>
                                </a:rPr>
                              </m:ctrlPr>
                            </m:sSubPr>
                            <m:e>
                              <m:r>
                                <m:rPr>
                                  <m:sty m:val="p"/>
                                </m:rPr>
                                <a:rPr lang="en-AU" sz="1800" b="0" i="0" smtClean="0">
                                  <a:latin typeface="Cambria Math" panose="02040503050406030204" pitchFamily="18" charset="0"/>
                                </a:rPr>
                                <m:t>log</m:t>
                              </m:r>
                            </m:e>
                            <m:sub>
                              <m:r>
                                <a:rPr lang="en-AU" sz="1800" b="0" i="1" smtClean="0">
                                  <a:latin typeface="Cambria Math" panose="02040503050406030204" pitchFamily="18" charset="0"/>
                                </a:rPr>
                                <m:t>10</m:t>
                              </m:r>
                            </m:sub>
                          </m:sSub>
                        </m:fName>
                        <m:e>
                          <m:r>
                            <a:rPr lang="en-AU" sz="1800" b="0" i="1" smtClean="0">
                              <a:latin typeface="Cambria Math" panose="02040503050406030204" pitchFamily="18" charset="0"/>
                            </a:rPr>
                            <m:t>2+</m:t>
                          </m:r>
                          <m:func>
                            <m:funcPr>
                              <m:ctrlPr>
                                <a:rPr lang="en-AU" sz="1800" b="0" i="1" smtClean="0">
                                  <a:latin typeface="Cambria Math" panose="02040503050406030204" pitchFamily="18" charset="0"/>
                                </a:rPr>
                              </m:ctrlPr>
                            </m:funcPr>
                            <m:fName>
                              <m:sSub>
                                <m:sSubPr>
                                  <m:ctrlPr>
                                    <a:rPr lang="en-AU" sz="1800" b="0" i="1" smtClean="0">
                                      <a:latin typeface="Cambria Math" panose="02040503050406030204" pitchFamily="18" charset="0"/>
                                    </a:rPr>
                                  </m:ctrlPr>
                                </m:sSubPr>
                                <m:e>
                                  <m:r>
                                    <m:rPr>
                                      <m:sty m:val="p"/>
                                    </m:rPr>
                                    <a:rPr lang="en-AU" sz="1800" b="0" i="0" smtClean="0">
                                      <a:latin typeface="Cambria Math" panose="02040503050406030204" pitchFamily="18" charset="0"/>
                                    </a:rPr>
                                    <m:t>log</m:t>
                                  </m:r>
                                </m:e>
                                <m:sub>
                                  <m:r>
                                    <a:rPr lang="en-AU" sz="1800" b="0" i="1" smtClean="0">
                                      <a:latin typeface="Cambria Math" panose="02040503050406030204" pitchFamily="18" charset="0"/>
                                    </a:rPr>
                                    <m:t>10</m:t>
                                  </m:r>
                                </m:sub>
                              </m:sSub>
                            </m:fName>
                            <m:e>
                              <m:r>
                                <a:rPr lang="en-AU" sz="1800" b="0" i="1" smtClean="0">
                                  <a:latin typeface="Cambria Math" panose="02040503050406030204" pitchFamily="18" charset="0"/>
                                </a:rPr>
                                <m:t>2+</m:t>
                              </m:r>
                              <m:func>
                                <m:funcPr>
                                  <m:ctrlPr>
                                    <a:rPr lang="en-AU" sz="1800" b="0" i="1" smtClean="0">
                                      <a:latin typeface="Cambria Math" panose="02040503050406030204" pitchFamily="18" charset="0"/>
                                    </a:rPr>
                                  </m:ctrlPr>
                                </m:funcPr>
                                <m:fName>
                                  <m:sSub>
                                    <m:sSubPr>
                                      <m:ctrlPr>
                                        <a:rPr lang="en-AU" sz="1800" b="0" i="1" smtClean="0">
                                          <a:latin typeface="Cambria Math" panose="02040503050406030204" pitchFamily="18" charset="0"/>
                                        </a:rPr>
                                      </m:ctrlPr>
                                    </m:sSubPr>
                                    <m:e>
                                      <m:r>
                                        <m:rPr>
                                          <m:sty m:val="p"/>
                                        </m:rPr>
                                        <a:rPr lang="en-AU" sz="1800" b="0" i="0" smtClean="0">
                                          <a:latin typeface="Cambria Math" panose="02040503050406030204" pitchFamily="18" charset="0"/>
                                        </a:rPr>
                                        <m:t>log</m:t>
                                      </m:r>
                                    </m:e>
                                    <m:sub>
                                      <m:r>
                                        <a:rPr lang="en-AU" sz="1800" b="0" i="1" smtClean="0">
                                          <a:latin typeface="Cambria Math" panose="02040503050406030204" pitchFamily="18" charset="0"/>
                                        </a:rPr>
                                        <m:t>10</m:t>
                                      </m:r>
                                    </m:sub>
                                  </m:sSub>
                                </m:fName>
                                <m:e>
                                  <m:r>
                                    <a:rPr lang="en-AU" sz="1800" b="0" i="1" smtClean="0">
                                      <a:latin typeface="Cambria Math" panose="02040503050406030204" pitchFamily="18" charset="0"/>
                                    </a:rPr>
                                    <m:t>2</m:t>
                                  </m:r>
                                </m:e>
                              </m:func>
                            </m:e>
                          </m:func>
                        </m:e>
                      </m:func>
                    </m:oMath>
                  </m:oMathPara>
                </a14:m>
                <a:endParaRPr lang="en-AU" sz="1800" dirty="0"/>
              </a:p>
              <a:p>
                <a:pPr algn="l"/>
                <a:endParaRPr lang="en-AU" sz="1800" dirty="0"/>
              </a:p>
              <a:p>
                <a:pPr algn="l"/>
                <a14:m>
                  <m:oMathPara xmlns:m="http://schemas.openxmlformats.org/officeDocument/2006/math">
                    <m:oMathParaPr>
                      <m:jc m:val="left"/>
                    </m:oMathParaPr>
                    <m:oMath xmlns:m="http://schemas.openxmlformats.org/officeDocument/2006/math">
                      <m:func>
                        <m:funcPr>
                          <m:ctrlPr>
                            <a:rPr lang="en-AU" sz="1800" i="1" dirty="0" smtClean="0">
                              <a:latin typeface="Cambria Math" panose="02040503050406030204" pitchFamily="18" charset="0"/>
                            </a:rPr>
                          </m:ctrlPr>
                        </m:funcPr>
                        <m:fName>
                          <m:sSub>
                            <m:sSubPr>
                              <m:ctrlPr>
                                <a:rPr lang="en-AU" sz="1800" i="1" dirty="0">
                                  <a:latin typeface="Cambria Math" panose="02040503050406030204" pitchFamily="18" charset="0"/>
                                </a:rPr>
                              </m:ctrlPr>
                            </m:sSubPr>
                            <m:e>
                              <m:r>
                                <m:rPr>
                                  <m:sty m:val="p"/>
                                </m:rPr>
                                <a:rPr lang="en-AU" sz="1800" dirty="0">
                                  <a:latin typeface="Cambria Math" panose="02040503050406030204" pitchFamily="18" charset="0"/>
                                </a:rPr>
                                <m:t>log</m:t>
                              </m:r>
                            </m:e>
                            <m:sub>
                              <m:r>
                                <a:rPr lang="en-AU" sz="1800" i="1" dirty="0">
                                  <a:latin typeface="Cambria Math" panose="02040503050406030204" pitchFamily="18" charset="0"/>
                                </a:rPr>
                                <m:t>10</m:t>
                              </m:r>
                            </m:sub>
                          </m:sSub>
                        </m:fName>
                        <m:e>
                          <m:r>
                            <a:rPr lang="en-AU" sz="1800" b="0" i="1" dirty="0" smtClean="0">
                              <a:latin typeface="Cambria Math" panose="02040503050406030204" pitchFamily="18" charset="0"/>
                            </a:rPr>
                            <m:t>8</m:t>
                          </m:r>
                        </m:e>
                      </m:func>
                      <m:r>
                        <a:rPr lang="en-AU" sz="1800" b="0" i="0" dirty="0" smtClean="0">
                          <a:latin typeface="Cambria Math" panose="02040503050406030204" pitchFamily="18" charset="0"/>
                        </a:rPr>
                        <m:t>=3</m:t>
                      </m:r>
                      <m:sSub>
                        <m:sSubPr>
                          <m:ctrlPr>
                            <a:rPr lang="en-AU" sz="1800" b="0" i="1" dirty="0" smtClean="0">
                              <a:latin typeface="Cambria Math" panose="02040503050406030204" pitchFamily="18" charset="0"/>
                            </a:rPr>
                          </m:ctrlPr>
                        </m:sSubPr>
                        <m:e>
                          <m:r>
                            <m:rPr>
                              <m:sty m:val="p"/>
                            </m:rPr>
                            <a:rPr lang="en-AU" sz="1800" b="0" i="0" dirty="0" smtClean="0">
                              <a:latin typeface="Cambria Math" panose="02040503050406030204" pitchFamily="18" charset="0"/>
                            </a:rPr>
                            <m:t>log</m:t>
                          </m:r>
                        </m:e>
                        <m:sub>
                          <m:r>
                            <a:rPr lang="en-AU" sz="1800" b="0" i="0" dirty="0" smtClean="0">
                              <a:latin typeface="Cambria Math" panose="02040503050406030204" pitchFamily="18" charset="0"/>
                            </a:rPr>
                            <m:t>10</m:t>
                          </m:r>
                        </m:sub>
                      </m:sSub>
                      <m:r>
                        <a:rPr lang="en-AU" sz="1800" b="0" i="0" dirty="0" smtClean="0">
                          <a:latin typeface="Cambria Math" panose="02040503050406030204" pitchFamily="18" charset="0"/>
                        </a:rPr>
                        <m:t>2</m:t>
                      </m:r>
                    </m:oMath>
                  </m:oMathPara>
                </a14:m>
                <a:endParaRPr lang="en-AU" sz="1800" dirty="0"/>
              </a:p>
              <a:p>
                <a:endParaRPr lang="en-AU" sz="18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func>
                        <m:funcPr>
                          <m:ctrlPr>
                            <a:rPr lang="en-AU" sz="1800" i="1" dirty="0" smtClean="0">
                              <a:latin typeface="Cambria Math" panose="02040503050406030204" pitchFamily="18" charset="0"/>
                            </a:rPr>
                          </m:ctrlPr>
                        </m:funcPr>
                        <m:fName>
                          <m:sSub>
                            <m:sSubPr>
                              <m:ctrlPr>
                                <a:rPr lang="en-AU" sz="1800" i="1" dirty="0">
                                  <a:latin typeface="Cambria Math" panose="02040503050406030204" pitchFamily="18" charset="0"/>
                                </a:rPr>
                              </m:ctrlPr>
                            </m:sSubPr>
                            <m:e>
                              <m:r>
                                <m:rPr>
                                  <m:sty m:val="p"/>
                                </m:rPr>
                                <a:rPr lang="en-AU" sz="1800" dirty="0">
                                  <a:latin typeface="Cambria Math" panose="02040503050406030204" pitchFamily="18" charset="0"/>
                                </a:rPr>
                                <m:t>log</m:t>
                              </m:r>
                            </m:e>
                            <m:sub>
                              <m:r>
                                <a:rPr lang="en-AU" sz="1800" i="1" dirty="0">
                                  <a:latin typeface="Cambria Math" panose="02040503050406030204" pitchFamily="18" charset="0"/>
                                </a:rPr>
                                <m:t>10</m:t>
                              </m:r>
                            </m:sub>
                          </m:sSub>
                        </m:fName>
                        <m:e>
                          <m:r>
                            <a:rPr lang="en-AU" sz="1800" b="0" i="1" dirty="0" smtClean="0">
                              <a:latin typeface="Cambria Math" panose="02040503050406030204" pitchFamily="18" charset="0"/>
                            </a:rPr>
                            <m:t>8</m:t>
                          </m:r>
                        </m:e>
                      </m:func>
                      <m:r>
                        <a:rPr lang="en-AU" sz="1800" b="0" i="0" dirty="0" smtClean="0">
                          <a:latin typeface="Cambria Math" panose="02040503050406030204" pitchFamily="18" charset="0"/>
                        </a:rPr>
                        <m:t>=</m:t>
                      </m:r>
                      <m:sSub>
                        <m:sSubPr>
                          <m:ctrlPr>
                            <a:rPr lang="en-AU" sz="1800" b="0" i="1" dirty="0" smtClean="0">
                              <a:latin typeface="Cambria Math" panose="02040503050406030204" pitchFamily="18" charset="0"/>
                            </a:rPr>
                          </m:ctrlPr>
                        </m:sSubPr>
                        <m:e>
                          <m:r>
                            <m:rPr>
                              <m:sty m:val="p"/>
                            </m:rPr>
                            <a:rPr lang="en-AU" sz="1800" b="0" i="0" dirty="0" smtClean="0">
                              <a:latin typeface="Cambria Math" panose="02040503050406030204" pitchFamily="18" charset="0"/>
                            </a:rPr>
                            <m:t>log</m:t>
                          </m:r>
                        </m:e>
                        <m:sub>
                          <m:r>
                            <a:rPr lang="en-AU" sz="1800" b="0" i="0" dirty="0" smtClean="0">
                              <a:latin typeface="Cambria Math" panose="02040503050406030204" pitchFamily="18" charset="0"/>
                            </a:rPr>
                            <m:t>10</m:t>
                          </m:r>
                        </m:sub>
                      </m:sSub>
                      <m:r>
                        <a:rPr lang="en-AU" sz="1800" b="0" i="0" dirty="0" smtClean="0">
                          <a:latin typeface="Cambria Math" panose="02040503050406030204" pitchFamily="18" charset="0"/>
                        </a:rPr>
                        <m:t>(2</m:t>
                      </m:r>
                      <m:r>
                        <m:rPr>
                          <m:sty m:val="p"/>
                        </m:rPr>
                        <a:rPr lang="en-AU" sz="1800" b="0" i="0" dirty="0" smtClean="0">
                          <a:latin typeface="Cambria Math" panose="02040503050406030204" pitchFamily="18" charset="0"/>
                        </a:rPr>
                        <m:t>x</m:t>
                      </m:r>
                      <m:r>
                        <a:rPr lang="en-AU" sz="1800" b="0" i="0" dirty="0" smtClean="0">
                          <a:latin typeface="Cambria Math" panose="02040503050406030204" pitchFamily="18" charset="0"/>
                        </a:rPr>
                        <m:t>2</m:t>
                      </m:r>
                      <m:r>
                        <m:rPr>
                          <m:sty m:val="p"/>
                        </m:rPr>
                        <a:rPr lang="en-AU" sz="1800" b="0" i="0" dirty="0" smtClean="0">
                          <a:latin typeface="Cambria Math" panose="02040503050406030204" pitchFamily="18" charset="0"/>
                        </a:rPr>
                        <m:t>x</m:t>
                      </m:r>
                      <m:r>
                        <a:rPr lang="en-AU" sz="1800" b="0" i="0" dirty="0" smtClean="0">
                          <a:latin typeface="Cambria Math" panose="02040503050406030204" pitchFamily="18" charset="0"/>
                        </a:rPr>
                        <m:t>2)</m:t>
                      </m:r>
                    </m:oMath>
                  </m:oMathPara>
                </a14:m>
                <a:endParaRPr lang="en-AU" sz="1800" dirty="0"/>
              </a:p>
              <a:p>
                <a:pPr algn="l"/>
                <a:endParaRPr lang="en-AU" sz="1800" i="1" dirty="0">
                  <a:latin typeface="Cambria Math" panose="02040503050406030204" pitchFamily="18" charset="0"/>
                </a:endParaRPr>
              </a:p>
              <a:p>
                <a:pPr algn="l"/>
                <a14:m>
                  <m:oMathPara xmlns:m="http://schemas.openxmlformats.org/officeDocument/2006/math">
                    <m:oMathParaPr>
                      <m:jc m:val="left"/>
                    </m:oMathParaPr>
                    <m:oMath xmlns:m="http://schemas.openxmlformats.org/officeDocument/2006/math">
                      <m:func>
                        <m:funcPr>
                          <m:ctrlPr>
                            <a:rPr lang="en-AU" sz="1800" i="1" dirty="0" smtClean="0">
                              <a:latin typeface="Cambria Math" panose="02040503050406030204" pitchFamily="18" charset="0"/>
                            </a:rPr>
                          </m:ctrlPr>
                        </m:funcPr>
                        <m:fName>
                          <m:sSub>
                            <m:sSubPr>
                              <m:ctrlPr>
                                <a:rPr lang="en-AU" sz="1800" i="1" dirty="0">
                                  <a:latin typeface="Cambria Math" panose="02040503050406030204" pitchFamily="18" charset="0"/>
                                </a:rPr>
                              </m:ctrlPr>
                            </m:sSubPr>
                            <m:e>
                              <m:r>
                                <m:rPr>
                                  <m:sty m:val="p"/>
                                </m:rPr>
                                <a:rPr lang="en-AU" sz="1800" dirty="0">
                                  <a:latin typeface="Cambria Math" panose="02040503050406030204" pitchFamily="18" charset="0"/>
                                </a:rPr>
                                <m:t>log</m:t>
                              </m:r>
                            </m:e>
                            <m:sub>
                              <m:r>
                                <a:rPr lang="en-AU" sz="1800" i="1" dirty="0">
                                  <a:latin typeface="Cambria Math" panose="02040503050406030204" pitchFamily="18" charset="0"/>
                                </a:rPr>
                                <m:t>10</m:t>
                              </m:r>
                            </m:sub>
                          </m:sSub>
                        </m:fName>
                        <m:e>
                          <m:r>
                            <a:rPr lang="en-AU" sz="1800" b="0" i="1" dirty="0" smtClean="0">
                              <a:latin typeface="Cambria Math" panose="02040503050406030204" pitchFamily="18" charset="0"/>
                            </a:rPr>
                            <m:t>8</m:t>
                          </m:r>
                        </m:e>
                      </m:func>
                      <m:r>
                        <a:rPr lang="en-AU" sz="1800" b="0" i="1" dirty="0" smtClean="0">
                          <a:latin typeface="Cambria Math" panose="02040503050406030204" pitchFamily="18" charset="0"/>
                        </a:rPr>
                        <m:t>=</m:t>
                      </m:r>
                      <m:func>
                        <m:funcPr>
                          <m:ctrlPr>
                            <a:rPr lang="en-AU" sz="1800" b="0" i="1" dirty="0" smtClean="0">
                              <a:latin typeface="Cambria Math" panose="02040503050406030204" pitchFamily="18" charset="0"/>
                            </a:rPr>
                          </m:ctrlPr>
                        </m:funcPr>
                        <m:fName>
                          <m:sSub>
                            <m:sSubPr>
                              <m:ctrlPr>
                                <a:rPr lang="en-AU" sz="1800" b="0" i="1" dirty="0" smtClean="0">
                                  <a:latin typeface="Cambria Math" panose="02040503050406030204" pitchFamily="18" charset="0"/>
                                </a:rPr>
                              </m:ctrlPr>
                            </m:sSubPr>
                            <m:e>
                              <m:r>
                                <m:rPr>
                                  <m:sty m:val="p"/>
                                </m:rPr>
                                <a:rPr lang="en-AU" sz="1800" b="0" i="0" dirty="0" smtClean="0">
                                  <a:latin typeface="Cambria Math" panose="02040503050406030204" pitchFamily="18" charset="0"/>
                                </a:rPr>
                                <m:t>log</m:t>
                              </m:r>
                            </m:e>
                            <m:sub>
                              <m:r>
                                <a:rPr lang="en-AU" sz="1800" b="0" i="1" dirty="0" smtClean="0">
                                  <a:latin typeface="Cambria Math" panose="02040503050406030204" pitchFamily="18" charset="0"/>
                                </a:rPr>
                                <m:t>10</m:t>
                              </m:r>
                            </m:sub>
                          </m:sSub>
                        </m:fName>
                        <m:e>
                          <m:sSup>
                            <m:sSupPr>
                              <m:ctrlPr>
                                <a:rPr lang="en-AU" sz="1800" b="0" i="1" dirty="0" smtClean="0">
                                  <a:latin typeface="Cambria Math" panose="02040503050406030204" pitchFamily="18" charset="0"/>
                                </a:rPr>
                              </m:ctrlPr>
                            </m:sSupPr>
                            <m:e>
                              <m:r>
                                <a:rPr lang="en-AU" sz="1800" b="0" i="1" dirty="0" smtClean="0">
                                  <a:latin typeface="Cambria Math" panose="02040503050406030204" pitchFamily="18" charset="0"/>
                                </a:rPr>
                                <m:t>2</m:t>
                              </m:r>
                            </m:e>
                            <m:sup>
                              <m:r>
                                <a:rPr lang="en-AU" sz="1800" b="0" i="1" dirty="0" smtClean="0">
                                  <a:latin typeface="Cambria Math" panose="02040503050406030204" pitchFamily="18" charset="0"/>
                                </a:rPr>
                                <m:t>3</m:t>
                              </m:r>
                            </m:sup>
                          </m:sSup>
                        </m:e>
                      </m:func>
                    </m:oMath>
                  </m:oMathPara>
                </a14:m>
                <a:endParaRPr lang="en-AU" sz="1800" dirty="0"/>
              </a:p>
            </p:txBody>
          </p:sp>
        </mc:Choice>
        <mc:Fallback xmlns="">
          <p:sp>
            <p:nvSpPr>
              <p:cNvPr id="5" name="TextBox 4">
                <a:extLst>
                  <a:ext uri="{FF2B5EF4-FFF2-40B4-BE49-F238E27FC236}">
                    <a16:creationId xmlns:a16="http://schemas.microsoft.com/office/drawing/2014/main" id="{CA75C0DB-BBF8-AB57-25BE-10361335D582}"/>
                  </a:ext>
                </a:extLst>
              </p:cNvPr>
              <p:cNvSpPr txBox="1">
                <a:spLocks noRot="1" noChangeAspect="1" noMove="1" noResize="1" noEditPoints="1" noAdjustHandles="1" noChangeArrowheads="1" noChangeShapeType="1" noTextEdit="1"/>
              </p:cNvSpPr>
              <p:nvPr/>
            </p:nvSpPr>
            <p:spPr>
              <a:xfrm>
                <a:off x="4279968" y="4351240"/>
                <a:ext cx="3632064" cy="2032469"/>
              </a:xfrm>
              <a:prstGeom prst="rect">
                <a:avLst/>
              </a:prstGeom>
              <a:blipFill>
                <a:blip r:embed="rId5"/>
                <a:stretch>
                  <a:fillRect l="-3020"/>
                </a:stretch>
              </a:blipFill>
              <a:ln w="19050">
                <a:noFill/>
              </a:ln>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4F530A33-9ADD-33CF-D607-CCFDE50713A3}"/>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30</a:t>
            </a:fld>
            <a:endParaRPr lang="en-AU" dirty="0"/>
          </a:p>
        </p:txBody>
      </p:sp>
    </p:spTree>
    <p:extLst>
      <p:ext uri="{BB962C8B-B14F-4D97-AF65-F5344CB8AC3E}">
        <p14:creationId xmlns:p14="http://schemas.microsoft.com/office/powerpoint/2010/main" val="3256335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Third prompts</a:t>
            </a:r>
          </a:p>
        </p:txBody>
      </p:sp>
      <p:sp>
        <p:nvSpPr>
          <p:cNvPr id="9" name="Text Placeholder 12">
            <a:extLst>
              <a:ext uri="{FF2B5EF4-FFF2-40B4-BE49-F238E27FC236}">
                <a16:creationId xmlns:a16="http://schemas.microsoft.com/office/drawing/2014/main" id="{C971F9C4-4F00-52E2-E265-597DD4E0A864}"/>
              </a:ext>
            </a:extLst>
          </p:cNvPr>
          <p:cNvSpPr>
            <a:spLocks noGrp="1"/>
          </p:cNvSpPr>
          <p:nvPr>
            <p:ph type="body" sz="quarter" idx="18"/>
          </p:nvPr>
        </p:nvSpPr>
        <p:spPr/>
        <p:txBody>
          <a:bodyPr/>
          <a:lstStyle/>
          <a:p>
            <a:r>
              <a:rPr lang="en-AU" dirty="0"/>
              <a:t>Logging those sounds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B5ACAEE-0F00-2F60-61B1-CD07B28425A2}"/>
                  </a:ext>
                </a:extLst>
              </p:cNvPr>
              <p:cNvSpPr txBox="1"/>
              <p:nvPr/>
            </p:nvSpPr>
            <p:spPr>
              <a:xfrm>
                <a:off x="359999" y="1695549"/>
                <a:ext cx="10653743" cy="914400"/>
              </a:xfrm>
              <a:prstGeom prst="rect">
                <a:avLst/>
              </a:prstGeom>
              <a:noFill/>
            </p:spPr>
            <p:txBody>
              <a:bodyPr wrap="none" lIns="0" tIns="0" rIns="0" bIns="0" rtlCol="0">
                <a:noAutofit/>
              </a:bodyPr>
              <a:lstStyle/>
              <a:p>
                <a:r>
                  <a:rPr lang="en-AU" sz="1800" dirty="0"/>
                  <a:t>Represent </a:t>
                </a:r>
                <a14:m>
                  <m:oMath xmlns:m="http://schemas.openxmlformats.org/officeDocument/2006/math">
                    <m:func>
                      <m:funcPr>
                        <m:ctrlPr>
                          <a:rPr lang="en-AU" sz="1800" i="1" dirty="0" smtClean="0">
                            <a:latin typeface="Cambria Math" panose="02040503050406030204" pitchFamily="18" charset="0"/>
                          </a:rPr>
                        </m:ctrlPr>
                      </m:funcPr>
                      <m:fName>
                        <m:sSub>
                          <m:sSubPr>
                            <m:ctrlPr>
                              <a:rPr lang="en-AU" sz="1800" i="1" dirty="0">
                                <a:latin typeface="Cambria Math" panose="02040503050406030204" pitchFamily="18" charset="0"/>
                              </a:rPr>
                            </m:ctrlPr>
                          </m:sSubPr>
                          <m:e>
                            <m:r>
                              <m:rPr>
                                <m:sty m:val="p"/>
                              </m:rPr>
                              <a:rPr lang="en-AU" sz="1800" dirty="0">
                                <a:latin typeface="Cambria Math" panose="02040503050406030204" pitchFamily="18" charset="0"/>
                              </a:rPr>
                              <m:t>log</m:t>
                            </m:r>
                          </m:e>
                          <m:sub>
                            <m:r>
                              <a:rPr lang="en-AU" sz="1800" i="1" dirty="0">
                                <a:latin typeface="Cambria Math" panose="02040503050406030204" pitchFamily="18" charset="0"/>
                              </a:rPr>
                              <m:t>10</m:t>
                            </m:r>
                          </m:sub>
                        </m:sSub>
                      </m:fName>
                      <m:e>
                        <m:r>
                          <a:rPr lang="en-AU" sz="1800" b="0" i="1" dirty="0" smtClean="0">
                            <a:latin typeface="Cambria Math" panose="02040503050406030204" pitchFamily="18" charset="0"/>
                          </a:rPr>
                          <m:t>8</m:t>
                        </m:r>
                      </m:e>
                    </m:func>
                  </m:oMath>
                </a14:m>
                <a:r>
                  <a:rPr lang="en-AU" sz="1800" dirty="0"/>
                  <a:t> using only other </a:t>
                </a:r>
                <a14:m>
                  <m:oMath xmlns:m="http://schemas.openxmlformats.org/officeDocument/2006/math">
                    <m:func>
                      <m:funcPr>
                        <m:ctrlPr>
                          <a:rPr lang="en-AU" sz="1800" i="1" dirty="0">
                            <a:latin typeface="Cambria Math" panose="02040503050406030204" pitchFamily="18" charset="0"/>
                          </a:rPr>
                        </m:ctrlPr>
                      </m:funcPr>
                      <m:fName>
                        <m:sSub>
                          <m:sSubPr>
                            <m:ctrlPr>
                              <a:rPr lang="en-AU" sz="1800" i="1" dirty="0">
                                <a:latin typeface="Cambria Math" panose="02040503050406030204" pitchFamily="18" charset="0"/>
                              </a:rPr>
                            </m:ctrlPr>
                          </m:sSubPr>
                          <m:e>
                            <m:r>
                              <m:rPr>
                                <m:sty m:val="p"/>
                              </m:rPr>
                              <a:rPr lang="en-AU" sz="1800" dirty="0">
                                <a:latin typeface="Cambria Math" panose="02040503050406030204" pitchFamily="18" charset="0"/>
                              </a:rPr>
                              <m:t>log</m:t>
                            </m:r>
                          </m:e>
                          <m:sub>
                            <m:r>
                              <a:rPr lang="en-AU" sz="1800" i="1" dirty="0">
                                <a:latin typeface="Cambria Math" panose="02040503050406030204" pitchFamily="18" charset="0"/>
                              </a:rPr>
                              <m:t>10</m:t>
                            </m:r>
                          </m:sub>
                        </m:sSub>
                      </m:fName>
                      <m:e/>
                    </m:func>
                    <m:r>
                      <a:rPr lang="en-AU" sz="1800" b="0" i="1" dirty="0" smtClean="0">
                        <a:latin typeface="Cambria Math" panose="02040503050406030204" pitchFamily="18" charset="0"/>
                      </a:rPr>
                      <m:t> </m:t>
                    </m:r>
                  </m:oMath>
                </a14:m>
                <a:r>
                  <a:rPr lang="en-AU" sz="1800" dirty="0"/>
                  <a:t>expressions.</a:t>
                </a:r>
              </a:p>
            </p:txBody>
          </p:sp>
        </mc:Choice>
        <mc:Fallback xmlns="">
          <p:sp>
            <p:nvSpPr>
              <p:cNvPr id="2" name="TextBox 1">
                <a:extLst>
                  <a:ext uri="{FF2B5EF4-FFF2-40B4-BE49-F238E27FC236}">
                    <a16:creationId xmlns:a16="http://schemas.microsoft.com/office/drawing/2014/main" id="{DB5ACAEE-0F00-2F60-61B1-CD07B28425A2}"/>
                  </a:ext>
                </a:extLst>
              </p:cNvPr>
              <p:cNvSpPr txBox="1">
                <a:spLocks noRot="1" noChangeAspect="1" noMove="1" noResize="1" noEditPoints="1" noAdjustHandles="1" noChangeArrowheads="1" noChangeShapeType="1" noTextEdit="1"/>
              </p:cNvSpPr>
              <p:nvPr/>
            </p:nvSpPr>
            <p:spPr>
              <a:xfrm>
                <a:off x="359999" y="1695549"/>
                <a:ext cx="10653743" cy="914400"/>
              </a:xfrm>
              <a:prstGeom prst="rect">
                <a:avLst/>
              </a:prstGeom>
              <a:blipFill>
                <a:blip r:embed="rId3"/>
                <a:stretch>
                  <a:fillRect l="-1310" t="-8219"/>
                </a:stretch>
              </a:blipFill>
            </p:spPr>
            <p:txBody>
              <a:bodyPr/>
              <a:lstStyle/>
              <a:p>
                <a:r>
                  <a:rPr lang="en-US">
                    <a:noFill/>
                  </a:rPr>
                  <a:t> </a:t>
                </a:r>
              </a:p>
            </p:txBody>
          </p:sp>
        </mc:Fallback>
      </mc:AlternateContent>
      <p:pic>
        <p:nvPicPr>
          <p:cNvPr id="4" name="Picture 3" descr="A continuous number line displaying equally-spaced increments from zero point one through to and including ten raised to the power of seven.&#10;A blue point is marked on the number and labelled with the value eight.&#10;Above the number line are three green line segments. The first begins at a position above the value one and extends in a positive direction until a point above the value two. The most positive end of this line segment is marked with a green dot and labelled with &quot;multiplied by two&quot;.&#10;The second begins at a position above the value two and extends in a positive direction until a point above the value four. The most positive end of this line segment is marked with a green dot and labelled with &quot;multiplied by two&quot;.&#10;The third begins at a position above the value four and extends in a positive direction until a point above the value eight. The most positive end of this line segment is marked with a green dot and labelled with &quot;multiplied by two&quot;.">
            <a:extLst>
              <a:ext uri="{FF2B5EF4-FFF2-40B4-BE49-F238E27FC236}">
                <a16:creationId xmlns:a16="http://schemas.microsoft.com/office/drawing/2014/main" id="{9FD4187D-5174-EDB7-8CCE-9F731463030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952500" y="2432928"/>
            <a:ext cx="10287000" cy="1638104"/>
          </a:xfrm>
          <a:prstGeom prst="rect">
            <a:avLst/>
          </a:prstGeom>
        </p:spPr>
      </p:pic>
      <p:sp>
        <p:nvSpPr>
          <p:cNvPr id="12" name="Speech Bubble: Oval 11">
            <a:extLst>
              <a:ext uri="{FF2B5EF4-FFF2-40B4-BE49-F238E27FC236}">
                <a16:creationId xmlns:a16="http://schemas.microsoft.com/office/drawing/2014/main" id="{02F41DDD-0292-18D2-8068-890F844D9FCE}"/>
              </a:ext>
            </a:extLst>
          </p:cNvPr>
          <p:cNvSpPr/>
          <p:nvPr/>
        </p:nvSpPr>
        <p:spPr>
          <a:xfrm>
            <a:off x="371475" y="4527029"/>
            <a:ext cx="3015109" cy="1532974"/>
          </a:xfrm>
          <a:prstGeom prst="wedgeRoundRectCallout">
            <a:avLst>
              <a:gd name="adj1" fmla="val 67983"/>
              <a:gd name="adj2" fmla="val -22527"/>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2700">
              <a:lnSpc>
                <a:spcPct val="150000"/>
              </a:lnSpc>
            </a:pPr>
            <a:r>
              <a:rPr lang="en-AU" sz="1800" dirty="0"/>
              <a:t>How are addition and multiplication both correct?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0F324FC-8B4D-420D-CA70-517B9E8E4D09}"/>
                  </a:ext>
                </a:extLst>
              </p:cNvPr>
              <p:cNvSpPr txBox="1"/>
              <p:nvPr/>
            </p:nvSpPr>
            <p:spPr>
              <a:xfrm>
                <a:off x="4279968" y="4218949"/>
                <a:ext cx="3632064" cy="2032469"/>
              </a:xfrm>
              <a:prstGeom prst="rect">
                <a:avLst/>
              </a:prstGeom>
              <a:noFill/>
              <a:ln w="19050">
                <a:noFill/>
              </a:ln>
            </p:spPr>
            <p:txBody>
              <a:bodyPr wrap="none" lIns="0" tIns="0" rIns="0" bIns="0" rtlCol="0">
                <a:noAutofit/>
              </a:bodyPr>
              <a:lstStyle/>
              <a:p>
                <a:pPr algn="l"/>
                <a14:m>
                  <m:oMathPara xmlns:m="http://schemas.openxmlformats.org/officeDocument/2006/math">
                    <m:oMathParaPr>
                      <m:jc m:val="left"/>
                    </m:oMathParaPr>
                    <m:oMath xmlns:m="http://schemas.openxmlformats.org/officeDocument/2006/math">
                      <m:func>
                        <m:funcPr>
                          <m:ctrlPr>
                            <a:rPr lang="en-AU" sz="1800" b="0" i="1" smtClean="0">
                              <a:latin typeface="Cambria Math" panose="02040503050406030204" pitchFamily="18" charset="0"/>
                            </a:rPr>
                          </m:ctrlPr>
                        </m:funcPr>
                        <m:fName>
                          <m:sSub>
                            <m:sSubPr>
                              <m:ctrlPr>
                                <a:rPr lang="en-AU" sz="1800" b="0" i="1" smtClean="0">
                                  <a:latin typeface="Cambria Math" panose="02040503050406030204" pitchFamily="18" charset="0"/>
                                </a:rPr>
                              </m:ctrlPr>
                            </m:sSubPr>
                            <m:e>
                              <m:r>
                                <m:rPr>
                                  <m:sty m:val="p"/>
                                </m:rPr>
                                <a:rPr lang="en-AU" sz="1800" b="0" i="0" smtClean="0">
                                  <a:latin typeface="Cambria Math" panose="02040503050406030204" pitchFamily="18" charset="0"/>
                                </a:rPr>
                                <m:t>log</m:t>
                              </m:r>
                            </m:e>
                            <m:sub>
                              <m:r>
                                <a:rPr lang="en-AU" sz="1800" b="0" i="1" smtClean="0">
                                  <a:latin typeface="Cambria Math" panose="02040503050406030204" pitchFamily="18" charset="0"/>
                                </a:rPr>
                                <m:t>10</m:t>
                              </m:r>
                            </m:sub>
                          </m:sSub>
                        </m:fName>
                        <m:e>
                          <m:r>
                            <a:rPr lang="en-AU" sz="1800" b="0" i="1" smtClean="0">
                              <a:latin typeface="Cambria Math" panose="02040503050406030204" pitchFamily="18" charset="0"/>
                            </a:rPr>
                            <m:t>8=</m:t>
                          </m:r>
                        </m:e>
                      </m:func>
                      <m:func>
                        <m:funcPr>
                          <m:ctrlPr>
                            <a:rPr lang="en-AU" sz="1800" b="0" i="1" smtClean="0">
                              <a:latin typeface="Cambria Math" panose="02040503050406030204" pitchFamily="18" charset="0"/>
                            </a:rPr>
                          </m:ctrlPr>
                        </m:funcPr>
                        <m:fName>
                          <m:sSub>
                            <m:sSubPr>
                              <m:ctrlPr>
                                <a:rPr lang="en-AU" sz="1800" b="0" i="1" smtClean="0">
                                  <a:latin typeface="Cambria Math" panose="02040503050406030204" pitchFamily="18" charset="0"/>
                                </a:rPr>
                              </m:ctrlPr>
                            </m:sSubPr>
                            <m:e>
                              <m:r>
                                <m:rPr>
                                  <m:sty m:val="p"/>
                                </m:rPr>
                                <a:rPr lang="en-AU" sz="1800" b="0" i="0" smtClean="0">
                                  <a:latin typeface="Cambria Math" panose="02040503050406030204" pitchFamily="18" charset="0"/>
                                </a:rPr>
                                <m:t>log</m:t>
                              </m:r>
                            </m:e>
                            <m:sub>
                              <m:r>
                                <a:rPr lang="en-AU" sz="1800" b="0" i="1" smtClean="0">
                                  <a:latin typeface="Cambria Math" panose="02040503050406030204" pitchFamily="18" charset="0"/>
                                </a:rPr>
                                <m:t>10</m:t>
                              </m:r>
                            </m:sub>
                          </m:sSub>
                        </m:fName>
                        <m:e>
                          <m:r>
                            <a:rPr lang="en-AU" sz="1800" b="0" i="1" smtClean="0">
                              <a:latin typeface="Cambria Math" panose="02040503050406030204" pitchFamily="18" charset="0"/>
                            </a:rPr>
                            <m:t>2+</m:t>
                          </m:r>
                          <m:func>
                            <m:funcPr>
                              <m:ctrlPr>
                                <a:rPr lang="en-AU" sz="1800" b="0" i="1" smtClean="0">
                                  <a:latin typeface="Cambria Math" panose="02040503050406030204" pitchFamily="18" charset="0"/>
                                </a:rPr>
                              </m:ctrlPr>
                            </m:funcPr>
                            <m:fName>
                              <m:sSub>
                                <m:sSubPr>
                                  <m:ctrlPr>
                                    <a:rPr lang="en-AU" sz="1800" b="0" i="1" smtClean="0">
                                      <a:latin typeface="Cambria Math" panose="02040503050406030204" pitchFamily="18" charset="0"/>
                                    </a:rPr>
                                  </m:ctrlPr>
                                </m:sSubPr>
                                <m:e>
                                  <m:r>
                                    <m:rPr>
                                      <m:sty m:val="p"/>
                                    </m:rPr>
                                    <a:rPr lang="en-AU" sz="1800" b="0" i="0" smtClean="0">
                                      <a:latin typeface="Cambria Math" panose="02040503050406030204" pitchFamily="18" charset="0"/>
                                    </a:rPr>
                                    <m:t>log</m:t>
                                  </m:r>
                                </m:e>
                                <m:sub>
                                  <m:r>
                                    <a:rPr lang="en-AU" sz="1800" b="0" i="1" smtClean="0">
                                      <a:latin typeface="Cambria Math" panose="02040503050406030204" pitchFamily="18" charset="0"/>
                                    </a:rPr>
                                    <m:t>10</m:t>
                                  </m:r>
                                </m:sub>
                              </m:sSub>
                            </m:fName>
                            <m:e>
                              <m:r>
                                <a:rPr lang="en-AU" sz="1800" b="0" i="1" smtClean="0">
                                  <a:latin typeface="Cambria Math" panose="02040503050406030204" pitchFamily="18" charset="0"/>
                                </a:rPr>
                                <m:t>2+</m:t>
                              </m:r>
                              <m:func>
                                <m:funcPr>
                                  <m:ctrlPr>
                                    <a:rPr lang="en-AU" sz="1800" b="0" i="1" smtClean="0">
                                      <a:latin typeface="Cambria Math" panose="02040503050406030204" pitchFamily="18" charset="0"/>
                                    </a:rPr>
                                  </m:ctrlPr>
                                </m:funcPr>
                                <m:fName>
                                  <m:sSub>
                                    <m:sSubPr>
                                      <m:ctrlPr>
                                        <a:rPr lang="en-AU" sz="1800" b="0" i="1" smtClean="0">
                                          <a:latin typeface="Cambria Math" panose="02040503050406030204" pitchFamily="18" charset="0"/>
                                        </a:rPr>
                                      </m:ctrlPr>
                                    </m:sSubPr>
                                    <m:e>
                                      <m:r>
                                        <m:rPr>
                                          <m:sty m:val="p"/>
                                        </m:rPr>
                                        <a:rPr lang="en-AU" sz="1800" b="0" i="0" smtClean="0">
                                          <a:latin typeface="Cambria Math" panose="02040503050406030204" pitchFamily="18" charset="0"/>
                                        </a:rPr>
                                        <m:t>log</m:t>
                                      </m:r>
                                    </m:e>
                                    <m:sub>
                                      <m:r>
                                        <a:rPr lang="en-AU" sz="1800" b="0" i="1" smtClean="0">
                                          <a:latin typeface="Cambria Math" panose="02040503050406030204" pitchFamily="18" charset="0"/>
                                        </a:rPr>
                                        <m:t>10</m:t>
                                      </m:r>
                                    </m:sub>
                                  </m:sSub>
                                </m:fName>
                                <m:e>
                                  <m:r>
                                    <a:rPr lang="en-AU" sz="1800" b="0" i="1" smtClean="0">
                                      <a:latin typeface="Cambria Math" panose="02040503050406030204" pitchFamily="18" charset="0"/>
                                    </a:rPr>
                                    <m:t>2</m:t>
                                  </m:r>
                                </m:e>
                              </m:func>
                            </m:e>
                          </m:func>
                        </m:e>
                      </m:func>
                    </m:oMath>
                  </m:oMathPara>
                </a14:m>
                <a:endParaRPr lang="en-AU" sz="1800" dirty="0"/>
              </a:p>
              <a:p>
                <a:pPr algn="l"/>
                <a:endParaRPr lang="en-AU" sz="1800" dirty="0"/>
              </a:p>
              <a:p>
                <a:pPr algn="l"/>
                <a14:m>
                  <m:oMathPara xmlns:m="http://schemas.openxmlformats.org/officeDocument/2006/math">
                    <m:oMathParaPr>
                      <m:jc m:val="left"/>
                    </m:oMathParaPr>
                    <m:oMath xmlns:m="http://schemas.openxmlformats.org/officeDocument/2006/math">
                      <m:func>
                        <m:funcPr>
                          <m:ctrlPr>
                            <a:rPr lang="en-AU" sz="1800" i="1" dirty="0" smtClean="0">
                              <a:latin typeface="Cambria Math" panose="02040503050406030204" pitchFamily="18" charset="0"/>
                            </a:rPr>
                          </m:ctrlPr>
                        </m:funcPr>
                        <m:fName>
                          <m:sSub>
                            <m:sSubPr>
                              <m:ctrlPr>
                                <a:rPr lang="en-AU" sz="1800" i="1" dirty="0">
                                  <a:latin typeface="Cambria Math" panose="02040503050406030204" pitchFamily="18" charset="0"/>
                                </a:rPr>
                              </m:ctrlPr>
                            </m:sSubPr>
                            <m:e>
                              <m:r>
                                <m:rPr>
                                  <m:sty m:val="p"/>
                                </m:rPr>
                                <a:rPr lang="en-AU" sz="1800" dirty="0">
                                  <a:latin typeface="Cambria Math" panose="02040503050406030204" pitchFamily="18" charset="0"/>
                                </a:rPr>
                                <m:t>log</m:t>
                              </m:r>
                            </m:e>
                            <m:sub>
                              <m:r>
                                <a:rPr lang="en-AU" sz="1800" i="1" dirty="0">
                                  <a:latin typeface="Cambria Math" panose="02040503050406030204" pitchFamily="18" charset="0"/>
                                </a:rPr>
                                <m:t>10</m:t>
                              </m:r>
                            </m:sub>
                          </m:sSub>
                        </m:fName>
                        <m:e>
                          <m:r>
                            <a:rPr lang="en-AU" sz="1800" b="0" i="1" dirty="0" smtClean="0">
                              <a:latin typeface="Cambria Math" panose="02040503050406030204" pitchFamily="18" charset="0"/>
                            </a:rPr>
                            <m:t>8</m:t>
                          </m:r>
                        </m:e>
                      </m:func>
                      <m:r>
                        <a:rPr lang="en-AU" sz="1800" b="0" i="0" dirty="0" smtClean="0">
                          <a:latin typeface="Cambria Math" panose="02040503050406030204" pitchFamily="18" charset="0"/>
                        </a:rPr>
                        <m:t>=3</m:t>
                      </m:r>
                      <m:sSub>
                        <m:sSubPr>
                          <m:ctrlPr>
                            <a:rPr lang="en-AU" sz="1800" b="0" i="1" dirty="0" smtClean="0">
                              <a:latin typeface="Cambria Math" panose="02040503050406030204" pitchFamily="18" charset="0"/>
                            </a:rPr>
                          </m:ctrlPr>
                        </m:sSubPr>
                        <m:e>
                          <m:r>
                            <m:rPr>
                              <m:sty m:val="p"/>
                            </m:rPr>
                            <a:rPr lang="en-AU" sz="1800" b="0" i="0" dirty="0" smtClean="0">
                              <a:latin typeface="Cambria Math" panose="02040503050406030204" pitchFamily="18" charset="0"/>
                            </a:rPr>
                            <m:t>log</m:t>
                          </m:r>
                        </m:e>
                        <m:sub>
                          <m:r>
                            <a:rPr lang="en-AU" sz="1800" b="0" i="0" dirty="0" smtClean="0">
                              <a:latin typeface="Cambria Math" panose="02040503050406030204" pitchFamily="18" charset="0"/>
                            </a:rPr>
                            <m:t>10</m:t>
                          </m:r>
                        </m:sub>
                      </m:sSub>
                      <m:r>
                        <a:rPr lang="en-AU" sz="1800" b="0" i="0" dirty="0" smtClean="0">
                          <a:latin typeface="Cambria Math" panose="02040503050406030204" pitchFamily="18" charset="0"/>
                        </a:rPr>
                        <m:t>2</m:t>
                      </m:r>
                    </m:oMath>
                  </m:oMathPara>
                </a14:m>
                <a:endParaRPr lang="en-AU" sz="1800" dirty="0"/>
              </a:p>
              <a:p>
                <a:endParaRPr lang="en-AU" sz="18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func>
                        <m:funcPr>
                          <m:ctrlPr>
                            <a:rPr lang="en-AU" sz="1800" i="1" dirty="0" smtClean="0">
                              <a:latin typeface="Cambria Math" panose="02040503050406030204" pitchFamily="18" charset="0"/>
                            </a:rPr>
                          </m:ctrlPr>
                        </m:funcPr>
                        <m:fName>
                          <m:sSub>
                            <m:sSubPr>
                              <m:ctrlPr>
                                <a:rPr lang="en-AU" sz="1800" i="1" dirty="0">
                                  <a:latin typeface="Cambria Math" panose="02040503050406030204" pitchFamily="18" charset="0"/>
                                </a:rPr>
                              </m:ctrlPr>
                            </m:sSubPr>
                            <m:e>
                              <m:r>
                                <m:rPr>
                                  <m:sty m:val="p"/>
                                </m:rPr>
                                <a:rPr lang="en-AU" sz="1800" dirty="0">
                                  <a:latin typeface="Cambria Math" panose="02040503050406030204" pitchFamily="18" charset="0"/>
                                </a:rPr>
                                <m:t>log</m:t>
                              </m:r>
                            </m:e>
                            <m:sub>
                              <m:r>
                                <a:rPr lang="en-AU" sz="1800" i="1" dirty="0">
                                  <a:latin typeface="Cambria Math" panose="02040503050406030204" pitchFamily="18" charset="0"/>
                                </a:rPr>
                                <m:t>10</m:t>
                              </m:r>
                            </m:sub>
                          </m:sSub>
                        </m:fName>
                        <m:e>
                          <m:r>
                            <a:rPr lang="en-AU" sz="1800" b="0" i="1" dirty="0" smtClean="0">
                              <a:latin typeface="Cambria Math" panose="02040503050406030204" pitchFamily="18" charset="0"/>
                            </a:rPr>
                            <m:t>8</m:t>
                          </m:r>
                        </m:e>
                      </m:func>
                      <m:r>
                        <a:rPr lang="en-AU" sz="1800" b="0" i="0" dirty="0" smtClean="0">
                          <a:latin typeface="Cambria Math" panose="02040503050406030204" pitchFamily="18" charset="0"/>
                        </a:rPr>
                        <m:t>=</m:t>
                      </m:r>
                      <m:sSub>
                        <m:sSubPr>
                          <m:ctrlPr>
                            <a:rPr lang="en-AU" sz="1800" b="0" i="1" dirty="0" smtClean="0">
                              <a:latin typeface="Cambria Math" panose="02040503050406030204" pitchFamily="18" charset="0"/>
                            </a:rPr>
                          </m:ctrlPr>
                        </m:sSubPr>
                        <m:e>
                          <m:r>
                            <m:rPr>
                              <m:sty m:val="p"/>
                            </m:rPr>
                            <a:rPr lang="en-AU" sz="1800" b="0" i="0" dirty="0" smtClean="0">
                              <a:latin typeface="Cambria Math" panose="02040503050406030204" pitchFamily="18" charset="0"/>
                            </a:rPr>
                            <m:t>log</m:t>
                          </m:r>
                        </m:e>
                        <m:sub>
                          <m:r>
                            <a:rPr lang="en-AU" sz="1800" b="0" i="0" dirty="0" smtClean="0">
                              <a:latin typeface="Cambria Math" panose="02040503050406030204" pitchFamily="18" charset="0"/>
                            </a:rPr>
                            <m:t>10</m:t>
                          </m:r>
                        </m:sub>
                      </m:sSub>
                      <m:r>
                        <a:rPr lang="en-AU" sz="1800" b="0" i="0" dirty="0" smtClean="0">
                          <a:latin typeface="Cambria Math" panose="02040503050406030204" pitchFamily="18" charset="0"/>
                        </a:rPr>
                        <m:t>(2</m:t>
                      </m:r>
                      <m:r>
                        <m:rPr>
                          <m:sty m:val="p"/>
                        </m:rPr>
                        <a:rPr lang="en-AU" sz="1800" b="0" i="0" dirty="0" smtClean="0">
                          <a:latin typeface="Cambria Math" panose="02040503050406030204" pitchFamily="18" charset="0"/>
                        </a:rPr>
                        <m:t>x</m:t>
                      </m:r>
                      <m:r>
                        <a:rPr lang="en-AU" sz="1800" b="0" i="0" dirty="0" smtClean="0">
                          <a:latin typeface="Cambria Math" panose="02040503050406030204" pitchFamily="18" charset="0"/>
                        </a:rPr>
                        <m:t>2</m:t>
                      </m:r>
                      <m:r>
                        <m:rPr>
                          <m:sty m:val="p"/>
                        </m:rPr>
                        <a:rPr lang="en-AU" sz="1800" b="0" i="0" dirty="0" smtClean="0">
                          <a:latin typeface="Cambria Math" panose="02040503050406030204" pitchFamily="18" charset="0"/>
                        </a:rPr>
                        <m:t>x</m:t>
                      </m:r>
                      <m:r>
                        <a:rPr lang="en-AU" sz="1800" b="0" i="0" dirty="0" smtClean="0">
                          <a:latin typeface="Cambria Math" panose="02040503050406030204" pitchFamily="18" charset="0"/>
                        </a:rPr>
                        <m:t>2)</m:t>
                      </m:r>
                    </m:oMath>
                  </m:oMathPara>
                </a14:m>
                <a:endParaRPr lang="en-AU" sz="1800" dirty="0"/>
              </a:p>
              <a:p>
                <a:pPr algn="l"/>
                <a:endParaRPr lang="en-AU" sz="1800" i="1" dirty="0">
                  <a:latin typeface="Cambria Math" panose="02040503050406030204" pitchFamily="18" charset="0"/>
                </a:endParaRPr>
              </a:p>
              <a:p>
                <a:pPr algn="l"/>
                <a14:m>
                  <m:oMathPara xmlns:m="http://schemas.openxmlformats.org/officeDocument/2006/math">
                    <m:oMathParaPr>
                      <m:jc m:val="left"/>
                    </m:oMathParaPr>
                    <m:oMath xmlns:m="http://schemas.openxmlformats.org/officeDocument/2006/math">
                      <m:func>
                        <m:funcPr>
                          <m:ctrlPr>
                            <a:rPr lang="en-AU" sz="1800" i="1" dirty="0" smtClean="0">
                              <a:latin typeface="Cambria Math" panose="02040503050406030204" pitchFamily="18" charset="0"/>
                            </a:rPr>
                          </m:ctrlPr>
                        </m:funcPr>
                        <m:fName>
                          <m:sSub>
                            <m:sSubPr>
                              <m:ctrlPr>
                                <a:rPr lang="en-AU" sz="1800" i="1" dirty="0">
                                  <a:latin typeface="Cambria Math" panose="02040503050406030204" pitchFamily="18" charset="0"/>
                                </a:rPr>
                              </m:ctrlPr>
                            </m:sSubPr>
                            <m:e>
                              <m:r>
                                <m:rPr>
                                  <m:sty m:val="p"/>
                                </m:rPr>
                                <a:rPr lang="en-AU" sz="1800" dirty="0">
                                  <a:latin typeface="Cambria Math" panose="02040503050406030204" pitchFamily="18" charset="0"/>
                                </a:rPr>
                                <m:t>log</m:t>
                              </m:r>
                            </m:e>
                            <m:sub>
                              <m:r>
                                <a:rPr lang="en-AU" sz="1800" i="1" dirty="0">
                                  <a:latin typeface="Cambria Math" panose="02040503050406030204" pitchFamily="18" charset="0"/>
                                </a:rPr>
                                <m:t>10</m:t>
                              </m:r>
                            </m:sub>
                          </m:sSub>
                        </m:fName>
                        <m:e>
                          <m:r>
                            <a:rPr lang="en-AU" sz="1800" b="0" i="1" dirty="0" smtClean="0">
                              <a:latin typeface="Cambria Math" panose="02040503050406030204" pitchFamily="18" charset="0"/>
                            </a:rPr>
                            <m:t>8</m:t>
                          </m:r>
                        </m:e>
                      </m:func>
                      <m:r>
                        <a:rPr lang="en-AU" sz="1800" b="0" i="1" dirty="0" smtClean="0">
                          <a:latin typeface="Cambria Math" panose="02040503050406030204" pitchFamily="18" charset="0"/>
                        </a:rPr>
                        <m:t>=</m:t>
                      </m:r>
                      <m:func>
                        <m:funcPr>
                          <m:ctrlPr>
                            <a:rPr lang="en-AU" sz="1800" b="0" i="1" dirty="0" smtClean="0">
                              <a:latin typeface="Cambria Math" panose="02040503050406030204" pitchFamily="18" charset="0"/>
                            </a:rPr>
                          </m:ctrlPr>
                        </m:funcPr>
                        <m:fName>
                          <m:sSub>
                            <m:sSubPr>
                              <m:ctrlPr>
                                <a:rPr lang="en-AU" sz="1800" b="0" i="1" dirty="0" smtClean="0">
                                  <a:latin typeface="Cambria Math" panose="02040503050406030204" pitchFamily="18" charset="0"/>
                                </a:rPr>
                              </m:ctrlPr>
                            </m:sSubPr>
                            <m:e>
                              <m:r>
                                <m:rPr>
                                  <m:sty m:val="p"/>
                                </m:rPr>
                                <a:rPr lang="en-AU" sz="1800" b="0" i="0" dirty="0" smtClean="0">
                                  <a:latin typeface="Cambria Math" panose="02040503050406030204" pitchFamily="18" charset="0"/>
                                </a:rPr>
                                <m:t>log</m:t>
                              </m:r>
                            </m:e>
                            <m:sub>
                              <m:r>
                                <a:rPr lang="en-AU" sz="1800" b="0" i="1" dirty="0" smtClean="0">
                                  <a:latin typeface="Cambria Math" panose="02040503050406030204" pitchFamily="18" charset="0"/>
                                </a:rPr>
                                <m:t>10</m:t>
                              </m:r>
                            </m:sub>
                          </m:sSub>
                        </m:fName>
                        <m:e>
                          <m:sSup>
                            <m:sSupPr>
                              <m:ctrlPr>
                                <a:rPr lang="en-AU" sz="1800" b="0" i="1" dirty="0" smtClean="0">
                                  <a:latin typeface="Cambria Math" panose="02040503050406030204" pitchFamily="18" charset="0"/>
                                </a:rPr>
                              </m:ctrlPr>
                            </m:sSupPr>
                            <m:e>
                              <m:r>
                                <a:rPr lang="en-AU" sz="1800" b="0" i="1" dirty="0" smtClean="0">
                                  <a:latin typeface="Cambria Math" panose="02040503050406030204" pitchFamily="18" charset="0"/>
                                </a:rPr>
                                <m:t>2</m:t>
                              </m:r>
                            </m:e>
                            <m:sup>
                              <m:r>
                                <a:rPr lang="en-AU" sz="1800" b="0" i="1" dirty="0" smtClean="0">
                                  <a:latin typeface="Cambria Math" panose="02040503050406030204" pitchFamily="18" charset="0"/>
                                </a:rPr>
                                <m:t>3</m:t>
                              </m:r>
                            </m:sup>
                          </m:sSup>
                        </m:e>
                      </m:func>
                    </m:oMath>
                  </m:oMathPara>
                </a14:m>
                <a:endParaRPr lang="en-AU" sz="1800" dirty="0"/>
              </a:p>
            </p:txBody>
          </p:sp>
        </mc:Choice>
        <mc:Fallback xmlns="">
          <p:sp>
            <p:nvSpPr>
              <p:cNvPr id="5" name="TextBox 4">
                <a:extLst>
                  <a:ext uri="{FF2B5EF4-FFF2-40B4-BE49-F238E27FC236}">
                    <a16:creationId xmlns:a16="http://schemas.microsoft.com/office/drawing/2014/main" id="{80F324FC-8B4D-420D-CA70-517B9E8E4D09}"/>
                  </a:ext>
                </a:extLst>
              </p:cNvPr>
              <p:cNvSpPr txBox="1">
                <a:spLocks noRot="1" noChangeAspect="1" noMove="1" noResize="1" noEditPoints="1" noAdjustHandles="1" noChangeArrowheads="1" noChangeShapeType="1" noTextEdit="1"/>
              </p:cNvSpPr>
              <p:nvPr/>
            </p:nvSpPr>
            <p:spPr>
              <a:xfrm>
                <a:off x="4279968" y="4218949"/>
                <a:ext cx="3632064" cy="2032469"/>
              </a:xfrm>
              <a:prstGeom prst="rect">
                <a:avLst/>
              </a:prstGeom>
              <a:blipFill>
                <a:blip r:embed="rId5"/>
                <a:stretch>
                  <a:fillRect l="-2778" t="-621"/>
                </a:stretch>
              </a:blipFill>
              <a:ln w="19050">
                <a:noFill/>
              </a:ln>
            </p:spPr>
            <p:txBody>
              <a:bodyPr/>
              <a:lstStyle/>
              <a:p>
                <a:r>
                  <a:rPr lang="en-US">
                    <a:noFill/>
                  </a:rPr>
                  <a:t> </a:t>
                </a:r>
              </a:p>
            </p:txBody>
          </p:sp>
        </mc:Fallback>
      </mc:AlternateContent>
      <p:sp>
        <p:nvSpPr>
          <p:cNvPr id="15" name="Speech Bubble: Oval 14">
            <a:extLst>
              <a:ext uri="{FF2B5EF4-FFF2-40B4-BE49-F238E27FC236}">
                <a16:creationId xmlns:a16="http://schemas.microsoft.com/office/drawing/2014/main" id="{4A6BB038-C888-8B6F-6014-C81E1C60323D}"/>
              </a:ext>
            </a:extLst>
          </p:cNvPr>
          <p:cNvSpPr/>
          <p:nvPr/>
        </p:nvSpPr>
        <p:spPr>
          <a:xfrm>
            <a:off x="8504802" y="4527029"/>
            <a:ext cx="2591823" cy="1275351"/>
          </a:xfrm>
          <a:prstGeom prst="wedgeRoundRectCallout">
            <a:avLst>
              <a:gd name="adj1" fmla="val -69553"/>
              <a:gd name="adj2" fmla="val -15670"/>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41288">
              <a:lnSpc>
                <a:spcPct val="150000"/>
              </a:lnSpc>
            </a:pPr>
            <a:r>
              <a:rPr lang="en-AU" sz="1800" dirty="0"/>
              <a:t>Are these all the possible solutions?</a:t>
            </a:r>
          </a:p>
        </p:txBody>
      </p:sp>
      <p:sp>
        <p:nvSpPr>
          <p:cNvPr id="3" name="Slide Number Placeholder 2">
            <a:extLst>
              <a:ext uri="{FF2B5EF4-FFF2-40B4-BE49-F238E27FC236}">
                <a16:creationId xmlns:a16="http://schemas.microsoft.com/office/drawing/2014/main" id="{A866C246-4C8C-1E83-1EBC-A395502F009A}"/>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31</a:t>
            </a:fld>
            <a:endParaRPr lang="en-AU" dirty="0"/>
          </a:p>
        </p:txBody>
      </p:sp>
    </p:spTree>
    <p:extLst>
      <p:ext uri="{BB962C8B-B14F-4D97-AF65-F5344CB8AC3E}">
        <p14:creationId xmlns:p14="http://schemas.microsoft.com/office/powerpoint/2010/main" val="1886857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Third your turn</a:t>
            </a:r>
          </a:p>
        </p:txBody>
      </p:sp>
      <p:sp>
        <p:nvSpPr>
          <p:cNvPr id="9" name="Text Placeholder 12">
            <a:extLst>
              <a:ext uri="{FF2B5EF4-FFF2-40B4-BE49-F238E27FC236}">
                <a16:creationId xmlns:a16="http://schemas.microsoft.com/office/drawing/2014/main" id="{C971F9C4-4F00-52E2-E265-597DD4E0A864}"/>
              </a:ext>
            </a:extLst>
          </p:cNvPr>
          <p:cNvSpPr>
            <a:spLocks noGrp="1"/>
          </p:cNvSpPr>
          <p:nvPr>
            <p:ph type="body" sz="quarter" idx="18"/>
          </p:nvPr>
        </p:nvSpPr>
        <p:spPr/>
        <p:txBody>
          <a:bodyPr/>
          <a:lstStyle/>
          <a:p>
            <a:r>
              <a:rPr lang="en-AU" dirty="0"/>
              <a:t>Logging those sounds</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D844C9C-3DD1-4BB4-D5D2-4D772B146733}"/>
                  </a:ext>
                </a:extLst>
              </p:cNvPr>
              <p:cNvSpPr txBox="1"/>
              <p:nvPr/>
            </p:nvSpPr>
            <p:spPr>
              <a:xfrm>
                <a:off x="359999" y="1695549"/>
                <a:ext cx="10653743" cy="914400"/>
              </a:xfrm>
              <a:prstGeom prst="rect">
                <a:avLst/>
              </a:prstGeom>
              <a:noFill/>
            </p:spPr>
            <p:txBody>
              <a:bodyPr wrap="none" lIns="0" tIns="0" rIns="0" bIns="0" rtlCol="0">
                <a:noAutofit/>
              </a:bodyPr>
              <a:lstStyle/>
              <a:p>
                <a:pPr>
                  <a:lnSpc>
                    <a:spcPct val="150000"/>
                  </a:lnSpc>
                  <a:spcAft>
                    <a:spcPts val="1200"/>
                  </a:spcAft>
                </a:pPr>
                <a:r>
                  <a:rPr lang="en-AU" sz="1800" dirty="0"/>
                  <a:t>Represent </a:t>
                </a:r>
                <a14:m>
                  <m:oMath xmlns:m="http://schemas.openxmlformats.org/officeDocument/2006/math">
                    <m:func>
                      <m:funcPr>
                        <m:ctrlPr>
                          <a:rPr lang="en-AU" sz="1800" i="1" dirty="0" smtClean="0">
                            <a:latin typeface="Cambria Math" panose="02040503050406030204" pitchFamily="18" charset="0"/>
                          </a:rPr>
                        </m:ctrlPr>
                      </m:funcPr>
                      <m:fName>
                        <m:sSub>
                          <m:sSubPr>
                            <m:ctrlPr>
                              <a:rPr lang="en-AU" sz="1800" i="1" dirty="0">
                                <a:latin typeface="Cambria Math" panose="02040503050406030204" pitchFamily="18" charset="0"/>
                              </a:rPr>
                            </m:ctrlPr>
                          </m:sSubPr>
                          <m:e>
                            <m:r>
                              <m:rPr>
                                <m:sty m:val="p"/>
                              </m:rPr>
                              <a:rPr lang="en-AU" sz="1800" dirty="0">
                                <a:latin typeface="Cambria Math" panose="02040503050406030204" pitchFamily="18" charset="0"/>
                              </a:rPr>
                              <m:t>log</m:t>
                            </m:r>
                          </m:e>
                          <m:sub>
                            <m:r>
                              <a:rPr lang="en-AU" sz="1800" i="1" dirty="0">
                                <a:latin typeface="Cambria Math" panose="02040503050406030204" pitchFamily="18" charset="0"/>
                              </a:rPr>
                              <m:t>10</m:t>
                            </m:r>
                          </m:sub>
                        </m:sSub>
                      </m:fName>
                      <m:e>
                        <m:r>
                          <a:rPr lang="en-AU" sz="1800" b="0" i="1" dirty="0" smtClean="0">
                            <a:latin typeface="Cambria Math" panose="02040503050406030204" pitchFamily="18" charset="0"/>
                          </a:rPr>
                          <m:t>16</m:t>
                        </m:r>
                      </m:e>
                    </m:func>
                  </m:oMath>
                </a14:m>
                <a:r>
                  <a:rPr lang="en-AU" sz="1800" dirty="0"/>
                  <a:t> using only other </a:t>
                </a:r>
                <a14:m>
                  <m:oMath xmlns:m="http://schemas.openxmlformats.org/officeDocument/2006/math">
                    <m:func>
                      <m:funcPr>
                        <m:ctrlPr>
                          <a:rPr lang="en-AU" sz="1800" i="1" dirty="0">
                            <a:latin typeface="Cambria Math" panose="02040503050406030204" pitchFamily="18" charset="0"/>
                          </a:rPr>
                        </m:ctrlPr>
                      </m:funcPr>
                      <m:fName>
                        <m:sSub>
                          <m:sSubPr>
                            <m:ctrlPr>
                              <a:rPr lang="en-AU" sz="1800" i="1" dirty="0">
                                <a:latin typeface="Cambria Math" panose="02040503050406030204" pitchFamily="18" charset="0"/>
                              </a:rPr>
                            </m:ctrlPr>
                          </m:sSubPr>
                          <m:e>
                            <m:r>
                              <m:rPr>
                                <m:sty m:val="p"/>
                              </m:rPr>
                              <a:rPr lang="en-AU" sz="1800" dirty="0">
                                <a:latin typeface="Cambria Math" panose="02040503050406030204" pitchFamily="18" charset="0"/>
                              </a:rPr>
                              <m:t>log</m:t>
                            </m:r>
                          </m:e>
                          <m:sub>
                            <m:r>
                              <a:rPr lang="en-AU" sz="1800" i="1" dirty="0">
                                <a:latin typeface="Cambria Math" panose="02040503050406030204" pitchFamily="18" charset="0"/>
                              </a:rPr>
                              <m:t>10</m:t>
                            </m:r>
                          </m:sub>
                        </m:sSub>
                      </m:fName>
                      <m:e/>
                    </m:func>
                    <m:r>
                      <a:rPr lang="en-AU" sz="1800" b="0" i="1" dirty="0" smtClean="0">
                        <a:latin typeface="Cambria Math" panose="02040503050406030204" pitchFamily="18" charset="0"/>
                      </a:rPr>
                      <m:t> </m:t>
                    </m:r>
                  </m:oMath>
                </a14:m>
                <a:r>
                  <a:rPr lang="en-AU" sz="1800" dirty="0"/>
                  <a:t>expressions. </a:t>
                </a:r>
                <a:br>
                  <a:rPr lang="en-AU" sz="1800" dirty="0"/>
                </a:br>
                <a:r>
                  <a:rPr lang="en-AU" sz="1800" dirty="0"/>
                  <a:t>There are multiple possible solutions, find as many as you can.</a:t>
                </a:r>
              </a:p>
            </p:txBody>
          </p:sp>
        </mc:Choice>
        <mc:Fallback xmlns="">
          <p:sp>
            <p:nvSpPr>
              <p:cNvPr id="10" name="TextBox 9">
                <a:extLst>
                  <a:ext uri="{FF2B5EF4-FFF2-40B4-BE49-F238E27FC236}">
                    <a16:creationId xmlns:a16="http://schemas.microsoft.com/office/drawing/2014/main" id="{6D844C9C-3DD1-4BB4-D5D2-4D772B146733}"/>
                  </a:ext>
                </a:extLst>
              </p:cNvPr>
              <p:cNvSpPr txBox="1">
                <a:spLocks noRot="1" noChangeAspect="1" noMove="1" noResize="1" noEditPoints="1" noAdjustHandles="1" noChangeArrowheads="1" noChangeShapeType="1" noTextEdit="1"/>
              </p:cNvSpPr>
              <p:nvPr/>
            </p:nvSpPr>
            <p:spPr>
              <a:xfrm>
                <a:off x="359999" y="1695549"/>
                <a:ext cx="10653743" cy="914400"/>
              </a:xfrm>
              <a:prstGeom prst="rect">
                <a:avLst/>
              </a:prstGeom>
              <a:blipFill>
                <a:blip r:embed="rId3"/>
                <a:stretch>
                  <a:fillRect l="-1316" b="-667"/>
                </a:stretch>
              </a:blipFill>
            </p:spPr>
            <p:txBody>
              <a:bodyPr/>
              <a:lstStyle/>
              <a:p>
                <a:r>
                  <a:rPr lang="en-AU">
                    <a:noFill/>
                  </a:rPr>
                  <a:t> </a:t>
                </a:r>
              </a:p>
            </p:txBody>
          </p:sp>
        </mc:Fallback>
      </mc:AlternateContent>
      <p:sp>
        <p:nvSpPr>
          <p:cNvPr id="2" name="Slide Number Placeholder 2">
            <a:extLst>
              <a:ext uri="{FF2B5EF4-FFF2-40B4-BE49-F238E27FC236}">
                <a16:creationId xmlns:a16="http://schemas.microsoft.com/office/drawing/2014/main" id="{9F9000DA-ED6B-C5DF-EE8C-4CD537461B57}"/>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32</a:t>
            </a:fld>
            <a:endParaRPr lang="en-AU" dirty="0"/>
          </a:p>
        </p:txBody>
      </p:sp>
    </p:spTree>
    <p:extLst>
      <p:ext uri="{BB962C8B-B14F-4D97-AF65-F5344CB8AC3E}">
        <p14:creationId xmlns:p14="http://schemas.microsoft.com/office/powerpoint/2010/main" val="498058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Third solutions</a:t>
            </a:r>
          </a:p>
        </p:txBody>
      </p:sp>
      <p:sp>
        <p:nvSpPr>
          <p:cNvPr id="9" name="Text Placeholder 12">
            <a:extLst>
              <a:ext uri="{FF2B5EF4-FFF2-40B4-BE49-F238E27FC236}">
                <a16:creationId xmlns:a16="http://schemas.microsoft.com/office/drawing/2014/main" id="{C971F9C4-4F00-52E2-E265-597DD4E0A864}"/>
              </a:ext>
            </a:extLst>
          </p:cNvPr>
          <p:cNvSpPr>
            <a:spLocks noGrp="1"/>
          </p:cNvSpPr>
          <p:nvPr>
            <p:ph type="body" sz="quarter" idx="18"/>
          </p:nvPr>
        </p:nvSpPr>
        <p:spPr/>
        <p:txBody>
          <a:bodyPr/>
          <a:lstStyle/>
          <a:p>
            <a:r>
              <a:rPr lang="en-AU" dirty="0"/>
              <a:t>Logging those sounds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B5ACAEE-0F00-2F60-61B1-CD07B28425A2}"/>
                  </a:ext>
                </a:extLst>
              </p:cNvPr>
              <p:cNvSpPr txBox="1"/>
              <p:nvPr/>
            </p:nvSpPr>
            <p:spPr>
              <a:xfrm>
                <a:off x="359999" y="1695549"/>
                <a:ext cx="10653743" cy="914400"/>
              </a:xfrm>
              <a:prstGeom prst="rect">
                <a:avLst/>
              </a:prstGeom>
              <a:noFill/>
            </p:spPr>
            <p:txBody>
              <a:bodyPr wrap="none" lIns="0" tIns="0" rIns="0" bIns="0" rtlCol="0">
                <a:noAutofit/>
              </a:bodyPr>
              <a:lstStyle/>
              <a:p>
                <a:pPr>
                  <a:lnSpc>
                    <a:spcPct val="150000"/>
                  </a:lnSpc>
                </a:pPr>
                <a:r>
                  <a:rPr lang="en-AU" sz="1800" dirty="0"/>
                  <a:t>Represent </a:t>
                </a:r>
                <a14:m>
                  <m:oMath xmlns:m="http://schemas.openxmlformats.org/officeDocument/2006/math">
                    <m:func>
                      <m:funcPr>
                        <m:ctrlPr>
                          <a:rPr lang="en-AU" sz="1800" i="1" dirty="0" smtClean="0">
                            <a:latin typeface="Cambria Math" panose="02040503050406030204" pitchFamily="18" charset="0"/>
                          </a:rPr>
                        </m:ctrlPr>
                      </m:funcPr>
                      <m:fName>
                        <m:sSub>
                          <m:sSubPr>
                            <m:ctrlPr>
                              <a:rPr lang="en-AU" sz="1800" i="1" dirty="0">
                                <a:latin typeface="Cambria Math" panose="02040503050406030204" pitchFamily="18" charset="0"/>
                              </a:rPr>
                            </m:ctrlPr>
                          </m:sSubPr>
                          <m:e>
                            <m:r>
                              <m:rPr>
                                <m:sty m:val="p"/>
                              </m:rPr>
                              <a:rPr lang="en-AU" sz="1800" dirty="0">
                                <a:latin typeface="Cambria Math" panose="02040503050406030204" pitchFamily="18" charset="0"/>
                              </a:rPr>
                              <m:t>log</m:t>
                            </m:r>
                          </m:e>
                          <m:sub>
                            <m:r>
                              <a:rPr lang="en-AU" sz="1800" i="1" dirty="0">
                                <a:latin typeface="Cambria Math" panose="02040503050406030204" pitchFamily="18" charset="0"/>
                              </a:rPr>
                              <m:t>10</m:t>
                            </m:r>
                          </m:sub>
                        </m:sSub>
                      </m:fName>
                      <m:e>
                        <m:r>
                          <a:rPr lang="en-AU" sz="1800" b="0" i="1" dirty="0" smtClean="0">
                            <a:latin typeface="Cambria Math" panose="02040503050406030204" pitchFamily="18" charset="0"/>
                          </a:rPr>
                          <m:t>16</m:t>
                        </m:r>
                      </m:e>
                    </m:func>
                  </m:oMath>
                </a14:m>
                <a:r>
                  <a:rPr lang="en-AU" sz="1800" dirty="0"/>
                  <a:t> using only other </a:t>
                </a:r>
                <a14:m>
                  <m:oMath xmlns:m="http://schemas.openxmlformats.org/officeDocument/2006/math">
                    <m:func>
                      <m:funcPr>
                        <m:ctrlPr>
                          <a:rPr lang="en-AU" sz="1800" i="1" dirty="0">
                            <a:latin typeface="Cambria Math" panose="02040503050406030204" pitchFamily="18" charset="0"/>
                          </a:rPr>
                        </m:ctrlPr>
                      </m:funcPr>
                      <m:fName>
                        <m:sSub>
                          <m:sSubPr>
                            <m:ctrlPr>
                              <a:rPr lang="en-AU" sz="1800" i="1" dirty="0">
                                <a:latin typeface="Cambria Math" panose="02040503050406030204" pitchFamily="18" charset="0"/>
                              </a:rPr>
                            </m:ctrlPr>
                          </m:sSubPr>
                          <m:e>
                            <m:r>
                              <m:rPr>
                                <m:sty m:val="p"/>
                              </m:rPr>
                              <a:rPr lang="en-AU" sz="1800" dirty="0">
                                <a:latin typeface="Cambria Math" panose="02040503050406030204" pitchFamily="18" charset="0"/>
                              </a:rPr>
                              <m:t>log</m:t>
                            </m:r>
                          </m:e>
                          <m:sub>
                            <m:r>
                              <a:rPr lang="en-AU" sz="1800" i="1" dirty="0">
                                <a:latin typeface="Cambria Math" panose="02040503050406030204" pitchFamily="18" charset="0"/>
                              </a:rPr>
                              <m:t>10</m:t>
                            </m:r>
                          </m:sub>
                        </m:sSub>
                      </m:fName>
                      <m:e/>
                    </m:func>
                    <m:r>
                      <a:rPr lang="en-AU" sz="1800" b="0" i="1" dirty="0" smtClean="0">
                        <a:latin typeface="Cambria Math" panose="02040503050406030204" pitchFamily="18" charset="0"/>
                      </a:rPr>
                      <m:t> </m:t>
                    </m:r>
                  </m:oMath>
                </a14:m>
                <a:r>
                  <a:rPr lang="en-AU" sz="1800" dirty="0"/>
                  <a:t>expressions. </a:t>
                </a:r>
                <a:br>
                  <a:rPr lang="en-AU" sz="1800" dirty="0"/>
                </a:br>
                <a:r>
                  <a:rPr lang="en-AU" sz="1800" dirty="0"/>
                  <a:t>There are multiple possible solutions, find as many as you can.</a:t>
                </a:r>
              </a:p>
            </p:txBody>
          </p:sp>
        </mc:Choice>
        <mc:Fallback xmlns="">
          <p:sp>
            <p:nvSpPr>
              <p:cNvPr id="2" name="TextBox 1">
                <a:extLst>
                  <a:ext uri="{FF2B5EF4-FFF2-40B4-BE49-F238E27FC236}">
                    <a16:creationId xmlns:a16="http://schemas.microsoft.com/office/drawing/2014/main" id="{DB5ACAEE-0F00-2F60-61B1-CD07B28425A2}"/>
                  </a:ext>
                </a:extLst>
              </p:cNvPr>
              <p:cNvSpPr txBox="1">
                <a:spLocks noRot="1" noChangeAspect="1" noMove="1" noResize="1" noEditPoints="1" noAdjustHandles="1" noChangeArrowheads="1" noChangeShapeType="1" noTextEdit="1"/>
              </p:cNvSpPr>
              <p:nvPr/>
            </p:nvSpPr>
            <p:spPr>
              <a:xfrm>
                <a:off x="359999" y="1695549"/>
                <a:ext cx="10653743" cy="914400"/>
              </a:xfrm>
              <a:prstGeom prst="rect">
                <a:avLst/>
              </a:prstGeom>
              <a:blipFill>
                <a:blip r:embed="rId6"/>
                <a:stretch>
                  <a:fillRect l="-1310"/>
                </a:stretch>
              </a:blipFill>
            </p:spPr>
            <p:txBody>
              <a:bodyPr/>
              <a:lstStyle/>
              <a:p>
                <a:r>
                  <a:rPr lang="en-US">
                    <a:noFill/>
                  </a:rPr>
                  <a:t> </a:t>
                </a:r>
              </a:p>
            </p:txBody>
          </p:sp>
        </mc:Fallback>
      </mc:AlternateContent>
      <p:pic>
        <p:nvPicPr>
          <p:cNvPr id="12" name="Picture 11" descr="A continuous number line displaying equally-spaced increments from zero point one through to and including ten raised to the power of seven.&#10;A blue point is marked on the number and labelled with the value sixteen.&#10;Above the number line are four green line segments and two blue line segments. The first green line segment begins at a position above the value one and extends in a positive direction until a point above the value two. The most positive end of this line segment is marked with a green dot and labelled with &quot;multiplied by two&quot;.&#10;The second green line segment begins at a position above the value two and extends in a positive direction until a point above the value four. The most positive end of this line segment is marked with a green dot and labelled with &quot;multiplied by two&quot;.&#10;The third green line segment begins at a position above the value four and extends in a positive direction until a point above the value eight. The most positive end of this line segment is marked with a green dot and labelled with &quot;multiplied by two&quot;.&#10;The fourth green line segment begins at a position above the value eight and extends in a positive direction until a point above the value sixteen. The most positive end of this line segment is marked with a green dot and labelled with &quot;multiplied by two&quot;.&#10;The first blue line segment begins at a position above the value one and extends in a positive direction until a point above the value eight. The most positive end of this line segment is marked with a blue dot and labelled with &quot;multiplied by eight&quot;.&#10;The second blue line segment begins at a position above the value eight and extends in a positive direction until a point above the value sixteen. The most positive end of this line segment is marked with a blue dot and labelled with &quot;multiplied by two&quot;.">
            <a:extLst>
              <a:ext uri="{FF2B5EF4-FFF2-40B4-BE49-F238E27FC236}">
                <a16:creationId xmlns:a16="http://schemas.microsoft.com/office/drawing/2014/main" id="{F7F92E91-E5BA-B072-0252-B4BBA933A233}"/>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952500" y="2609949"/>
            <a:ext cx="10287000" cy="1760544"/>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62933A2-8609-C23A-1970-F328679A3A80}"/>
                  </a:ext>
                </a:extLst>
              </p:cNvPr>
              <p:cNvSpPr txBox="1"/>
              <p:nvPr/>
            </p:nvSpPr>
            <p:spPr>
              <a:xfrm>
                <a:off x="952501" y="4542905"/>
                <a:ext cx="4773386" cy="2153095"/>
              </a:xfrm>
              <a:prstGeom prst="rect">
                <a:avLst/>
              </a:prstGeom>
              <a:noFill/>
              <a:ln w="19050">
                <a:noFill/>
              </a:ln>
            </p:spPr>
            <p:txBody>
              <a:bodyPr wrap="none" lIns="0" tIns="0" rIns="0" bIns="0" rtlCol="0">
                <a:noAutofit/>
              </a:bodyPr>
              <a:lstStyle/>
              <a:p>
                <a:pPr algn="l"/>
                <a14:m>
                  <m:oMathPara xmlns:m="http://schemas.openxmlformats.org/officeDocument/2006/math">
                    <m:oMathParaPr>
                      <m:jc m:val="left"/>
                    </m:oMathParaPr>
                    <m:oMath xmlns:m="http://schemas.openxmlformats.org/officeDocument/2006/math">
                      <m:func>
                        <m:funcPr>
                          <m:ctrlPr>
                            <a:rPr lang="en-AU" sz="1800" b="0" i="1" smtClean="0">
                              <a:latin typeface="Cambria Math" panose="02040503050406030204" pitchFamily="18" charset="0"/>
                            </a:rPr>
                          </m:ctrlPr>
                        </m:funcPr>
                        <m:fName>
                          <m:sSub>
                            <m:sSubPr>
                              <m:ctrlPr>
                                <a:rPr lang="en-AU" sz="1800" b="0" i="1" smtClean="0">
                                  <a:latin typeface="Cambria Math" panose="02040503050406030204" pitchFamily="18" charset="0"/>
                                </a:rPr>
                              </m:ctrlPr>
                            </m:sSubPr>
                            <m:e>
                              <m:r>
                                <m:rPr>
                                  <m:sty m:val="p"/>
                                </m:rPr>
                                <a:rPr lang="en-AU" sz="1800" b="0" i="0" smtClean="0">
                                  <a:latin typeface="Cambria Math" panose="02040503050406030204" pitchFamily="18" charset="0"/>
                                </a:rPr>
                                <m:t>log</m:t>
                              </m:r>
                            </m:e>
                            <m:sub>
                              <m:r>
                                <a:rPr lang="en-AU" sz="1800" b="0" i="1" smtClean="0">
                                  <a:latin typeface="Cambria Math" panose="02040503050406030204" pitchFamily="18" charset="0"/>
                                </a:rPr>
                                <m:t>10</m:t>
                              </m:r>
                            </m:sub>
                          </m:sSub>
                        </m:fName>
                        <m:e>
                          <m:r>
                            <a:rPr lang="en-AU" sz="1800" b="0" i="1" smtClean="0">
                              <a:latin typeface="Cambria Math" panose="02040503050406030204" pitchFamily="18" charset="0"/>
                            </a:rPr>
                            <m:t>16=</m:t>
                          </m:r>
                        </m:e>
                      </m:func>
                      <m:func>
                        <m:funcPr>
                          <m:ctrlPr>
                            <a:rPr lang="en-AU" sz="1800" b="0" i="1" smtClean="0">
                              <a:latin typeface="Cambria Math" panose="02040503050406030204" pitchFamily="18" charset="0"/>
                            </a:rPr>
                          </m:ctrlPr>
                        </m:funcPr>
                        <m:fName>
                          <m:sSub>
                            <m:sSubPr>
                              <m:ctrlPr>
                                <a:rPr lang="en-AU" sz="1800" b="0" i="1" smtClean="0">
                                  <a:latin typeface="Cambria Math" panose="02040503050406030204" pitchFamily="18" charset="0"/>
                                </a:rPr>
                              </m:ctrlPr>
                            </m:sSubPr>
                            <m:e>
                              <m:r>
                                <m:rPr>
                                  <m:sty m:val="p"/>
                                </m:rPr>
                                <a:rPr lang="en-AU" sz="1800" b="0" i="0" smtClean="0">
                                  <a:latin typeface="Cambria Math" panose="02040503050406030204" pitchFamily="18" charset="0"/>
                                </a:rPr>
                                <m:t>log</m:t>
                              </m:r>
                            </m:e>
                            <m:sub>
                              <m:r>
                                <a:rPr lang="en-AU" sz="1800" b="0" i="1" smtClean="0">
                                  <a:latin typeface="Cambria Math" panose="02040503050406030204" pitchFamily="18" charset="0"/>
                                </a:rPr>
                                <m:t>10</m:t>
                              </m:r>
                            </m:sub>
                          </m:sSub>
                        </m:fName>
                        <m:e>
                          <m:r>
                            <a:rPr lang="en-AU" sz="1800" b="0" i="1" smtClean="0">
                              <a:latin typeface="Cambria Math" panose="02040503050406030204" pitchFamily="18" charset="0"/>
                            </a:rPr>
                            <m:t>2+</m:t>
                          </m:r>
                          <m:func>
                            <m:funcPr>
                              <m:ctrlPr>
                                <a:rPr lang="en-AU" sz="1800" b="0" i="1" smtClean="0">
                                  <a:latin typeface="Cambria Math" panose="02040503050406030204" pitchFamily="18" charset="0"/>
                                </a:rPr>
                              </m:ctrlPr>
                            </m:funcPr>
                            <m:fName>
                              <m:sSub>
                                <m:sSubPr>
                                  <m:ctrlPr>
                                    <a:rPr lang="en-AU" sz="1800" b="0" i="1" smtClean="0">
                                      <a:latin typeface="Cambria Math" panose="02040503050406030204" pitchFamily="18" charset="0"/>
                                    </a:rPr>
                                  </m:ctrlPr>
                                </m:sSubPr>
                                <m:e>
                                  <m:r>
                                    <m:rPr>
                                      <m:sty m:val="p"/>
                                    </m:rPr>
                                    <a:rPr lang="en-AU" sz="1800" b="0" i="0" smtClean="0">
                                      <a:latin typeface="Cambria Math" panose="02040503050406030204" pitchFamily="18" charset="0"/>
                                    </a:rPr>
                                    <m:t>log</m:t>
                                  </m:r>
                                </m:e>
                                <m:sub>
                                  <m:r>
                                    <a:rPr lang="en-AU" sz="1800" b="0" i="1" smtClean="0">
                                      <a:latin typeface="Cambria Math" panose="02040503050406030204" pitchFamily="18" charset="0"/>
                                    </a:rPr>
                                    <m:t>10</m:t>
                                  </m:r>
                                </m:sub>
                              </m:sSub>
                            </m:fName>
                            <m:e>
                              <m:r>
                                <a:rPr lang="en-AU" sz="1800" b="0" i="1" smtClean="0">
                                  <a:latin typeface="Cambria Math" panose="02040503050406030204" pitchFamily="18" charset="0"/>
                                </a:rPr>
                                <m:t>2+</m:t>
                              </m:r>
                              <m:func>
                                <m:funcPr>
                                  <m:ctrlPr>
                                    <a:rPr lang="en-AU" sz="1800" b="0" i="1" smtClean="0">
                                      <a:latin typeface="Cambria Math" panose="02040503050406030204" pitchFamily="18" charset="0"/>
                                    </a:rPr>
                                  </m:ctrlPr>
                                </m:funcPr>
                                <m:fName>
                                  <m:sSub>
                                    <m:sSubPr>
                                      <m:ctrlPr>
                                        <a:rPr lang="en-AU" sz="1800" b="0" i="1" smtClean="0">
                                          <a:latin typeface="Cambria Math" panose="02040503050406030204" pitchFamily="18" charset="0"/>
                                        </a:rPr>
                                      </m:ctrlPr>
                                    </m:sSubPr>
                                    <m:e>
                                      <m:r>
                                        <m:rPr>
                                          <m:sty m:val="p"/>
                                        </m:rPr>
                                        <a:rPr lang="en-AU" sz="1800" b="0" i="0" smtClean="0">
                                          <a:latin typeface="Cambria Math" panose="02040503050406030204" pitchFamily="18" charset="0"/>
                                        </a:rPr>
                                        <m:t>log</m:t>
                                      </m:r>
                                    </m:e>
                                    <m:sub>
                                      <m:r>
                                        <a:rPr lang="en-AU" sz="1800" b="0" i="1" smtClean="0">
                                          <a:latin typeface="Cambria Math" panose="02040503050406030204" pitchFamily="18" charset="0"/>
                                        </a:rPr>
                                        <m:t>10</m:t>
                                      </m:r>
                                    </m:sub>
                                  </m:sSub>
                                </m:fName>
                                <m:e>
                                  <m:r>
                                    <a:rPr lang="en-AU" sz="1800" b="0" i="1" smtClean="0">
                                      <a:latin typeface="Cambria Math" panose="02040503050406030204" pitchFamily="18" charset="0"/>
                                    </a:rPr>
                                    <m:t>2</m:t>
                                  </m:r>
                                </m:e>
                              </m:func>
                            </m:e>
                          </m:func>
                        </m:e>
                      </m:func>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sSub>
                            <m:sSubPr>
                              <m:ctrlPr>
                                <a:rPr lang="en-AU" sz="1800" b="0" i="1" smtClean="0">
                                  <a:latin typeface="Cambria Math" panose="02040503050406030204" pitchFamily="18" charset="0"/>
                                </a:rPr>
                              </m:ctrlPr>
                            </m:sSubPr>
                            <m:e>
                              <m:r>
                                <m:rPr>
                                  <m:sty m:val="p"/>
                                </m:rPr>
                                <a:rPr lang="en-AU" sz="1800" b="0" i="0" smtClean="0">
                                  <a:latin typeface="Cambria Math" panose="02040503050406030204" pitchFamily="18" charset="0"/>
                                </a:rPr>
                                <m:t>log</m:t>
                              </m:r>
                            </m:e>
                            <m:sub>
                              <m:r>
                                <a:rPr lang="en-AU" sz="1800" b="0" i="1" smtClean="0">
                                  <a:latin typeface="Cambria Math" panose="02040503050406030204" pitchFamily="18" charset="0"/>
                                </a:rPr>
                                <m:t>10</m:t>
                              </m:r>
                            </m:sub>
                          </m:sSub>
                        </m:fName>
                        <m:e>
                          <m:r>
                            <a:rPr lang="en-AU" sz="1800" b="0" i="1" smtClean="0">
                              <a:latin typeface="Cambria Math" panose="02040503050406030204" pitchFamily="18" charset="0"/>
                            </a:rPr>
                            <m:t>2</m:t>
                          </m:r>
                        </m:e>
                      </m:func>
                    </m:oMath>
                  </m:oMathPara>
                </a14:m>
                <a:endParaRPr lang="en-AU" sz="1800" dirty="0"/>
              </a:p>
              <a:p>
                <a:pPr algn="l"/>
                <a:endParaRPr lang="en-AU" sz="1800" i="1" dirty="0">
                  <a:latin typeface="Cambria Math" panose="02040503050406030204" pitchFamily="18" charset="0"/>
                </a:endParaRPr>
              </a:p>
              <a:p>
                <a:pPr algn="l"/>
                <a14:m>
                  <m:oMathPara xmlns:m="http://schemas.openxmlformats.org/officeDocument/2006/math">
                    <m:oMathParaPr>
                      <m:jc m:val="left"/>
                    </m:oMathParaPr>
                    <m:oMath xmlns:m="http://schemas.openxmlformats.org/officeDocument/2006/math">
                      <m:sSub>
                        <m:sSubPr>
                          <m:ctrlPr>
                            <a:rPr lang="en-AU" sz="1800" i="1" dirty="0" smtClean="0">
                              <a:latin typeface="Cambria Math" panose="02040503050406030204" pitchFamily="18" charset="0"/>
                            </a:rPr>
                          </m:ctrlPr>
                        </m:sSubPr>
                        <m:e>
                          <m:r>
                            <m:rPr>
                              <m:sty m:val="p"/>
                            </m:rPr>
                            <a:rPr lang="en-AU" sz="1800" dirty="0">
                              <a:latin typeface="Cambria Math" panose="02040503050406030204" pitchFamily="18" charset="0"/>
                            </a:rPr>
                            <m:t>log</m:t>
                          </m:r>
                        </m:e>
                        <m:sub>
                          <m:r>
                            <a:rPr lang="en-AU" sz="1800" i="1" dirty="0">
                              <a:latin typeface="Cambria Math" panose="02040503050406030204" pitchFamily="18" charset="0"/>
                            </a:rPr>
                            <m:t>10</m:t>
                          </m:r>
                        </m:sub>
                      </m:sSub>
                      <m:r>
                        <a:rPr lang="en-AU" sz="1800" b="0" i="1" dirty="0" smtClean="0">
                          <a:latin typeface="Cambria Math" panose="02040503050406030204" pitchFamily="18" charset="0"/>
                        </a:rPr>
                        <m:t>16=</m:t>
                      </m:r>
                      <m:func>
                        <m:funcPr>
                          <m:ctrlPr>
                            <a:rPr lang="en-AU" sz="1800" b="0" i="1" dirty="0" smtClean="0">
                              <a:latin typeface="Cambria Math" panose="02040503050406030204" pitchFamily="18" charset="0"/>
                            </a:rPr>
                          </m:ctrlPr>
                        </m:funcPr>
                        <m:fName>
                          <m:sSub>
                            <m:sSubPr>
                              <m:ctrlPr>
                                <a:rPr lang="en-AU" sz="1800" b="0" i="1" dirty="0" smtClean="0">
                                  <a:latin typeface="Cambria Math" panose="02040503050406030204" pitchFamily="18" charset="0"/>
                                </a:rPr>
                              </m:ctrlPr>
                            </m:sSubPr>
                            <m:e>
                              <m:r>
                                <a:rPr lang="en-AU" sz="1800" b="0" i="0" dirty="0" smtClean="0">
                                  <a:latin typeface="Cambria Math" panose="02040503050406030204" pitchFamily="18" charset="0"/>
                                </a:rPr>
                                <m:t>4</m:t>
                              </m:r>
                              <m:r>
                                <m:rPr>
                                  <m:sty m:val="p"/>
                                </m:rPr>
                                <a:rPr lang="en-AU" sz="1800" b="0" i="0" dirty="0" smtClean="0">
                                  <a:latin typeface="Cambria Math" panose="02040503050406030204" pitchFamily="18" charset="0"/>
                                </a:rPr>
                                <m:t>log</m:t>
                              </m:r>
                            </m:e>
                            <m:sub>
                              <m:r>
                                <a:rPr lang="en-AU" sz="1800" b="0" i="1" dirty="0" smtClean="0">
                                  <a:latin typeface="Cambria Math" panose="02040503050406030204" pitchFamily="18" charset="0"/>
                                </a:rPr>
                                <m:t>10</m:t>
                              </m:r>
                            </m:sub>
                          </m:sSub>
                        </m:fName>
                        <m:e>
                          <m:r>
                            <a:rPr lang="en-AU" sz="1800" b="0" i="1" dirty="0" smtClean="0">
                              <a:latin typeface="Cambria Math" panose="02040503050406030204" pitchFamily="18" charset="0"/>
                            </a:rPr>
                            <m:t>2</m:t>
                          </m:r>
                        </m:e>
                      </m:func>
                    </m:oMath>
                  </m:oMathPara>
                </a14:m>
                <a:endParaRPr lang="en-AU" sz="1800" i="1" dirty="0">
                  <a:latin typeface="Cambria Math" panose="02040503050406030204" pitchFamily="18" charset="0"/>
                </a:endParaRPr>
              </a:p>
              <a:p>
                <a:pPr algn="l"/>
                <a:endParaRPr lang="en-AU" sz="18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func>
                        <m:funcPr>
                          <m:ctrlPr>
                            <a:rPr lang="en-AU" sz="1800" i="1" dirty="0" smtClean="0">
                              <a:latin typeface="Cambria Math" panose="02040503050406030204" pitchFamily="18" charset="0"/>
                            </a:rPr>
                          </m:ctrlPr>
                        </m:funcPr>
                        <m:fName>
                          <m:sSub>
                            <m:sSubPr>
                              <m:ctrlPr>
                                <a:rPr lang="en-AU" sz="1800" i="1" dirty="0">
                                  <a:latin typeface="Cambria Math" panose="02040503050406030204" pitchFamily="18" charset="0"/>
                                </a:rPr>
                              </m:ctrlPr>
                            </m:sSubPr>
                            <m:e>
                              <m:r>
                                <m:rPr>
                                  <m:sty m:val="p"/>
                                </m:rPr>
                                <a:rPr lang="en-AU" sz="1800" dirty="0">
                                  <a:latin typeface="Cambria Math" panose="02040503050406030204" pitchFamily="18" charset="0"/>
                                </a:rPr>
                                <m:t>log</m:t>
                              </m:r>
                            </m:e>
                            <m:sub>
                              <m:r>
                                <a:rPr lang="en-AU" sz="1800" i="1" dirty="0">
                                  <a:latin typeface="Cambria Math" panose="02040503050406030204" pitchFamily="18" charset="0"/>
                                </a:rPr>
                                <m:t>10</m:t>
                              </m:r>
                            </m:sub>
                          </m:sSub>
                        </m:fName>
                        <m:e>
                          <m:r>
                            <a:rPr lang="en-AU" sz="1800" b="0" i="1" dirty="0" smtClean="0">
                              <a:latin typeface="Cambria Math" panose="02040503050406030204" pitchFamily="18" charset="0"/>
                            </a:rPr>
                            <m:t>16</m:t>
                          </m:r>
                        </m:e>
                      </m:func>
                      <m:r>
                        <a:rPr lang="en-AU" sz="1800" b="0" i="0" dirty="0" smtClean="0">
                          <a:latin typeface="Cambria Math" panose="02040503050406030204" pitchFamily="18" charset="0"/>
                        </a:rPr>
                        <m:t>=</m:t>
                      </m:r>
                      <m:sSub>
                        <m:sSubPr>
                          <m:ctrlPr>
                            <a:rPr lang="en-AU" sz="1800" b="0" i="1" dirty="0" smtClean="0">
                              <a:latin typeface="Cambria Math" panose="02040503050406030204" pitchFamily="18" charset="0"/>
                            </a:rPr>
                          </m:ctrlPr>
                        </m:sSubPr>
                        <m:e>
                          <m:r>
                            <m:rPr>
                              <m:sty m:val="p"/>
                            </m:rPr>
                            <a:rPr lang="en-AU" sz="1800" b="0" i="0" dirty="0" smtClean="0">
                              <a:latin typeface="Cambria Math" panose="02040503050406030204" pitchFamily="18" charset="0"/>
                            </a:rPr>
                            <m:t>log</m:t>
                          </m:r>
                        </m:e>
                        <m:sub>
                          <m:r>
                            <a:rPr lang="en-AU" sz="1800" b="0" i="0" dirty="0" smtClean="0">
                              <a:latin typeface="Cambria Math" panose="02040503050406030204" pitchFamily="18" charset="0"/>
                            </a:rPr>
                            <m:t>10</m:t>
                          </m:r>
                        </m:sub>
                      </m:sSub>
                      <m:r>
                        <a:rPr lang="en-AU" sz="1800" b="0" i="0" dirty="0" smtClean="0">
                          <a:latin typeface="Cambria Math" panose="02040503050406030204" pitchFamily="18" charset="0"/>
                        </a:rPr>
                        <m:t>(2</m:t>
                      </m:r>
                      <m:r>
                        <a:rPr lang="en-AU" sz="1800" b="0" i="1" dirty="0" smtClean="0">
                          <a:latin typeface="Cambria Math" panose="02040503050406030204" pitchFamily="18" charset="0"/>
                          <a:ea typeface="Cambria Math" panose="02040503050406030204" pitchFamily="18" charset="0"/>
                        </a:rPr>
                        <m:t>×</m:t>
                      </m:r>
                      <m:r>
                        <a:rPr lang="en-AU" sz="1800" b="0" i="0" dirty="0" smtClean="0">
                          <a:latin typeface="Cambria Math" panose="02040503050406030204" pitchFamily="18" charset="0"/>
                        </a:rPr>
                        <m:t>2</m:t>
                      </m:r>
                      <m:r>
                        <a:rPr lang="en-AU" sz="1800" b="0" i="1" dirty="0" smtClean="0">
                          <a:latin typeface="Cambria Math" panose="02040503050406030204" pitchFamily="18" charset="0"/>
                          <a:ea typeface="Cambria Math" panose="02040503050406030204" pitchFamily="18" charset="0"/>
                        </a:rPr>
                        <m:t>×</m:t>
                      </m:r>
                      <m:r>
                        <a:rPr lang="en-AU" sz="1800" b="0" i="0" dirty="0" smtClean="0">
                          <a:latin typeface="Cambria Math" panose="02040503050406030204" pitchFamily="18" charset="0"/>
                        </a:rPr>
                        <m:t>2</m:t>
                      </m:r>
                      <m:r>
                        <a:rPr lang="en-AU" sz="1800" b="0" i="1" dirty="0" smtClean="0">
                          <a:latin typeface="Cambria Math" panose="02040503050406030204" pitchFamily="18" charset="0"/>
                          <a:ea typeface="Cambria Math" panose="02040503050406030204" pitchFamily="18" charset="0"/>
                        </a:rPr>
                        <m:t>×</m:t>
                      </m:r>
                      <m:r>
                        <a:rPr lang="en-AU" sz="1800" b="0" i="0" dirty="0" smtClean="0">
                          <a:latin typeface="Cambria Math" panose="02040503050406030204" pitchFamily="18" charset="0"/>
                        </a:rPr>
                        <m:t>2)</m:t>
                      </m:r>
                    </m:oMath>
                  </m:oMathPara>
                </a14:m>
                <a:endParaRPr lang="en-AU" sz="1800" dirty="0"/>
              </a:p>
              <a:p>
                <a:pPr algn="l"/>
                <a:endParaRPr lang="en-AU" sz="1800" i="1" dirty="0">
                  <a:latin typeface="Cambria Math" panose="02040503050406030204" pitchFamily="18" charset="0"/>
                </a:endParaRPr>
              </a:p>
              <a:p>
                <a:pPr algn="l"/>
                <a14:m>
                  <m:oMathPara xmlns:m="http://schemas.openxmlformats.org/officeDocument/2006/math">
                    <m:oMathParaPr>
                      <m:jc m:val="left"/>
                    </m:oMathParaPr>
                    <m:oMath xmlns:m="http://schemas.openxmlformats.org/officeDocument/2006/math">
                      <m:func>
                        <m:funcPr>
                          <m:ctrlPr>
                            <a:rPr lang="en-AU" sz="1800" i="1" dirty="0" smtClean="0">
                              <a:latin typeface="Cambria Math" panose="02040503050406030204" pitchFamily="18" charset="0"/>
                            </a:rPr>
                          </m:ctrlPr>
                        </m:funcPr>
                        <m:fName>
                          <m:sSub>
                            <m:sSubPr>
                              <m:ctrlPr>
                                <a:rPr lang="en-AU" sz="1800" i="1" dirty="0">
                                  <a:latin typeface="Cambria Math" panose="02040503050406030204" pitchFamily="18" charset="0"/>
                                </a:rPr>
                              </m:ctrlPr>
                            </m:sSubPr>
                            <m:e>
                              <m:r>
                                <m:rPr>
                                  <m:sty m:val="p"/>
                                </m:rPr>
                                <a:rPr lang="en-AU" sz="1800" dirty="0">
                                  <a:latin typeface="Cambria Math" panose="02040503050406030204" pitchFamily="18" charset="0"/>
                                </a:rPr>
                                <m:t>log</m:t>
                              </m:r>
                            </m:e>
                            <m:sub>
                              <m:r>
                                <a:rPr lang="en-AU" sz="1800" i="1" dirty="0">
                                  <a:latin typeface="Cambria Math" panose="02040503050406030204" pitchFamily="18" charset="0"/>
                                </a:rPr>
                                <m:t>10</m:t>
                              </m:r>
                            </m:sub>
                          </m:sSub>
                        </m:fName>
                        <m:e>
                          <m:r>
                            <a:rPr lang="en-AU" sz="1800" b="0" i="1" dirty="0" smtClean="0">
                              <a:latin typeface="Cambria Math" panose="02040503050406030204" pitchFamily="18" charset="0"/>
                            </a:rPr>
                            <m:t>16</m:t>
                          </m:r>
                        </m:e>
                      </m:func>
                      <m:r>
                        <a:rPr lang="en-AU" sz="1800" b="0" i="1" dirty="0" smtClean="0">
                          <a:latin typeface="Cambria Math" panose="02040503050406030204" pitchFamily="18" charset="0"/>
                        </a:rPr>
                        <m:t>=</m:t>
                      </m:r>
                      <m:func>
                        <m:funcPr>
                          <m:ctrlPr>
                            <a:rPr lang="en-AU" sz="1800" b="0" i="1" dirty="0" smtClean="0">
                              <a:latin typeface="Cambria Math" panose="02040503050406030204" pitchFamily="18" charset="0"/>
                            </a:rPr>
                          </m:ctrlPr>
                        </m:funcPr>
                        <m:fName>
                          <m:sSub>
                            <m:sSubPr>
                              <m:ctrlPr>
                                <a:rPr lang="en-AU" sz="1800" b="0" i="1" dirty="0" smtClean="0">
                                  <a:latin typeface="Cambria Math" panose="02040503050406030204" pitchFamily="18" charset="0"/>
                                </a:rPr>
                              </m:ctrlPr>
                            </m:sSubPr>
                            <m:e>
                              <m:r>
                                <m:rPr>
                                  <m:sty m:val="p"/>
                                </m:rPr>
                                <a:rPr lang="en-AU" sz="1800" b="0" i="0" dirty="0" smtClean="0">
                                  <a:latin typeface="Cambria Math" panose="02040503050406030204" pitchFamily="18" charset="0"/>
                                </a:rPr>
                                <m:t>log</m:t>
                              </m:r>
                            </m:e>
                            <m:sub>
                              <m:r>
                                <a:rPr lang="en-AU" sz="1800" b="0" i="1" dirty="0" smtClean="0">
                                  <a:latin typeface="Cambria Math" panose="02040503050406030204" pitchFamily="18" charset="0"/>
                                </a:rPr>
                                <m:t>10</m:t>
                              </m:r>
                            </m:sub>
                          </m:sSub>
                        </m:fName>
                        <m:e>
                          <m:sSup>
                            <m:sSupPr>
                              <m:ctrlPr>
                                <a:rPr lang="en-AU" sz="1800" b="0" i="1" dirty="0" smtClean="0">
                                  <a:latin typeface="Cambria Math" panose="02040503050406030204" pitchFamily="18" charset="0"/>
                                </a:rPr>
                              </m:ctrlPr>
                            </m:sSupPr>
                            <m:e>
                              <m:r>
                                <a:rPr lang="en-AU" sz="1800" b="0" i="1" dirty="0" smtClean="0">
                                  <a:latin typeface="Cambria Math" panose="02040503050406030204" pitchFamily="18" charset="0"/>
                                </a:rPr>
                                <m:t>2</m:t>
                              </m:r>
                            </m:e>
                            <m:sup>
                              <m:r>
                                <a:rPr lang="en-AU" sz="1800" b="0" i="1" dirty="0" smtClean="0">
                                  <a:latin typeface="Cambria Math" panose="02040503050406030204" pitchFamily="18" charset="0"/>
                                </a:rPr>
                                <m:t>4</m:t>
                              </m:r>
                            </m:sup>
                          </m:sSup>
                        </m:e>
                      </m:func>
                    </m:oMath>
                  </m:oMathPara>
                </a14:m>
                <a:endParaRPr lang="en-AU" sz="1800" dirty="0"/>
              </a:p>
            </p:txBody>
          </p:sp>
        </mc:Choice>
        <mc:Fallback xmlns="">
          <p:sp>
            <p:nvSpPr>
              <p:cNvPr id="3" name="TextBox 2">
                <a:extLst>
                  <a:ext uri="{FF2B5EF4-FFF2-40B4-BE49-F238E27FC236}">
                    <a16:creationId xmlns:a16="http://schemas.microsoft.com/office/drawing/2014/main" id="{662933A2-8609-C23A-1970-F328679A3A80}"/>
                  </a:ext>
                </a:extLst>
              </p:cNvPr>
              <p:cNvSpPr txBox="1">
                <a:spLocks noRot="1" noChangeAspect="1" noMove="1" noResize="1" noEditPoints="1" noAdjustHandles="1" noChangeArrowheads="1" noChangeShapeType="1" noTextEdit="1"/>
              </p:cNvSpPr>
              <p:nvPr/>
            </p:nvSpPr>
            <p:spPr>
              <a:xfrm>
                <a:off x="952501" y="4542905"/>
                <a:ext cx="4773386" cy="2153095"/>
              </a:xfrm>
              <a:prstGeom prst="rect">
                <a:avLst/>
              </a:prstGeom>
              <a:blipFill>
                <a:blip r:embed="rId8"/>
                <a:stretch>
                  <a:fillRect l="-2299"/>
                </a:stretch>
              </a:blipFill>
              <a:ln w="19050">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6D9B548-9FCC-3ABC-7120-C054C0DF51DF}"/>
                  </a:ext>
                </a:extLst>
              </p:cNvPr>
              <p:cNvSpPr txBox="1"/>
              <p:nvPr/>
            </p:nvSpPr>
            <p:spPr>
              <a:xfrm>
                <a:off x="6688502" y="4542905"/>
                <a:ext cx="2945356" cy="1375849"/>
              </a:xfrm>
              <a:prstGeom prst="rect">
                <a:avLst/>
              </a:prstGeom>
              <a:noFill/>
              <a:ln w="19050">
                <a:noFill/>
              </a:ln>
            </p:spPr>
            <p:txBody>
              <a:bodyPr wrap="none" lIns="0" tIns="0" rIns="0" bIns="0" rtlCol="0">
                <a:noAutofit/>
              </a:bodyPr>
              <a:lstStyle/>
              <a:p>
                <a:pPr algn="l"/>
                <a:endParaRPr lang="en-AU" sz="1800" b="0" i="1" dirty="0">
                  <a:latin typeface="Cambria Math" panose="02040503050406030204" pitchFamily="18" charset="0"/>
                </a:endParaRPr>
              </a:p>
              <a:p>
                <a:pPr algn="l"/>
                <a14:m>
                  <m:oMathPara xmlns:m="http://schemas.openxmlformats.org/officeDocument/2006/math">
                    <m:oMathParaPr>
                      <m:jc m:val="left"/>
                    </m:oMathParaPr>
                    <m:oMath xmlns:m="http://schemas.openxmlformats.org/officeDocument/2006/math">
                      <m:func>
                        <m:funcPr>
                          <m:ctrlPr>
                            <a:rPr lang="en-AU" sz="1800" b="0" i="1" smtClean="0">
                              <a:latin typeface="Cambria Math" panose="02040503050406030204" pitchFamily="18" charset="0"/>
                            </a:rPr>
                          </m:ctrlPr>
                        </m:funcPr>
                        <m:fName>
                          <m:sSub>
                            <m:sSubPr>
                              <m:ctrlPr>
                                <a:rPr lang="en-AU" sz="1800" b="0" i="1" smtClean="0">
                                  <a:latin typeface="Cambria Math" panose="02040503050406030204" pitchFamily="18" charset="0"/>
                                </a:rPr>
                              </m:ctrlPr>
                            </m:sSubPr>
                            <m:e>
                              <m:r>
                                <m:rPr>
                                  <m:sty m:val="p"/>
                                </m:rPr>
                                <a:rPr lang="en-AU" sz="1800" b="0" i="0" smtClean="0">
                                  <a:latin typeface="Cambria Math" panose="02040503050406030204" pitchFamily="18" charset="0"/>
                                </a:rPr>
                                <m:t>log</m:t>
                              </m:r>
                            </m:e>
                            <m:sub>
                              <m:r>
                                <a:rPr lang="en-AU" sz="1800" b="0" i="1" smtClean="0">
                                  <a:latin typeface="Cambria Math" panose="02040503050406030204" pitchFamily="18" charset="0"/>
                                </a:rPr>
                                <m:t>10</m:t>
                              </m:r>
                            </m:sub>
                          </m:sSub>
                        </m:fName>
                        <m:e>
                          <m:r>
                            <a:rPr lang="en-AU" sz="1800" b="0" i="1" smtClean="0">
                              <a:latin typeface="Cambria Math" panose="02040503050406030204" pitchFamily="18" charset="0"/>
                            </a:rPr>
                            <m:t>16=</m:t>
                          </m:r>
                        </m:e>
                      </m:func>
                      <m:func>
                        <m:funcPr>
                          <m:ctrlPr>
                            <a:rPr lang="en-AU" sz="1800" b="0" i="1" smtClean="0">
                              <a:latin typeface="Cambria Math" panose="02040503050406030204" pitchFamily="18" charset="0"/>
                            </a:rPr>
                          </m:ctrlPr>
                        </m:funcPr>
                        <m:fName>
                          <m:sSub>
                            <m:sSubPr>
                              <m:ctrlPr>
                                <a:rPr lang="en-AU" sz="1800" b="0" i="1" smtClean="0">
                                  <a:latin typeface="Cambria Math" panose="02040503050406030204" pitchFamily="18" charset="0"/>
                                </a:rPr>
                              </m:ctrlPr>
                            </m:sSubPr>
                            <m:e>
                              <m:r>
                                <m:rPr>
                                  <m:sty m:val="p"/>
                                </m:rPr>
                                <a:rPr lang="en-AU" sz="1800" b="0" i="0" smtClean="0">
                                  <a:latin typeface="Cambria Math" panose="02040503050406030204" pitchFamily="18" charset="0"/>
                                </a:rPr>
                                <m:t>log</m:t>
                              </m:r>
                            </m:e>
                            <m:sub>
                              <m:r>
                                <a:rPr lang="en-AU" sz="1800" b="0" i="1" smtClean="0">
                                  <a:latin typeface="Cambria Math" panose="02040503050406030204" pitchFamily="18" charset="0"/>
                                </a:rPr>
                                <m:t>10</m:t>
                              </m:r>
                            </m:sub>
                          </m:sSub>
                        </m:fName>
                        <m:e>
                          <m:r>
                            <a:rPr lang="en-AU" sz="1800" b="0" i="1" smtClean="0">
                              <a:latin typeface="Cambria Math" panose="02040503050406030204" pitchFamily="18" charset="0"/>
                            </a:rPr>
                            <m:t>2+</m:t>
                          </m:r>
                        </m:e>
                      </m:func>
                      <m:func>
                        <m:funcPr>
                          <m:ctrlPr>
                            <a:rPr lang="en-AU" sz="1800" b="0" i="1" smtClean="0">
                              <a:latin typeface="Cambria Math" panose="02040503050406030204" pitchFamily="18" charset="0"/>
                            </a:rPr>
                          </m:ctrlPr>
                        </m:funcPr>
                        <m:fName>
                          <m:sSub>
                            <m:sSubPr>
                              <m:ctrlPr>
                                <a:rPr lang="en-AU" sz="1800" b="0" i="1" smtClean="0">
                                  <a:latin typeface="Cambria Math" panose="02040503050406030204" pitchFamily="18" charset="0"/>
                                </a:rPr>
                              </m:ctrlPr>
                            </m:sSubPr>
                            <m:e>
                              <m:r>
                                <m:rPr>
                                  <m:sty m:val="p"/>
                                </m:rPr>
                                <a:rPr lang="en-AU" sz="1800" b="0" i="0" smtClean="0">
                                  <a:latin typeface="Cambria Math" panose="02040503050406030204" pitchFamily="18" charset="0"/>
                                </a:rPr>
                                <m:t>log</m:t>
                              </m:r>
                            </m:e>
                            <m:sub>
                              <m:r>
                                <a:rPr lang="en-AU" sz="1800" b="0" i="1" smtClean="0">
                                  <a:latin typeface="Cambria Math" panose="02040503050406030204" pitchFamily="18" charset="0"/>
                                </a:rPr>
                                <m:t>10</m:t>
                              </m:r>
                            </m:sub>
                          </m:sSub>
                        </m:fName>
                        <m:e>
                          <m:r>
                            <a:rPr lang="en-AU" sz="1800" b="0" i="1" smtClean="0">
                              <a:latin typeface="Cambria Math" panose="02040503050406030204" pitchFamily="18" charset="0"/>
                            </a:rPr>
                            <m:t>8</m:t>
                          </m:r>
                        </m:e>
                      </m:func>
                    </m:oMath>
                  </m:oMathPara>
                </a14:m>
                <a:endParaRPr lang="en-AU" sz="1800" dirty="0"/>
              </a:p>
              <a:p>
                <a:pPr algn="l"/>
                <a:endParaRPr lang="en-AU" sz="1800" i="1" dirty="0">
                  <a:latin typeface="Cambria Math" panose="02040503050406030204" pitchFamily="18" charset="0"/>
                </a:endParaRPr>
              </a:p>
              <a:p>
                <a:pPr algn="l"/>
                <a14:m>
                  <m:oMathPara xmlns:m="http://schemas.openxmlformats.org/officeDocument/2006/math">
                    <m:oMathParaPr>
                      <m:jc m:val="left"/>
                    </m:oMathParaPr>
                    <m:oMath xmlns:m="http://schemas.openxmlformats.org/officeDocument/2006/math">
                      <m:sSub>
                        <m:sSubPr>
                          <m:ctrlPr>
                            <a:rPr lang="en-AU" sz="1800" i="1" dirty="0" smtClean="0">
                              <a:latin typeface="Cambria Math" panose="02040503050406030204" pitchFamily="18" charset="0"/>
                            </a:rPr>
                          </m:ctrlPr>
                        </m:sSubPr>
                        <m:e>
                          <m:r>
                            <m:rPr>
                              <m:sty m:val="p"/>
                            </m:rPr>
                            <a:rPr lang="en-AU" sz="1800" dirty="0">
                              <a:latin typeface="Cambria Math" panose="02040503050406030204" pitchFamily="18" charset="0"/>
                            </a:rPr>
                            <m:t>log</m:t>
                          </m:r>
                        </m:e>
                        <m:sub>
                          <m:r>
                            <a:rPr lang="en-AU" sz="1800" i="1" dirty="0">
                              <a:latin typeface="Cambria Math" panose="02040503050406030204" pitchFamily="18" charset="0"/>
                            </a:rPr>
                            <m:t>10</m:t>
                          </m:r>
                        </m:sub>
                      </m:sSub>
                      <m:r>
                        <a:rPr lang="en-AU" sz="1800" b="0" i="1" dirty="0" smtClean="0">
                          <a:latin typeface="Cambria Math" panose="02040503050406030204" pitchFamily="18" charset="0"/>
                        </a:rPr>
                        <m:t>16=</m:t>
                      </m:r>
                      <m:func>
                        <m:funcPr>
                          <m:ctrlPr>
                            <a:rPr lang="en-AU" sz="1800" b="0" i="1" dirty="0" smtClean="0">
                              <a:latin typeface="Cambria Math" panose="02040503050406030204" pitchFamily="18" charset="0"/>
                            </a:rPr>
                          </m:ctrlPr>
                        </m:funcPr>
                        <m:fName>
                          <m:sSub>
                            <m:sSubPr>
                              <m:ctrlPr>
                                <a:rPr lang="en-AU" sz="1800" b="0" i="1" dirty="0" smtClean="0">
                                  <a:latin typeface="Cambria Math" panose="02040503050406030204" pitchFamily="18" charset="0"/>
                                </a:rPr>
                              </m:ctrlPr>
                            </m:sSubPr>
                            <m:e>
                              <m:r>
                                <m:rPr>
                                  <m:sty m:val="p"/>
                                </m:rPr>
                                <a:rPr lang="en-AU" sz="1800" b="0" i="0" dirty="0" smtClean="0">
                                  <a:latin typeface="Cambria Math" panose="02040503050406030204" pitchFamily="18" charset="0"/>
                                </a:rPr>
                                <m:t>log</m:t>
                              </m:r>
                            </m:e>
                            <m:sub>
                              <m:r>
                                <a:rPr lang="en-AU" sz="1800" b="0" i="1" dirty="0" smtClean="0">
                                  <a:latin typeface="Cambria Math" panose="02040503050406030204" pitchFamily="18" charset="0"/>
                                </a:rPr>
                                <m:t>10</m:t>
                              </m:r>
                            </m:sub>
                          </m:sSub>
                        </m:fName>
                        <m:e>
                          <m:r>
                            <a:rPr lang="en-AU" sz="1800" b="0" i="1" dirty="0" smtClean="0">
                              <a:latin typeface="Cambria Math" panose="02040503050406030204" pitchFamily="18" charset="0"/>
                            </a:rPr>
                            <m:t>(2</m:t>
                          </m:r>
                        </m:e>
                      </m:func>
                      <m:r>
                        <a:rPr lang="en-AU" sz="1800" b="0" i="1" dirty="0" smtClean="0">
                          <a:latin typeface="Cambria Math" panose="02040503050406030204" pitchFamily="18" charset="0"/>
                          <a:ea typeface="Cambria Math" panose="02040503050406030204" pitchFamily="18" charset="0"/>
                        </a:rPr>
                        <m:t>×</m:t>
                      </m:r>
                      <m:r>
                        <a:rPr lang="en-AU" sz="1800" b="0" i="1" dirty="0" smtClean="0">
                          <a:latin typeface="Cambria Math" panose="02040503050406030204" pitchFamily="18" charset="0"/>
                        </a:rPr>
                        <m:t>8)</m:t>
                      </m:r>
                    </m:oMath>
                  </m:oMathPara>
                </a14:m>
                <a:endParaRPr lang="en-AU" sz="1800" i="1" dirty="0">
                  <a:latin typeface="Cambria Math" panose="02040503050406030204" pitchFamily="18" charset="0"/>
                </a:endParaRPr>
              </a:p>
              <a:p>
                <a:pPr algn="l"/>
                <a:endParaRPr lang="en-AU" sz="1800" i="1" dirty="0">
                  <a:latin typeface="Cambria Math" panose="02040503050406030204" pitchFamily="18" charset="0"/>
                </a:endParaRPr>
              </a:p>
              <a:p>
                <a:pPr algn="l"/>
                <a:endParaRPr lang="en-AU" sz="1800" dirty="0"/>
              </a:p>
            </p:txBody>
          </p:sp>
        </mc:Choice>
        <mc:Fallback xmlns="">
          <p:sp>
            <p:nvSpPr>
              <p:cNvPr id="13" name="TextBox 12">
                <a:extLst>
                  <a:ext uri="{FF2B5EF4-FFF2-40B4-BE49-F238E27FC236}">
                    <a16:creationId xmlns:a16="http://schemas.microsoft.com/office/drawing/2014/main" id="{E6D9B548-9FCC-3ABC-7120-C054C0DF51DF}"/>
                  </a:ext>
                </a:extLst>
              </p:cNvPr>
              <p:cNvSpPr txBox="1">
                <a:spLocks noRot="1" noChangeAspect="1" noMove="1" noResize="1" noEditPoints="1" noAdjustHandles="1" noChangeArrowheads="1" noChangeShapeType="1" noTextEdit="1"/>
              </p:cNvSpPr>
              <p:nvPr/>
            </p:nvSpPr>
            <p:spPr>
              <a:xfrm>
                <a:off x="6688502" y="4542905"/>
                <a:ext cx="2945356" cy="1375849"/>
              </a:xfrm>
              <a:prstGeom prst="rect">
                <a:avLst/>
              </a:prstGeom>
              <a:blipFill>
                <a:blip r:embed="rId9"/>
                <a:stretch>
                  <a:fillRect l="-3727"/>
                </a:stretch>
              </a:blipFill>
              <a:ln w="19050">
                <a:noFill/>
              </a:ln>
            </p:spPr>
            <p:txBody>
              <a:bodyPr/>
              <a:lstStyle/>
              <a:p>
                <a:r>
                  <a:rPr lang="en-AU">
                    <a:noFill/>
                  </a:rPr>
                  <a:t> </a:t>
                </a:r>
              </a:p>
            </p:txBody>
          </p:sp>
        </mc:Fallback>
      </mc:AlternateContent>
      <p:sp>
        <p:nvSpPr>
          <p:cNvPr id="4" name="Slide Number Placeholder 2">
            <a:extLst>
              <a:ext uri="{FF2B5EF4-FFF2-40B4-BE49-F238E27FC236}">
                <a16:creationId xmlns:a16="http://schemas.microsoft.com/office/drawing/2014/main" id="{9033BBF3-05D3-BB21-5186-DF509408801F}"/>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33</a:t>
            </a:fld>
            <a:endParaRPr lang="en-AU" dirty="0"/>
          </a:p>
        </p:txBody>
      </p:sp>
    </p:spTree>
    <p:extLst>
      <p:ext uri="{BB962C8B-B14F-4D97-AF65-F5344CB8AC3E}">
        <p14:creationId xmlns:p14="http://schemas.microsoft.com/office/powerpoint/2010/main" val="1149438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Fourth worked example</a:t>
            </a:r>
          </a:p>
        </p:txBody>
      </p:sp>
      <p:sp>
        <p:nvSpPr>
          <p:cNvPr id="9" name="Text Placeholder 12">
            <a:extLst>
              <a:ext uri="{FF2B5EF4-FFF2-40B4-BE49-F238E27FC236}">
                <a16:creationId xmlns:a16="http://schemas.microsoft.com/office/drawing/2014/main" id="{C971F9C4-4F00-52E2-E265-597DD4E0A864}"/>
              </a:ext>
            </a:extLst>
          </p:cNvPr>
          <p:cNvSpPr>
            <a:spLocks noGrp="1"/>
          </p:cNvSpPr>
          <p:nvPr>
            <p:ph type="body" sz="quarter" idx="18"/>
          </p:nvPr>
        </p:nvSpPr>
        <p:spPr/>
        <p:txBody>
          <a:bodyPr/>
          <a:lstStyle/>
          <a:p>
            <a:r>
              <a:rPr lang="en-AU" dirty="0"/>
              <a:t>Logging those sounds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B5ACAEE-0F00-2F60-61B1-CD07B28425A2}"/>
                  </a:ext>
                </a:extLst>
              </p:cNvPr>
              <p:cNvSpPr txBox="1"/>
              <p:nvPr/>
            </p:nvSpPr>
            <p:spPr>
              <a:xfrm>
                <a:off x="359999" y="1541566"/>
                <a:ext cx="10653743" cy="1280292"/>
              </a:xfrm>
              <a:prstGeom prst="rect">
                <a:avLst/>
              </a:prstGeom>
              <a:noFill/>
            </p:spPr>
            <p:txBody>
              <a:bodyPr wrap="none" lIns="0" tIns="0" rIns="0" bIns="0" rtlCol="0">
                <a:noAutofit/>
              </a:bodyPr>
              <a:lstStyle/>
              <a:p>
                <a:pPr>
                  <a:lnSpc>
                    <a:spcPct val="150000"/>
                  </a:lnSpc>
                  <a:spcAft>
                    <a:spcPts val="1200"/>
                  </a:spcAft>
                </a:pPr>
                <a:r>
                  <a:rPr lang="en-AU" sz="1800" dirty="0"/>
                  <a:t>Using the solution for </a:t>
                </a:r>
                <a14:m>
                  <m:oMath xmlns:m="http://schemas.openxmlformats.org/officeDocument/2006/math">
                    <m:func>
                      <m:funcPr>
                        <m:ctrlPr>
                          <a:rPr lang="en-AU" sz="1800" b="0" i="1" dirty="0" smtClean="0">
                            <a:latin typeface="Cambria Math" panose="02040503050406030204" pitchFamily="18" charset="0"/>
                          </a:rPr>
                        </m:ctrlPr>
                      </m:funcPr>
                      <m:fName>
                        <m:sSub>
                          <m:sSubPr>
                            <m:ctrlPr>
                              <a:rPr lang="en-AU" sz="1800" b="0" i="1" dirty="0" smtClean="0">
                                <a:latin typeface="Cambria Math" panose="02040503050406030204" pitchFamily="18" charset="0"/>
                              </a:rPr>
                            </m:ctrlPr>
                          </m:sSubPr>
                          <m:e>
                            <m:r>
                              <m:rPr>
                                <m:sty m:val="p"/>
                              </m:rPr>
                              <a:rPr lang="en-AU" sz="1800" b="0" i="0" dirty="0" smtClean="0">
                                <a:latin typeface="Cambria Math" panose="02040503050406030204" pitchFamily="18" charset="0"/>
                              </a:rPr>
                              <m:t>log</m:t>
                            </m:r>
                          </m:e>
                          <m:sub>
                            <m:r>
                              <a:rPr lang="en-AU" sz="1800" b="0" i="1" dirty="0" smtClean="0">
                                <a:latin typeface="Cambria Math" panose="02040503050406030204" pitchFamily="18" charset="0"/>
                              </a:rPr>
                              <m:t>10</m:t>
                            </m:r>
                          </m:sub>
                        </m:sSub>
                      </m:fName>
                      <m:e>
                        <m:r>
                          <a:rPr lang="en-AU" sz="1800" b="0" i="1" dirty="0" smtClean="0">
                            <a:latin typeface="Cambria Math" panose="02040503050406030204" pitchFamily="18" charset="0"/>
                          </a:rPr>
                          <m:t>2</m:t>
                        </m:r>
                      </m:e>
                    </m:func>
                  </m:oMath>
                </a14:m>
                <a:r>
                  <a:rPr lang="en-AU" sz="1800" dirty="0"/>
                  <a:t>, </a:t>
                </a:r>
                <a:r>
                  <a:rPr lang="en-GB" sz="1800" dirty="0"/>
                  <a:t>find the position of 50 on the base 10 </a:t>
                </a:r>
                <a:br>
                  <a:rPr lang="en-GB" sz="1800" dirty="0"/>
                </a:br>
                <a:r>
                  <a:rPr lang="en-GB" sz="1800" dirty="0"/>
                  <a:t>logarithmic scale without calculating </a:t>
                </a:r>
                <a14:m>
                  <m:oMath xmlns:m="http://schemas.openxmlformats.org/officeDocument/2006/math">
                    <m:func>
                      <m:funcPr>
                        <m:ctrlPr>
                          <a:rPr lang="en-AU" sz="1800" i="1" dirty="0">
                            <a:latin typeface="Cambria Math" panose="02040503050406030204" pitchFamily="18" charset="0"/>
                          </a:rPr>
                        </m:ctrlPr>
                      </m:funcPr>
                      <m:fName>
                        <m:sSub>
                          <m:sSubPr>
                            <m:ctrlPr>
                              <a:rPr lang="en-AU" sz="1800" i="1" dirty="0">
                                <a:latin typeface="Cambria Math" panose="02040503050406030204" pitchFamily="18" charset="0"/>
                              </a:rPr>
                            </m:ctrlPr>
                          </m:sSubPr>
                          <m:e>
                            <m:r>
                              <m:rPr>
                                <m:sty m:val="p"/>
                              </m:rPr>
                              <a:rPr lang="en-AU" sz="1800" dirty="0">
                                <a:latin typeface="Cambria Math" panose="02040503050406030204" pitchFamily="18" charset="0"/>
                              </a:rPr>
                              <m:t>log</m:t>
                            </m:r>
                          </m:e>
                          <m:sub>
                            <m:r>
                              <a:rPr lang="en-AU" sz="1800" i="1" dirty="0">
                                <a:latin typeface="Cambria Math" panose="02040503050406030204" pitchFamily="18" charset="0"/>
                              </a:rPr>
                              <m:t>10</m:t>
                            </m:r>
                          </m:sub>
                        </m:sSub>
                      </m:fName>
                      <m:e>
                        <m:r>
                          <a:rPr lang="en-AU" sz="1800" b="0" i="1" dirty="0" smtClean="0">
                            <a:latin typeface="Cambria Math" panose="02040503050406030204" pitchFamily="18" charset="0"/>
                          </a:rPr>
                          <m:t>50</m:t>
                        </m:r>
                      </m:e>
                    </m:func>
                  </m:oMath>
                </a14:m>
                <a:endParaRPr lang="en-AU" sz="1800" dirty="0"/>
              </a:p>
              <a:p>
                <a:pPr>
                  <a:lnSpc>
                    <a:spcPct val="150000"/>
                  </a:lnSpc>
                  <a:spcAft>
                    <a:spcPts val="1200"/>
                  </a:spcAft>
                </a:pPr>
                <a:r>
                  <a:rPr lang="en-AU" sz="1800" dirty="0"/>
                  <a:t>Create a number sentence using logarithms to represent your work.</a:t>
                </a:r>
              </a:p>
            </p:txBody>
          </p:sp>
        </mc:Choice>
        <mc:Fallback xmlns="">
          <p:sp>
            <p:nvSpPr>
              <p:cNvPr id="2" name="TextBox 1">
                <a:extLst>
                  <a:ext uri="{FF2B5EF4-FFF2-40B4-BE49-F238E27FC236}">
                    <a16:creationId xmlns:a16="http://schemas.microsoft.com/office/drawing/2014/main" id="{DB5ACAEE-0F00-2F60-61B1-CD07B28425A2}"/>
                  </a:ext>
                </a:extLst>
              </p:cNvPr>
              <p:cNvSpPr txBox="1">
                <a:spLocks noRot="1" noChangeAspect="1" noMove="1" noResize="1" noEditPoints="1" noAdjustHandles="1" noChangeArrowheads="1" noChangeShapeType="1" noTextEdit="1"/>
              </p:cNvSpPr>
              <p:nvPr/>
            </p:nvSpPr>
            <p:spPr>
              <a:xfrm>
                <a:off x="359999" y="1541566"/>
                <a:ext cx="10653743" cy="1280292"/>
              </a:xfrm>
              <a:prstGeom prst="rect">
                <a:avLst/>
              </a:prstGeom>
              <a:blipFill>
                <a:blip r:embed="rId3"/>
                <a:stretch>
                  <a:fillRect l="-1316" b="-15714"/>
                </a:stretch>
              </a:blipFill>
            </p:spPr>
            <p:txBody>
              <a:bodyPr/>
              <a:lstStyle/>
              <a:p>
                <a:r>
                  <a:rPr lang="en-AU">
                    <a:noFill/>
                  </a:rPr>
                  <a:t> </a:t>
                </a:r>
              </a:p>
            </p:txBody>
          </p:sp>
        </mc:Fallback>
      </mc:AlternateContent>
      <p:pic>
        <p:nvPicPr>
          <p:cNvPr id="10" name="Picture 9" descr="A continuous number line displaying equally-spaced increments from zero point one through to and including ten raised to the power of seven.&#10;A purple point is marked on the number line and labelled with the value fifty.&#10;Above the number line is a green line segment, beginning at a position above the value one and extending in a positive direction to a point above the value two. The most positive end of the line segment is marked with a green dot and labelled with multiplied by two.&#10;Below the number line is a purple line segment, beginning at a position below the value one hundred and extending in a negative direction to a point below the value fifty. The most negative end of the line segment is marked with a purple dot and labelled with divided by two.">
            <a:extLst>
              <a:ext uri="{FF2B5EF4-FFF2-40B4-BE49-F238E27FC236}">
                <a16:creationId xmlns:a16="http://schemas.microsoft.com/office/drawing/2014/main" id="{229BAA18-D108-6603-0A94-B7E4195C55C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952500" y="2915805"/>
            <a:ext cx="10287000" cy="2122599"/>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CE070A6-6D78-CD91-5E6A-A62E8F4D99C8}"/>
                  </a:ext>
                </a:extLst>
              </p:cNvPr>
              <p:cNvSpPr txBox="1"/>
              <p:nvPr/>
            </p:nvSpPr>
            <p:spPr>
              <a:xfrm>
                <a:off x="6217905" y="4899621"/>
                <a:ext cx="4795837" cy="1593513"/>
              </a:xfrm>
              <a:prstGeom prst="rect">
                <a:avLst/>
              </a:prstGeom>
              <a:noFill/>
              <a:ln w="19050">
                <a:noFill/>
              </a:ln>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func>
                        <m:funcPr>
                          <m:ctrlPr>
                            <a:rPr lang="en-AU" sz="1800" i="1" dirty="0" smtClean="0">
                              <a:latin typeface="Cambria Math" panose="02040503050406030204" pitchFamily="18" charset="0"/>
                            </a:rPr>
                          </m:ctrlPr>
                        </m:funcPr>
                        <m:fName>
                          <m:sSub>
                            <m:sSubPr>
                              <m:ctrlPr>
                                <a:rPr lang="en-AU" sz="1800" i="1" dirty="0">
                                  <a:latin typeface="Cambria Math" panose="02040503050406030204" pitchFamily="18" charset="0"/>
                                </a:rPr>
                              </m:ctrlPr>
                            </m:sSubPr>
                            <m:e>
                              <m:r>
                                <m:rPr>
                                  <m:sty m:val="p"/>
                                </m:rPr>
                                <a:rPr lang="en-AU" sz="1800" dirty="0">
                                  <a:latin typeface="Cambria Math" panose="02040503050406030204" pitchFamily="18" charset="0"/>
                                </a:rPr>
                                <m:t>log</m:t>
                              </m:r>
                            </m:e>
                            <m:sub>
                              <m:r>
                                <a:rPr lang="en-AU" sz="1800" i="1" dirty="0">
                                  <a:latin typeface="Cambria Math" panose="02040503050406030204" pitchFamily="18" charset="0"/>
                                </a:rPr>
                                <m:t>10</m:t>
                              </m:r>
                            </m:sub>
                          </m:sSub>
                        </m:fName>
                        <m:e>
                          <m:r>
                            <a:rPr lang="en-AU" sz="1800" b="0" i="1" dirty="0" smtClean="0">
                              <a:latin typeface="Cambria Math" panose="02040503050406030204" pitchFamily="18" charset="0"/>
                            </a:rPr>
                            <m:t>50</m:t>
                          </m:r>
                        </m:e>
                      </m:func>
                      <m:r>
                        <a:rPr lang="en-AU" sz="1800" b="0" i="1" dirty="0" smtClean="0">
                          <a:latin typeface="Cambria Math" panose="02040503050406030204" pitchFamily="18" charset="0"/>
                        </a:rPr>
                        <m:t>=</m:t>
                      </m:r>
                      <m:func>
                        <m:funcPr>
                          <m:ctrlPr>
                            <a:rPr lang="en-AU" sz="1800" b="0" i="1" dirty="0" smtClean="0">
                              <a:latin typeface="Cambria Math" panose="02040503050406030204" pitchFamily="18" charset="0"/>
                            </a:rPr>
                          </m:ctrlPr>
                        </m:funcPr>
                        <m:fName>
                          <m:sSub>
                            <m:sSubPr>
                              <m:ctrlPr>
                                <a:rPr lang="en-AU" sz="1800" b="0" i="1" dirty="0" smtClean="0">
                                  <a:latin typeface="Cambria Math" panose="02040503050406030204" pitchFamily="18" charset="0"/>
                                </a:rPr>
                              </m:ctrlPr>
                            </m:sSubPr>
                            <m:e>
                              <m:r>
                                <m:rPr>
                                  <m:sty m:val="p"/>
                                </m:rPr>
                                <a:rPr lang="en-AU" sz="1800" b="0" i="0" dirty="0" smtClean="0">
                                  <a:latin typeface="Cambria Math" panose="02040503050406030204" pitchFamily="18" charset="0"/>
                                </a:rPr>
                                <m:t>log</m:t>
                              </m:r>
                            </m:e>
                            <m:sub>
                              <m:r>
                                <a:rPr lang="en-AU" sz="1800" b="0" i="1" dirty="0" smtClean="0">
                                  <a:latin typeface="Cambria Math" panose="02040503050406030204" pitchFamily="18" charset="0"/>
                                </a:rPr>
                                <m:t>10</m:t>
                              </m:r>
                            </m:sub>
                          </m:sSub>
                        </m:fName>
                        <m:e>
                          <m:r>
                            <a:rPr lang="en-AU" sz="1800" b="0" i="1" dirty="0" smtClean="0">
                              <a:latin typeface="Cambria Math" panose="02040503050406030204" pitchFamily="18" charset="0"/>
                            </a:rPr>
                            <m:t>100−</m:t>
                          </m:r>
                          <m:func>
                            <m:funcPr>
                              <m:ctrlPr>
                                <a:rPr lang="en-AU" sz="1800" b="0" i="1" dirty="0" smtClean="0">
                                  <a:latin typeface="Cambria Math" panose="02040503050406030204" pitchFamily="18" charset="0"/>
                                </a:rPr>
                              </m:ctrlPr>
                            </m:funcPr>
                            <m:fName>
                              <m:sSub>
                                <m:sSubPr>
                                  <m:ctrlPr>
                                    <a:rPr lang="en-AU" sz="1800" b="0" i="1" dirty="0" smtClean="0">
                                      <a:latin typeface="Cambria Math" panose="02040503050406030204" pitchFamily="18" charset="0"/>
                                    </a:rPr>
                                  </m:ctrlPr>
                                </m:sSubPr>
                                <m:e>
                                  <m:r>
                                    <m:rPr>
                                      <m:sty m:val="p"/>
                                    </m:rPr>
                                    <a:rPr lang="en-AU" sz="1800" b="0" i="0" dirty="0" smtClean="0">
                                      <a:latin typeface="Cambria Math" panose="02040503050406030204" pitchFamily="18" charset="0"/>
                                    </a:rPr>
                                    <m:t>log</m:t>
                                  </m:r>
                                </m:e>
                                <m:sub>
                                  <m:r>
                                    <a:rPr lang="en-AU" sz="1800" b="0" i="1" dirty="0" smtClean="0">
                                      <a:latin typeface="Cambria Math" panose="02040503050406030204" pitchFamily="18" charset="0"/>
                                    </a:rPr>
                                    <m:t>10</m:t>
                                  </m:r>
                                </m:sub>
                              </m:sSub>
                            </m:fName>
                            <m:e>
                              <m:r>
                                <a:rPr lang="en-AU" sz="1800" b="0" i="1" dirty="0" smtClean="0">
                                  <a:latin typeface="Cambria Math" panose="02040503050406030204" pitchFamily="18" charset="0"/>
                                </a:rPr>
                                <m:t>2</m:t>
                              </m:r>
                            </m:e>
                          </m:func>
                        </m:e>
                      </m:func>
                    </m:oMath>
                  </m:oMathPara>
                </a14:m>
                <a:endParaRPr lang="en-AU" sz="1800" b="0" dirty="0"/>
              </a:p>
              <a:p>
                <a:pPr>
                  <a:lnSpc>
                    <a:spcPct val="150000"/>
                  </a:lnSpc>
                  <a:spcAft>
                    <a:spcPts val="1200"/>
                  </a:spcAft>
                </a:pPr>
                <a14:m>
                  <m:oMathPara xmlns:m="http://schemas.openxmlformats.org/officeDocument/2006/math">
                    <m:oMathParaPr>
                      <m:jc m:val="left"/>
                    </m:oMathParaPr>
                    <m:oMath xmlns:m="http://schemas.openxmlformats.org/officeDocument/2006/math">
                      <m:func>
                        <m:funcPr>
                          <m:ctrlPr>
                            <a:rPr lang="en-AU" sz="1800" i="1" dirty="0" smtClean="0">
                              <a:latin typeface="Cambria Math" panose="02040503050406030204" pitchFamily="18" charset="0"/>
                            </a:rPr>
                          </m:ctrlPr>
                        </m:funcPr>
                        <m:fName>
                          <m:sSub>
                            <m:sSubPr>
                              <m:ctrlPr>
                                <a:rPr lang="en-AU" sz="1800" i="1" dirty="0">
                                  <a:latin typeface="Cambria Math" panose="02040503050406030204" pitchFamily="18" charset="0"/>
                                </a:rPr>
                              </m:ctrlPr>
                            </m:sSubPr>
                            <m:e>
                              <m:r>
                                <m:rPr>
                                  <m:sty m:val="p"/>
                                </m:rPr>
                                <a:rPr lang="en-AU" sz="1800" dirty="0">
                                  <a:latin typeface="Cambria Math" panose="02040503050406030204" pitchFamily="18" charset="0"/>
                                </a:rPr>
                                <m:t>log</m:t>
                              </m:r>
                            </m:e>
                            <m:sub>
                              <m:r>
                                <a:rPr lang="en-AU" sz="1800" i="1" dirty="0">
                                  <a:latin typeface="Cambria Math" panose="02040503050406030204" pitchFamily="18" charset="0"/>
                                </a:rPr>
                                <m:t>10</m:t>
                              </m:r>
                            </m:sub>
                          </m:sSub>
                        </m:fName>
                        <m:e>
                          <m:r>
                            <a:rPr lang="en-AU" sz="1800" b="0" i="1" dirty="0" smtClean="0">
                              <a:latin typeface="Cambria Math" panose="02040503050406030204" pitchFamily="18" charset="0"/>
                            </a:rPr>
                            <m:t>50</m:t>
                          </m:r>
                        </m:e>
                      </m:func>
                      <m:r>
                        <a:rPr lang="en-AU" sz="1800" b="0" i="1" dirty="0" smtClean="0">
                          <a:latin typeface="Cambria Math" panose="02040503050406030204" pitchFamily="18" charset="0"/>
                        </a:rPr>
                        <m:t>=</m:t>
                      </m:r>
                      <m:func>
                        <m:funcPr>
                          <m:ctrlPr>
                            <a:rPr lang="en-AU" sz="1800" b="0" i="1" dirty="0" smtClean="0">
                              <a:latin typeface="Cambria Math" panose="02040503050406030204" pitchFamily="18" charset="0"/>
                            </a:rPr>
                          </m:ctrlPr>
                        </m:funcPr>
                        <m:fName>
                          <m:sSub>
                            <m:sSubPr>
                              <m:ctrlPr>
                                <a:rPr lang="en-AU" sz="1800" b="0" i="1" dirty="0" smtClean="0">
                                  <a:latin typeface="Cambria Math" panose="02040503050406030204" pitchFamily="18" charset="0"/>
                                </a:rPr>
                              </m:ctrlPr>
                            </m:sSubPr>
                            <m:e>
                              <m:r>
                                <m:rPr>
                                  <m:sty m:val="p"/>
                                </m:rPr>
                                <a:rPr lang="en-AU" sz="1800" b="0" i="0" dirty="0" smtClean="0">
                                  <a:latin typeface="Cambria Math" panose="02040503050406030204" pitchFamily="18" charset="0"/>
                                </a:rPr>
                                <m:t>log</m:t>
                              </m:r>
                            </m:e>
                            <m:sub>
                              <m:r>
                                <a:rPr lang="en-AU" sz="1800" b="0" i="1" dirty="0" smtClean="0">
                                  <a:latin typeface="Cambria Math" panose="02040503050406030204" pitchFamily="18" charset="0"/>
                                </a:rPr>
                                <m:t>10</m:t>
                              </m:r>
                            </m:sub>
                          </m:sSub>
                        </m:fName>
                        <m:e>
                          <m:r>
                            <a:rPr lang="en-AU" sz="1800" b="0" i="1" dirty="0" smtClean="0">
                              <a:latin typeface="Cambria Math" panose="02040503050406030204" pitchFamily="18" charset="0"/>
                            </a:rPr>
                            <m:t>(</m:t>
                          </m:r>
                          <m:f>
                            <m:fPr>
                              <m:ctrlPr>
                                <a:rPr lang="en-AU" sz="1800" b="0" i="1" dirty="0" smtClean="0">
                                  <a:latin typeface="Cambria Math" panose="02040503050406030204" pitchFamily="18" charset="0"/>
                                </a:rPr>
                              </m:ctrlPr>
                            </m:fPr>
                            <m:num>
                              <m:r>
                                <a:rPr lang="en-AU" sz="1800" b="0" i="1" dirty="0" smtClean="0">
                                  <a:latin typeface="Cambria Math" panose="02040503050406030204" pitchFamily="18" charset="0"/>
                                </a:rPr>
                                <m:t>100</m:t>
                              </m:r>
                            </m:num>
                            <m:den>
                              <m:r>
                                <a:rPr lang="en-AU" sz="1800" b="0" i="1" dirty="0" smtClean="0">
                                  <a:latin typeface="Cambria Math" panose="02040503050406030204" pitchFamily="18" charset="0"/>
                                </a:rPr>
                                <m:t>2</m:t>
                              </m:r>
                            </m:den>
                          </m:f>
                          <m:r>
                            <a:rPr lang="en-AU" sz="1800" b="0" i="1" dirty="0" smtClean="0">
                              <a:latin typeface="Cambria Math" panose="02040503050406030204" pitchFamily="18" charset="0"/>
                            </a:rPr>
                            <m:t>) </m:t>
                          </m:r>
                        </m:e>
                      </m:func>
                    </m:oMath>
                  </m:oMathPara>
                </a14:m>
                <a:endParaRPr lang="en-AU" sz="1800" b="0" dirty="0"/>
              </a:p>
            </p:txBody>
          </p:sp>
        </mc:Choice>
        <mc:Fallback xmlns="">
          <p:sp>
            <p:nvSpPr>
              <p:cNvPr id="4" name="TextBox 3">
                <a:extLst>
                  <a:ext uri="{FF2B5EF4-FFF2-40B4-BE49-F238E27FC236}">
                    <a16:creationId xmlns:a16="http://schemas.microsoft.com/office/drawing/2014/main" id="{BCE070A6-6D78-CD91-5E6A-A62E8F4D99C8}"/>
                  </a:ext>
                </a:extLst>
              </p:cNvPr>
              <p:cNvSpPr txBox="1">
                <a:spLocks noRot="1" noChangeAspect="1" noMove="1" noResize="1" noEditPoints="1" noAdjustHandles="1" noChangeArrowheads="1" noChangeShapeType="1" noTextEdit="1"/>
              </p:cNvSpPr>
              <p:nvPr/>
            </p:nvSpPr>
            <p:spPr>
              <a:xfrm>
                <a:off x="6217905" y="4899621"/>
                <a:ext cx="4795837" cy="1593513"/>
              </a:xfrm>
              <a:prstGeom prst="rect">
                <a:avLst/>
              </a:prstGeom>
              <a:blipFill>
                <a:blip r:embed="rId5"/>
                <a:stretch>
                  <a:fillRect/>
                </a:stretch>
              </a:blipFill>
              <a:ln w="19050">
                <a:noFill/>
              </a:ln>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04842AB5-A736-E8FD-3CDA-184BCA8003EC}"/>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34</a:t>
            </a:fld>
            <a:endParaRPr lang="en-AU" dirty="0"/>
          </a:p>
        </p:txBody>
      </p:sp>
    </p:spTree>
    <p:extLst>
      <p:ext uri="{BB962C8B-B14F-4D97-AF65-F5344CB8AC3E}">
        <p14:creationId xmlns:p14="http://schemas.microsoft.com/office/powerpoint/2010/main" val="4038591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Fourth prompts</a:t>
            </a:r>
          </a:p>
        </p:txBody>
      </p:sp>
      <p:sp>
        <p:nvSpPr>
          <p:cNvPr id="9" name="Text Placeholder 12">
            <a:extLst>
              <a:ext uri="{FF2B5EF4-FFF2-40B4-BE49-F238E27FC236}">
                <a16:creationId xmlns:a16="http://schemas.microsoft.com/office/drawing/2014/main" id="{C971F9C4-4F00-52E2-E265-597DD4E0A864}"/>
              </a:ext>
            </a:extLst>
          </p:cNvPr>
          <p:cNvSpPr>
            <a:spLocks noGrp="1"/>
          </p:cNvSpPr>
          <p:nvPr>
            <p:ph type="body" sz="quarter" idx="18"/>
          </p:nvPr>
        </p:nvSpPr>
        <p:spPr/>
        <p:txBody>
          <a:bodyPr/>
          <a:lstStyle/>
          <a:p>
            <a:r>
              <a:rPr lang="en-AU" dirty="0"/>
              <a:t>Logging those sounds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B5ACAEE-0F00-2F60-61B1-CD07B28425A2}"/>
                  </a:ext>
                </a:extLst>
              </p:cNvPr>
              <p:cNvSpPr txBox="1"/>
              <p:nvPr/>
            </p:nvSpPr>
            <p:spPr>
              <a:xfrm>
                <a:off x="359999" y="1521901"/>
                <a:ext cx="10653743" cy="1310044"/>
              </a:xfrm>
              <a:prstGeom prst="rect">
                <a:avLst/>
              </a:prstGeom>
              <a:noFill/>
            </p:spPr>
            <p:txBody>
              <a:bodyPr wrap="none" lIns="0" tIns="0" rIns="0" bIns="0" rtlCol="0">
                <a:noAutofit/>
              </a:bodyPr>
              <a:lstStyle/>
              <a:p>
                <a:pPr>
                  <a:lnSpc>
                    <a:spcPct val="150000"/>
                  </a:lnSpc>
                  <a:spcAft>
                    <a:spcPts val="1200"/>
                  </a:spcAft>
                </a:pPr>
                <a:r>
                  <a:rPr lang="en-AU" sz="1800" dirty="0"/>
                  <a:t>Using the solution for </a:t>
                </a:r>
                <a14:m>
                  <m:oMath xmlns:m="http://schemas.openxmlformats.org/officeDocument/2006/math">
                    <m:func>
                      <m:funcPr>
                        <m:ctrlPr>
                          <a:rPr lang="en-AU" sz="1800" b="0" i="1" dirty="0" smtClean="0">
                            <a:latin typeface="Cambria Math" panose="02040503050406030204" pitchFamily="18" charset="0"/>
                          </a:rPr>
                        </m:ctrlPr>
                      </m:funcPr>
                      <m:fName>
                        <m:sSub>
                          <m:sSubPr>
                            <m:ctrlPr>
                              <a:rPr lang="en-AU" sz="1800" b="0" i="1" dirty="0" smtClean="0">
                                <a:latin typeface="Cambria Math" panose="02040503050406030204" pitchFamily="18" charset="0"/>
                              </a:rPr>
                            </m:ctrlPr>
                          </m:sSubPr>
                          <m:e>
                            <m:r>
                              <m:rPr>
                                <m:sty m:val="p"/>
                              </m:rPr>
                              <a:rPr lang="en-AU" sz="1800" b="0" i="0" dirty="0" smtClean="0">
                                <a:latin typeface="Cambria Math" panose="02040503050406030204" pitchFamily="18" charset="0"/>
                              </a:rPr>
                              <m:t>log</m:t>
                            </m:r>
                          </m:e>
                          <m:sub>
                            <m:r>
                              <a:rPr lang="en-AU" sz="1800" b="0" i="1" dirty="0" smtClean="0">
                                <a:latin typeface="Cambria Math" panose="02040503050406030204" pitchFamily="18" charset="0"/>
                              </a:rPr>
                              <m:t>10</m:t>
                            </m:r>
                          </m:sub>
                        </m:sSub>
                      </m:fName>
                      <m:e>
                        <m:r>
                          <a:rPr lang="en-AU" sz="1800" b="0" i="1" dirty="0" smtClean="0">
                            <a:latin typeface="Cambria Math" panose="02040503050406030204" pitchFamily="18" charset="0"/>
                          </a:rPr>
                          <m:t>2</m:t>
                        </m:r>
                      </m:e>
                    </m:func>
                  </m:oMath>
                </a14:m>
                <a:r>
                  <a:rPr lang="en-AU" sz="1800" dirty="0"/>
                  <a:t>, </a:t>
                </a:r>
                <a:r>
                  <a:rPr lang="en-GB" sz="1800" dirty="0"/>
                  <a:t>find the position of 50 on the base 10 </a:t>
                </a:r>
                <a:br>
                  <a:rPr lang="en-GB" sz="1800" dirty="0"/>
                </a:br>
                <a:r>
                  <a:rPr lang="en-GB" sz="1800" dirty="0"/>
                  <a:t>logarithmic scale without calculating </a:t>
                </a:r>
                <a14:m>
                  <m:oMath xmlns:m="http://schemas.openxmlformats.org/officeDocument/2006/math">
                    <m:func>
                      <m:funcPr>
                        <m:ctrlPr>
                          <a:rPr lang="en-AU" sz="1800" i="1" dirty="0">
                            <a:latin typeface="Cambria Math" panose="02040503050406030204" pitchFamily="18" charset="0"/>
                          </a:rPr>
                        </m:ctrlPr>
                      </m:funcPr>
                      <m:fName>
                        <m:sSub>
                          <m:sSubPr>
                            <m:ctrlPr>
                              <a:rPr lang="en-AU" sz="1800" i="1" dirty="0">
                                <a:latin typeface="Cambria Math" panose="02040503050406030204" pitchFamily="18" charset="0"/>
                              </a:rPr>
                            </m:ctrlPr>
                          </m:sSubPr>
                          <m:e>
                            <m:r>
                              <m:rPr>
                                <m:sty m:val="p"/>
                              </m:rPr>
                              <a:rPr lang="en-AU" sz="1800" dirty="0">
                                <a:latin typeface="Cambria Math" panose="02040503050406030204" pitchFamily="18" charset="0"/>
                              </a:rPr>
                              <m:t>log</m:t>
                            </m:r>
                          </m:e>
                          <m:sub>
                            <m:r>
                              <a:rPr lang="en-AU" sz="1800" i="1" dirty="0">
                                <a:latin typeface="Cambria Math" panose="02040503050406030204" pitchFamily="18" charset="0"/>
                              </a:rPr>
                              <m:t>10</m:t>
                            </m:r>
                          </m:sub>
                        </m:sSub>
                      </m:fName>
                      <m:e>
                        <m:r>
                          <a:rPr lang="en-AU" sz="1800" b="0" i="1" dirty="0" smtClean="0">
                            <a:latin typeface="Cambria Math" panose="02040503050406030204" pitchFamily="18" charset="0"/>
                          </a:rPr>
                          <m:t>50</m:t>
                        </m:r>
                      </m:e>
                    </m:func>
                  </m:oMath>
                </a14:m>
                <a:endParaRPr lang="en-AU" sz="1800" dirty="0"/>
              </a:p>
              <a:p>
                <a:pPr>
                  <a:lnSpc>
                    <a:spcPct val="150000"/>
                  </a:lnSpc>
                  <a:spcAft>
                    <a:spcPts val="1200"/>
                  </a:spcAft>
                </a:pPr>
                <a:r>
                  <a:rPr lang="en-AU" sz="1800" dirty="0"/>
                  <a:t>Create a number sentence using logarithms to represent your work.</a:t>
                </a:r>
              </a:p>
            </p:txBody>
          </p:sp>
        </mc:Choice>
        <mc:Fallback xmlns="">
          <p:sp>
            <p:nvSpPr>
              <p:cNvPr id="2" name="TextBox 1">
                <a:extLst>
                  <a:ext uri="{FF2B5EF4-FFF2-40B4-BE49-F238E27FC236}">
                    <a16:creationId xmlns:a16="http://schemas.microsoft.com/office/drawing/2014/main" id="{DB5ACAEE-0F00-2F60-61B1-CD07B28425A2}"/>
                  </a:ext>
                </a:extLst>
              </p:cNvPr>
              <p:cNvSpPr txBox="1">
                <a:spLocks noRot="1" noChangeAspect="1" noMove="1" noResize="1" noEditPoints="1" noAdjustHandles="1" noChangeArrowheads="1" noChangeShapeType="1" noTextEdit="1"/>
              </p:cNvSpPr>
              <p:nvPr/>
            </p:nvSpPr>
            <p:spPr>
              <a:xfrm>
                <a:off x="359999" y="1521901"/>
                <a:ext cx="10653743" cy="1310044"/>
              </a:xfrm>
              <a:prstGeom prst="rect">
                <a:avLst/>
              </a:prstGeom>
              <a:blipFill>
                <a:blip r:embed="rId3"/>
                <a:stretch>
                  <a:fillRect l="-1316" b="-13023"/>
                </a:stretch>
              </a:blipFill>
            </p:spPr>
            <p:txBody>
              <a:bodyPr/>
              <a:lstStyle/>
              <a:p>
                <a:r>
                  <a:rPr lang="en-AU">
                    <a:noFill/>
                  </a:rPr>
                  <a:t> </a:t>
                </a:r>
              </a:p>
            </p:txBody>
          </p:sp>
        </mc:Fallback>
      </mc:AlternateContent>
      <p:sp>
        <p:nvSpPr>
          <p:cNvPr id="3" name="Speech Bubble: Oval 2">
            <a:extLst>
              <a:ext uri="{FF2B5EF4-FFF2-40B4-BE49-F238E27FC236}">
                <a16:creationId xmlns:a16="http://schemas.microsoft.com/office/drawing/2014/main" id="{5D1BE4D8-402C-AF41-1C72-892A82AD6DCD}"/>
              </a:ext>
            </a:extLst>
          </p:cNvPr>
          <p:cNvSpPr/>
          <p:nvPr/>
        </p:nvSpPr>
        <p:spPr>
          <a:xfrm>
            <a:off x="5511748" y="3218879"/>
            <a:ext cx="3232310" cy="1015436"/>
          </a:xfrm>
          <a:prstGeom prst="wedgeRoundRectCallout">
            <a:avLst>
              <a:gd name="adj1" fmla="val -81116"/>
              <a:gd name="adj2" fmla="val 61440"/>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82563">
              <a:lnSpc>
                <a:spcPct val="150000"/>
              </a:lnSpc>
            </a:pPr>
            <a:r>
              <a:rPr lang="en-AU" sz="1800" dirty="0"/>
              <a:t>How do the calculated values verify this result?</a:t>
            </a:r>
          </a:p>
        </p:txBody>
      </p:sp>
      <p:pic>
        <p:nvPicPr>
          <p:cNvPr id="10" name="Picture 9" descr="A continuous number line displaying equally-spaced increments from zero point one through to and including ten raised to the power of seven.&#10;A purple point is marked on the number line and labelled with the value fifty.&#10;Above the number line is a green line segment, beginning at a position above the value one and extending in a positive direction to a point above the value two. The most positive end of the line segment is marked with a green dot and labelled with multiplied by two.&#10;Below the number line is a purple line segment, beginning at a position below the value one hundred and extending in a negative direction to a point below the value fifty. The most negative end of the line segment is marked with a purple dot and labelled with divided by two.">
            <a:extLst>
              <a:ext uri="{FF2B5EF4-FFF2-40B4-BE49-F238E27FC236}">
                <a16:creationId xmlns:a16="http://schemas.microsoft.com/office/drawing/2014/main" id="{229BAA18-D108-6603-0A94-B7E4195C55CB}"/>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52500" y="3399897"/>
            <a:ext cx="10287000" cy="2122599"/>
          </a:xfrm>
          <a:prstGeom prst="rect">
            <a:avLst/>
          </a:prstGeom>
        </p:spPr>
      </p:pic>
      <p:sp>
        <p:nvSpPr>
          <p:cNvPr id="8" name="Speech Bubble: Oval 7">
            <a:extLst>
              <a:ext uri="{FF2B5EF4-FFF2-40B4-BE49-F238E27FC236}">
                <a16:creationId xmlns:a16="http://schemas.microsoft.com/office/drawing/2014/main" id="{052A83A1-6B38-930A-02F4-1E8D5AF9EA6D}"/>
              </a:ext>
            </a:extLst>
          </p:cNvPr>
          <p:cNvSpPr/>
          <p:nvPr/>
        </p:nvSpPr>
        <p:spPr>
          <a:xfrm>
            <a:off x="2834286" y="5522496"/>
            <a:ext cx="2852584" cy="1007393"/>
          </a:xfrm>
          <a:prstGeom prst="wedgeRoundRectCallout">
            <a:avLst>
              <a:gd name="adj1" fmla="val 86018"/>
              <a:gd name="adj2" fmla="val -48979"/>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73050">
              <a:lnSpc>
                <a:spcPct val="150000"/>
              </a:lnSpc>
            </a:pPr>
            <a:r>
              <a:rPr lang="en-AU" sz="1800" dirty="0"/>
              <a:t>Why can subtraction be used here?</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AE2B4B5-F747-B013-2D20-B50AB60AC9AA}"/>
                  </a:ext>
                </a:extLst>
              </p:cNvPr>
              <p:cNvSpPr txBox="1"/>
              <p:nvPr/>
            </p:nvSpPr>
            <p:spPr>
              <a:xfrm>
                <a:off x="6795012" y="5223831"/>
                <a:ext cx="4758813" cy="1285737"/>
              </a:xfrm>
              <a:prstGeom prst="rect">
                <a:avLst/>
              </a:prstGeom>
              <a:noFill/>
              <a:ln w="19050">
                <a:noFill/>
              </a:ln>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func>
                        <m:funcPr>
                          <m:ctrlPr>
                            <a:rPr lang="en-AU" sz="1800" i="1" dirty="0" smtClean="0">
                              <a:latin typeface="Cambria Math" panose="02040503050406030204" pitchFamily="18" charset="0"/>
                            </a:rPr>
                          </m:ctrlPr>
                        </m:funcPr>
                        <m:fName>
                          <m:sSub>
                            <m:sSubPr>
                              <m:ctrlPr>
                                <a:rPr lang="en-AU" sz="1800" i="1" dirty="0">
                                  <a:latin typeface="Cambria Math" panose="02040503050406030204" pitchFamily="18" charset="0"/>
                                </a:rPr>
                              </m:ctrlPr>
                            </m:sSubPr>
                            <m:e>
                              <m:r>
                                <m:rPr>
                                  <m:sty m:val="p"/>
                                </m:rPr>
                                <a:rPr lang="en-AU" sz="1800" dirty="0">
                                  <a:latin typeface="Cambria Math" panose="02040503050406030204" pitchFamily="18" charset="0"/>
                                </a:rPr>
                                <m:t>log</m:t>
                              </m:r>
                            </m:e>
                            <m:sub>
                              <m:r>
                                <a:rPr lang="en-AU" sz="1800" i="1" dirty="0">
                                  <a:latin typeface="Cambria Math" panose="02040503050406030204" pitchFamily="18" charset="0"/>
                                </a:rPr>
                                <m:t>10</m:t>
                              </m:r>
                            </m:sub>
                          </m:sSub>
                        </m:fName>
                        <m:e>
                          <m:r>
                            <a:rPr lang="en-AU" sz="1800" b="0" i="1" dirty="0" smtClean="0">
                              <a:latin typeface="Cambria Math" panose="02040503050406030204" pitchFamily="18" charset="0"/>
                            </a:rPr>
                            <m:t>50</m:t>
                          </m:r>
                        </m:e>
                      </m:func>
                      <m:r>
                        <a:rPr lang="en-AU" sz="1800" b="0" i="1" dirty="0" smtClean="0">
                          <a:latin typeface="Cambria Math" panose="02040503050406030204" pitchFamily="18" charset="0"/>
                        </a:rPr>
                        <m:t>=</m:t>
                      </m:r>
                      <m:func>
                        <m:funcPr>
                          <m:ctrlPr>
                            <a:rPr lang="en-AU" sz="1800" b="0" i="1" dirty="0" smtClean="0">
                              <a:latin typeface="Cambria Math" panose="02040503050406030204" pitchFamily="18" charset="0"/>
                            </a:rPr>
                          </m:ctrlPr>
                        </m:funcPr>
                        <m:fName>
                          <m:sSub>
                            <m:sSubPr>
                              <m:ctrlPr>
                                <a:rPr lang="en-AU" sz="1800" b="0" i="1" dirty="0" smtClean="0">
                                  <a:latin typeface="Cambria Math" panose="02040503050406030204" pitchFamily="18" charset="0"/>
                                </a:rPr>
                              </m:ctrlPr>
                            </m:sSubPr>
                            <m:e>
                              <m:r>
                                <m:rPr>
                                  <m:sty m:val="p"/>
                                </m:rPr>
                                <a:rPr lang="en-AU" sz="1800" b="0" i="0" dirty="0" smtClean="0">
                                  <a:latin typeface="Cambria Math" panose="02040503050406030204" pitchFamily="18" charset="0"/>
                                </a:rPr>
                                <m:t>log</m:t>
                              </m:r>
                            </m:e>
                            <m:sub>
                              <m:r>
                                <a:rPr lang="en-AU" sz="1800" b="0" i="1" dirty="0" smtClean="0">
                                  <a:latin typeface="Cambria Math" panose="02040503050406030204" pitchFamily="18" charset="0"/>
                                </a:rPr>
                                <m:t>10</m:t>
                              </m:r>
                            </m:sub>
                          </m:sSub>
                        </m:fName>
                        <m:e>
                          <m:r>
                            <a:rPr lang="en-AU" sz="1800" b="0" i="1" dirty="0" smtClean="0">
                              <a:latin typeface="Cambria Math" panose="02040503050406030204" pitchFamily="18" charset="0"/>
                            </a:rPr>
                            <m:t>100−</m:t>
                          </m:r>
                          <m:func>
                            <m:funcPr>
                              <m:ctrlPr>
                                <a:rPr lang="en-AU" sz="1800" b="0" i="1" dirty="0" smtClean="0">
                                  <a:latin typeface="Cambria Math" panose="02040503050406030204" pitchFamily="18" charset="0"/>
                                </a:rPr>
                              </m:ctrlPr>
                            </m:funcPr>
                            <m:fName>
                              <m:sSub>
                                <m:sSubPr>
                                  <m:ctrlPr>
                                    <a:rPr lang="en-AU" sz="1800" b="0" i="1" dirty="0" smtClean="0">
                                      <a:latin typeface="Cambria Math" panose="02040503050406030204" pitchFamily="18" charset="0"/>
                                    </a:rPr>
                                  </m:ctrlPr>
                                </m:sSubPr>
                                <m:e>
                                  <m:r>
                                    <m:rPr>
                                      <m:sty m:val="p"/>
                                    </m:rPr>
                                    <a:rPr lang="en-AU" sz="1800" b="0" i="0" dirty="0" smtClean="0">
                                      <a:latin typeface="Cambria Math" panose="02040503050406030204" pitchFamily="18" charset="0"/>
                                    </a:rPr>
                                    <m:t>log</m:t>
                                  </m:r>
                                </m:e>
                                <m:sub>
                                  <m:r>
                                    <a:rPr lang="en-AU" sz="1800" b="0" i="1" dirty="0" smtClean="0">
                                      <a:latin typeface="Cambria Math" panose="02040503050406030204" pitchFamily="18" charset="0"/>
                                    </a:rPr>
                                    <m:t>10</m:t>
                                  </m:r>
                                </m:sub>
                              </m:sSub>
                            </m:fName>
                            <m:e>
                              <m:r>
                                <a:rPr lang="en-AU" sz="1800" b="0" i="1" dirty="0" smtClean="0">
                                  <a:latin typeface="Cambria Math" panose="02040503050406030204" pitchFamily="18" charset="0"/>
                                </a:rPr>
                                <m:t>2</m:t>
                              </m:r>
                            </m:e>
                          </m:func>
                        </m:e>
                      </m:func>
                    </m:oMath>
                  </m:oMathPara>
                </a14:m>
                <a:endParaRPr lang="en-AU" sz="1800" b="0" dirty="0"/>
              </a:p>
              <a:p>
                <a:pPr>
                  <a:lnSpc>
                    <a:spcPct val="150000"/>
                  </a:lnSpc>
                </a:pPr>
                <a14:m>
                  <m:oMathPara xmlns:m="http://schemas.openxmlformats.org/officeDocument/2006/math">
                    <m:oMathParaPr>
                      <m:jc m:val="left"/>
                    </m:oMathParaPr>
                    <m:oMath xmlns:m="http://schemas.openxmlformats.org/officeDocument/2006/math">
                      <m:func>
                        <m:funcPr>
                          <m:ctrlPr>
                            <a:rPr lang="en-AU" sz="1800" i="1" dirty="0" smtClean="0">
                              <a:latin typeface="Cambria Math" panose="02040503050406030204" pitchFamily="18" charset="0"/>
                            </a:rPr>
                          </m:ctrlPr>
                        </m:funcPr>
                        <m:fName>
                          <m:sSub>
                            <m:sSubPr>
                              <m:ctrlPr>
                                <a:rPr lang="en-AU" sz="1800" i="1" dirty="0">
                                  <a:latin typeface="Cambria Math" panose="02040503050406030204" pitchFamily="18" charset="0"/>
                                </a:rPr>
                              </m:ctrlPr>
                            </m:sSubPr>
                            <m:e>
                              <m:r>
                                <m:rPr>
                                  <m:sty m:val="p"/>
                                </m:rPr>
                                <a:rPr lang="en-AU" sz="1800" dirty="0">
                                  <a:latin typeface="Cambria Math" panose="02040503050406030204" pitchFamily="18" charset="0"/>
                                </a:rPr>
                                <m:t>log</m:t>
                              </m:r>
                            </m:e>
                            <m:sub>
                              <m:r>
                                <a:rPr lang="en-AU" sz="1800" i="1" dirty="0">
                                  <a:latin typeface="Cambria Math" panose="02040503050406030204" pitchFamily="18" charset="0"/>
                                </a:rPr>
                                <m:t>10</m:t>
                              </m:r>
                            </m:sub>
                          </m:sSub>
                        </m:fName>
                        <m:e>
                          <m:r>
                            <a:rPr lang="en-AU" sz="1800" b="0" i="1" dirty="0" smtClean="0">
                              <a:latin typeface="Cambria Math" panose="02040503050406030204" pitchFamily="18" charset="0"/>
                            </a:rPr>
                            <m:t>50</m:t>
                          </m:r>
                        </m:e>
                      </m:func>
                      <m:r>
                        <a:rPr lang="en-AU" sz="1800" b="0" i="1" dirty="0" smtClean="0">
                          <a:latin typeface="Cambria Math" panose="02040503050406030204" pitchFamily="18" charset="0"/>
                        </a:rPr>
                        <m:t>=</m:t>
                      </m:r>
                      <m:func>
                        <m:funcPr>
                          <m:ctrlPr>
                            <a:rPr lang="en-AU" sz="1800" b="0" i="1" dirty="0" smtClean="0">
                              <a:latin typeface="Cambria Math" panose="02040503050406030204" pitchFamily="18" charset="0"/>
                            </a:rPr>
                          </m:ctrlPr>
                        </m:funcPr>
                        <m:fName>
                          <m:sSub>
                            <m:sSubPr>
                              <m:ctrlPr>
                                <a:rPr lang="en-AU" sz="1800" b="0" i="1" dirty="0" smtClean="0">
                                  <a:latin typeface="Cambria Math" panose="02040503050406030204" pitchFamily="18" charset="0"/>
                                </a:rPr>
                              </m:ctrlPr>
                            </m:sSubPr>
                            <m:e>
                              <m:r>
                                <m:rPr>
                                  <m:sty m:val="p"/>
                                </m:rPr>
                                <a:rPr lang="en-AU" sz="1800" b="0" i="0" dirty="0" smtClean="0">
                                  <a:latin typeface="Cambria Math" panose="02040503050406030204" pitchFamily="18" charset="0"/>
                                </a:rPr>
                                <m:t>log</m:t>
                              </m:r>
                            </m:e>
                            <m:sub>
                              <m:r>
                                <a:rPr lang="en-AU" sz="1800" b="0" i="1" dirty="0" smtClean="0">
                                  <a:latin typeface="Cambria Math" panose="02040503050406030204" pitchFamily="18" charset="0"/>
                                </a:rPr>
                                <m:t>10</m:t>
                              </m:r>
                            </m:sub>
                          </m:sSub>
                        </m:fName>
                        <m:e>
                          <m:r>
                            <a:rPr lang="en-AU" sz="1800" b="0" i="1" dirty="0" smtClean="0">
                              <a:latin typeface="Cambria Math" panose="02040503050406030204" pitchFamily="18" charset="0"/>
                            </a:rPr>
                            <m:t>(</m:t>
                          </m:r>
                          <m:f>
                            <m:fPr>
                              <m:ctrlPr>
                                <a:rPr lang="en-AU" sz="1800" b="0" i="1" dirty="0" smtClean="0">
                                  <a:latin typeface="Cambria Math" panose="02040503050406030204" pitchFamily="18" charset="0"/>
                                </a:rPr>
                              </m:ctrlPr>
                            </m:fPr>
                            <m:num>
                              <m:r>
                                <a:rPr lang="en-AU" sz="1800" b="0" i="1" dirty="0" smtClean="0">
                                  <a:latin typeface="Cambria Math" panose="02040503050406030204" pitchFamily="18" charset="0"/>
                                </a:rPr>
                                <m:t>100</m:t>
                              </m:r>
                            </m:num>
                            <m:den>
                              <m:r>
                                <a:rPr lang="en-AU" sz="1800" b="0" i="1" dirty="0" smtClean="0">
                                  <a:latin typeface="Cambria Math" panose="02040503050406030204" pitchFamily="18" charset="0"/>
                                </a:rPr>
                                <m:t>2</m:t>
                              </m:r>
                            </m:den>
                          </m:f>
                          <m:r>
                            <a:rPr lang="en-AU" sz="1800" b="0" i="1" dirty="0" smtClean="0">
                              <a:latin typeface="Cambria Math" panose="02040503050406030204" pitchFamily="18" charset="0"/>
                            </a:rPr>
                            <m:t>) </m:t>
                          </m:r>
                        </m:e>
                      </m:func>
                    </m:oMath>
                  </m:oMathPara>
                </a14:m>
                <a:endParaRPr lang="en-AU" sz="1800" b="0" dirty="0"/>
              </a:p>
            </p:txBody>
          </p:sp>
        </mc:Choice>
        <mc:Fallback xmlns="">
          <p:sp>
            <p:nvSpPr>
              <p:cNvPr id="7" name="TextBox 6">
                <a:extLst>
                  <a:ext uri="{FF2B5EF4-FFF2-40B4-BE49-F238E27FC236}">
                    <a16:creationId xmlns:a16="http://schemas.microsoft.com/office/drawing/2014/main" id="{1AE2B4B5-F747-B013-2D20-B50AB60AC9AA}"/>
                  </a:ext>
                </a:extLst>
              </p:cNvPr>
              <p:cNvSpPr txBox="1">
                <a:spLocks noRot="1" noChangeAspect="1" noMove="1" noResize="1" noEditPoints="1" noAdjustHandles="1" noChangeArrowheads="1" noChangeShapeType="1" noTextEdit="1"/>
              </p:cNvSpPr>
              <p:nvPr/>
            </p:nvSpPr>
            <p:spPr>
              <a:xfrm>
                <a:off x="6795012" y="5223831"/>
                <a:ext cx="4758813" cy="1285737"/>
              </a:xfrm>
              <a:prstGeom prst="rect">
                <a:avLst/>
              </a:prstGeom>
              <a:blipFill>
                <a:blip r:embed="rId5"/>
                <a:stretch>
                  <a:fillRect l="-533"/>
                </a:stretch>
              </a:blipFill>
              <a:ln w="19050">
                <a:noFill/>
              </a:ln>
            </p:spPr>
            <p:txBody>
              <a:bodyPr/>
              <a:lstStyle/>
              <a:p>
                <a:r>
                  <a:rPr lang="en-US">
                    <a:noFill/>
                  </a:rPr>
                  <a:t> </a:t>
                </a:r>
              </a:p>
            </p:txBody>
          </p:sp>
        </mc:Fallback>
      </mc:AlternateContent>
      <p:sp>
        <p:nvSpPr>
          <p:cNvPr id="4" name="Slide Number Placeholder 2">
            <a:extLst>
              <a:ext uri="{FF2B5EF4-FFF2-40B4-BE49-F238E27FC236}">
                <a16:creationId xmlns:a16="http://schemas.microsoft.com/office/drawing/2014/main" id="{334F4C99-E528-9B59-3C92-B2B35CEAB8E8}"/>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35</a:t>
            </a:fld>
            <a:endParaRPr lang="en-AU" dirty="0"/>
          </a:p>
        </p:txBody>
      </p:sp>
    </p:spTree>
    <p:extLst>
      <p:ext uri="{BB962C8B-B14F-4D97-AF65-F5344CB8AC3E}">
        <p14:creationId xmlns:p14="http://schemas.microsoft.com/office/powerpoint/2010/main" val="1276338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Fourth your turn</a:t>
            </a:r>
          </a:p>
        </p:txBody>
      </p:sp>
      <p:sp>
        <p:nvSpPr>
          <p:cNvPr id="9" name="Text Placeholder 12">
            <a:extLst>
              <a:ext uri="{FF2B5EF4-FFF2-40B4-BE49-F238E27FC236}">
                <a16:creationId xmlns:a16="http://schemas.microsoft.com/office/drawing/2014/main" id="{C971F9C4-4F00-52E2-E265-597DD4E0A864}"/>
              </a:ext>
            </a:extLst>
          </p:cNvPr>
          <p:cNvSpPr>
            <a:spLocks noGrp="1"/>
          </p:cNvSpPr>
          <p:nvPr>
            <p:ph type="body" sz="quarter" idx="18"/>
          </p:nvPr>
        </p:nvSpPr>
        <p:spPr/>
        <p:txBody>
          <a:bodyPr/>
          <a:lstStyle/>
          <a:p>
            <a:r>
              <a:rPr lang="en-AU" dirty="0"/>
              <a:t>Logging those sounds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B5ACAEE-0F00-2F60-61B1-CD07B28425A2}"/>
                  </a:ext>
                </a:extLst>
              </p:cNvPr>
              <p:cNvSpPr txBox="1"/>
              <p:nvPr/>
            </p:nvSpPr>
            <p:spPr>
              <a:xfrm>
                <a:off x="359999" y="1536435"/>
                <a:ext cx="10653743" cy="1187100"/>
              </a:xfrm>
              <a:prstGeom prst="rect">
                <a:avLst/>
              </a:prstGeom>
              <a:noFill/>
            </p:spPr>
            <p:txBody>
              <a:bodyPr wrap="none" lIns="0" tIns="0" rIns="0" bIns="0" rtlCol="0">
                <a:noAutofit/>
              </a:bodyPr>
              <a:lstStyle/>
              <a:p>
                <a:pPr>
                  <a:lnSpc>
                    <a:spcPct val="150000"/>
                  </a:lnSpc>
                  <a:spcAft>
                    <a:spcPts val="1200"/>
                  </a:spcAft>
                </a:pPr>
                <a:r>
                  <a:rPr lang="en-AU" sz="1800" dirty="0"/>
                  <a:t>Using the solution for </a:t>
                </a:r>
                <a14:m>
                  <m:oMath xmlns:m="http://schemas.openxmlformats.org/officeDocument/2006/math">
                    <m:func>
                      <m:funcPr>
                        <m:ctrlPr>
                          <a:rPr lang="en-AU" sz="1800" b="0" i="1" dirty="0" smtClean="0">
                            <a:latin typeface="Cambria Math" panose="02040503050406030204" pitchFamily="18" charset="0"/>
                          </a:rPr>
                        </m:ctrlPr>
                      </m:funcPr>
                      <m:fName>
                        <m:sSub>
                          <m:sSubPr>
                            <m:ctrlPr>
                              <a:rPr lang="en-AU" sz="1800" b="0" i="1" dirty="0" smtClean="0">
                                <a:latin typeface="Cambria Math" panose="02040503050406030204" pitchFamily="18" charset="0"/>
                              </a:rPr>
                            </m:ctrlPr>
                          </m:sSubPr>
                          <m:e>
                            <m:r>
                              <m:rPr>
                                <m:sty m:val="p"/>
                              </m:rPr>
                              <a:rPr lang="en-AU" sz="1800" b="0" i="0" dirty="0" smtClean="0">
                                <a:latin typeface="Cambria Math" panose="02040503050406030204" pitchFamily="18" charset="0"/>
                              </a:rPr>
                              <m:t>log</m:t>
                            </m:r>
                          </m:e>
                          <m:sub>
                            <m:r>
                              <a:rPr lang="en-AU" sz="1800" b="0" i="1" dirty="0" smtClean="0">
                                <a:latin typeface="Cambria Math" panose="02040503050406030204" pitchFamily="18" charset="0"/>
                              </a:rPr>
                              <m:t>10</m:t>
                            </m:r>
                          </m:sub>
                        </m:sSub>
                      </m:fName>
                      <m:e>
                        <m:r>
                          <a:rPr lang="en-AU" sz="1800" b="0" i="1" dirty="0" smtClean="0">
                            <a:latin typeface="Cambria Math" panose="02040503050406030204" pitchFamily="18" charset="0"/>
                          </a:rPr>
                          <m:t>4</m:t>
                        </m:r>
                      </m:e>
                    </m:func>
                  </m:oMath>
                </a14:m>
                <a:r>
                  <a:rPr lang="en-AU" sz="1800" dirty="0"/>
                  <a:t>, </a:t>
                </a:r>
                <a:r>
                  <a:rPr lang="en-GB" sz="1800" dirty="0"/>
                  <a:t>find the position of 250 on the base 10 </a:t>
                </a:r>
                <a:br>
                  <a:rPr lang="en-GB" sz="1800" dirty="0"/>
                </a:br>
                <a:r>
                  <a:rPr lang="en-AU" sz="1800" dirty="0"/>
                  <a:t>Should there be a number line on this slide? </a:t>
                </a:r>
                <a:r>
                  <a:rPr lang="en-GB" sz="1800" dirty="0"/>
                  <a:t>without calculating </a:t>
                </a:r>
                <a14:m>
                  <m:oMath xmlns:m="http://schemas.openxmlformats.org/officeDocument/2006/math">
                    <m:func>
                      <m:funcPr>
                        <m:ctrlPr>
                          <a:rPr lang="en-AU" sz="1800" i="1" dirty="0">
                            <a:latin typeface="Cambria Math" panose="02040503050406030204" pitchFamily="18" charset="0"/>
                          </a:rPr>
                        </m:ctrlPr>
                      </m:funcPr>
                      <m:fName>
                        <m:sSub>
                          <m:sSubPr>
                            <m:ctrlPr>
                              <a:rPr lang="en-AU" sz="1800" i="1" dirty="0">
                                <a:latin typeface="Cambria Math" panose="02040503050406030204" pitchFamily="18" charset="0"/>
                              </a:rPr>
                            </m:ctrlPr>
                          </m:sSubPr>
                          <m:e>
                            <m:r>
                              <m:rPr>
                                <m:sty m:val="p"/>
                              </m:rPr>
                              <a:rPr lang="en-AU" sz="1800" dirty="0">
                                <a:latin typeface="Cambria Math" panose="02040503050406030204" pitchFamily="18" charset="0"/>
                              </a:rPr>
                              <m:t>log</m:t>
                            </m:r>
                          </m:e>
                          <m:sub>
                            <m:r>
                              <a:rPr lang="en-AU" sz="1800" i="1" dirty="0">
                                <a:latin typeface="Cambria Math" panose="02040503050406030204" pitchFamily="18" charset="0"/>
                              </a:rPr>
                              <m:t>10</m:t>
                            </m:r>
                          </m:sub>
                        </m:sSub>
                      </m:fName>
                      <m:e>
                        <m:r>
                          <a:rPr lang="en-AU" sz="1800" b="0" i="1" dirty="0" smtClean="0">
                            <a:latin typeface="Cambria Math" panose="02040503050406030204" pitchFamily="18" charset="0"/>
                          </a:rPr>
                          <m:t>2</m:t>
                        </m:r>
                        <m:r>
                          <a:rPr lang="en-AU" sz="1800" i="1" dirty="0">
                            <a:latin typeface="Cambria Math" panose="02040503050406030204" pitchFamily="18" charset="0"/>
                          </a:rPr>
                          <m:t>5</m:t>
                        </m:r>
                        <m:r>
                          <a:rPr lang="en-AU" sz="1800" b="0" i="1" dirty="0" smtClean="0">
                            <a:latin typeface="Cambria Math" panose="02040503050406030204" pitchFamily="18" charset="0"/>
                          </a:rPr>
                          <m:t>0</m:t>
                        </m:r>
                      </m:e>
                    </m:func>
                  </m:oMath>
                </a14:m>
                <a:r>
                  <a:rPr lang="en-AU" sz="1800" dirty="0"/>
                  <a:t>.</a:t>
                </a:r>
              </a:p>
              <a:p>
                <a:pPr>
                  <a:lnSpc>
                    <a:spcPct val="150000"/>
                  </a:lnSpc>
                  <a:spcAft>
                    <a:spcPts val="1200"/>
                  </a:spcAft>
                </a:pPr>
                <a:r>
                  <a:rPr lang="en-AU" sz="1800" dirty="0"/>
                  <a:t>Create at least one number sentence using logarithms to represent this.</a:t>
                </a:r>
              </a:p>
              <a:p>
                <a:pPr>
                  <a:lnSpc>
                    <a:spcPct val="150000"/>
                  </a:lnSpc>
                  <a:spcAft>
                    <a:spcPts val="1200"/>
                  </a:spcAft>
                </a:pPr>
                <a:endParaRPr lang="en-AU" sz="1800" dirty="0"/>
              </a:p>
            </p:txBody>
          </p:sp>
        </mc:Choice>
        <mc:Fallback xmlns="">
          <p:sp>
            <p:nvSpPr>
              <p:cNvPr id="2" name="TextBox 1">
                <a:extLst>
                  <a:ext uri="{FF2B5EF4-FFF2-40B4-BE49-F238E27FC236}">
                    <a16:creationId xmlns:a16="http://schemas.microsoft.com/office/drawing/2014/main" id="{DB5ACAEE-0F00-2F60-61B1-CD07B28425A2}"/>
                  </a:ext>
                </a:extLst>
              </p:cNvPr>
              <p:cNvSpPr txBox="1">
                <a:spLocks noRot="1" noChangeAspect="1" noMove="1" noResize="1" noEditPoints="1" noAdjustHandles="1" noChangeArrowheads="1" noChangeShapeType="1" noTextEdit="1"/>
              </p:cNvSpPr>
              <p:nvPr/>
            </p:nvSpPr>
            <p:spPr>
              <a:xfrm>
                <a:off x="359999" y="1536435"/>
                <a:ext cx="10653743" cy="1187100"/>
              </a:xfrm>
              <a:prstGeom prst="rect">
                <a:avLst/>
              </a:prstGeom>
              <a:blipFill>
                <a:blip r:embed="rId3"/>
                <a:stretch>
                  <a:fillRect l="-1316" b="-25128"/>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D19AEDA2-B9F7-6C1D-6D29-AC80B5A5CBEA}"/>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36</a:t>
            </a:fld>
            <a:endParaRPr lang="en-AU" dirty="0"/>
          </a:p>
        </p:txBody>
      </p:sp>
    </p:spTree>
    <p:extLst>
      <p:ext uri="{BB962C8B-B14F-4D97-AF65-F5344CB8AC3E}">
        <p14:creationId xmlns:p14="http://schemas.microsoft.com/office/powerpoint/2010/main" val="2897006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Fourth solutions</a:t>
            </a:r>
          </a:p>
        </p:txBody>
      </p:sp>
      <p:sp>
        <p:nvSpPr>
          <p:cNvPr id="9" name="Text Placeholder 12">
            <a:extLst>
              <a:ext uri="{FF2B5EF4-FFF2-40B4-BE49-F238E27FC236}">
                <a16:creationId xmlns:a16="http://schemas.microsoft.com/office/drawing/2014/main" id="{C971F9C4-4F00-52E2-E265-597DD4E0A864}"/>
              </a:ext>
            </a:extLst>
          </p:cNvPr>
          <p:cNvSpPr>
            <a:spLocks noGrp="1"/>
          </p:cNvSpPr>
          <p:nvPr>
            <p:ph type="body" sz="quarter" idx="18"/>
          </p:nvPr>
        </p:nvSpPr>
        <p:spPr/>
        <p:txBody>
          <a:bodyPr/>
          <a:lstStyle/>
          <a:p>
            <a:r>
              <a:rPr lang="en-AU" dirty="0"/>
              <a:t>Logging those sounds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B5ACAEE-0F00-2F60-61B1-CD07B28425A2}"/>
                  </a:ext>
                </a:extLst>
              </p:cNvPr>
              <p:cNvSpPr txBox="1"/>
              <p:nvPr/>
            </p:nvSpPr>
            <p:spPr>
              <a:xfrm>
                <a:off x="359999" y="1530612"/>
                <a:ext cx="10653743" cy="914400"/>
              </a:xfrm>
              <a:prstGeom prst="rect">
                <a:avLst/>
              </a:prstGeom>
              <a:noFill/>
            </p:spPr>
            <p:txBody>
              <a:bodyPr wrap="none" lIns="0" tIns="0" rIns="0" bIns="0" rtlCol="0">
                <a:noAutofit/>
              </a:bodyPr>
              <a:lstStyle/>
              <a:p>
                <a:pPr>
                  <a:lnSpc>
                    <a:spcPct val="150000"/>
                  </a:lnSpc>
                  <a:spcAft>
                    <a:spcPts val="1200"/>
                  </a:spcAft>
                </a:pPr>
                <a:r>
                  <a:rPr lang="en-AU" sz="1800" dirty="0"/>
                  <a:t>Using the solution for </a:t>
                </a:r>
                <a14:m>
                  <m:oMath xmlns:m="http://schemas.openxmlformats.org/officeDocument/2006/math">
                    <m:func>
                      <m:funcPr>
                        <m:ctrlPr>
                          <a:rPr lang="en-AU" sz="1800" b="0" i="1" dirty="0" smtClean="0">
                            <a:latin typeface="Cambria Math" panose="02040503050406030204" pitchFamily="18" charset="0"/>
                          </a:rPr>
                        </m:ctrlPr>
                      </m:funcPr>
                      <m:fName>
                        <m:sSub>
                          <m:sSubPr>
                            <m:ctrlPr>
                              <a:rPr lang="en-AU" sz="1800" b="0" i="1" dirty="0" smtClean="0">
                                <a:latin typeface="Cambria Math" panose="02040503050406030204" pitchFamily="18" charset="0"/>
                              </a:rPr>
                            </m:ctrlPr>
                          </m:sSubPr>
                          <m:e>
                            <m:r>
                              <m:rPr>
                                <m:sty m:val="p"/>
                              </m:rPr>
                              <a:rPr lang="en-AU" sz="1800" b="0" i="0" dirty="0" smtClean="0">
                                <a:latin typeface="Cambria Math" panose="02040503050406030204" pitchFamily="18" charset="0"/>
                              </a:rPr>
                              <m:t>log</m:t>
                            </m:r>
                          </m:e>
                          <m:sub>
                            <m:r>
                              <a:rPr lang="en-AU" sz="1800" b="0" i="1" dirty="0" smtClean="0">
                                <a:latin typeface="Cambria Math" panose="02040503050406030204" pitchFamily="18" charset="0"/>
                              </a:rPr>
                              <m:t>10</m:t>
                            </m:r>
                          </m:sub>
                        </m:sSub>
                      </m:fName>
                      <m:e>
                        <m:r>
                          <a:rPr lang="en-AU" sz="1800" b="0" i="1" dirty="0" smtClean="0">
                            <a:latin typeface="Cambria Math" panose="02040503050406030204" pitchFamily="18" charset="0"/>
                          </a:rPr>
                          <m:t>4</m:t>
                        </m:r>
                      </m:e>
                    </m:func>
                  </m:oMath>
                </a14:m>
                <a:r>
                  <a:rPr lang="en-AU" sz="1800" dirty="0"/>
                  <a:t>, </a:t>
                </a:r>
                <a:r>
                  <a:rPr lang="en-GB" sz="1800" dirty="0"/>
                  <a:t>find the position of 250 on the base 10 </a:t>
                </a:r>
                <a:br>
                  <a:rPr lang="en-GB" sz="1800" dirty="0"/>
                </a:br>
                <a:r>
                  <a:rPr lang="en-GB" sz="1800" dirty="0"/>
                  <a:t>logarithmic scale without calculating </a:t>
                </a:r>
                <a14:m>
                  <m:oMath xmlns:m="http://schemas.openxmlformats.org/officeDocument/2006/math">
                    <m:func>
                      <m:funcPr>
                        <m:ctrlPr>
                          <a:rPr lang="en-AU" sz="1800" i="1" dirty="0">
                            <a:latin typeface="Cambria Math" panose="02040503050406030204" pitchFamily="18" charset="0"/>
                          </a:rPr>
                        </m:ctrlPr>
                      </m:funcPr>
                      <m:fName>
                        <m:sSub>
                          <m:sSubPr>
                            <m:ctrlPr>
                              <a:rPr lang="en-AU" sz="1800" i="1" dirty="0">
                                <a:latin typeface="Cambria Math" panose="02040503050406030204" pitchFamily="18" charset="0"/>
                              </a:rPr>
                            </m:ctrlPr>
                          </m:sSubPr>
                          <m:e>
                            <m:r>
                              <m:rPr>
                                <m:sty m:val="p"/>
                              </m:rPr>
                              <a:rPr lang="en-AU" sz="1800" dirty="0">
                                <a:latin typeface="Cambria Math" panose="02040503050406030204" pitchFamily="18" charset="0"/>
                              </a:rPr>
                              <m:t>log</m:t>
                            </m:r>
                          </m:e>
                          <m:sub>
                            <m:r>
                              <a:rPr lang="en-AU" sz="1800" i="1" dirty="0">
                                <a:latin typeface="Cambria Math" panose="02040503050406030204" pitchFamily="18" charset="0"/>
                              </a:rPr>
                              <m:t>10</m:t>
                            </m:r>
                          </m:sub>
                        </m:sSub>
                      </m:fName>
                      <m:e>
                        <m:r>
                          <a:rPr lang="en-AU" sz="1800" b="0" i="1" dirty="0" smtClean="0">
                            <a:latin typeface="Cambria Math" panose="02040503050406030204" pitchFamily="18" charset="0"/>
                          </a:rPr>
                          <m:t>2</m:t>
                        </m:r>
                        <m:r>
                          <a:rPr lang="en-AU" sz="1800" i="1" dirty="0">
                            <a:latin typeface="Cambria Math" panose="02040503050406030204" pitchFamily="18" charset="0"/>
                          </a:rPr>
                          <m:t>5</m:t>
                        </m:r>
                        <m:r>
                          <a:rPr lang="en-AU" sz="1800" b="0" i="1" dirty="0" smtClean="0">
                            <a:latin typeface="Cambria Math" panose="02040503050406030204" pitchFamily="18" charset="0"/>
                          </a:rPr>
                          <m:t>0</m:t>
                        </m:r>
                      </m:e>
                    </m:func>
                  </m:oMath>
                </a14:m>
                <a:r>
                  <a:rPr lang="en-AU" sz="1800" dirty="0"/>
                  <a:t>.</a:t>
                </a:r>
              </a:p>
              <a:p>
                <a:pPr>
                  <a:lnSpc>
                    <a:spcPct val="150000"/>
                  </a:lnSpc>
                  <a:spcAft>
                    <a:spcPts val="1200"/>
                  </a:spcAft>
                </a:pPr>
                <a:r>
                  <a:rPr lang="en-AU" sz="1800" dirty="0"/>
                  <a:t>Create at least one number sentence using logarithms to represent this.</a:t>
                </a:r>
              </a:p>
            </p:txBody>
          </p:sp>
        </mc:Choice>
        <mc:Fallback xmlns="">
          <p:sp>
            <p:nvSpPr>
              <p:cNvPr id="2" name="TextBox 1">
                <a:extLst>
                  <a:ext uri="{FF2B5EF4-FFF2-40B4-BE49-F238E27FC236}">
                    <a16:creationId xmlns:a16="http://schemas.microsoft.com/office/drawing/2014/main" id="{DB5ACAEE-0F00-2F60-61B1-CD07B28425A2}"/>
                  </a:ext>
                </a:extLst>
              </p:cNvPr>
              <p:cNvSpPr txBox="1">
                <a:spLocks noRot="1" noChangeAspect="1" noMove="1" noResize="1" noEditPoints="1" noAdjustHandles="1" noChangeArrowheads="1" noChangeShapeType="1" noTextEdit="1"/>
              </p:cNvSpPr>
              <p:nvPr/>
            </p:nvSpPr>
            <p:spPr>
              <a:xfrm>
                <a:off x="359999" y="1530612"/>
                <a:ext cx="10653743" cy="914400"/>
              </a:xfrm>
              <a:prstGeom prst="rect">
                <a:avLst/>
              </a:prstGeom>
              <a:blipFill>
                <a:blip r:embed="rId3"/>
                <a:stretch>
                  <a:fillRect l="-1316" b="-62667"/>
                </a:stretch>
              </a:blipFill>
            </p:spPr>
            <p:txBody>
              <a:bodyPr/>
              <a:lstStyle/>
              <a:p>
                <a:r>
                  <a:rPr lang="en-AU">
                    <a:noFill/>
                  </a:rPr>
                  <a:t> </a:t>
                </a:r>
              </a:p>
            </p:txBody>
          </p:sp>
        </mc:Fallback>
      </mc:AlternateContent>
      <p:pic>
        <p:nvPicPr>
          <p:cNvPr id="4" name="Picture 3" descr="A continuous number line displaying equally-spaced increments from zero point one through to and including ten raised to the power of seven.&#10;A purple point is marked on the number line and labelled with the value two hundred and fifty.&#10;Above the number line is a green line segment, beginning at a position above the value one and extending in a positive direction to a point above the value four. The most positive end of the line segment is marked with a green dot and labelled with multiplied by four.&#10;Below the number line is a purple line segment, beginning at a position below the value one thousand and extending in a negative direction to a point below the value two hundred and fifty. The most negative end of the line segment is marked with a purple dot and labelled with divided by four.">
            <a:extLst>
              <a:ext uri="{FF2B5EF4-FFF2-40B4-BE49-F238E27FC236}">
                <a16:creationId xmlns:a16="http://schemas.microsoft.com/office/drawing/2014/main" id="{D4EF222A-F1FA-F07D-0778-F7995C4B691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952500" y="2930287"/>
            <a:ext cx="10287000" cy="1975700"/>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60DE624-32F6-E963-C8F6-C76D34286BEE}"/>
                  </a:ext>
                </a:extLst>
              </p:cNvPr>
              <p:cNvSpPr txBox="1"/>
              <p:nvPr/>
            </p:nvSpPr>
            <p:spPr>
              <a:xfrm>
                <a:off x="3716593" y="5222420"/>
                <a:ext cx="4758813" cy="1164934"/>
              </a:xfrm>
              <a:prstGeom prst="rect">
                <a:avLst/>
              </a:prstGeom>
              <a:noFill/>
              <a:ln w="19050">
                <a:noFill/>
              </a:ln>
            </p:spPr>
            <p:txBody>
              <a:bodyPr wrap="square">
                <a:spAutoFit/>
              </a:bodyPr>
              <a:lstStyle/>
              <a:p>
                <a:pPr/>
                <a14:m>
                  <m:oMathPara xmlns:m="http://schemas.openxmlformats.org/officeDocument/2006/math">
                    <m:oMathParaPr>
                      <m:jc m:val="left"/>
                    </m:oMathParaPr>
                    <m:oMath xmlns:m="http://schemas.openxmlformats.org/officeDocument/2006/math">
                      <m:func>
                        <m:funcPr>
                          <m:ctrlPr>
                            <a:rPr lang="en-AU" sz="1800" i="1" dirty="0" smtClean="0">
                              <a:latin typeface="Cambria Math" panose="02040503050406030204" pitchFamily="18" charset="0"/>
                            </a:rPr>
                          </m:ctrlPr>
                        </m:funcPr>
                        <m:fName>
                          <m:sSub>
                            <m:sSubPr>
                              <m:ctrlPr>
                                <a:rPr lang="en-AU" sz="1800" i="1" dirty="0">
                                  <a:latin typeface="Cambria Math" panose="02040503050406030204" pitchFamily="18" charset="0"/>
                                </a:rPr>
                              </m:ctrlPr>
                            </m:sSubPr>
                            <m:e>
                              <m:r>
                                <m:rPr>
                                  <m:sty m:val="p"/>
                                </m:rPr>
                                <a:rPr lang="en-AU" sz="1800" dirty="0">
                                  <a:latin typeface="Cambria Math" panose="02040503050406030204" pitchFamily="18" charset="0"/>
                                </a:rPr>
                                <m:t>log</m:t>
                              </m:r>
                            </m:e>
                            <m:sub>
                              <m:r>
                                <a:rPr lang="en-AU" sz="1800" i="1" dirty="0">
                                  <a:latin typeface="Cambria Math" panose="02040503050406030204" pitchFamily="18" charset="0"/>
                                </a:rPr>
                                <m:t>10</m:t>
                              </m:r>
                            </m:sub>
                          </m:sSub>
                        </m:fName>
                        <m:e>
                          <m:r>
                            <a:rPr lang="en-AU" sz="1800" b="0" i="1" dirty="0" smtClean="0">
                              <a:latin typeface="Cambria Math" panose="02040503050406030204" pitchFamily="18" charset="0"/>
                            </a:rPr>
                            <m:t>250</m:t>
                          </m:r>
                        </m:e>
                      </m:func>
                      <m:r>
                        <a:rPr lang="en-AU" sz="1800" b="0" i="1" dirty="0" smtClean="0">
                          <a:latin typeface="Cambria Math" panose="02040503050406030204" pitchFamily="18" charset="0"/>
                        </a:rPr>
                        <m:t>=</m:t>
                      </m:r>
                      <m:func>
                        <m:funcPr>
                          <m:ctrlPr>
                            <a:rPr lang="en-AU" sz="1800" b="0" i="1" dirty="0" smtClean="0">
                              <a:latin typeface="Cambria Math" panose="02040503050406030204" pitchFamily="18" charset="0"/>
                            </a:rPr>
                          </m:ctrlPr>
                        </m:funcPr>
                        <m:fName>
                          <m:sSub>
                            <m:sSubPr>
                              <m:ctrlPr>
                                <a:rPr lang="en-AU" sz="1800" b="0" i="1" dirty="0" smtClean="0">
                                  <a:latin typeface="Cambria Math" panose="02040503050406030204" pitchFamily="18" charset="0"/>
                                </a:rPr>
                              </m:ctrlPr>
                            </m:sSubPr>
                            <m:e>
                              <m:r>
                                <m:rPr>
                                  <m:sty m:val="p"/>
                                </m:rPr>
                                <a:rPr lang="en-AU" sz="1800" b="0" i="0" dirty="0" smtClean="0">
                                  <a:latin typeface="Cambria Math" panose="02040503050406030204" pitchFamily="18" charset="0"/>
                                </a:rPr>
                                <m:t>log</m:t>
                              </m:r>
                            </m:e>
                            <m:sub>
                              <m:r>
                                <a:rPr lang="en-AU" sz="1800" b="0" i="1" dirty="0" smtClean="0">
                                  <a:latin typeface="Cambria Math" panose="02040503050406030204" pitchFamily="18" charset="0"/>
                                </a:rPr>
                                <m:t>10</m:t>
                              </m:r>
                            </m:sub>
                          </m:sSub>
                        </m:fName>
                        <m:e>
                          <m:r>
                            <a:rPr lang="en-AU" sz="1800" b="0" i="1" dirty="0" smtClean="0">
                              <a:latin typeface="Cambria Math" panose="02040503050406030204" pitchFamily="18" charset="0"/>
                            </a:rPr>
                            <m:t>1000−</m:t>
                          </m:r>
                          <m:func>
                            <m:funcPr>
                              <m:ctrlPr>
                                <a:rPr lang="en-AU" sz="1800" b="0" i="1" dirty="0" smtClean="0">
                                  <a:latin typeface="Cambria Math" panose="02040503050406030204" pitchFamily="18" charset="0"/>
                                </a:rPr>
                              </m:ctrlPr>
                            </m:funcPr>
                            <m:fName>
                              <m:sSub>
                                <m:sSubPr>
                                  <m:ctrlPr>
                                    <a:rPr lang="en-AU" sz="1800" b="0" i="1" dirty="0" smtClean="0">
                                      <a:latin typeface="Cambria Math" panose="02040503050406030204" pitchFamily="18" charset="0"/>
                                    </a:rPr>
                                  </m:ctrlPr>
                                </m:sSubPr>
                                <m:e>
                                  <m:r>
                                    <m:rPr>
                                      <m:sty m:val="p"/>
                                    </m:rPr>
                                    <a:rPr lang="en-AU" sz="1800" b="0" i="0" dirty="0" smtClean="0">
                                      <a:latin typeface="Cambria Math" panose="02040503050406030204" pitchFamily="18" charset="0"/>
                                    </a:rPr>
                                    <m:t>log</m:t>
                                  </m:r>
                                </m:e>
                                <m:sub>
                                  <m:r>
                                    <a:rPr lang="en-AU" sz="1800" b="0" i="1" dirty="0" smtClean="0">
                                      <a:latin typeface="Cambria Math" panose="02040503050406030204" pitchFamily="18" charset="0"/>
                                    </a:rPr>
                                    <m:t>10</m:t>
                                  </m:r>
                                </m:sub>
                              </m:sSub>
                            </m:fName>
                            <m:e>
                              <m:r>
                                <a:rPr lang="en-AU" sz="1800" b="0" i="1" dirty="0" smtClean="0">
                                  <a:latin typeface="Cambria Math" panose="02040503050406030204" pitchFamily="18" charset="0"/>
                                </a:rPr>
                                <m:t>4</m:t>
                              </m:r>
                            </m:e>
                          </m:func>
                        </m:e>
                      </m:func>
                    </m:oMath>
                  </m:oMathPara>
                </a14:m>
                <a:endParaRPr lang="en-AU" sz="1800" b="0" dirty="0"/>
              </a:p>
              <a:p>
                <a:endParaRPr lang="en-AU" sz="1800" b="0" dirty="0"/>
              </a:p>
              <a:p>
                <a:pPr/>
                <a14:m>
                  <m:oMathPara xmlns:m="http://schemas.openxmlformats.org/officeDocument/2006/math">
                    <m:oMathParaPr>
                      <m:jc m:val="left"/>
                    </m:oMathParaPr>
                    <m:oMath xmlns:m="http://schemas.openxmlformats.org/officeDocument/2006/math">
                      <m:func>
                        <m:funcPr>
                          <m:ctrlPr>
                            <a:rPr lang="en-AU" sz="1800" i="1" dirty="0" smtClean="0">
                              <a:latin typeface="Cambria Math" panose="02040503050406030204" pitchFamily="18" charset="0"/>
                            </a:rPr>
                          </m:ctrlPr>
                        </m:funcPr>
                        <m:fName>
                          <m:sSub>
                            <m:sSubPr>
                              <m:ctrlPr>
                                <a:rPr lang="en-AU" sz="1800" i="1" dirty="0">
                                  <a:latin typeface="Cambria Math" panose="02040503050406030204" pitchFamily="18" charset="0"/>
                                </a:rPr>
                              </m:ctrlPr>
                            </m:sSubPr>
                            <m:e>
                              <m:r>
                                <m:rPr>
                                  <m:sty m:val="p"/>
                                </m:rPr>
                                <a:rPr lang="en-AU" sz="1800" dirty="0">
                                  <a:latin typeface="Cambria Math" panose="02040503050406030204" pitchFamily="18" charset="0"/>
                                </a:rPr>
                                <m:t>log</m:t>
                              </m:r>
                            </m:e>
                            <m:sub>
                              <m:r>
                                <a:rPr lang="en-AU" sz="1800" i="1" dirty="0">
                                  <a:latin typeface="Cambria Math" panose="02040503050406030204" pitchFamily="18" charset="0"/>
                                </a:rPr>
                                <m:t>10</m:t>
                              </m:r>
                            </m:sub>
                          </m:sSub>
                        </m:fName>
                        <m:e>
                          <m:r>
                            <a:rPr lang="en-AU" sz="1800" b="0" i="1" dirty="0" smtClean="0">
                              <a:latin typeface="Cambria Math" panose="02040503050406030204" pitchFamily="18" charset="0"/>
                            </a:rPr>
                            <m:t>250</m:t>
                          </m:r>
                        </m:e>
                      </m:func>
                      <m:r>
                        <a:rPr lang="en-AU" sz="1800" b="0" i="1" dirty="0" smtClean="0">
                          <a:latin typeface="Cambria Math" panose="02040503050406030204" pitchFamily="18" charset="0"/>
                        </a:rPr>
                        <m:t>=</m:t>
                      </m:r>
                      <m:func>
                        <m:funcPr>
                          <m:ctrlPr>
                            <a:rPr lang="en-AU" sz="1800" b="0" i="1" dirty="0" smtClean="0">
                              <a:latin typeface="Cambria Math" panose="02040503050406030204" pitchFamily="18" charset="0"/>
                            </a:rPr>
                          </m:ctrlPr>
                        </m:funcPr>
                        <m:fName>
                          <m:sSub>
                            <m:sSubPr>
                              <m:ctrlPr>
                                <a:rPr lang="en-AU" sz="1800" b="0" i="1" dirty="0" smtClean="0">
                                  <a:latin typeface="Cambria Math" panose="02040503050406030204" pitchFamily="18" charset="0"/>
                                </a:rPr>
                              </m:ctrlPr>
                            </m:sSubPr>
                            <m:e>
                              <m:r>
                                <m:rPr>
                                  <m:sty m:val="p"/>
                                </m:rPr>
                                <a:rPr lang="en-AU" sz="1800" b="0" i="0" dirty="0" smtClean="0">
                                  <a:latin typeface="Cambria Math" panose="02040503050406030204" pitchFamily="18" charset="0"/>
                                </a:rPr>
                                <m:t>log</m:t>
                              </m:r>
                            </m:e>
                            <m:sub>
                              <m:r>
                                <a:rPr lang="en-AU" sz="1800" b="0" i="1" dirty="0" smtClean="0">
                                  <a:latin typeface="Cambria Math" panose="02040503050406030204" pitchFamily="18" charset="0"/>
                                </a:rPr>
                                <m:t>10</m:t>
                              </m:r>
                            </m:sub>
                          </m:sSub>
                        </m:fName>
                        <m:e>
                          <m:r>
                            <a:rPr lang="en-AU" sz="1800" b="0" i="1" dirty="0" smtClean="0">
                              <a:latin typeface="Cambria Math" panose="02040503050406030204" pitchFamily="18" charset="0"/>
                            </a:rPr>
                            <m:t>(</m:t>
                          </m:r>
                          <m:f>
                            <m:fPr>
                              <m:ctrlPr>
                                <a:rPr lang="en-AU" sz="1800" b="0" i="1" dirty="0" smtClean="0">
                                  <a:latin typeface="Cambria Math" panose="02040503050406030204" pitchFamily="18" charset="0"/>
                                </a:rPr>
                              </m:ctrlPr>
                            </m:fPr>
                            <m:num>
                              <m:r>
                                <a:rPr lang="en-AU" sz="1800" b="0" i="1" dirty="0" smtClean="0">
                                  <a:latin typeface="Cambria Math" panose="02040503050406030204" pitchFamily="18" charset="0"/>
                                </a:rPr>
                                <m:t>1000</m:t>
                              </m:r>
                            </m:num>
                            <m:den>
                              <m:r>
                                <a:rPr lang="en-AU" sz="1800" b="0" i="1" dirty="0" smtClean="0">
                                  <a:latin typeface="Cambria Math" panose="02040503050406030204" pitchFamily="18" charset="0"/>
                                </a:rPr>
                                <m:t>4</m:t>
                              </m:r>
                            </m:den>
                          </m:f>
                          <m:r>
                            <a:rPr lang="en-AU" sz="1800" b="0" i="1" dirty="0" smtClean="0">
                              <a:latin typeface="Cambria Math" panose="02040503050406030204" pitchFamily="18" charset="0"/>
                            </a:rPr>
                            <m:t>) </m:t>
                          </m:r>
                        </m:e>
                      </m:func>
                    </m:oMath>
                  </m:oMathPara>
                </a14:m>
                <a:endParaRPr lang="en-AU" sz="1800" b="0" dirty="0"/>
              </a:p>
            </p:txBody>
          </p:sp>
        </mc:Choice>
        <mc:Fallback xmlns="">
          <p:sp>
            <p:nvSpPr>
              <p:cNvPr id="3" name="TextBox 2">
                <a:extLst>
                  <a:ext uri="{FF2B5EF4-FFF2-40B4-BE49-F238E27FC236}">
                    <a16:creationId xmlns:a16="http://schemas.microsoft.com/office/drawing/2014/main" id="{460DE624-32F6-E963-C8F6-C76D34286BEE}"/>
                  </a:ext>
                </a:extLst>
              </p:cNvPr>
              <p:cNvSpPr txBox="1">
                <a:spLocks noRot="1" noChangeAspect="1" noMove="1" noResize="1" noEditPoints="1" noAdjustHandles="1" noChangeArrowheads="1" noChangeShapeType="1" noTextEdit="1"/>
              </p:cNvSpPr>
              <p:nvPr/>
            </p:nvSpPr>
            <p:spPr>
              <a:xfrm>
                <a:off x="3716593" y="5222420"/>
                <a:ext cx="4758813" cy="1164934"/>
              </a:xfrm>
              <a:prstGeom prst="rect">
                <a:avLst/>
              </a:prstGeom>
              <a:blipFill>
                <a:blip r:embed="rId5"/>
                <a:stretch>
                  <a:fillRect l="-532" b="-1075"/>
                </a:stretch>
              </a:blipFill>
              <a:ln w="19050">
                <a:noFill/>
              </a:ln>
            </p:spPr>
            <p:txBody>
              <a:bodyPr/>
              <a:lstStyle/>
              <a:p>
                <a:r>
                  <a:rPr lang="en-US">
                    <a:noFill/>
                  </a:rPr>
                  <a:t> </a:t>
                </a:r>
              </a:p>
            </p:txBody>
          </p:sp>
        </mc:Fallback>
      </mc:AlternateContent>
      <p:sp>
        <p:nvSpPr>
          <p:cNvPr id="5" name="Slide Number Placeholder 2">
            <a:extLst>
              <a:ext uri="{FF2B5EF4-FFF2-40B4-BE49-F238E27FC236}">
                <a16:creationId xmlns:a16="http://schemas.microsoft.com/office/drawing/2014/main" id="{7D28A02E-4558-D70F-67C3-632BDD758A5F}"/>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37</a:t>
            </a:fld>
            <a:endParaRPr lang="en-AU" dirty="0"/>
          </a:p>
        </p:txBody>
      </p:sp>
    </p:spTree>
    <p:extLst>
      <p:ext uri="{BB962C8B-B14F-4D97-AF65-F5344CB8AC3E}">
        <p14:creationId xmlns:p14="http://schemas.microsoft.com/office/powerpoint/2010/main" val="3938376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Fifth worked example</a:t>
            </a:r>
          </a:p>
        </p:txBody>
      </p:sp>
      <p:sp>
        <p:nvSpPr>
          <p:cNvPr id="9" name="Text Placeholder 12">
            <a:extLst>
              <a:ext uri="{FF2B5EF4-FFF2-40B4-BE49-F238E27FC236}">
                <a16:creationId xmlns:a16="http://schemas.microsoft.com/office/drawing/2014/main" id="{C971F9C4-4F00-52E2-E265-597DD4E0A864}"/>
              </a:ext>
            </a:extLst>
          </p:cNvPr>
          <p:cNvSpPr>
            <a:spLocks noGrp="1"/>
          </p:cNvSpPr>
          <p:nvPr>
            <p:ph type="body" sz="quarter" idx="18"/>
          </p:nvPr>
        </p:nvSpPr>
        <p:spPr/>
        <p:txBody>
          <a:bodyPr/>
          <a:lstStyle/>
          <a:p>
            <a:r>
              <a:rPr lang="en-AU" dirty="0"/>
              <a:t>Logging those sounds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B5ACAEE-0F00-2F60-61B1-CD07B28425A2}"/>
                  </a:ext>
                </a:extLst>
              </p:cNvPr>
              <p:cNvSpPr txBox="1"/>
              <p:nvPr/>
            </p:nvSpPr>
            <p:spPr>
              <a:xfrm>
                <a:off x="337314" y="1538874"/>
                <a:ext cx="11517369" cy="1081463"/>
              </a:xfrm>
              <a:prstGeom prst="rect">
                <a:avLst/>
              </a:prstGeom>
              <a:noFill/>
            </p:spPr>
            <p:txBody>
              <a:bodyPr wrap="none" lIns="0" tIns="0" rIns="0" bIns="0" rtlCol="0">
                <a:noAutofit/>
              </a:bodyPr>
              <a:lstStyle/>
              <a:p>
                <a:pPr>
                  <a:lnSpc>
                    <a:spcPct val="150000"/>
                  </a:lnSpc>
                  <a:spcAft>
                    <a:spcPts val="1200"/>
                  </a:spcAft>
                </a:pPr>
                <a:r>
                  <a:rPr lang="en-AU" sz="1800" dirty="0"/>
                  <a:t>Using the increments represented by the </a:t>
                </a:r>
                <a14:m>
                  <m:oMath xmlns:m="http://schemas.openxmlformats.org/officeDocument/2006/math">
                    <m:func>
                      <m:funcPr>
                        <m:ctrlPr>
                          <a:rPr lang="en-AU" sz="1800" b="0" i="1" smtClean="0">
                            <a:latin typeface="Cambria Math" panose="02040503050406030204" pitchFamily="18" charset="0"/>
                          </a:rPr>
                        </m:ctrlPr>
                      </m:funcPr>
                      <m:fName>
                        <m:sSub>
                          <m:sSubPr>
                            <m:ctrlPr>
                              <a:rPr lang="en-AU" sz="1800" b="0" i="1" smtClean="0">
                                <a:latin typeface="Cambria Math" panose="02040503050406030204" pitchFamily="18" charset="0"/>
                              </a:rPr>
                            </m:ctrlPr>
                          </m:sSubPr>
                          <m:e>
                            <m:r>
                              <m:rPr>
                                <m:sty m:val="p"/>
                              </m:rPr>
                              <a:rPr lang="en-AU" sz="1800" b="0" i="0" smtClean="0">
                                <a:latin typeface="Cambria Math" panose="02040503050406030204" pitchFamily="18" charset="0"/>
                              </a:rPr>
                              <m:t>log</m:t>
                            </m:r>
                          </m:e>
                          <m:sub>
                            <m:r>
                              <a:rPr lang="en-AU" sz="1800" b="0" i="1" smtClean="0">
                                <a:latin typeface="Cambria Math" panose="02040503050406030204" pitchFamily="18" charset="0"/>
                              </a:rPr>
                              <m:t>10</m:t>
                            </m:r>
                          </m:sub>
                        </m:sSub>
                      </m:fName>
                      <m:e/>
                    </m:func>
                  </m:oMath>
                </a14:m>
                <a:r>
                  <a:rPr lang="en-AU" sz="1800" dirty="0"/>
                  <a:t> solutions shown, start from </a:t>
                </a:r>
                <a:br>
                  <a:rPr lang="en-AU" sz="1800" dirty="0"/>
                </a:br>
                <a14:m>
                  <m:oMath xmlns:m="http://schemas.openxmlformats.org/officeDocument/2006/math">
                    <m:r>
                      <a:rPr lang="en-AU" sz="1800" b="0" i="1" smtClean="0">
                        <a:latin typeface="Cambria Math" panose="02040503050406030204" pitchFamily="18" charset="0"/>
                      </a:rPr>
                      <m:t>1 000</m:t>
                    </m:r>
                  </m:oMath>
                </a14:m>
                <a:r>
                  <a:rPr lang="en-AU" sz="1800" dirty="0"/>
                  <a:t> and show your working to mark the position of 50 on the scale. </a:t>
                </a:r>
                <a:br>
                  <a:rPr lang="en-AU" sz="1800" dirty="0"/>
                </a:br>
                <a:r>
                  <a:rPr lang="en-AU" sz="1800" dirty="0"/>
                  <a:t>Create at least one number sentence, in log form,  to represent your work.</a:t>
                </a:r>
              </a:p>
            </p:txBody>
          </p:sp>
        </mc:Choice>
        <mc:Fallback xmlns="">
          <p:sp>
            <p:nvSpPr>
              <p:cNvPr id="2" name="TextBox 1">
                <a:extLst>
                  <a:ext uri="{FF2B5EF4-FFF2-40B4-BE49-F238E27FC236}">
                    <a16:creationId xmlns:a16="http://schemas.microsoft.com/office/drawing/2014/main" id="{DB5ACAEE-0F00-2F60-61B1-CD07B28425A2}"/>
                  </a:ext>
                </a:extLst>
              </p:cNvPr>
              <p:cNvSpPr txBox="1">
                <a:spLocks noRot="1" noChangeAspect="1" noMove="1" noResize="1" noEditPoints="1" noAdjustHandles="1" noChangeArrowheads="1" noChangeShapeType="1" noTextEdit="1"/>
              </p:cNvSpPr>
              <p:nvPr/>
            </p:nvSpPr>
            <p:spPr>
              <a:xfrm>
                <a:off x="337314" y="1538874"/>
                <a:ext cx="11517369" cy="1081463"/>
              </a:xfrm>
              <a:prstGeom prst="rect">
                <a:avLst/>
              </a:prstGeom>
              <a:blipFill>
                <a:blip r:embed="rId3"/>
                <a:stretch>
                  <a:fillRect l="-1217" b="-23034"/>
                </a:stretch>
              </a:blipFill>
            </p:spPr>
            <p:txBody>
              <a:bodyPr/>
              <a:lstStyle/>
              <a:p>
                <a:r>
                  <a:rPr lang="en-AU">
                    <a:noFill/>
                  </a:rPr>
                  <a:t> </a:t>
                </a:r>
              </a:p>
            </p:txBody>
          </p:sp>
        </mc:Fallback>
      </mc:AlternateContent>
      <p:pic>
        <p:nvPicPr>
          <p:cNvPr id="7" name="Picture 6" descr="A continuous number line displaying equally-spaced increments from zero point one through to and including ten raised to the power of seven.&#10;A blue point is marked on the number line and labelled with the value fifty.&#10;Above the number line is a green line segment and above that is a purple line segment. The green line segment above the number line begins at a  position above the value one and extends in a positive direction to a point above the value two. The most positive end of the line segment is marked with a green dot and labelled with log of two. &#10;The purple line segment above the green line segment above the number line begins at a position above the value one and extends in a positive direction to a point above the value five. The most positive end of the line segment is marked with a green dot and labelled with log of five.&#10;Below the number line are two green line segments and one purple line segment. The purple line segment begins at a position below the value one thousand and extends in a negative direction to a point below the value two hundred. The most negative end of the line segment is marked with a purple dot and labelled with divided by five.&#10;The first green line segment below the number line begins at a position below the value two hundred and extends in a negative direction to a point below the value one hundred. The most negative end of the line segment is marked with a green dot and labelled with divided by two.&#10;The second green line segment below the number line begins at a position below the value one hundred and extends in a negative direction to a point below the value fifty. The most negative end of the line segment is marked with a green dot and labelled with divided by two.">
            <a:extLst>
              <a:ext uri="{FF2B5EF4-FFF2-40B4-BE49-F238E27FC236}">
                <a16:creationId xmlns:a16="http://schemas.microsoft.com/office/drawing/2014/main" id="{E84BF0DB-0242-A73A-DDE9-22519330B0D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952498" y="2899252"/>
            <a:ext cx="10287000" cy="2222092"/>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650C596-89E3-7415-A619-5FE7CFF4173F}"/>
                  </a:ext>
                </a:extLst>
              </p:cNvPr>
              <p:cNvSpPr txBox="1"/>
              <p:nvPr/>
            </p:nvSpPr>
            <p:spPr>
              <a:xfrm>
                <a:off x="1272538" y="5415423"/>
                <a:ext cx="4913113" cy="973646"/>
              </a:xfrm>
              <a:prstGeom prst="rect">
                <a:avLst/>
              </a:prstGeom>
              <a:noFill/>
              <a:ln w="19050">
                <a:noFill/>
              </a:ln>
            </p:spPr>
            <p:txBody>
              <a:bodyPr wrap="none" lIns="0" tIns="0" rIns="0" bIns="0" rtlCol="0">
                <a:noAutofit/>
              </a:bodyPr>
              <a:lstStyle/>
              <a:p>
                <a:pPr/>
                <a14:m>
                  <m:oMathPara xmlns:m="http://schemas.openxmlformats.org/officeDocument/2006/math">
                    <m:oMathParaPr>
                      <m:jc m:val="left"/>
                    </m:oMathParaPr>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log</m:t>
                          </m:r>
                        </m:fName>
                        <m:e>
                          <m:r>
                            <a:rPr lang="en-AU" sz="1800" b="0" i="1" smtClean="0">
                              <a:latin typeface="Cambria Math" panose="02040503050406030204" pitchFamily="18" charset="0"/>
                            </a:rPr>
                            <m:t>50</m:t>
                          </m:r>
                        </m:e>
                      </m:func>
                      <m:r>
                        <a:rPr lang="en-AU" sz="1800" b="0" i="1" smtClean="0">
                          <a:latin typeface="Cambria Math" panose="02040503050406030204" pitchFamily="18" charset="0"/>
                        </a:rPr>
                        <m:t>=</m:t>
                      </m:r>
                      <m:r>
                        <m:rPr>
                          <m:sty m:val="p"/>
                        </m:rPr>
                        <a:rPr lang="en-AU" sz="1800" b="0" i="0" smtClean="0">
                          <a:latin typeface="Cambria Math" panose="02040503050406030204" pitchFamily="18" charset="0"/>
                        </a:rPr>
                        <m:t>log</m:t>
                      </m:r>
                      <m:r>
                        <a:rPr lang="en-AU" sz="1800" b="0" i="1" smtClean="0">
                          <a:latin typeface="Cambria Math" panose="02040503050406030204" pitchFamily="18" charset="0"/>
                        </a:rPr>
                        <m:t> 1000−</m:t>
                      </m:r>
                      <m:r>
                        <m:rPr>
                          <m:sty m:val="p"/>
                        </m:rPr>
                        <a:rPr lang="en-AU" sz="1800">
                          <a:latin typeface="Cambria Math" panose="02040503050406030204" pitchFamily="18" charset="0"/>
                        </a:rPr>
                        <m:t>log</m:t>
                      </m:r>
                      <m:r>
                        <a:rPr lang="en-AU" sz="1800" b="0" i="0" smtClean="0">
                          <a:latin typeface="Cambria Math" panose="02040503050406030204" pitchFamily="18" charset="0"/>
                        </a:rPr>
                        <m:t> 5−</m:t>
                      </m:r>
                      <m:r>
                        <m:rPr>
                          <m:sty m:val="p"/>
                        </m:rPr>
                        <a:rPr lang="en-AU" sz="1800">
                          <a:latin typeface="Cambria Math" panose="02040503050406030204" pitchFamily="18" charset="0"/>
                        </a:rPr>
                        <m:t>log</m:t>
                      </m:r>
                      <m:r>
                        <a:rPr lang="en-AU" sz="1800" b="0" i="1" smtClean="0">
                          <a:latin typeface="Cambria Math" panose="02040503050406030204" pitchFamily="18" charset="0"/>
                        </a:rPr>
                        <m:t> 2</m:t>
                      </m:r>
                      <m:r>
                        <a:rPr lang="en-AU" sz="1800" b="0" i="0" smtClean="0">
                          <a:latin typeface="Cambria Math" panose="02040503050406030204" pitchFamily="18" charset="0"/>
                        </a:rPr>
                        <m:t>−</m:t>
                      </m:r>
                      <m:r>
                        <m:rPr>
                          <m:sty m:val="p"/>
                        </m:rPr>
                        <a:rPr lang="en-AU" sz="1800" b="0" i="0" smtClean="0">
                          <a:latin typeface="Cambria Math" panose="02040503050406030204" pitchFamily="18" charset="0"/>
                        </a:rPr>
                        <m:t>log</m:t>
                      </m:r>
                      <m:r>
                        <a:rPr lang="en-AU" sz="1800" b="0" i="0" smtClean="0">
                          <a:latin typeface="Cambria Math" panose="02040503050406030204" pitchFamily="18" charset="0"/>
                        </a:rPr>
                        <m:t> 2</m:t>
                      </m:r>
                    </m:oMath>
                  </m:oMathPara>
                </a14:m>
                <a:endParaRPr lang="en-AU" sz="1800" b="0" dirty="0"/>
              </a:p>
              <a:p>
                <a:endParaRPr lang="en-AU" sz="1800" b="0" dirty="0"/>
              </a:p>
              <a:p>
                <a:pPr/>
                <a14:m>
                  <m:oMathPara xmlns:m="http://schemas.openxmlformats.org/officeDocument/2006/math">
                    <m:oMathParaPr>
                      <m:jc m:val="left"/>
                    </m:oMathParaPr>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log</m:t>
                          </m:r>
                        </m:fName>
                        <m:e>
                          <m:r>
                            <a:rPr lang="en-AU" sz="1800" b="0" i="1" smtClean="0">
                              <a:latin typeface="Cambria Math" panose="02040503050406030204" pitchFamily="18" charset="0"/>
                            </a:rPr>
                            <m:t>50</m:t>
                          </m:r>
                        </m:e>
                      </m:func>
                      <m:r>
                        <a:rPr lang="en-AU" sz="1800" b="0" i="1" smtClean="0">
                          <a:latin typeface="Cambria Math" panose="02040503050406030204" pitchFamily="18" charset="0"/>
                        </a:rPr>
                        <m:t>=</m:t>
                      </m:r>
                      <m:r>
                        <m:rPr>
                          <m:sty m:val="p"/>
                        </m:rPr>
                        <a:rPr lang="en-AU" sz="1800" b="0" i="0" smtClean="0">
                          <a:latin typeface="Cambria Math" panose="02040503050406030204" pitchFamily="18" charset="0"/>
                        </a:rPr>
                        <m:t>log</m:t>
                      </m:r>
                      <m:r>
                        <a:rPr lang="en-AU" sz="1800" b="0" i="1" smtClean="0">
                          <a:latin typeface="Cambria Math" panose="02040503050406030204" pitchFamily="18" charset="0"/>
                        </a:rPr>
                        <m:t> 1000−</m:t>
                      </m:r>
                      <m:r>
                        <a:rPr lang="en-AU" sz="1800" b="0" i="0" smtClean="0">
                          <a:latin typeface="Cambria Math" panose="02040503050406030204" pitchFamily="18" charset="0"/>
                        </a:rPr>
                        <m:t>(</m:t>
                      </m:r>
                      <m:r>
                        <m:rPr>
                          <m:sty m:val="p"/>
                        </m:rPr>
                        <a:rPr lang="en-AU" sz="1800">
                          <a:latin typeface="Cambria Math" panose="02040503050406030204" pitchFamily="18" charset="0"/>
                        </a:rPr>
                        <m:t>log</m:t>
                      </m:r>
                      <m:r>
                        <a:rPr lang="en-AU" sz="1800" b="0" i="0" smtClean="0">
                          <a:latin typeface="Cambria Math" panose="02040503050406030204" pitchFamily="18" charset="0"/>
                        </a:rPr>
                        <m:t> 5+</m:t>
                      </m:r>
                      <m:r>
                        <m:rPr>
                          <m:sty m:val="p"/>
                        </m:rPr>
                        <a:rPr lang="en-AU" sz="1800">
                          <a:latin typeface="Cambria Math" panose="02040503050406030204" pitchFamily="18" charset="0"/>
                        </a:rPr>
                        <m:t>log</m:t>
                      </m:r>
                      <m:r>
                        <a:rPr lang="en-AU" sz="1800" b="0" i="1" smtClean="0">
                          <a:latin typeface="Cambria Math" panose="02040503050406030204" pitchFamily="18" charset="0"/>
                        </a:rPr>
                        <m:t> 2</m:t>
                      </m:r>
                      <m:r>
                        <a:rPr lang="en-AU" sz="1800" b="0" i="0" smtClean="0">
                          <a:latin typeface="Cambria Math" panose="02040503050406030204" pitchFamily="18" charset="0"/>
                        </a:rPr>
                        <m:t>+</m:t>
                      </m:r>
                      <m:r>
                        <m:rPr>
                          <m:sty m:val="p"/>
                        </m:rPr>
                        <a:rPr lang="en-AU" sz="1800" b="0" i="0" smtClean="0">
                          <a:latin typeface="Cambria Math" panose="02040503050406030204" pitchFamily="18" charset="0"/>
                        </a:rPr>
                        <m:t>log</m:t>
                      </m:r>
                      <m:r>
                        <a:rPr lang="en-AU" sz="1800" b="0" i="0" smtClean="0">
                          <a:latin typeface="Cambria Math" panose="02040503050406030204" pitchFamily="18" charset="0"/>
                        </a:rPr>
                        <m:t> 2)</m:t>
                      </m:r>
                    </m:oMath>
                  </m:oMathPara>
                </a14:m>
                <a:endParaRPr lang="en-AU" sz="1800" b="0" dirty="0"/>
              </a:p>
            </p:txBody>
          </p:sp>
        </mc:Choice>
        <mc:Fallback xmlns="">
          <p:sp>
            <p:nvSpPr>
              <p:cNvPr id="8" name="TextBox 7">
                <a:extLst>
                  <a:ext uri="{FF2B5EF4-FFF2-40B4-BE49-F238E27FC236}">
                    <a16:creationId xmlns:a16="http://schemas.microsoft.com/office/drawing/2014/main" id="{8650C596-89E3-7415-A619-5FE7CFF4173F}"/>
                  </a:ext>
                </a:extLst>
              </p:cNvPr>
              <p:cNvSpPr txBox="1">
                <a:spLocks noRot="1" noChangeAspect="1" noMove="1" noResize="1" noEditPoints="1" noAdjustHandles="1" noChangeArrowheads="1" noChangeShapeType="1" noTextEdit="1"/>
              </p:cNvSpPr>
              <p:nvPr/>
            </p:nvSpPr>
            <p:spPr>
              <a:xfrm>
                <a:off x="1272538" y="5415423"/>
                <a:ext cx="4913113" cy="973646"/>
              </a:xfrm>
              <a:prstGeom prst="rect">
                <a:avLst/>
              </a:prstGeom>
              <a:blipFill>
                <a:blip r:embed="rId5"/>
                <a:stretch>
                  <a:fillRect l="-2320" t="-2564"/>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BA079F0-21CF-BAAC-5855-67E6EFE9D845}"/>
                  </a:ext>
                </a:extLst>
              </p:cNvPr>
              <p:cNvSpPr txBox="1"/>
              <p:nvPr/>
            </p:nvSpPr>
            <p:spPr>
              <a:xfrm>
                <a:off x="7635241" y="4798575"/>
                <a:ext cx="2401388" cy="1897425"/>
              </a:xfrm>
              <a:prstGeom prst="rect">
                <a:avLst/>
              </a:prstGeom>
              <a:noFill/>
              <a:ln w="19050">
                <a:noFill/>
              </a:ln>
            </p:spPr>
            <p:txBody>
              <a:bodyPr wrap="none" lIns="0" tIns="0" rIns="0" bIns="0" rtlCol="0">
                <a:noAutofit/>
              </a:bodyPr>
              <a:lstStyle/>
              <a:p>
                <a:pPr/>
                <a:br>
                  <a:rPr lang="en-AU" b="0" i="0" dirty="0">
                    <a:latin typeface="Cambria Math" panose="02040503050406030204" pitchFamily="18" charset="0"/>
                  </a:rPr>
                </a:br>
                <a14:m>
                  <m:oMathPara xmlns:m="http://schemas.openxmlformats.org/officeDocument/2006/math">
                    <m:oMathParaPr>
                      <m:jc m:val="left"/>
                    </m:oMathParaPr>
                    <m:oMath xmlns:m="http://schemas.openxmlformats.org/officeDocument/2006/math">
                      <m:r>
                        <m:rPr>
                          <m:sty m:val="p"/>
                        </m:rPr>
                        <a:rPr lang="en-AU" sz="1800" b="0" i="0" smtClean="0">
                          <a:latin typeface="Cambria Math" panose="02040503050406030204" pitchFamily="18" charset="0"/>
                        </a:rPr>
                        <m:t>log</m:t>
                      </m:r>
                      <m:r>
                        <a:rPr lang="en-AU" sz="1800" b="0" i="1" smtClean="0">
                          <a:latin typeface="Cambria Math" panose="02040503050406030204" pitchFamily="18" charset="0"/>
                        </a:rPr>
                        <m:t>50=</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log</m:t>
                          </m:r>
                        </m:fName>
                        <m:e>
                          <m:d>
                            <m:dPr>
                              <m:ctrlPr>
                                <a:rPr lang="en-AU" sz="1800" b="0" i="1" smtClean="0">
                                  <a:latin typeface="Cambria Math" panose="02040503050406030204" pitchFamily="18" charset="0"/>
                                </a:rPr>
                              </m:ctrlPr>
                            </m:dPr>
                            <m:e>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1000</m:t>
                                  </m:r>
                                </m:num>
                                <m:den>
                                  <m:r>
                                    <a:rPr lang="en-AU" sz="1800" b="0" i="1" smtClean="0">
                                      <a:latin typeface="Cambria Math" panose="02040503050406030204" pitchFamily="18" charset="0"/>
                                    </a:rPr>
                                    <m:t>5</m:t>
                                  </m:r>
                                  <m:r>
                                    <a:rPr lang="en-AU" sz="1800" b="0" i="1" smtClean="0">
                                      <a:latin typeface="Cambria Math" panose="02040503050406030204" pitchFamily="18" charset="0"/>
                                      <a:ea typeface="Cambria Math" panose="02040503050406030204" pitchFamily="18" charset="0"/>
                                    </a:rPr>
                                    <m:t>×2×2</m:t>
                                  </m:r>
                                </m:den>
                              </m:f>
                            </m:e>
                          </m:d>
                        </m:e>
                      </m:func>
                    </m:oMath>
                    <m:oMath xmlns:m="http://schemas.openxmlformats.org/officeDocument/2006/math">
                      <m:r>
                        <a:rPr lang="en-AU" sz="1800" b="0" i="1" smtClean="0">
                          <a:latin typeface="Cambria Math" panose="02040503050406030204" pitchFamily="18" charset="0"/>
                        </a:rPr>
                        <m:t> </m:t>
                      </m:r>
                    </m:oMath>
                  </m:oMathPara>
                </a14:m>
                <a:br>
                  <a:rPr lang="en-AU" sz="1800" b="0" i="0" dirty="0">
                    <a:latin typeface="Cambria Math" panose="02040503050406030204" pitchFamily="18" charset="0"/>
                  </a:rPr>
                </a:br>
                <a:endParaRPr lang="en-AU" sz="1800" b="0" i="0"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sty m:val="p"/>
                        </m:rPr>
                        <a:rPr lang="en-AU" sz="1800">
                          <a:latin typeface="Cambria Math" panose="02040503050406030204" pitchFamily="18" charset="0"/>
                        </a:rPr>
                        <m:t>log</m:t>
                      </m:r>
                      <m:r>
                        <a:rPr lang="en-AU" sz="1800" i="1">
                          <a:latin typeface="Cambria Math" panose="02040503050406030204" pitchFamily="18" charset="0"/>
                        </a:rPr>
                        <m:t>50=</m:t>
                      </m:r>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log</m:t>
                          </m:r>
                        </m:fName>
                        <m:e>
                          <m:d>
                            <m:dPr>
                              <m:ctrlPr>
                                <a:rPr lang="en-AU" sz="1800" i="1">
                                  <a:latin typeface="Cambria Math" panose="02040503050406030204" pitchFamily="18" charset="0"/>
                                </a:rPr>
                              </m:ctrlPr>
                            </m:dPr>
                            <m:e>
                              <m:f>
                                <m:fPr>
                                  <m:ctrlPr>
                                    <a:rPr lang="en-AU" sz="1800" i="1">
                                      <a:latin typeface="Cambria Math" panose="02040503050406030204" pitchFamily="18" charset="0"/>
                                    </a:rPr>
                                  </m:ctrlPr>
                                </m:fPr>
                                <m:num>
                                  <m:r>
                                    <a:rPr lang="en-AU" sz="1800" i="1">
                                      <a:latin typeface="Cambria Math" panose="02040503050406030204" pitchFamily="18" charset="0"/>
                                    </a:rPr>
                                    <m:t>1000</m:t>
                                  </m:r>
                                </m:num>
                                <m:den>
                                  <m:r>
                                    <a:rPr lang="en-AU" sz="1800" b="0" i="1" smtClean="0">
                                      <a:latin typeface="Cambria Math" panose="02040503050406030204" pitchFamily="18" charset="0"/>
                                    </a:rPr>
                                    <m:t>20</m:t>
                                  </m:r>
                                </m:den>
                              </m:f>
                            </m:e>
                          </m:d>
                        </m:e>
                      </m:func>
                    </m:oMath>
                  </m:oMathPara>
                </a14:m>
                <a:endParaRPr lang="en-AU" sz="1800" dirty="0"/>
              </a:p>
            </p:txBody>
          </p:sp>
        </mc:Choice>
        <mc:Fallback xmlns="">
          <p:sp>
            <p:nvSpPr>
              <p:cNvPr id="3" name="TextBox 2">
                <a:extLst>
                  <a:ext uri="{FF2B5EF4-FFF2-40B4-BE49-F238E27FC236}">
                    <a16:creationId xmlns:a16="http://schemas.microsoft.com/office/drawing/2014/main" id="{1BA079F0-21CF-BAAC-5855-67E6EFE9D845}"/>
                  </a:ext>
                </a:extLst>
              </p:cNvPr>
              <p:cNvSpPr txBox="1">
                <a:spLocks noRot="1" noChangeAspect="1" noMove="1" noResize="1" noEditPoints="1" noAdjustHandles="1" noChangeArrowheads="1" noChangeShapeType="1" noTextEdit="1"/>
              </p:cNvSpPr>
              <p:nvPr/>
            </p:nvSpPr>
            <p:spPr>
              <a:xfrm>
                <a:off x="7635241" y="4798575"/>
                <a:ext cx="2401388" cy="1897425"/>
              </a:xfrm>
              <a:prstGeom prst="rect">
                <a:avLst/>
              </a:prstGeom>
              <a:blipFill>
                <a:blip r:embed="rId6"/>
                <a:stretch>
                  <a:fillRect l="-5263"/>
                </a:stretch>
              </a:blipFill>
              <a:ln w="19050">
                <a:noFill/>
              </a:ln>
            </p:spPr>
            <p:txBody>
              <a:bodyPr/>
              <a:lstStyle/>
              <a:p>
                <a:r>
                  <a:rPr lang="en-US">
                    <a:noFill/>
                  </a:rPr>
                  <a:t> </a:t>
                </a:r>
              </a:p>
            </p:txBody>
          </p:sp>
        </mc:Fallback>
      </mc:AlternateContent>
      <p:sp>
        <p:nvSpPr>
          <p:cNvPr id="4" name="Slide Number Placeholder 2">
            <a:extLst>
              <a:ext uri="{FF2B5EF4-FFF2-40B4-BE49-F238E27FC236}">
                <a16:creationId xmlns:a16="http://schemas.microsoft.com/office/drawing/2014/main" id="{19F4718B-87BE-50F9-A357-A9A315CB7F46}"/>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38</a:t>
            </a:fld>
            <a:endParaRPr lang="en-AU" dirty="0"/>
          </a:p>
        </p:txBody>
      </p:sp>
    </p:spTree>
    <p:extLst>
      <p:ext uri="{BB962C8B-B14F-4D97-AF65-F5344CB8AC3E}">
        <p14:creationId xmlns:p14="http://schemas.microsoft.com/office/powerpoint/2010/main" val="2218616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Fifth prompts</a:t>
            </a:r>
          </a:p>
        </p:txBody>
      </p:sp>
      <p:sp>
        <p:nvSpPr>
          <p:cNvPr id="9" name="Text Placeholder 12">
            <a:extLst>
              <a:ext uri="{FF2B5EF4-FFF2-40B4-BE49-F238E27FC236}">
                <a16:creationId xmlns:a16="http://schemas.microsoft.com/office/drawing/2014/main" id="{C971F9C4-4F00-52E2-E265-597DD4E0A864}"/>
              </a:ext>
            </a:extLst>
          </p:cNvPr>
          <p:cNvSpPr>
            <a:spLocks noGrp="1"/>
          </p:cNvSpPr>
          <p:nvPr>
            <p:ph type="body" sz="quarter" idx="18"/>
          </p:nvPr>
        </p:nvSpPr>
        <p:spPr/>
        <p:txBody>
          <a:bodyPr/>
          <a:lstStyle/>
          <a:p>
            <a:r>
              <a:rPr lang="en-AU" dirty="0"/>
              <a:t>Logging those sounds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B5ACAEE-0F00-2F60-61B1-CD07B28425A2}"/>
                  </a:ext>
                </a:extLst>
              </p:cNvPr>
              <p:cNvSpPr txBox="1"/>
              <p:nvPr/>
            </p:nvSpPr>
            <p:spPr>
              <a:xfrm>
                <a:off x="337314" y="1538874"/>
                <a:ext cx="11517369" cy="1081463"/>
              </a:xfrm>
              <a:prstGeom prst="rect">
                <a:avLst/>
              </a:prstGeom>
              <a:noFill/>
            </p:spPr>
            <p:txBody>
              <a:bodyPr wrap="none" lIns="0" tIns="0" rIns="0" bIns="0" rtlCol="0">
                <a:noAutofit/>
              </a:bodyPr>
              <a:lstStyle/>
              <a:p>
                <a:pPr>
                  <a:lnSpc>
                    <a:spcPct val="150000"/>
                  </a:lnSpc>
                  <a:spcAft>
                    <a:spcPts val="1200"/>
                  </a:spcAft>
                </a:pPr>
                <a:r>
                  <a:rPr lang="en-AU" sz="1800" dirty="0"/>
                  <a:t>Using the increments represented by the </a:t>
                </a:r>
                <a14:m>
                  <m:oMath xmlns:m="http://schemas.openxmlformats.org/officeDocument/2006/math">
                    <m:func>
                      <m:funcPr>
                        <m:ctrlPr>
                          <a:rPr lang="en-AU" sz="1800" b="0" i="1" smtClean="0">
                            <a:latin typeface="Cambria Math" panose="02040503050406030204" pitchFamily="18" charset="0"/>
                          </a:rPr>
                        </m:ctrlPr>
                      </m:funcPr>
                      <m:fName>
                        <m:sSub>
                          <m:sSubPr>
                            <m:ctrlPr>
                              <a:rPr lang="en-AU" sz="1800" b="0" i="1" smtClean="0">
                                <a:latin typeface="Cambria Math" panose="02040503050406030204" pitchFamily="18" charset="0"/>
                              </a:rPr>
                            </m:ctrlPr>
                          </m:sSubPr>
                          <m:e>
                            <m:r>
                              <m:rPr>
                                <m:sty m:val="p"/>
                              </m:rPr>
                              <a:rPr lang="en-AU" sz="1800" b="0" i="0" smtClean="0">
                                <a:latin typeface="Cambria Math" panose="02040503050406030204" pitchFamily="18" charset="0"/>
                              </a:rPr>
                              <m:t>log</m:t>
                            </m:r>
                          </m:e>
                          <m:sub>
                            <m:r>
                              <a:rPr lang="en-AU" sz="1800" b="0" i="1" smtClean="0">
                                <a:latin typeface="Cambria Math" panose="02040503050406030204" pitchFamily="18" charset="0"/>
                              </a:rPr>
                              <m:t>10</m:t>
                            </m:r>
                          </m:sub>
                        </m:sSub>
                      </m:fName>
                      <m:e/>
                    </m:func>
                  </m:oMath>
                </a14:m>
                <a:r>
                  <a:rPr lang="en-AU" sz="1800" dirty="0"/>
                  <a:t> solutions shown, start from </a:t>
                </a:r>
                <a14:m>
                  <m:oMath xmlns:m="http://schemas.openxmlformats.org/officeDocument/2006/math">
                    <m:r>
                      <a:rPr lang="en-AU" sz="1800" b="0" i="1" smtClean="0">
                        <a:latin typeface="Cambria Math" panose="02040503050406030204" pitchFamily="18" charset="0"/>
                      </a:rPr>
                      <m:t>1 000</m:t>
                    </m:r>
                  </m:oMath>
                </a14:m>
                <a:r>
                  <a:rPr lang="en-AU" sz="1800" dirty="0"/>
                  <a:t> and show your</a:t>
                </a:r>
                <a:br>
                  <a:rPr lang="en-AU" sz="1800" dirty="0"/>
                </a:br>
                <a:r>
                  <a:rPr lang="en-AU" sz="1800" dirty="0"/>
                  <a:t>working to mark the position of 50 on the scale. </a:t>
                </a:r>
                <a:br>
                  <a:rPr lang="en-AU" sz="1800" dirty="0"/>
                </a:br>
                <a:r>
                  <a:rPr lang="en-AU" sz="1800" dirty="0"/>
                  <a:t>Create at least one number sentence, in log form, to represent your work.</a:t>
                </a:r>
              </a:p>
            </p:txBody>
          </p:sp>
        </mc:Choice>
        <mc:Fallback xmlns="">
          <p:sp>
            <p:nvSpPr>
              <p:cNvPr id="2" name="TextBox 1">
                <a:extLst>
                  <a:ext uri="{FF2B5EF4-FFF2-40B4-BE49-F238E27FC236}">
                    <a16:creationId xmlns:a16="http://schemas.microsoft.com/office/drawing/2014/main" id="{DB5ACAEE-0F00-2F60-61B1-CD07B28425A2}"/>
                  </a:ext>
                </a:extLst>
              </p:cNvPr>
              <p:cNvSpPr txBox="1">
                <a:spLocks noRot="1" noChangeAspect="1" noMove="1" noResize="1" noEditPoints="1" noAdjustHandles="1" noChangeArrowheads="1" noChangeShapeType="1" noTextEdit="1"/>
              </p:cNvSpPr>
              <p:nvPr/>
            </p:nvSpPr>
            <p:spPr>
              <a:xfrm>
                <a:off x="337314" y="1538874"/>
                <a:ext cx="11517369" cy="1081463"/>
              </a:xfrm>
              <a:prstGeom prst="rect">
                <a:avLst/>
              </a:prstGeom>
              <a:blipFill>
                <a:blip r:embed="rId3"/>
                <a:stretch>
                  <a:fillRect l="-1217" b="-23034"/>
                </a:stretch>
              </a:blipFill>
            </p:spPr>
            <p:txBody>
              <a:bodyPr/>
              <a:lstStyle/>
              <a:p>
                <a:r>
                  <a:rPr lang="en-AU">
                    <a:noFill/>
                  </a:rPr>
                  <a:t> </a:t>
                </a:r>
              </a:p>
            </p:txBody>
          </p:sp>
        </mc:Fallback>
      </mc:AlternateContent>
      <p:pic>
        <p:nvPicPr>
          <p:cNvPr id="7" name="Picture 6" descr="A continuous number line displaying equally-spaced increments from zero point one through to and including ten raised to the power of seven.&#10;A blue point is marked on the number line and labelled with the value fifty.&#10;Above the number line is a green line segment and above that is a purple line segment. The green line segment above the number line begins at a  position above the value one and extends in a positive direction to a point above the value two. The most positive end of the line segment is marked with a green dot and labelled with log of two. &#10;The purple line segment above the green line segment above the number line begins at a position above the value one and extends in a positive direction to a point above the value five. The most positive end of the line segment is marked with a green dot and labelled with log of five.&#10;Below the number line are two green line segments and one purple line segment. The purple line segment begins at a position below the value one thousand and extends in a negative direction to a point below the value two hundred. The most negative end of the line segment is marked with a purple dot and labelled with divided by five.&#10;The first green line segment below the number line begins at a position below the value two hundred and extends in a negative direction to a point below the value one hundred. The most negative end of the line segment is marked with a green dot and labelled with divided by two.&#10;The second green line segment below the number line begins at a position below the value one hundred and extends in a negative direction to a point below the value fifty. The most negative end of the line segment is marked with a green dot and labelled with divided by two.">
            <a:extLst>
              <a:ext uri="{FF2B5EF4-FFF2-40B4-BE49-F238E27FC236}">
                <a16:creationId xmlns:a16="http://schemas.microsoft.com/office/drawing/2014/main" id="{E84BF0DB-0242-A73A-DDE9-22519330B0DE}"/>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52498" y="2967130"/>
            <a:ext cx="10287000" cy="2222092"/>
          </a:xfrm>
          <a:prstGeom prst="rect">
            <a:avLst/>
          </a:prstGeom>
        </p:spPr>
      </p:pic>
      <p:sp>
        <p:nvSpPr>
          <p:cNvPr id="5" name="Speech Bubble: Oval 4">
            <a:extLst>
              <a:ext uri="{FF2B5EF4-FFF2-40B4-BE49-F238E27FC236}">
                <a16:creationId xmlns:a16="http://schemas.microsoft.com/office/drawing/2014/main" id="{25A6D669-382F-7B31-C2D7-518A0A7EB86F}"/>
              </a:ext>
            </a:extLst>
          </p:cNvPr>
          <p:cNvSpPr/>
          <p:nvPr/>
        </p:nvSpPr>
        <p:spPr>
          <a:xfrm>
            <a:off x="5007280" y="2874665"/>
            <a:ext cx="3617831" cy="1081464"/>
          </a:xfrm>
          <a:prstGeom prst="wedgeRoundRectCallout">
            <a:avLst>
              <a:gd name="adj1" fmla="val -81878"/>
              <a:gd name="adj2" fmla="val -18860"/>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Why is it still correct without writing the 10 in the logarithm?</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650C596-89E3-7415-A619-5FE7CFF4173F}"/>
                  </a:ext>
                </a:extLst>
              </p:cNvPr>
              <p:cNvSpPr txBox="1"/>
              <p:nvPr/>
            </p:nvSpPr>
            <p:spPr>
              <a:xfrm>
                <a:off x="371475" y="5515967"/>
                <a:ext cx="4913113" cy="973646"/>
              </a:xfrm>
              <a:prstGeom prst="rect">
                <a:avLst/>
              </a:prstGeom>
              <a:noFill/>
              <a:ln w="19050">
                <a:noFill/>
              </a:ln>
            </p:spPr>
            <p:txBody>
              <a:bodyPr wrap="none" lIns="0" tIns="0" rIns="0" bIns="0" rtlCol="0">
                <a:noAutofit/>
              </a:bodyPr>
              <a:lstStyle/>
              <a:p>
                <a:pPr/>
                <a14:m>
                  <m:oMathPara xmlns:m="http://schemas.openxmlformats.org/officeDocument/2006/math">
                    <m:oMathParaPr>
                      <m:jc m:val="left"/>
                    </m:oMathParaPr>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log</m:t>
                          </m:r>
                        </m:fName>
                        <m:e>
                          <m:r>
                            <a:rPr lang="en-AU" sz="1800" b="0" i="1" smtClean="0">
                              <a:latin typeface="Cambria Math" panose="02040503050406030204" pitchFamily="18" charset="0"/>
                            </a:rPr>
                            <m:t>50</m:t>
                          </m:r>
                        </m:e>
                      </m:func>
                      <m:r>
                        <a:rPr lang="en-AU" sz="1800" b="0" i="1" smtClean="0">
                          <a:latin typeface="Cambria Math" panose="02040503050406030204" pitchFamily="18" charset="0"/>
                        </a:rPr>
                        <m:t>=</m:t>
                      </m:r>
                      <m:r>
                        <m:rPr>
                          <m:sty m:val="p"/>
                        </m:rPr>
                        <a:rPr lang="en-AU" sz="1800" b="0" i="0" smtClean="0">
                          <a:latin typeface="Cambria Math" panose="02040503050406030204" pitchFamily="18" charset="0"/>
                        </a:rPr>
                        <m:t>log</m:t>
                      </m:r>
                      <m:r>
                        <a:rPr lang="en-AU" sz="1800" b="0" i="1" smtClean="0">
                          <a:latin typeface="Cambria Math" panose="02040503050406030204" pitchFamily="18" charset="0"/>
                        </a:rPr>
                        <m:t> 1000−</m:t>
                      </m:r>
                      <m:r>
                        <m:rPr>
                          <m:sty m:val="p"/>
                        </m:rPr>
                        <a:rPr lang="en-AU" sz="1800">
                          <a:latin typeface="Cambria Math" panose="02040503050406030204" pitchFamily="18" charset="0"/>
                        </a:rPr>
                        <m:t>log</m:t>
                      </m:r>
                      <m:r>
                        <a:rPr lang="en-AU" sz="1800" b="0" i="0" smtClean="0">
                          <a:latin typeface="Cambria Math" panose="02040503050406030204" pitchFamily="18" charset="0"/>
                        </a:rPr>
                        <m:t> 5−</m:t>
                      </m:r>
                      <m:r>
                        <m:rPr>
                          <m:sty m:val="p"/>
                        </m:rPr>
                        <a:rPr lang="en-AU" sz="1800">
                          <a:latin typeface="Cambria Math" panose="02040503050406030204" pitchFamily="18" charset="0"/>
                        </a:rPr>
                        <m:t>log</m:t>
                      </m:r>
                      <m:r>
                        <a:rPr lang="en-AU" sz="1800" b="0" i="1" smtClean="0">
                          <a:latin typeface="Cambria Math" panose="02040503050406030204" pitchFamily="18" charset="0"/>
                        </a:rPr>
                        <m:t> 2</m:t>
                      </m:r>
                      <m:r>
                        <a:rPr lang="en-AU" sz="1800" b="0" i="0" smtClean="0">
                          <a:latin typeface="Cambria Math" panose="02040503050406030204" pitchFamily="18" charset="0"/>
                        </a:rPr>
                        <m:t>−</m:t>
                      </m:r>
                      <m:r>
                        <m:rPr>
                          <m:sty m:val="p"/>
                        </m:rPr>
                        <a:rPr lang="en-AU" sz="1800" b="0" i="0" smtClean="0">
                          <a:latin typeface="Cambria Math" panose="02040503050406030204" pitchFamily="18" charset="0"/>
                        </a:rPr>
                        <m:t>log</m:t>
                      </m:r>
                      <m:r>
                        <a:rPr lang="en-AU" sz="1800" b="0" i="0" smtClean="0">
                          <a:latin typeface="Cambria Math" panose="02040503050406030204" pitchFamily="18" charset="0"/>
                        </a:rPr>
                        <m:t> 2</m:t>
                      </m:r>
                    </m:oMath>
                  </m:oMathPara>
                </a14:m>
                <a:endParaRPr lang="en-AU" sz="1800" b="0" dirty="0"/>
              </a:p>
              <a:p>
                <a:endParaRPr lang="en-AU" sz="1800" b="0" dirty="0"/>
              </a:p>
              <a:p>
                <a:pPr/>
                <a14:m>
                  <m:oMathPara xmlns:m="http://schemas.openxmlformats.org/officeDocument/2006/math">
                    <m:oMathParaPr>
                      <m:jc m:val="left"/>
                    </m:oMathParaPr>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log</m:t>
                          </m:r>
                        </m:fName>
                        <m:e>
                          <m:r>
                            <a:rPr lang="en-AU" sz="1800" b="0" i="1" smtClean="0">
                              <a:latin typeface="Cambria Math" panose="02040503050406030204" pitchFamily="18" charset="0"/>
                            </a:rPr>
                            <m:t>50</m:t>
                          </m:r>
                        </m:e>
                      </m:func>
                      <m:r>
                        <a:rPr lang="en-AU" sz="1800" b="0" i="1" smtClean="0">
                          <a:latin typeface="Cambria Math" panose="02040503050406030204" pitchFamily="18" charset="0"/>
                        </a:rPr>
                        <m:t>=</m:t>
                      </m:r>
                      <m:r>
                        <m:rPr>
                          <m:sty m:val="p"/>
                        </m:rPr>
                        <a:rPr lang="en-AU" sz="1800" b="0" i="0" smtClean="0">
                          <a:latin typeface="Cambria Math" panose="02040503050406030204" pitchFamily="18" charset="0"/>
                        </a:rPr>
                        <m:t>log</m:t>
                      </m:r>
                      <m:r>
                        <a:rPr lang="en-AU" sz="1800" b="0" i="1" smtClean="0">
                          <a:latin typeface="Cambria Math" panose="02040503050406030204" pitchFamily="18" charset="0"/>
                        </a:rPr>
                        <m:t> 1000−</m:t>
                      </m:r>
                      <m:r>
                        <a:rPr lang="en-AU" sz="1800" b="0" i="0" smtClean="0">
                          <a:latin typeface="Cambria Math" panose="02040503050406030204" pitchFamily="18" charset="0"/>
                        </a:rPr>
                        <m:t>(</m:t>
                      </m:r>
                      <m:r>
                        <m:rPr>
                          <m:sty m:val="p"/>
                        </m:rPr>
                        <a:rPr lang="en-AU" sz="1800">
                          <a:latin typeface="Cambria Math" panose="02040503050406030204" pitchFamily="18" charset="0"/>
                        </a:rPr>
                        <m:t>log</m:t>
                      </m:r>
                      <m:r>
                        <a:rPr lang="en-AU" sz="1800" b="0" i="0" smtClean="0">
                          <a:latin typeface="Cambria Math" panose="02040503050406030204" pitchFamily="18" charset="0"/>
                        </a:rPr>
                        <m:t> 5+</m:t>
                      </m:r>
                      <m:r>
                        <m:rPr>
                          <m:sty m:val="p"/>
                        </m:rPr>
                        <a:rPr lang="en-AU" sz="1800">
                          <a:latin typeface="Cambria Math" panose="02040503050406030204" pitchFamily="18" charset="0"/>
                        </a:rPr>
                        <m:t>log</m:t>
                      </m:r>
                      <m:r>
                        <a:rPr lang="en-AU" sz="1800" b="0" i="1" smtClean="0">
                          <a:latin typeface="Cambria Math" panose="02040503050406030204" pitchFamily="18" charset="0"/>
                        </a:rPr>
                        <m:t> 2</m:t>
                      </m:r>
                      <m:r>
                        <a:rPr lang="en-AU" sz="1800" b="0" i="0" smtClean="0">
                          <a:latin typeface="Cambria Math" panose="02040503050406030204" pitchFamily="18" charset="0"/>
                        </a:rPr>
                        <m:t>+</m:t>
                      </m:r>
                      <m:r>
                        <m:rPr>
                          <m:sty m:val="p"/>
                        </m:rPr>
                        <a:rPr lang="en-AU" sz="1800" b="0" i="0" smtClean="0">
                          <a:latin typeface="Cambria Math" panose="02040503050406030204" pitchFamily="18" charset="0"/>
                        </a:rPr>
                        <m:t>log</m:t>
                      </m:r>
                      <m:r>
                        <a:rPr lang="en-AU" sz="1800" b="0" i="0" smtClean="0">
                          <a:latin typeface="Cambria Math" panose="02040503050406030204" pitchFamily="18" charset="0"/>
                        </a:rPr>
                        <m:t> 2)</m:t>
                      </m:r>
                    </m:oMath>
                  </m:oMathPara>
                </a14:m>
                <a:endParaRPr lang="en-AU" sz="1800" b="0" dirty="0"/>
              </a:p>
            </p:txBody>
          </p:sp>
        </mc:Choice>
        <mc:Fallback xmlns="">
          <p:sp>
            <p:nvSpPr>
              <p:cNvPr id="8" name="TextBox 7">
                <a:extLst>
                  <a:ext uri="{FF2B5EF4-FFF2-40B4-BE49-F238E27FC236}">
                    <a16:creationId xmlns:a16="http://schemas.microsoft.com/office/drawing/2014/main" id="{8650C596-89E3-7415-A619-5FE7CFF4173F}"/>
                  </a:ext>
                </a:extLst>
              </p:cNvPr>
              <p:cNvSpPr txBox="1">
                <a:spLocks noRot="1" noChangeAspect="1" noMove="1" noResize="1" noEditPoints="1" noAdjustHandles="1" noChangeArrowheads="1" noChangeShapeType="1" noTextEdit="1"/>
              </p:cNvSpPr>
              <p:nvPr/>
            </p:nvSpPr>
            <p:spPr>
              <a:xfrm>
                <a:off x="371475" y="5515967"/>
                <a:ext cx="4913113" cy="973646"/>
              </a:xfrm>
              <a:prstGeom prst="rect">
                <a:avLst/>
              </a:prstGeom>
              <a:blipFill>
                <a:blip r:embed="rId5"/>
                <a:stretch>
                  <a:fillRect l="-2320" t="-2564"/>
                </a:stretch>
              </a:blipFill>
              <a:ln w="19050">
                <a:noFill/>
              </a:ln>
            </p:spPr>
            <p:txBody>
              <a:bodyPr/>
              <a:lstStyle/>
              <a:p>
                <a:r>
                  <a:rPr lang="en-US">
                    <a:noFill/>
                  </a:rPr>
                  <a:t> </a:t>
                </a:r>
              </a:p>
            </p:txBody>
          </p:sp>
        </mc:Fallback>
      </mc:AlternateContent>
      <p:sp>
        <p:nvSpPr>
          <p:cNvPr id="4" name="Speech Bubble: Oval 3">
            <a:extLst>
              <a:ext uri="{FF2B5EF4-FFF2-40B4-BE49-F238E27FC236}">
                <a16:creationId xmlns:a16="http://schemas.microsoft.com/office/drawing/2014/main" id="{FFED3A29-DEA2-7FAC-E89D-6842E6FC7214}"/>
              </a:ext>
            </a:extLst>
          </p:cNvPr>
          <p:cNvSpPr/>
          <p:nvPr/>
        </p:nvSpPr>
        <p:spPr>
          <a:xfrm>
            <a:off x="5007280" y="5365129"/>
            <a:ext cx="2777206" cy="1150871"/>
          </a:xfrm>
          <a:prstGeom prst="wedgeRoundRectCallout">
            <a:avLst>
              <a:gd name="adj1" fmla="val -66257"/>
              <a:gd name="adj2" fmla="val -3327"/>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Where did the addition operations come from?</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BA079F0-21CF-BAAC-5855-67E6EFE9D845}"/>
                  </a:ext>
                </a:extLst>
              </p:cNvPr>
              <p:cNvSpPr txBox="1"/>
              <p:nvPr/>
            </p:nvSpPr>
            <p:spPr>
              <a:xfrm>
                <a:off x="8338458" y="4899119"/>
                <a:ext cx="2231570" cy="1719395"/>
              </a:xfrm>
              <a:prstGeom prst="rect">
                <a:avLst/>
              </a:prstGeom>
              <a:noFill/>
              <a:ln w="19050">
                <a:noFill/>
              </a:ln>
            </p:spPr>
            <p:txBody>
              <a:bodyPr wrap="none" lIns="0" tIns="0" rIns="0" bIns="0" rtlCol="0">
                <a:noAutofit/>
              </a:bodyPr>
              <a:lstStyle/>
              <a:p>
                <a:pPr/>
                <a:br>
                  <a:rPr lang="en-AU" sz="1800" b="0" i="0" dirty="0">
                    <a:latin typeface="Cambria Math" panose="02040503050406030204" pitchFamily="18" charset="0"/>
                  </a:rPr>
                </a:br>
                <a14:m>
                  <m:oMathPara xmlns:m="http://schemas.openxmlformats.org/officeDocument/2006/math">
                    <m:oMathParaPr>
                      <m:jc m:val="left"/>
                    </m:oMathParaPr>
                    <m:oMath xmlns:m="http://schemas.openxmlformats.org/officeDocument/2006/math">
                      <m:r>
                        <m:rPr>
                          <m:sty m:val="p"/>
                        </m:rPr>
                        <a:rPr lang="en-AU" sz="1800" b="0" i="0" smtClean="0">
                          <a:latin typeface="Cambria Math" panose="02040503050406030204" pitchFamily="18" charset="0"/>
                        </a:rPr>
                        <m:t>log</m:t>
                      </m:r>
                      <m:r>
                        <a:rPr lang="en-AU" sz="1800" b="0" i="1" smtClean="0">
                          <a:latin typeface="Cambria Math" panose="02040503050406030204" pitchFamily="18" charset="0"/>
                        </a:rPr>
                        <m:t>50=</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log</m:t>
                          </m:r>
                        </m:fName>
                        <m:e>
                          <m:d>
                            <m:dPr>
                              <m:ctrlPr>
                                <a:rPr lang="en-AU" sz="1800" b="0" i="1" smtClean="0">
                                  <a:latin typeface="Cambria Math" panose="02040503050406030204" pitchFamily="18" charset="0"/>
                                </a:rPr>
                              </m:ctrlPr>
                            </m:dPr>
                            <m:e>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1000</m:t>
                                  </m:r>
                                </m:num>
                                <m:den>
                                  <m:r>
                                    <a:rPr lang="en-AU" sz="1800" b="0" i="1" smtClean="0">
                                      <a:latin typeface="Cambria Math" panose="02040503050406030204" pitchFamily="18" charset="0"/>
                                    </a:rPr>
                                    <m:t>5</m:t>
                                  </m:r>
                                  <m:r>
                                    <a:rPr lang="en-AU" sz="1800" b="0" i="1" smtClean="0">
                                      <a:latin typeface="Cambria Math" panose="02040503050406030204" pitchFamily="18" charset="0"/>
                                      <a:ea typeface="Cambria Math" panose="02040503050406030204" pitchFamily="18" charset="0"/>
                                    </a:rPr>
                                    <m:t>×2×2</m:t>
                                  </m:r>
                                </m:den>
                              </m:f>
                            </m:e>
                          </m:d>
                        </m:e>
                      </m:func>
                    </m:oMath>
                    <m:oMath xmlns:m="http://schemas.openxmlformats.org/officeDocument/2006/math">
                      <m:r>
                        <a:rPr lang="en-AU" sz="1800" b="0" i="1" smtClean="0">
                          <a:latin typeface="Cambria Math" panose="02040503050406030204" pitchFamily="18" charset="0"/>
                        </a:rPr>
                        <m:t> </m:t>
                      </m:r>
                    </m:oMath>
                  </m:oMathPara>
                </a14:m>
                <a:br>
                  <a:rPr lang="en-AU" sz="1800" b="0" i="0" dirty="0">
                    <a:latin typeface="Cambria Math" panose="02040503050406030204" pitchFamily="18" charset="0"/>
                  </a:rPr>
                </a:br>
                <a:endParaRPr lang="en-AU" sz="1800" b="0" i="0"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sty m:val="p"/>
                        </m:rPr>
                        <a:rPr lang="en-AU" sz="1800">
                          <a:latin typeface="Cambria Math" panose="02040503050406030204" pitchFamily="18" charset="0"/>
                        </a:rPr>
                        <m:t>log</m:t>
                      </m:r>
                      <m:r>
                        <a:rPr lang="en-AU" sz="1800" i="1">
                          <a:latin typeface="Cambria Math" panose="02040503050406030204" pitchFamily="18" charset="0"/>
                        </a:rPr>
                        <m:t>50=</m:t>
                      </m:r>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log</m:t>
                          </m:r>
                        </m:fName>
                        <m:e>
                          <m:d>
                            <m:dPr>
                              <m:ctrlPr>
                                <a:rPr lang="en-AU" sz="1800" i="1">
                                  <a:latin typeface="Cambria Math" panose="02040503050406030204" pitchFamily="18" charset="0"/>
                                </a:rPr>
                              </m:ctrlPr>
                            </m:dPr>
                            <m:e>
                              <m:f>
                                <m:fPr>
                                  <m:ctrlPr>
                                    <a:rPr lang="en-AU" sz="1800" i="1">
                                      <a:latin typeface="Cambria Math" panose="02040503050406030204" pitchFamily="18" charset="0"/>
                                    </a:rPr>
                                  </m:ctrlPr>
                                </m:fPr>
                                <m:num>
                                  <m:r>
                                    <a:rPr lang="en-AU" sz="1800" i="1">
                                      <a:latin typeface="Cambria Math" panose="02040503050406030204" pitchFamily="18" charset="0"/>
                                    </a:rPr>
                                    <m:t>1000</m:t>
                                  </m:r>
                                </m:num>
                                <m:den>
                                  <m:r>
                                    <a:rPr lang="en-AU" sz="1800" b="0" i="1" smtClean="0">
                                      <a:latin typeface="Cambria Math" panose="02040503050406030204" pitchFamily="18" charset="0"/>
                                    </a:rPr>
                                    <m:t>20</m:t>
                                  </m:r>
                                </m:den>
                              </m:f>
                            </m:e>
                          </m:d>
                        </m:e>
                      </m:func>
                    </m:oMath>
                  </m:oMathPara>
                </a14:m>
                <a:endParaRPr lang="en-AU" sz="1800" dirty="0"/>
              </a:p>
            </p:txBody>
          </p:sp>
        </mc:Choice>
        <mc:Fallback xmlns="">
          <p:sp>
            <p:nvSpPr>
              <p:cNvPr id="3" name="TextBox 2">
                <a:extLst>
                  <a:ext uri="{FF2B5EF4-FFF2-40B4-BE49-F238E27FC236}">
                    <a16:creationId xmlns:a16="http://schemas.microsoft.com/office/drawing/2014/main" id="{1BA079F0-21CF-BAAC-5855-67E6EFE9D845}"/>
                  </a:ext>
                </a:extLst>
              </p:cNvPr>
              <p:cNvSpPr txBox="1">
                <a:spLocks noRot="1" noChangeAspect="1" noMove="1" noResize="1" noEditPoints="1" noAdjustHandles="1" noChangeArrowheads="1" noChangeShapeType="1" noTextEdit="1"/>
              </p:cNvSpPr>
              <p:nvPr/>
            </p:nvSpPr>
            <p:spPr>
              <a:xfrm>
                <a:off x="8338458" y="4899119"/>
                <a:ext cx="2231570" cy="1719395"/>
              </a:xfrm>
              <a:prstGeom prst="rect">
                <a:avLst/>
              </a:prstGeom>
              <a:blipFill>
                <a:blip r:embed="rId6"/>
                <a:stretch>
                  <a:fillRect l="-5085"/>
                </a:stretch>
              </a:blipFill>
              <a:ln w="19050">
                <a:noFill/>
              </a:ln>
            </p:spPr>
            <p:txBody>
              <a:bodyPr/>
              <a:lstStyle/>
              <a:p>
                <a:r>
                  <a:rPr lang="en-US">
                    <a:noFill/>
                  </a:rPr>
                  <a:t> </a:t>
                </a:r>
              </a:p>
            </p:txBody>
          </p:sp>
        </mc:Fallback>
      </mc:AlternateContent>
      <p:sp>
        <p:nvSpPr>
          <p:cNvPr id="6" name="Slide Number Placeholder 2">
            <a:extLst>
              <a:ext uri="{FF2B5EF4-FFF2-40B4-BE49-F238E27FC236}">
                <a16:creationId xmlns:a16="http://schemas.microsoft.com/office/drawing/2014/main" id="{0D349230-6D4D-752A-E27E-B654586E46EB}"/>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39</a:t>
            </a:fld>
            <a:endParaRPr lang="en-AU" dirty="0"/>
          </a:p>
        </p:txBody>
      </p:sp>
    </p:spTree>
    <p:extLst>
      <p:ext uri="{BB962C8B-B14F-4D97-AF65-F5344CB8AC3E}">
        <p14:creationId xmlns:p14="http://schemas.microsoft.com/office/powerpoint/2010/main" val="2185563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0">
            <a:extLst>
              <a:ext uri="{FF2B5EF4-FFF2-40B4-BE49-F238E27FC236}">
                <a16:creationId xmlns:a16="http://schemas.microsoft.com/office/drawing/2014/main" id="{52BBC38A-1595-65C5-2708-F158C94815EF}"/>
              </a:ext>
            </a:extLst>
          </p:cNvPr>
          <p:cNvSpPr>
            <a:spLocks noGrp="1"/>
          </p:cNvSpPr>
          <p:nvPr>
            <p:ph type="title"/>
          </p:nvPr>
        </p:nvSpPr>
        <p:spPr/>
        <p:txBody>
          <a:bodyPr/>
          <a:lstStyle/>
          <a:p>
            <a:r>
              <a:rPr lang="en-AU" dirty="0"/>
              <a:t>Linear scale refresher – part 3</a:t>
            </a:r>
          </a:p>
        </p:txBody>
      </p:sp>
      <p:sp>
        <p:nvSpPr>
          <p:cNvPr id="13" name="Text Placeholder 12">
            <a:extLst>
              <a:ext uri="{FF2B5EF4-FFF2-40B4-BE49-F238E27FC236}">
                <a16:creationId xmlns:a16="http://schemas.microsoft.com/office/drawing/2014/main" id="{8DE650AD-37AE-8CDD-A25A-9246A4E23DEA}"/>
              </a:ext>
            </a:extLst>
          </p:cNvPr>
          <p:cNvSpPr>
            <a:spLocks noGrp="1"/>
          </p:cNvSpPr>
          <p:nvPr>
            <p:ph type="body" sz="quarter" idx="18"/>
          </p:nvPr>
        </p:nvSpPr>
        <p:spPr/>
        <p:txBody>
          <a:bodyPr/>
          <a:lstStyle/>
          <a:p>
            <a:r>
              <a:rPr lang="en-AU" dirty="0"/>
              <a:t>Logging those sounds</a:t>
            </a:r>
          </a:p>
        </p:txBody>
      </p:sp>
      <p:pic>
        <p:nvPicPr>
          <p:cNvPr id="3" name="Picture 2" descr="A continuous number line displaying increments from negative forty through to and including one hundred and forty, at intervals spaced twenty units apart.&#10;Above the number line is a green segment, beginning at zero and extending to a point above the value ten. There is a second segment beginning at the point above the value ten and extending through to the point above the value twenty. &#10;The most positive end of each green segment is punctuated with a solid green dot, and each segment is labelled with 'plus ten'.">
            <a:extLst>
              <a:ext uri="{FF2B5EF4-FFF2-40B4-BE49-F238E27FC236}">
                <a16:creationId xmlns:a16="http://schemas.microsoft.com/office/drawing/2014/main" id="{9A1CB8C3-4638-C344-D045-0490CA5997D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52500" y="2715904"/>
            <a:ext cx="10287000" cy="1910689"/>
          </a:xfrm>
          <a:prstGeom prst="rect">
            <a:avLst/>
          </a:prstGeom>
        </p:spPr>
      </p:pic>
      <p:sp>
        <p:nvSpPr>
          <p:cNvPr id="2" name="Slide Number Placeholder 2">
            <a:extLst>
              <a:ext uri="{FF2B5EF4-FFF2-40B4-BE49-F238E27FC236}">
                <a16:creationId xmlns:a16="http://schemas.microsoft.com/office/drawing/2014/main" id="{1F1230DE-F2F3-49C1-7D7B-1EE058628BCF}"/>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4</a:t>
            </a:fld>
            <a:endParaRPr lang="en-AU" dirty="0"/>
          </a:p>
        </p:txBody>
      </p:sp>
    </p:spTree>
    <p:extLst>
      <p:ext uri="{BB962C8B-B14F-4D97-AF65-F5344CB8AC3E}">
        <p14:creationId xmlns:p14="http://schemas.microsoft.com/office/powerpoint/2010/main" val="1268214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Fifth your turn</a:t>
            </a:r>
          </a:p>
        </p:txBody>
      </p:sp>
      <p:sp>
        <p:nvSpPr>
          <p:cNvPr id="9" name="Text Placeholder 12">
            <a:extLst>
              <a:ext uri="{FF2B5EF4-FFF2-40B4-BE49-F238E27FC236}">
                <a16:creationId xmlns:a16="http://schemas.microsoft.com/office/drawing/2014/main" id="{C971F9C4-4F00-52E2-E265-597DD4E0A864}"/>
              </a:ext>
            </a:extLst>
          </p:cNvPr>
          <p:cNvSpPr>
            <a:spLocks noGrp="1"/>
          </p:cNvSpPr>
          <p:nvPr>
            <p:ph type="body" sz="quarter" idx="18"/>
          </p:nvPr>
        </p:nvSpPr>
        <p:spPr/>
        <p:txBody>
          <a:bodyPr/>
          <a:lstStyle/>
          <a:p>
            <a:r>
              <a:rPr lang="en-AU" dirty="0"/>
              <a:t>Logging those sounds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B5ACAEE-0F00-2F60-61B1-CD07B28425A2}"/>
                  </a:ext>
                </a:extLst>
              </p:cNvPr>
              <p:cNvSpPr txBox="1"/>
              <p:nvPr/>
            </p:nvSpPr>
            <p:spPr>
              <a:xfrm>
                <a:off x="337314" y="1538874"/>
                <a:ext cx="11517369" cy="1081463"/>
              </a:xfrm>
              <a:prstGeom prst="rect">
                <a:avLst/>
              </a:prstGeom>
              <a:noFill/>
            </p:spPr>
            <p:txBody>
              <a:bodyPr wrap="none" lIns="0" tIns="0" rIns="0" bIns="0" rtlCol="0">
                <a:noAutofit/>
              </a:bodyPr>
              <a:lstStyle/>
              <a:p>
                <a:pPr>
                  <a:lnSpc>
                    <a:spcPct val="150000"/>
                  </a:lnSpc>
                  <a:spcAft>
                    <a:spcPts val="1200"/>
                  </a:spcAft>
                </a:pPr>
                <a:r>
                  <a:rPr lang="en-AU" sz="1800" dirty="0"/>
                  <a:t>Using the increment represented by the </a:t>
                </a:r>
                <a14:m>
                  <m:oMath xmlns:m="http://schemas.openxmlformats.org/officeDocument/2006/math">
                    <m:func>
                      <m:funcPr>
                        <m:ctrlPr>
                          <a:rPr lang="en-AU" sz="1800" b="0" i="1" smtClean="0">
                            <a:latin typeface="Cambria Math" panose="02040503050406030204" pitchFamily="18" charset="0"/>
                          </a:rPr>
                        </m:ctrlPr>
                      </m:funcPr>
                      <m:fName>
                        <m:sSub>
                          <m:sSubPr>
                            <m:ctrlPr>
                              <a:rPr lang="en-AU" sz="1800" b="0" i="1" smtClean="0">
                                <a:latin typeface="Cambria Math" panose="02040503050406030204" pitchFamily="18" charset="0"/>
                              </a:rPr>
                            </m:ctrlPr>
                          </m:sSubPr>
                          <m:e>
                            <m:r>
                              <m:rPr>
                                <m:sty m:val="p"/>
                              </m:rPr>
                              <a:rPr lang="en-AU" sz="1800" b="0" i="0" smtClean="0">
                                <a:latin typeface="Cambria Math" panose="02040503050406030204" pitchFamily="18" charset="0"/>
                              </a:rPr>
                              <m:t>log</m:t>
                            </m:r>
                          </m:e>
                          <m:sub>
                            <m:r>
                              <a:rPr lang="en-AU" sz="1800" b="0" i="1" smtClean="0">
                                <a:latin typeface="Cambria Math" panose="02040503050406030204" pitchFamily="18" charset="0"/>
                              </a:rPr>
                              <m:t>10</m:t>
                            </m:r>
                          </m:sub>
                        </m:sSub>
                      </m:fName>
                      <m:e/>
                    </m:func>
                  </m:oMath>
                </a14:m>
                <a:r>
                  <a:rPr lang="en-AU" sz="1800" dirty="0"/>
                  <a:t> solution shown, start from </a:t>
                </a:r>
                <a:br>
                  <a:rPr lang="en-AU" sz="1800" dirty="0"/>
                </a:br>
                <a14:m>
                  <m:oMath xmlns:m="http://schemas.openxmlformats.org/officeDocument/2006/math">
                    <m:r>
                      <a:rPr lang="en-AU" sz="1800" b="0" i="1" smtClean="0">
                        <a:latin typeface="Cambria Math" panose="02040503050406030204" pitchFamily="18" charset="0"/>
                      </a:rPr>
                      <m:t>1 000</m:t>
                    </m:r>
                  </m:oMath>
                </a14:m>
                <a:r>
                  <a:rPr lang="en-AU" sz="1800" dirty="0"/>
                  <a:t> and show your working to mark the position of 40 on the scale. </a:t>
                </a:r>
                <a:br>
                  <a:rPr lang="en-AU" sz="1800" dirty="0"/>
                </a:br>
                <a:r>
                  <a:rPr lang="en-AU" sz="1800" dirty="0"/>
                  <a:t>Create at least one number sentence, in log form,  to represent your work.</a:t>
                </a:r>
              </a:p>
            </p:txBody>
          </p:sp>
        </mc:Choice>
        <mc:Fallback xmlns="">
          <p:sp>
            <p:nvSpPr>
              <p:cNvPr id="2" name="TextBox 1">
                <a:extLst>
                  <a:ext uri="{FF2B5EF4-FFF2-40B4-BE49-F238E27FC236}">
                    <a16:creationId xmlns:a16="http://schemas.microsoft.com/office/drawing/2014/main" id="{DB5ACAEE-0F00-2F60-61B1-CD07B28425A2}"/>
                  </a:ext>
                </a:extLst>
              </p:cNvPr>
              <p:cNvSpPr txBox="1">
                <a:spLocks noRot="1" noChangeAspect="1" noMove="1" noResize="1" noEditPoints="1" noAdjustHandles="1" noChangeArrowheads="1" noChangeShapeType="1" noTextEdit="1"/>
              </p:cNvSpPr>
              <p:nvPr/>
            </p:nvSpPr>
            <p:spPr>
              <a:xfrm>
                <a:off x="337314" y="1538874"/>
                <a:ext cx="11517369" cy="1081463"/>
              </a:xfrm>
              <a:prstGeom prst="rect">
                <a:avLst/>
              </a:prstGeom>
              <a:blipFill>
                <a:blip r:embed="rId3"/>
                <a:stretch>
                  <a:fillRect l="-1217" b="-23034"/>
                </a:stretch>
              </a:blipFill>
            </p:spPr>
            <p:txBody>
              <a:bodyPr/>
              <a:lstStyle/>
              <a:p>
                <a:r>
                  <a:rPr lang="en-AU">
                    <a:noFill/>
                  </a:rPr>
                  <a:t> </a:t>
                </a:r>
              </a:p>
            </p:txBody>
          </p:sp>
        </mc:Fallback>
      </mc:AlternateContent>
      <p:pic>
        <p:nvPicPr>
          <p:cNvPr id="5" name="Picture 4" descr="A continuous number line displaying equally-spaced increments from zero point one through to and including ten raised to the power of seven.&#10;Above the number line is a purple line segment. The purple line segment begins at a position above the value one and extends in a positive direction to a point above the value five. The most positive end of the line segment is marked with a purple dot and labelled with log of five. ">
            <a:extLst>
              <a:ext uri="{FF2B5EF4-FFF2-40B4-BE49-F238E27FC236}">
                <a16:creationId xmlns:a16="http://schemas.microsoft.com/office/drawing/2014/main" id="{07448107-C9B9-8974-0D37-B14283780D2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952500" y="3062929"/>
            <a:ext cx="10287000" cy="1370678"/>
          </a:xfrm>
          <a:prstGeom prst="rect">
            <a:avLst/>
          </a:prstGeom>
        </p:spPr>
      </p:pic>
      <p:sp>
        <p:nvSpPr>
          <p:cNvPr id="3" name="Slide Number Placeholder 2">
            <a:extLst>
              <a:ext uri="{FF2B5EF4-FFF2-40B4-BE49-F238E27FC236}">
                <a16:creationId xmlns:a16="http://schemas.microsoft.com/office/drawing/2014/main" id="{6E8CF61F-6BEA-DC2D-9CA9-E19167BBD6B2}"/>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40</a:t>
            </a:fld>
            <a:endParaRPr lang="en-AU" dirty="0"/>
          </a:p>
        </p:txBody>
      </p:sp>
    </p:spTree>
    <p:extLst>
      <p:ext uri="{BB962C8B-B14F-4D97-AF65-F5344CB8AC3E}">
        <p14:creationId xmlns:p14="http://schemas.microsoft.com/office/powerpoint/2010/main" val="1937304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Fifth solutions</a:t>
            </a:r>
          </a:p>
        </p:txBody>
      </p:sp>
      <p:sp>
        <p:nvSpPr>
          <p:cNvPr id="9" name="Text Placeholder 12">
            <a:extLst>
              <a:ext uri="{FF2B5EF4-FFF2-40B4-BE49-F238E27FC236}">
                <a16:creationId xmlns:a16="http://schemas.microsoft.com/office/drawing/2014/main" id="{C971F9C4-4F00-52E2-E265-597DD4E0A864}"/>
              </a:ext>
            </a:extLst>
          </p:cNvPr>
          <p:cNvSpPr>
            <a:spLocks noGrp="1"/>
          </p:cNvSpPr>
          <p:nvPr>
            <p:ph type="body" sz="quarter" idx="18"/>
          </p:nvPr>
        </p:nvSpPr>
        <p:spPr/>
        <p:txBody>
          <a:bodyPr/>
          <a:lstStyle/>
          <a:p>
            <a:r>
              <a:rPr lang="en-AU" dirty="0"/>
              <a:t>Logging those sounds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B5ACAEE-0F00-2F60-61B1-CD07B28425A2}"/>
                  </a:ext>
                </a:extLst>
              </p:cNvPr>
              <p:cNvSpPr txBox="1"/>
              <p:nvPr/>
            </p:nvSpPr>
            <p:spPr>
              <a:xfrm>
                <a:off x="337314" y="1538874"/>
                <a:ext cx="11517369" cy="1081463"/>
              </a:xfrm>
              <a:prstGeom prst="rect">
                <a:avLst/>
              </a:prstGeom>
              <a:noFill/>
            </p:spPr>
            <p:txBody>
              <a:bodyPr wrap="none" lIns="0" tIns="0" rIns="0" bIns="0" rtlCol="0">
                <a:noAutofit/>
              </a:bodyPr>
              <a:lstStyle/>
              <a:p>
                <a:pPr>
                  <a:lnSpc>
                    <a:spcPct val="150000"/>
                  </a:lnSpc>
                </a:pPr>
                <a:r>
                  <a:rPr lang="en-AU" sz="1800" dirty="0"/>
                  <a:t>Using the increment represented by the </a:t>
                </a:r>
                <a14:m>
                  <m:oMath xmlns:m="http://schemas.openxmlformats.org/officeDocument/2006/math">
                    <m:func>
                      <m:funcPr>
                        <m:ctrlPr>
                          <a:rPr lang="en-AU" sz="1800" b="0" i="1" smtClean="0">
                            <a:latin typeface="Cambria Math" panose="02040503050406030204" pitchFamily="18" charset="0"/>
                          </a:rPr>
                        </m:ctrlPr>
                      </m:funcPr>
                      <m:fName>
                        <m:sSub>
                          <m:sSubPr>
                            <m:ctrlPr>
                              <a:rPr lang="en-AU" sz="1800" b="0" i="1" smtClean="0">
                                <a:latin typeface="Cambria Math" panose="02040503050406030204" pitchFamily="18" charset="0"/>
                              </a:rPr>
                            </m:ctrlPr>
                          </m:sSubPr>
                          <m:e>
                            <m:r>
                              <m:rPr>
                                <m:sty m:val="p"/>
                              </m:rPr>
                              <a:rPr lang="en-AU" sz="1800" b="0" i="0" smtClean="0">
                                <a:latin typeface="Cambria Math" panose="02040503050406030204" pitchFamily="18" charset="0"/>
                              </a:rPr>
                              <m:t>log</m:t>
                            </m:r>
                          </m:e>
                          <m:sub>
                            <m:r>
                              <a:rPr lang="en-AU" sz="1800" b="0" i="1" smtClean="0">
                                <a:latin typeface="Cambria Math" panose="02040503050406030204" pitchFamily="18" charset="0"/>
                              </a:rPr>
                              <m:t>10</m:t>
                            </m:r>
                          </m:sub>
                        </m:sSub>
                      </m:fName>
                      <m:e/>
                    </m:func>
                  </m:oMath>
                </a14:m>
                <a:r>
                  <a:rPr lang="en-AU" sz="1800" dirty="0"/>
                  <a:t> solution shown, start from </a:t>
                </a:r>
                <a:br>
                  <a:rPr lang="en-AU" sz="1800" dirty="0"/>
                </a:br>
                <a14:m>
                  <m:oMath xmlns:m="http://schemas.openxmlformats.org/officeDocument/2006/math">
                    <m:r>
                      <a:rPr lang="en-AU" sz="1800" b="0" i="1" smtClean="0">
                        <a:latin typeface="Cambria Math" panose="02040503050406030204" pitchFamily="18" charset="0"/>
                      </a:rPr>
                      <m:t>1 000</m:t>
                    </m:r>
                  </m:oMath>
                </a14:m>
                <a:r>
                  <a:rPr lang="en-AU" sz="1800" dirty="0"/>
                  <a:t> and show your working to mark the position of 40 on the scale. </a:t>
                </a:r>
                <a:br>
                  <a:rPr lang="en-AU" sz="1800" dirty="0"/>
                </a:br>
                <a:r>
                  <a:rPr lang="en-AU" sz="1800" dirty="0"/>
                  <a:t>Create at least one number sentence, in log form,  to represent your work.</a:t>
                </a:r>
              </a:p>
            </p:txBody>
          </p:sp>
        </mc:Choice>
        <mc:Fallback xmlns="">
          <p:sp>
            <p:nvSpPr>
              <p:cNvPr id="2" name="TextBox 1">
                <a:extLst>
                  <a:ext uri="{FF2B5EF4-FFF2-40B4-BE49-F238E27FC236}">
                    <a16:creationId xmlns:a16="http://schemas.microsoft.com/office/drawing/2014/main" id="{DB5ACAEE-0F00-2F60-61B1-CD07B28425A2}"/>
                  </a:ext>
                </a:extLst>
              </p:cNvPr>
              <p:cNvSpPr txBox="1">
                <a:spLocks noRot="1" noChangeAspect="1" noMove="1" noResize="1" noEditPoints="1" noAdjustHandles="1" noChangeArrowheads="1" noChangeShapeType="1" noTextEdit="1"/>
              </p:cNvSpPr>
              <p:nvPr/>
            </p:nvSpPr>
            <p:spPr>
              <a:xfrm>
                <a:off x="337314" y="1538874"/>
                <a:ext cx="11517369" cy="1081463"/>
              </a:xfrm>
              <a:prstGeom prst="rect">
                <a:avLst/>
              </a:prstGeom>
              <a:blipFill>
                <a:blip r:embed="rId4"/>
                <a:stretch>
                  <a:fillRect l="-1211" b="-21839"/>
                </a:stretch>
              </a:blipFill>
            </p:spPr>
            <p:txBody>
              <a:bodyPr/>
              <a:lstStyle/>
              <a:p>
                <a:r>
                  <a:rPr lang="en-US">
                    <a:noFill/>
                  </a:rPr>
                  <a:t> </a:t>
                </a:r>
              </a:p>
            </p:txBody>
          </p:sp>
        </mc:Fallback>
      </mc:AlternateContent>
      <p:pic>
        <p:nvPicPr>
          <p:cNvPr id="6" name="Picture 5" descr="A continuous number line displaying equally-spaced increments from zero point one through to and including ten raised to the power of seven.&#10;A blue dot marks a point on the number line and is labelled with the value forty.&#10;Above the number line is one purple line segment and below the number line are two purple line segments. &#10;The purple line segment above the number line begins at a position above the value one and extends in a positive direction to a point above the value five. The most positive end of the line segment is marked with a purple dot and labelled with log of five. &#10;The first purple line segment below the number line begins at a position below the value one thousand and extends in a negative direction to a point below the value two hundred. The most negative end of the line segment is marked with a purple dot and labelled with divided by five.&#10;The second purple line segment below the number line begins at a position below the value two hundred and extends in a negative direction to a point below the value forty. The most negative end of the line segment is marked with a purple dot and labelled with divided by five. ">
            <a:extLst>
              <a:ext uri="{FF2B5EF4-FFF2-40B4-BE49-F238E27FC236}">
                <a16:creationId xmlns:a16="http://schemas.microsoft.com/office/drawing/2014/main" id="{AF0D0146-BA5A-D347-4E8C-BB35B989245F}"/>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952500" y="2993790"/>
            <a:ext cx="10287000" cy="1675517"/>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650C596-89E3-7415-A619-5FE7CFF4173F}"/>
                  </a:ext>
                </a:extLst>
              </p:cNvPr>
              <p:cNvSpPr txBox="1"/>
              <p:nvPr/>
            </p:nvSpPr>
            <p:spPr>
              <a:xfrm>
                <a:off x="1873120" y="5159351"/>
                <a:ext cx="3526761" cy="973646"/>
              </a:xfrm>
              <a:prstGeom prst="rect">
                <a:avLst/>
              </a:prstGeom>
              <a:noFill/>
              <a:ln w="19050">
                <a:noFill/>
              </a:ln>
            </p:spPr>
            <p:txBody>
              <a:bodyPr wrap="none" lIns="0" tIns="0" rIns="0" bIns="0" rtlCol="0">
                <a:noAutofit/>
              </a:bodyPr>
              <a:lstStyle/>
              <a:p>
                <a:pPr/>
                <a14:m>
                  <m:oMathPara xmlns:m="http://schemas.openxmlformats.org/officeDocument/2006/math">
                    <m:oMathParaPr>
                      <m:jc m:val="left"/>
                    </m:oMathParaPr>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log</m:t>
                          </m:r>
                        </m:fName>
                        <m:e>
                          <m:r>
                            <a:rPr lang="en-AU" sz="1800" b="0" i="1" smtClean="0">
                              <a:latin typeface="Cambria Math" panose="02040503050406030204" pitchFamily="18" charset="0"/>
                            </a:rPr>
                            <m:t>40</m:t>
                          </m:r>
                        </m:e>
                      </m:func>
                      <m:r>
                        <a:rPr lang="en-AU" sz="1800" b="0" i="1" smtClean="0">
                          <a:latin typeface="Cambria Math" panose="02040503050406030204" pitchFamily="18" charset="0"/>
                        </a:rPr>
                        <m:t>=</m:t>
                      </m:r>
                      <m:r>
                        <m:rPr>
                          <m:sty m:val="p"/>
                        </m:rPr>
                        <a:rPr lang="en-AU" sz="1800" b="0" i="0" smtClean="0">
                          <a:latin typeface="Cambria Math" panose="02040503050406030204" pitchFamily="18" charset="0"/>
                        </a:rPr>
                        <m:t>log</m:t>
                      </m:r>
                      <m:r>
                        <a:rPr lang="en-AU" sz="1800" b="0" i="1" smtClean="0">
                          <a:latin typeface="Cambria Math" panose="02040503050406030204" pitchFamily="18" charset="0"/>
                        </a:rPr>
                        <m:t> 1000−</m:t>
                      </m:r>
                      <m:r>
                        <m:rPr>
                          <m:sty m:val="p"/>
                        </m:rPr>
                        <a:rPr lang="en-AU" sz="1800">
                          <a:latin typeface="Cambria Math" panose="02040503050406030204" pitchFamily="18" charset="0"/>
                        </a:rPr>
                        <m:t>log</m:t>
                      </m:r>
                      <m:r>
                        <a:rPr lang="en-AU" sz="1800" b="0" i="0" smtClean="0">
                          <a:latin typeface="Cambria Math" panose="02040503050406030204" pitchFamily="18" charset="0"/>
                        </a:rPr>
                        <m:t> 5−</m:t>
                      </m:r>
                      <m:r>
                        <m:rPr>
                          <m:sty m:val="p"/>
                        </m:rPr>
                        <a:rPr lang="en-AU" sz="1800">
                          <a:latin typeface="Cambria Math" panose="02040503050406030204" pitchFamily="18" charset="0"/>
                        </a:rPr>
                        <m:t>log</m:t>
                      </m:r>
                      <m:r>
                        <a:rPr lang="en-AU" sz="1800" b="0" i="1" smtClean="0">
                          <a:latin typeface="Cambria Math" panose="02040503050406030204" pitchFamily="18" charset="0"/>
                        </a:rPr>
                        <m:t> </m:t>
                      </m:r>
                      <m:r>
                        <a:rPr lang="en-AU" sz="1800" b="0" i="0" smtClean="0">
                          <a:latin typeface="Cambria Math" panose="02040503050406030204" pitchFamily="18" charset="0"/>
                        </a:rPr>
                        <m:t>5</m:t>
                      </m:r>
                    </m:oMath>
                  </m:oMathPara>
                </a14:m>
                <a:endParaRPr lang="en-AU" sz="1800" b="0" dirty="0"/>
              </a:p>
              <a:p>
                <a:endParaRPr lang="en-AU" sz="1800" b="0" dirty="0"/>
              </a:p>
              <a:p>
                <a:pPr/>
                <a14:m>
                  <m:oMathPara xmlns:m="http://schemas.openxmlformats.org/officeDocument/2006/math">
                    <m:oMathParaPr>
                      <m:jc m:val="left"/>
                    </m:oMathParaPr>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log</m:t>
                          </m:r>
                        </m:fName>
                        <m:e>
                          <m:r>
                            <a:rPr lang="en-AU" sz="1800" b="0" i="1" smtClean="0">
                              <a:latin typeface="Cambria Math" panose="02040503050406030204" pitchFamily="18" charset="0"/>
                            </a:rPr>
                            <m:t>40</m:t>
                          </m:r>
                        </m:e>
                      </m:func>
                      <m:r>
                        <a:rPr lang="en-AU" sz="1800" b="0" i="1" smtClean="0">
                          <a:latin typeface="Cambria Math" panose="02040503050406030204" pitchFamily="18" charset="0"/>
                        </a:rPr>
                        <m:t>=</m:t>
                      </m:r>
                      <m:r>
                        <m:rPr>
                          <m:sty m:val="p"/>
                        </m:rPr>
                        <a:rPr lang="en-AU" sz="1800" b="0" i="0" smtClean="0">
                          <a:latin typeface="Cambria Math" panose="02040503050406030204" pitchFamily="18" charset="0"/>
                        </a:rPr>
                        <m:t>log</m:t>
                      </m:r>
                      <m:r>
                        <a:rPr lang="en-AU" sz="1800" b="0" i="1" smtClean="0">
                          <a:latin typeface="Cambria Math" panose="02040503050406030204" pitchFamily="18" charset="0"/>
                        </a:rPr>
                        <m:t> 1000−</m:t>
                      </m:r>
                      <m:r>
                        <a:rPr lang="en-AU" sz="1800" b="0" i="0" smtClean="0">
                          <a:latin typeface="Cambria Math" panose="02040503050406030204" pitchFamily="18" charset="0"/>
                        </a:rPr>
                        <m:t>(</m:t>
                      </m:r>
                      <m:r>
                        <m:rPr>
                          <m:sty m:val="p"/>
                        </m:rPr>
                        <a:rPr lang="en-AU" sz="1800">
                          <a:latin typeface="Cambria Math" panose="02040503050406030204" pitchFamily="18" charset="0"/>
                        </a:rPr>
                        <m:t>log</m:t>
                      </m:r>
                      <m:r>
                        <a:rPr lang="en-AU" sz="1800" b="0" i="0" smtClean="0">
                          <a:latin typeface="Cambria Math" panose="02040503050406030204" pitchFamily="18" charset="0"/>
                        </a:rPr>
                        <m:t> 5+</m:t>
                      </m:r>
                      <m:r>
                        <m:rPr>
                          <m:sty m:val="p"/>
                        </m:rPr>
                        <a:rPr lang="en-AU" sz="1800">
                          <a:latin typeface="Cambria Math" panose="02040503050406030204" pitchFamily="18" charset="0"/>
                        </a:rPr>
                        <m:t>log</m:t>
                      </m:r>
                      <m:r>
                        <a:rPr lang="en-AU" sz="1800" b="0" i="1" smtClean="0">
                          <a:latin typeface="Cambria Math" panose="02040503050406030204" pitchFamily="18" charset="0"/>
                        </a:rPr>
                        <m:t> 5</m:t>
                      </m:r>
                      <m:r>
                        <a:rPr lang="en-AU" sz="1800" b="0" i="0" smtClean="0">
                          <a:latin typeface="Cambria Math" panose="02040503050406030204" pitchFamily="18" charset="0"/>
                        </a:rPr>
                        <m:t>)</m:t>
                      </m:r>
                    </m:oMath>
                  </m:oMathPara>
                </a14:m>
                <a:endParaRPr lang="en-AU" sz="1800" b="0" dirty="0"/>
              </a:p>
            </p:txBody>
          </p:sp>
        </mc:Choice>
        <mc:Fallback xmlns="">
          <p:sp>
            <p:nvSpPr>
              <p:cNvPr id="8" name="TextBox 7">
                <a:extLst>
                  <a:ext uri="{FF2B5EF4-FFF2-40B4-BE49-F238E27FC236}">
                    <a16:creationId xmlns:a16="http://schemas.microsoft.com/office/drawing/2014/main" id="{8650C596-89E3-7415-A619-5FE7CFF4173F}"/>
                  </a:ext>
                </a:extLst>
              </p:cNvPr>
              <p:cNvSpPr txBox="1">
                <a:spLocks noRot="1" noChangeAspect="1" noMove="1" noResize="1" noEditPoints="1" noAdjustHandles="1" noChangeArrowheads="1" noChangeShapeType="1" noTextEdit="1"/>
              </p:cNvSpPr>
              <p:nvPr/>
            </p:nvSpPr>
            <p:spPr>
              <a:xfrm>
                <a:off x="1873120" y="5159351"/>
                <a:ext cx="3526761" cy="973646"/>
              </a:xfrm>
              <a:prstGeom prst="rect">
                <a:avLst/>
              </a:prstGeom>
              <a:blipFill>
                <a:blip r:embed="rId6"/>
                <a:stretch>
                  <a:fillRect l="-3226" t="-2597"/>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BA079F0-21CF-BAAC-5855-67E6EFE9D845}"/>
                  </a:ext>
                </a:extLst>
              </p:cNvPr>
              <p:cNvSpPr txBox="1"/>
              <p:nvPr/>
            </p:nvSpPr>
            <p:spPr>
              <a:xfrm>
                <a:off x="7781545" y="4542503"/>
                <a:ext cx="3526760" cy="2207342"/>
              </a:xfrm>
              <a:prstGeom prst="rect">
                <a:avLst/>
              </a:prstGeom>
              <a:noFill/>
              <a:ln w="19050">
                <a:noFill/>
              </a:ln>
            </p:spPr>
            <p:txBody>
              <a:bodyPr wrap="none" lIns="0" tIns="0" rIns="0" bIns="0" rtlCol="0">
                <a:noAutofit/>
              </a:bodyPr>
              <a:lstStyle/>
              <a:p>
                <a:pPr/>
                <a:br>
                  <a:rPr lang="en-AU" sz="1800" b="0" i="0" dirty="0">
                    <a:latin typeface="Cambria Math" panose="02040503050406030204" pitchFamily="18" charset="0"/>
                  </a:rPr>
                </a:br>
                <a14:m>
                  <m:oMathPara xmlns:m="http://schemas.openxmlformats.org/officeDocument/2006/math">
                    <m:oMathParaPr>
                      <m:jc m:val="left"/>
                    </m:oMathParaPr>
                    <m:oMath xmlns:m="http://schemas.openxmlformats.org/officeDocument/2006/math">
                      <m:r>
                        <m:rPr>
                          <m:sty m:val="p"/>
                        </m:rPr>
                        <a:rPr lang="en-AU" sz="1800" b="0" i="0" smtClean="0">
                          <a:latin typeface="Cambria Math" panose="02040503050406030204" pitchFamily="18" charset="0"/>
                        </a:rPr>
                        <m:t>log</m:t>
                      </m:r>
                      <m:r>
                        <a:rPr lang="en-AU" sz="1800" b="0" i="1" smtClean="0">
                          <a:latin typeface="Cambria Math" panose="02040503050406030204" pitchFamily="18" charset="0"/>
                        </a:rPr>
                        <m:t>40=</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log</m:t>
                          </m:r>
                        </m:fName>
                        <m:e>
                          <m:d>
                            <m:dPr>
                              <m:ctrlPr>
                                <a:rPr lang="en-AU" sz="1800" b="0" i="1" smtClean="0">
                                  <a:latin typeface="Cambria Math" panose="02040503050406030204" pitchFamily="18" charset="0"/>
                                </a:rPr>
                              </m:ctrlPr>
                            </m:dPr>
                            <m:e>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1000</m:t>
                                  </m:r>
                                </m:num>
                                <m:den>
                                  <m:r>
                                    <a:rPr lang="en-AU" sz="1800" b="0" i="1" smtClean="0">
                                      <a:latin typeface="Cambria Math" panose="02040503050406030204" pitchFamily="18" charset="0"/>
                                    </a:rPr>
                                    <m:t>5</m:t>
                                  </m:r>
                                  <m:r>
                                    <a:rPr lang="en-AU" sz="1800" b="0" i="1" smtClean="0">
                                      <a:latin typeface="Cambria Math" panose="02040503050406030204" pitchFamily="18" charset="0"/>
                                      <a:ea typeface="Cambria Math" panose="02040503050406030204" pitchFamily="18" charset="0"/>
                                    </a:rPr>
                                    <m:t>×5</m:t>
                                  </m:r>
                                </m:den>
                              </m:f>
                            </m:e>
                          </m:d>
                        </m:e>
                      </m:func>
                    </m:oMath>
                    <m:oMath xmlns:m="http://schemas.openxmlformats.org/officeDocument/2006/math">
                      <m:r>
                        <a:rPr lang="en-AU" sz="1800" b="0" i="1" smtClean="0">
                          <a:latin typeface="Cambria Math" panose="02040503050406030204" pitchFamily="18" charset="0"/>
                        </a:rPr>
                        <m:t> </m:t>
                      </m:r>
                    </m:oMath>
                  </m:oMathPara>
                </a14:m>
                <a:br>
                  <a:rPr lang="en-AU" sz="1800" b="0" i="0" dirty="0">
                    <a:latin typeface="Cambria Math" panose="02040503050406030204" pitchFamily="18" charset="0"/>
                  </a:rPr>
                </a:br>
                <a:endParaRPr lang="en-AU" sz="1800" b="0" i="0"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sty m:val="p"/>
                        </m:rPr>
                        <a:rPr lang="en-AU" sz="1800">
                          <a:latin typeface="Cambria Math" panose="02040503050406030204" pitchFamily="18" charset="0"/>
                        </a:rPr>
                        <m:t>log</m:t>
                      </m:r>
                      <m:r>
                        <a:rPr lang="en-AU" sz="1800" b="0" i="1" smtClean="0">
                          <a:latin typeface="Cambria Math" panose="02040503050406030204" pitchFamily="18" charset="0"/>
                        </a:rPr>
                        <m:t>4</m:t>
                      </m:r>
                      <m:r>
                        <a:rPr lang="en-AU" sz="1800" i="1">
                          <a:latin typeface="Cambria Math" panose="02040503050406030204" pitchFamily="18" charset="0"/>
                        </a:rPr>
                        <m:t>0=</m:t>
                      </m:r>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log</m:t>
                          </m:r>
                        </m:fName>
                        <m:e>
                          <m:d>
                            <m:dPr>
                              <m:ctrlPr>
                                <a:rPr lang="en-AU" sz="1800" i="1">
                                  <a:latin typeface="Cambria Math" panose="02040503050406030204" pitchFamily="18" charset="0"/>
                                </a:rPr>
                              </m:ctrlPr>
                            </m:dPr>
                            <m:e>
                              <m:f>
                                <m:fPr>
                                  <m:ctrlPr>
                                    <a:rPr lang="en-AU" sz="1800" i="1">
                                      <a:latin typeface="Cambria Math" panose="02040503050406030204" pitchFamily="18" charset="0"/>
                                    </a:rPr>
                                  </m:ctrlPr>
                                </m:fPr>
                                <m:num>
                                  <m:r>
                                    <a:rPr lang="en-AU" sz="1800" i="1">
                                      <a:latin typeface="Cambria Math" panose="02040503050406030204" pitchFamily="18" charset="0"/>
                                    </a:rPr>
                                    <m:t>1000</m:t>
                                  </m:r>
                                </m:num>
                                <m:den>
                                  <m:r>
                                    <a:rPr lang="en-AU" sz="1800" b="0" i="1" smtClean="0">
                                      <a:latin typeface="Cambria Math" panose="02040503050406030204" pitchFamily="18" charset="0"/>
                                    </a:rPr>
                                    <m:t>25</m:t>
                                  </m:r>
                                </m:den>
                              </m:f>
                            </m:e>
                          </m:d>
                        </m:e>
                      </m:func>
                    </m:oMath>
                  </m:oMathPara>
                </a14:m>
                <a:endParaRPr lang="en-AU" sz="1800" dirty="0"/>
              </a:p>
            </p:txBody>
          </p:sp>
        </mc:Choice>
        <mc:Fallback xmlns="">
          <p:sp>
            <p:nvSpPr>
              <p:cNvPr id="3" name="TextBox 2">
                <a:extLst>
                  <a:ext uri="{FF2B5EF4-FFF2-40B4-BE49-F238E27FC236}">
                    <a16:creationId xmlns:a16="http://schemas.microsoft.com/office/drawing/2014/main" id="{1BA079F0-21CF-BAAC-5855-67E6EFE9D845}"/>
                  </a:ext>
                </a:extLst>
              </p:cNvPr>
              <p:cNvSpPr txBox="1">
                <a:spLocks noRot="1" noChangeAspect="1" noMove="1" noResize="1" noEditPoints="1" noAdjustHandles="1" noChangeArrowheads="1" noChangeShapeType="1" noTextEdit="1"/>
              </p:cNvSpPr>
              <p:nvPr/>
            </p:nvSpPr>
            <p:spPr>
              <a:xfrm>
                <a:off x="7781545" y="4542503"/>
                <a:ext cx="3526760" cy="2207342"/>
              </a:xfrm>
              <a:prstGeom prst="rect">
                <a:avLst/>
              </a:prstGeom>
              <a:blipFill>
                <a:blip r:embed="rId7"/>
                <a:stretch>
                  <a:fillRect l="-3226"/>
                </a:stretch>
              </a:blipFill>
              <a:ln w="19050">
                <a:noFill/>
              </a:ln>
            </p:spPr>
            <p:txBody>
              <a:bodyPr/>
              <a:lstStyle/>
              <a:p>
                <a:r>
                  <a:rPr lang="en-US">
                    <a:noFill/>
                  </a:rPr>
                  <a:t> </a:t>
                </a:r>
              </a:p>
            </p:txBody>
          </p:sp>
        </mc:Fallback>
      </mc:AlternateContent>
      <p:sp>
        <p:nvSpPr>
          <p:cNvPr id="4" name="Slide Number Placeholder 2">
            <a:extLst>
              <a:ext uri="{FF2B5EF4-FFF2-40B4-BE49-F238E27FC236}">
                <a16:creationId xmlns:a16="http://schemas.microsoft.com/office/drawing/2014/main" id="{14F6137A-7D4E-1C8C-B9CE-4F161EFE21BA}"/>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41</a:t>
            </a:fld>
            <a:endParaRPr lang="en-AU" dirty="0"/>
          </a:p>
        </p:txBody>
      </p:sp>
    </p:spTree>
    <p:extLst>
      <p:ext uri="{BB962C8B-B14F-4D97-AF65-F5344CB8AC3E}">
        <p14:creationId xmlns:p14="http://schemas.microsoft.com/office/powerpoint/2010/main" val="2800810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F1E906-20EF-3594-E8D8-15AFADF1B725}"/>
              </a:ext>
            </a:extLst>
          </p:cNvPr>
          <p:cNvSpPr>
            <a:spLocks noGrp="1"/>
          </p:cNvSpPr>
          <p:nvPr>
            <p:ph type="title"/>
          </p:nvPr>
        </p:nvSpPr>
        <p:spPr/>
        <p:txBody>
          <a:bodyPr/>
          <a:lstStyle/>
          <a:p>
            <a:r>
              <a:rPr lang="en-US" dirty="0"/>
              <a:t>Copyright</a:t>
            </a:r>
          </a:p>
        </p:txBody>
      </p:sp>
      <p:sp>
        <p:nvSpPr>
          <p:cNvPr id="4" name="Text Placeholder 3">
            <a:extLst>
              <a:ext uri="{FF2B5EF4-FFF2-40B4-BE49-F238E27FC236}">
                <a16:creationId xmlns:a16="http://schemas.microsoft.com/office/drawing/2014/main" id="{D56EBF0F-CE7C-4562-7B5D-9507DD305BF1}"/>
              </a:ext>
            </a:extLst>
          </p:cNvPr>
          <p:cNvSpPr>
            <a:spLocks noGrp="1"/>
          </p:cNvSpPr>
          <p:nvPr>
            <p:ph type="body" sz="quarter" idx="18"/>
          </p:nvPr>
        </p:nvSpPr>
        <p:spPr/>
        <p:txBody>
          <a:bodyPr/>
          <a:lstStyle/>
          <a:p>
            <a:r>
              <a:rPr lang="en-AU" dirty="0">
                <a:hlinkClick r:id="rId2">
                  <a:extLst>
                    <a:ext uri="{A12FA001-AC4F-418D-AE19-62706E023703}">
                      <ahyp:hlinkClr xmlns:ahyp="http://schemas.microsoft.com/office/drawing/2018/hyperlinkcolor" val="tx"/>
                    </a:ext>
                  </a:extLst>
                </a:hlinkClick>
              </a:rPr>
              <a:t>© State of New South Wales (Department of Education), 2023</a:t>
            </a:r>
            <a:endParaRPr lang="en-AU" dirty="0"/>
          </a:p>
        </p:txBody>
      </p:sp>
      <p:sp>
        <p:nvSpPr>
          <p:cNvPr id="5" name="TextBox 4">
            <a:extLst>
              <a:ext uri="{FF2B5EF4-FFF2-40B4-BE49-F238E27FC236}">
                <a16:creationId xmlns:a16="http://schemas.microsoft.com/office/drawing/2014/main" id="{3F72E63C-26DE-F2AB-2E97-09267F9545E7}"/>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72779410-888F-E88F-B6AC-505A60B3CDA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42</a:t>
            </a:fld>
            <a:endParaRPr lang="en-AU"/>
          </a:p>
        </p:txBody>
      </p:sp>
    </p:spTree>
    <p:extLst>
      <p:ext uri="{BB962C8B-B14F-4D97-AF65-F5344CB8AC3E}">
        <p14:creationId xmlns:p14="http://schemas.microsoft.com/office/powerpoint/2010/main" val="2062512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0">
            <a:extLst>
              <a:ext uri="{FF2B5EF4-FFF2-40B4-BE49-F238E27FC236}">
                <a16:creationId xmlns:a16="http://schemas.microsoft.com/office/drawing/2014/main" id="{52BBC38A-1595-65C5-2708-F158C94815EF}"/>
              </a:ext>
            </a:extLst>
          </p:cNvPr>
          <p:cNvSpPr>
            <a:spLocks noGrp="1"/>
          </p:cNvSpPr>
          <p:nvPr>
            <p:ph type="title"/>
          </p:nvPr>
        </p:nvSpPr>
        <p:spPr/>
        <p:txBody>
          <a:bodyPr/>
          <a:lstStyle/>
          <a:p>
            <a:r>
              <a:rPr lang="en-AU" dirty="0"/>
              <a:t>Linear scale refresher – part 4</a:t>
            </a:r>
          </a:p>
        </p:txBody>
      </p:sp>
      <p:sp>
        <p:nvSpPr>
          <p:cNvPr id="13" name="Text Placeholder 12">
            <a:extLst>
              <a:ext uri="{FF2B5EF4-FFF2-40B4-BE49-F238E27FC236}">
                <a16:creationId xmlns:a16="http://schemas.microsoft.com/office/drawing/2014/main" id="{8DE650AD-37AE-8CDD-A25A-9246A4E23DEA}"/>
              </a:ext>
            </a:extLst>
          </p:cNvPr>
          <p:cNvSpPr>
            <a:spLocks noGrp="1"/>
          </p:cNvSpPr>
          <p:nvPr>
            <p:ph type="body" sz="quarter" idx="18"/>
          </p:nvPr>
        </p:nvSpPr>
        <p:spPr/>
        <p:txBody>
          <a:bodyPr/>
          <a:lstStyle/>
          <a:p>
            <a:r>
              <a:rPr lang="en-AU" dirty="0"/>
              <a:t>Logging those sounds</a:t>
            </a:r>
          </a:p>
        </p:txBody>
      </p:sp>
      <p:sp>
        <p:nvSpPr>
          <p:cNvPr id="4" name="Speech Bubble: Oval 3">
            <a:extLst>
              <a:ext uri="{FF2B5EF4-FFF2-40B4-BE49-F238E27FC236}">
                <a16:creationId xmlns:a16="http://schemas.microsoft.com/office/drawing/2014/main" id="{31B68ACF-4A89-8211-2B2C-C7060B45CF5D}"/>
              </a:ext>
            </a:extLst>
          </p:cNvPr>
          <p:cNvSpPr/>
          <p:nvPr/>
        </p:nvSpPr>
        <p:spPr>
          <a:xfrm>
            <a:off x="6591904" y="2024743"/>
            <a:ext cx="2980722" cy="1023503"/>
          </a:xfrm>
          <a:prstGeom prst="wedgeRoundRectCallout">
            <a:avLst>
              <a:gd name="adj1" fmla="val -90587"/>
              <a:gd name="adj2" fmla="val 87720"/>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98425" marR="0" lvl="0" defTabSz="609585" rtl="0" eaLnBrk="1" fontAlgn="auto" latinLnBrk="0" hangingPunct="1">
              <a:lnSpc>
                <a:spcPct val="150000"/>
              </a:lnSpc>
              <a:spcBef>
                <a:spcPts val="0"/>
              </a:spcBef>
              <a:spcAft>
                <a:spcPts val="0"/>
              </a:spcAft>
              <a:buClrTx/>
              <a:buSzTx/>
              <a:buFontTx/>
              <a:buNone/>
              <a:defRPr/>
            </a:pPr>
            <a:r>
              <a:rPr kumimoji="0" lang="en-AU" sz="1800" b="0" i="0" u="none" strike="noStrike" kern="1200" cap="none" spc="0" normalizeH="0" baseline="0" noProof="0" dirty="0">
                <a:ln>
                  <a:noFill/>
                </a:ln>
                <a:solidFill>
                  <a:srgbClr val="FFFFFF"/>
                </a:solidFill>
                <a:effectLst/>
                <a:uLnTx/>
                <a:uFillTx/>
                <a:latin typeface="Public Sans Light"/>
                <a:ea typeface="+mn-ea"/>
                <a:cs typeface="+mn-cs"/>
              </a:rPr>
              <a:t>Each equal segment adds the same amount</a:t>
            </a:r>
          </a:p>
        </p:txBody>
      </p:sp>
      <p:pic>
        <p:nvPicPr>
          <p:cNvPr id="2" name="Picture 1" descr="A continuous number line displaying increments from negative forty through to and including one hundred and forty, at intervals spaced twenty units apart.&#10;Above the number line is a green segment, beginning at zero and extending to a point above the value ten. There is a second segment beginning at the point above the value ten and extending through to the point above the value twenty. There is a third segment beginning at the point above the value twenty and extending through to the point above the value thirty.&#10;The most positive end of each green segment is punctuated with a solid green dot, and each segment is labelled with 'plus ten'.">
            <a:extLst>
              <a:ext uri="{FF2B5EF4-FFF2-40B4-BE49-F238E27FC236}">
                <a16:creationId xmlns:a16="http://schemas.microsoft.com/office/drawing/2014/main" id="{2A7B2BE2-23FA-BDB6-C769-7B7496A2CEE7}"/>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52500" y="2661313"/>
            <a:ext cx="10287000" cy="1760561"/>
          </a:xfrm>
          <a:prstGeom prst="rect">
            <a:avLst/>
          </a:prstGeom>
        </p:spPr>
      </p:pic>
      <p:sp>
        <p:nvSpPr>
          <p:cNvPr id="3" name="Slide Number Placeholder 2">
            <a:extLst>
              <a:ext uri="{FF2B5EF4-FFF2-40B4-BE49-F238E27FC236}">
                <a16:creationId xmlns:a16="http://schemas.microsoft.com/office/drawing/2014/main" id="{C1C21A39-E973-BB60-DF87-6C5357E8E437}"/>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5</a:t>
            </a:fld>
            <a:endParaRPr lang="en-AU" dirty="0"/>
          </a:p>
        </p:txBody>
      </p:sp>
    </p:spTree>
    <p:extLst>
      <p:ext uri="{BB962C8B-B14F-4D97-AF65-F5344CB8AC3E}">
        <p14:creationId xmlns:p14="http://schemas.microsoft.com/office/powerpoint/2010/main" val="2999768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0">
            <a:extLst>
              <a:ext uri="{FF2B5EF4-FFF2-40B4-BE49-F238E27FC236}">
                <a16:creationId xmlns:a16="http://schemas.microsoft.com/office/drawing/2014/main" id="{52BBC38A-1595-65C5-2708-F158C94815EF}"/>
              </a:ext>
            </a:extLst>
          </p:cNvPr>
          <p:cNvSpPr>
            <a:spLocks noGrp="1"/>
          </p:cNvSpPr>
          <p:nvPr>
            <p:ph type="title"/>
          </p:nvPr>
        </p:nvSpPr>
        <p:spPr/>
        <p:txBody>
          <a:bodyPr/>
          <a:lstStyle/>
          <a:p>
            <a:r>
              <a:rPr lang="en-AU" dirty="0"/>
              <a:t>Linear scale refresher – part 5</a:t>
            </a:r>
          </a:p>
        </p:txBody>
      </p:sp>
      <p:sp>
        <p:nvSpPr>
          <p:cNvPr id="13" name="Text Placeholder 12">
            <a:extLst>
              <a:ext uri="{FF2B5EF4-FFF2-40B4-BE49-F238E27FC236}">
                <a16:creationId xmlns:a16="http://schemas.microsoft.com/office/drawing/2014/main" id="{8DE650AD-37AE-8CDD-A25A-9246A4E23DEA}"/>
              </a:ext>
            </a:extLst>
          </p:cNvPr>
          <p:cNvSpPr>
            <a:spLocks noGrp="1"/>
          </p:cNvSpPr>
          <p:nvPr>
            <p:ph type="body" sz="quarter" idx="18"/>
          </p:nvPr>
        </p:nvSpPr>
        <p:spPr/>
        <p:txBody>
          <a:bodyPr/>
          <a:lstStyle/>
          <a:p>
            <a:r>
              <a:rPr lang="en-AU" dirty="0"/>
              <a:t>Logging those sounds</a:t>
            </a:r>
          </a:p>
        </p:txBody>
      </p:sp>
      <p:pic>
        <p:nvPicPr>
          <p:cNvPr id="3" name="Picture 2" descr="A continuous number line displaying increments from negative forty through to and including one hundred and forty, at intervals spaced twenty units apart.&#10;Below the number line is a red segment, beginning at point below the value thirty and extending in the negative direction to a point below the value twenty. This red segment is labelled with 'negative ten', with the most negative point of the segment punctuated by a red dot.">
            <a:extLst>
              <a:ext uri="{FF2B5EF4-FFF2-40B4-BE49-F238E27FC236}">
                <a16:creationId xmlns:a16="http://schemas.microsoft.com/office/drawing/2014/main" id="{D3BBFBB8-1B1A-DF15-C2CE-7B1C3172C4A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52500" y="2899416"/>
            <a:ext cx="10287000" cy="1910689"/>
          </a:xfrm>
          <a:prstGeom prst="rect">
            <a:avLst/>
          </a:prstGeom>
        </p:spPr>
      </p:pic>
      <p:sp>
        <p:nvSpPr>
          <p:cNvPr id="2" name="Slide Number Placeholder 2">
            <a:extLst>
              <a:ext uri="{FF2B5EF4-FFF2-40B4-BE49-F238E27FC236}">
                <a16:creationId xmlns:a16="http://schemas.microsoft.com/office/drawing/2014/main" id="{40C16980-8244-C450-30CD-0AE522D7A1C3}"/>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6</a:t>
            </a:fld>
            <a:endParaRPr lang="en-AU" dirty="0"/>
          </a:p>
        </p:txBody>
      </p:sp>
    </p:spTree>
    <p:extLst>
      <p:ext uri="{BB962C8B-B14F-4D97-AF65-F5344CB8AC3E}">
        <p14:creationId xmlns:p14="http://schemas.microsoft.com/office/powerpoint/2010/main" val="2391981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0">
            <a:extLst>
              <a:ext uri="{FF2B5EF4-FFF2-40B4-BE49-F238E27FC236}">
                <a16:creationId xmlns:a16="http://schemas.microsoft.com/office/drawing/2014/main" id="{52BBC38A-1595-65C5-2708-F158C94815EF}"/>
              </a:ext>
            </a:extLst>
          </p:cNvPr>
          <p:cNvSpPr>
            <a:spLocks noGrp="1"/>
          </p:cNvSpPr>
          <p:nvPr>
            <p:ph type="title"/>
          </p:nvPr>
        </p:nvSpPr>
        <p:spPr/>
        <p:txBody>
          <a:bodyPr/>
          <a:lstStyle/>
          <a:p>
            <a:r>
              <a:rPr lang="en-AU" dirty="0"/>
              <a:t>Linear scale refresher – part 6</a:t>
            </a:r>
          </a:p>
        </p:txBody>
      </p:sp>
      <p:sp>
        <p:nvSpPr>
          <p:cNvPr id="13" name="Text Placeholder 12">
            <a:extLst>
              <a:ext uri="{FF2B5EF4-FFF2-40B4-BE49-F238E27FC236}">
                <a16:creationId xmlns:a16="http://schemas.microsoft.com/office/drawing/2014/main" id="{8DE650AD-37AE-8CDD-A25A-9246A4E23DEA}"/>
              </a:ext>
            </a:extLst>
          </p:cNvPr>
          <p:cNvSpPr>
            <a:spLocks noGrp="1"/>
          </p:cNvSpPr>
          <p:nvPr>
            <p:ph type="body" sz="quarter" idx="18"/>
          </p:nvPr>
        </p:nvSpPr>
        <p:spPr/>
        <p:txBody>
          <a:bodyPr/>
          <a:lstStyle/>
          <a:p>
            <a:r>
              <a:rPr lang="en-AU" dirty="0"/>
              <a:t>Logging those sounds</a:t>
            </a:r>
          </a:p>
        </p:txBody>
      </p:sp>
      <p:pic>
        <p:nvPicPr>
          <p:cNvPr id="2" name="Picture 1" descr="A continuous number line displaying increments from negative forty through to and including one hundred and forty, at intervals spaced twenty units apart.&#10;Below the number line are two red segments. The first begins at point below the value thirty and extends in the negative direction to a point below the value twenty. The second red segment begins at a point below the value twenty and extends to a point below the value ten. Each of these red segments is labelled with 'negative ten', with the most negative point of each segment punctuated by a red dot.">
            <a:extLst>
              <a:ext uri="{FF2B5EF4-FFF2-40B4-BE49-F238E27FC236}">
                <a16:creationId xmlns:a16="http://schemas.microsoft.com/office/drawing/2014/main" id="{76FF944E-6625-0341-1D17-1EB350CFB4A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52500" y="1988628"/>
            <a:ext cx="10287000" cy="1910689"/>
          </a:xfrm>
          <a:prstGeom prst="rect">
            <a:avLst/>
          </a:prstGeom>
        </p:spPr>
      </p:pic>
      <p:sp>
        <p:nvSpPr>
          <p:cNvPr id="3" name="Slide Number Placeholder 2">
            <a:extLst>
              <a:ext uri="{FF2B5EF4-FFF2-40B4-BE49-F238E27FC236}">
                <a16:creationId xmlns:a16="http://schemas.microsoft.com/office/drawing/2014/main" id="{E0ABABF2-6924-E8D0-7039-16099A5DC216}"/>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7</a:t>
            </a:fld>
            <a:endParaRPr lang="en-AU" dirty="0"/>
          </a:p>
        </p:txBody>
      </p:sp>
    </p:spTree>
    <p:extLst>
      <p:ext uri="{BB962C8B-B14F-4D97-AF65-F5344CB8AC3E}">
        <p14:creationId xmlns:p14="http://schemas.microsoft.com/office/powerpoint/2010/main" val="502199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0">
            <a:extLst>
              <a:ext uri="{FF2B5EF4-FFF2-40B4-BE49-F238E27FC236}">
                <a16:creationId xmlns:a16="http://schemas.microsoft.com/office/drawing/2014/main" id="{52BBC38A-1595-65C5-2708-F158C94815EF}"/>
              </a:ext>
            </a:extLst>
          </p:cNvPr>
          <p:cNvSpPr>
            <a:spLocks noGrp="1"/>
          </p:cNvSpPr>
          <p:nvPr>
            <p:ph type="title"/>
          </p:nvPr>
        </p:nvSpPr>
        <p:spPr/>
        <p:txBody>
          <a:bodyPr/>
          <a:lstStyle/>
          <a:p>
            <a:r>
              <a:rPr lang="en-AU" dirty="0"/>
              <a:t>Linear scale refresher – part 7</a:t>
            </a:r>
          </a:p>
        </p:txBody>
      </p:sp>
      <p:sp>
        <p:nvSpPr>
          <p:cNvPr id="13" name="Text Placeholder 12">
            <a:extLst>
              <a:ext uri="{FF2B5EF4-FFF2-40B4-BE49-F238E27FC236}">
                <a16:creationId xmlns:a16="http://schemas.microsoft.com/office/drawing/2014/main" id="{8DE650AD-37AE-8CDD-A25A-9246A4E23DEA}"/>
              </a:ext>
            </a:extLst>
          </p:cNvPr>
          <p:cNvSpPr>
            <a:spLocks noGrp="1"/>
          </p:cNvSpPr>
          <p:nvPr>
            <p:ph type="body" sz="quarter" idx="18"/>
          </p:nvPr>
        </p:nvSpPr>
        <p:spPr/>
        <p:txBody>
          <a:bodyPr/>
          <a:lstStyle/>
          <a:p>
            <a:r>
              <a:rPr lang="en-AU" dirty="0"/>
              <a:t>Logging those sounds</a:t>
            </a:r>
          </a:p>
        </p:txBody>
      </p:sp>
      <p:pic>
        <p:nvPicPr>
          <p:cNvPr id="3" name="Picture 2" descr="A continuous number line displaying increments from negative forty through to and including one hundred and forty, at intervals spaced twenty units apart.&#10;Below the number line are three red segments. The first begins at point below the value thirty and extends in the negative direction to a point below the value twenty. The second red segment begins at a point below the value twenty and extends to a point below the value ten. The third red segment begins at a point below the value ten and extends to a point below the value zero. Each of these red segments is labelled with 'negative ten', with the most negative point of each segment punctuated by a red dot.">
            <a:extLst>
              <a:ext uri="{FF2B5EF4-FFF2-40B4-BE49-F238E27FC236}">
                <a16:creationId xmlns:a16="http://schemas.microsoft.com/office/drawing/2014/main" id="{5CB8DD54-3338-DB6C-6BEF-536B8242427C}"/>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52500" y="2066300"/>
            <a:ext cx="10287000" cy="1910689"/>
          </a:xfrm>
          <a:prstGeom prst="rect">
            <a:avLst/>
          </a:prstGeom>
          <a:ln>
            <a:noFill/>
          </a:ln>
        </p:spPr>
      </p:pic>
      <p:sp>
        <p:nvSpPr>
          <p:cNvPr id="4" name="Speech Bubble: Oval 3">
            <a:extLst>
              <a:ext uri="{FF2B5EF4-FFF2-40B4-BE49-F238E27FC236}">
                <a16:creationId xmlns:a16="http://schemas.microsoft.com/office/drawing/2014/main" id="{93C6ECC3-4E27-9F61-B1C7-F41BCC7A0746}"/>
              </a:ext>
            </a:extLst>
          </p:cNvPr>
          <p:cNvSpPr/>
          <p:nvPr/>
        </p:nvSpPr>
        <p:spPr>
          <a:xfrm>
            <a:off x="5961298" y="3850388"/>
            <a:ext cx="3705215" cy="1603356"/>
          </a:xfrm>
          <a:prstGeom prst="wedgeRoundRectCallout">
            <a:avLst>
              <a:gd name="adj1" fmla="val -84205"/>
              <a:gd name="adj2" fmla="val -76419"/>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98425" marR="0" lvl="0" defTabSz="609585" rtl="0" eaLnBrk="1" fontAlgn="auto" latinLnBrk="0" hangingPunct="1">
              <a:lnSpc>
                <a:spcPct val="150000"/>
              </a:lnSpc>
              <a:spcBef>
                <a:spcPts val="0"/>
              </a:spcBef>
              <a:spcAft>
                <a:spcPts val="0"/>
              </a:spcAft>
              <a:buClrTx/>
              <a:buSzTx/>
              <a:buFontTx/>
              <a:buNone/>
              <a:defRPr/>
            </a:pPr>
            <a:r>
              <a:rPr kumimoji="0" lang="en-AU" sz="1800" b="0" i="0" u="none" strike="noStrike" kern="1200" cap="none" spc="0" normalizeH="0" baseline="0" noProof="0" dirty="0">
                <a:ln>
                  <a:noFill/>
                </a:ln>
                <a:solidFill>
                  <a:srgbClr val="FFFFFF"/>
                </a:solidFill>
                <a:effectLst/>
                <a:uLnTx/>
                <a:uFillTx/>
                <a:latin typeface="Public Sans Light"/>
                <a:ea typeface="+mn-ea"/>
                <a:cs typeface="+mn-cs"/>
              </a:rPr>
              <a:t>Performing the inverse, each equal segment subtracts the same amount</a:t>
            </a:r>
          </a:p>
        </p:txBody>
      </p:sp>
      <p:sp>
        <p:nvSpPr>
          <p:cNvPr id="2" name="Slide Number Placeholder 2">
            <a:extLst>
              <a:ext uri="{FF2B5EF4-FFF2-40B4-BE49-F238E27FC236}">
                <a16:creationId xmlns:a16="http://schemas.microsoft.com/office/drawing/2014/main" id="{F47CF6F6-4205-9C4E-10BF-87EC7F2A3D03}"/>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8</a:t>
            </a:fld>
            <a:endParaRPr lang="en-AU" dirty="0"/>
          </a:p>
        </p:txBody>
      </p:sp>
    </p:spTree>
    <p:extLst>
      <p:ext uri="{BB962C8B-B14F-4D97-AF65-F5344CB8AC3E}">
        <p14:creationId xmlns:p14="http://schemas.microsoft.com/office/powerpoint/2010/main" val="2842926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0">
            <a:extLst>
              <a:ext uri="{FF2B5EF4-FFF2-40B4-BE49-F238E27FC236}">
                <a16:creationId xmlns:a16="http://schemas.microsoft.com/office/drawing/2014/main" id="{52BBC38A-1595-65C5-2708-F158C94815EF}"/>
              </a:ext>
            </a:extLst>
          </p:cNvPr>
          <p:cNvSpPr>
            <a:spLocks noGrp="1"/>
          </p:cNvSpPr>
          <p:nvPr>
            <p:ph type="title"/>
          </p:nvPr>
        </p:nvSpPr>
        <p:spPr/>
        <p:txBody>
          <a:bodyPr/>
          <a:lstStyle/>
          <a:p>
            <a:r>
              <a:rPr lang="en-AU" dirty="0"/>
              <a:t>Linear scale refresher – part 8</a:t>
            </a:r>
          </a:p>
        </p:txBody>
      </p:sp>
      <p:sp>
        <p:nvSpPr>
          <p:cNvPr id="13" name="Text Placeholder 12">
            <a:extLst>
              <a:ext uri="{FF2B5EF4-FFF2-40B4-BE49-F238E27FC236}">
                <a16:creationId xmlns:a16="http://schemas.microsoft.com/office/drawing/2014/main" id="{8DE650AD-37AE-8CDD-A25A-9246A4E23DEA}"/>
              </a:ext>
            </a:extLst>
          </p:cNvPr>
          <p:cNvSpPr>
            <a:spLocks noGrp="1"/>
          </p:cNvSpPr>
          <p:nvPr>
            <p:ph type="body" sz="quarter" idx="18"/>
          </p:nvPr>
        </p:nvSpPr>
        <p:spPr/>
        <p:txBody>
          <a:bodyPr/>
          <a:lstStyle/>
          <a:p>
            <a:r>
              <a:rPr lang="en-AU" dirty="0"/>
              <a:t>Logging those sounds</a:t>
            </a:r>
          </a:p>
        </p:txBody>
      </p:sp>
      <p:sp>
        <p:nvSpPr>
          <p:cNvPr id="6" name="Speech Bubble: Oval 5">
            <a:extLst>
              <a:ext uri="{FF2B5EF4-FFF2-40B4-BE49-F238E27FC236}">
                <a16:creationId xmlns:a16="http://schemas.microsoft.com/office/drawing/2014/main" id="{8869992F-99D2-AB3A-F27E-E546CE6403C8}"/>
              </a:ext>
            </a:extLst>
          </p:cNvPr>
          <p:cNvSpPr/>
          <p:nvPr/>
        </p:nvSpPr>
        <p:spPr>
          <a:xfrm>
            <a:off x="4843092" y="2275114"/>
            <a:ext cx="2960974" cy="1153886"/>
          </a:xfrm>
          <a:prstGeom prst="wedgeRoundRectCallout">
            <a:avLst>
              <a:gd name="adj1" fmla="val -68994"/>
              <a:gd name="adj2" fmla="val 40699"/>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98425" marR="0" lvl="0" defTabSz="609585" rtl="0" eaLnBrk="1" fontAlgn="auto" latinLnBrk="0" hangingPunct="1">
              <a:lnSpc>
                <a:spcPct val="150000"/>
              </a:lnSpc>
              <a:spcBef>
                <a:spcPts val="0"/>
              </a:spcBef>
              <a:spcAft>
                <a:spcPts val="0"/>
              </a:spcAft>
              <a:buClrTx/>
              <a:buSzTx/>
              <a:buFontTx/>
              <a:buNone/>
              <a:defRPr/>
            </a:pPr>
            <a:r>
              <a:rPr kumimoji="0" lang="en-AU" sz="1800" b="0" i="0" u="none" strike="noStrike" kern="1200" cap="none" spc="0" normalizeH="0" baseline="0" noProof="0" dirty="0">
                <a:ln>
                  <a:noFill/>
                </a:ln>
                <a:solidFill>
                  <a:srgbClr val="FFFFFF"/>
                </a:solidFill>
                <a:effectLst/>
                <a:uLnTx/>
                <a:uFillTx/>
                <a:latin typeface="Public Sans Light"/>
                <a:ea typeface="+mn-ea"/>
                <a:cs typeface="+mn-cs"/>
              </a:rPr>
              <a:t>What is different about this slide?</a:t>
            </a:r>
          </a:p>
        </p:txBody>
      </p:sp>
      <p:pic>
        <p:nvPicPr>
          <p:cNvPr id="2" name="Picture 1" descr="A continuous number line displaying nine equally spaced increments from zero point one through to and including ten raised to the power of seven. Each increment displays a value that is a magnitude of ten greater than the previous increment. &#10;Above the number line is a green segment, beginning at a point above the value one on the number line and extending to a point above the value ten. This green segment has a green dot on its most positive end.">
            <a:extLst>
              <a:ext uri="{FF2B5EF4-FFF2-40B4-BE49-F238E27FC236}">
                <a16:creationId xmlns:a16="http://schemas.microsoft.com/office/drawing/2014/main" id="{A558BEE6-E10F-8B6E-717C-5D1E08CB7F77}"/>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52500" y="2940359"/>
            <a:ext cx="10287000" cy="1910689"/>
          </a:xfrm>
          <a:prstGeom prst="rect">
            <a:avLst/>
          </a:prstGeom>
        </p:spPr>
      </p:pic>
      <p:sp>
        <p:nvSpPr>
          <p:cNvPr id="3" name="Slide Number Placeholder 2">
            <a:extLst>
              <a:ext uri="{FF2B5EF4-FFF2-40B4-BE49-F238E27FC236}">
                <a16:creationId xmlns:a16="http://schemas.microsoft.com/office/drawing/2014/main" id="{7601D768-855D-83C0-F98E-3A5C6BBCE4D9}"/>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9</a:t>
            </a:fld>
            <a:endParaRPr lang="en-AU" dirty="0"/>
          </a:p>
        </p:txBody>
      </p:sp>
    </p:spTree>
    <p:extLst>
      <p:ext uri="{BB962C8B-B14F-4D97-AF65-F5344CB8AC3E}">
        <p14:creationId xmlns:p14="http://schemas.microsoft.com/office/powerpoint/2010/main" val="1979177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1780</Words>
  <Application>Microsoft Office PowerPoint</Application>
  <PresentationFormat>Widescreen</PresentationFormat>
  <Paragraphs>286</Paragraphs>
  <Slides>42</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Cambria Math</vt:lpstr>
      <vt:lpstr>Arial</vt:lpstr>
      <vt:lpstr>Public Sans SemiBold</vt:lpstr>
      <vt:lpstr>Public Sans</vt:lpstr>
      <vt:lpstr>Times New Roman</vt:lpstr>
      <vt:lpstr>Public Sans Light</vt:lpstr>
      <vt:lpstr>1_NSWG Corporate</vt:lpstr>
      <vt:lpstr>Logging those sounds</vt:lpstr>
      <vt:lpstr>Linear scale refresher – part 1</vt:lpstr>
      <vt:lpstr>Linear scale refresher – part 2</vt:lpstr>
      <vt:lpstr>Linear scale refresher – part 3</vt:lpstr>
      <vt:lpstr>Linear scale refresher – part 4</vt:lpstr>
      <vt:lpstr>Linear scale refresher – part 5</vt:lpstr>
      <vt:lpstr>Linear scale refresher – part 6</vt:lpstr>
      <vt:lpstr>Linear scale refresher – part 7</vt:lpstr>
      <vt:lpstr>Linear scale refresher – part 8</vt:lpstr>
      <vt:lpstr>Logarithmic scale – part 1</vt:lpstr>
      <vt:lpstr>Logarithmic scale – part 2</vt:lpstr>
      <vt:lpstr>Logarithmic scale – part 3</vt:lpstr>
      <vt:lpstr>Logarithmic scale – part 4</vt:lpstr>
      <vt:lpstr>Logarithmic scale – part 5</vt:lpstr>
      <vt:lpstr>Logarithmic scale – part 6</vt:lpstr>
      <vt:lpstr>Logarithmic scale – part 7</vt:lpstr>
      <vt:lpstr>Logarithmic scale – part 8</vt:lpstr>
      <vt:lpstr>Logarithmic scale – part 9</vt:lpstr>
      <vt:lpstr>Logarithmic scale – part 10</vt:lpstr>
      <vt:lpstr>Logarithmic scale – part 11</vt:lpstr>
      <vt:lpstr>Logarithmic scale – part 12</vt:lpstr>
      <vt:lpstr>First worked example</vt:lpstr>
      <vt:lpstr>First prompts</vt:lpstr>
      <vt:lpstr>First your turn</vt:lpstr>
      <vt:lpstr>First solutions</vt:lpstr>
      <vt:lpstr>Second worked example</vt:lpstr>
      <vt:lpstr>Second prompts</vt:lpstr>
      <vt:lpstr>Second your turn</vt:lpstr>
      <vt:lpstr>Second solutions</vt:lpstr>
      <vt:lpstr>Third worked example</vt:lpstr>
      <vt:lpstr>Third prompts</vt:lpstr>
      <vt:lpstr>Third your turn</vt:lpstr>
      <vt:lpstr>Third solutions</vt:lpstr>
      <vt:lpstr>Fourth worked example</vt:lpstr>
      <vt:lpstr>Fourth prompts</vt:lpstr>
      <vt:lpstr>Fourth your turn</vt:lpstr>
      <vt:lpstr>Fourth solutions</vt:lpstr>
      <vt:lpstr>Fifth worked example</vt:lpstr>
      <vt:lpstr>Fifth prompts</vt:lpstr>
      <vt:lpstr>Fifth your turn</vt:lpstr>
      <vt:lpstr>Fifth solutions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Logging those sounds slideshow</dc:title>
  <dc:subject/>
  <dc:creator>NSW Department of Education</dc:creator>
  <cp:keywords/>
  <dc:description/>
  <dcterms:created xsi:type="dcterms:W3CDTF">2024-05-03T01:24:20Z</dcterms:created>
  <dcterms:modified xsi:type="dcterms:W3CDTF">2024-05-03T01:24:57Z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2024-05-03T01:24:30Z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e87ca160-8680-44e2-bc95-92c427fafd8d</vt:lpwstr>
  </property>
  <property fmtid="{D5CDD505-2E9C-101B-9397-08002B2CF9AE}" pid="8" name="MSIP_Label_b603dfd7-d93a-4381-a340-2995d8282205_ContentBits">
    <vt:lpwstr>0</vt:lpwstr>
  </property>
</Properties>
</file>