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22"/>
  </p:notesMasterIdLst>
  <p:handoutMasterIdLst>
    <p:handoutMasterId r:id="rId23"/>
  </p:handoutMasterIdLst>
  <p:sldIdLst>
    <p:sldId id="257" r:id="rId2"/>
    <p:sldId id="272" r:id="rId3"/>
    <p:sldId id="380" r:id="rId4"/>
    <p:sldId id="375" r:id="rId5"/>
    <p:sldId id="398" r:id="rId6"/>
    <p:sldId id="397" r:id="rId7"/>
    <p:sldId id="399" r:id="rId8"/>
    <p:sldId id="366" r:id="rId9"/>
    <p:sldId id="381" r:id="rId10"/>
    <p:sldId id="368" r:id="rId11"/>
    <p:sldId id="382" r:id="rId12"/>
    <p:sldId id="370" r:id="rId13"/>
    <p:sldId id="383" r:id="rId14"/>
    <p:sldId id="372" r:id="rId15"/>
    <p:sldId id="389" r:id="rId16"/>
    <p:sldId id="410" r:id="rId17"/>
    <p:sldId id="411" r:id="rId18"/>
    <p:sldId id="412" r:id="rId19"/>
    <p:sldId id="413"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
      <p:font typeface="Public Sans Light" pitchFamily="2" charset="0"/>
      <p:regular r:id="rId29"/>
      <p: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39" autoAdjust="0"/>
  </p:normalViewPr>
  <p:slideViewPr>
    <p:cSldViewPr snapToGrid="0">
      <p:cViewPr varScale="1">
        <p:scale>
          <a:sx n="88" d="100"/>
          <a:sy n="88" d="100"/>
        </p:scale>
        <p:origin x="1332"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250382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6035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2402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219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944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46146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1774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9563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390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964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20103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186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5809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11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050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6292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15666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7077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719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1441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1439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280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6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13380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7261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96286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21286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54635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85552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3050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47650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93362102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Random relay</a:t>
            </a:r>
          </a:p>
        </p:txBody>
      </p:sp>
      <p:sp>
        <p:nvSpPr>
          <p:cNvPr id="4" name="Text Placeholder 3">
            <a:extLst>
              <a:ext uri="{FF2B5EF4-FFF2-40B4-BE49-F238E27FC236}">
                <a16:creationId xmlns:a16="http://schemas.microsoft.com/office/drawing/2014/main" id="{D6B1FEB4-2ABA-0FE1-7C06-A679EA9F8C91}"/>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Random relay (6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a:lstStyle/>
          <a:p>
            <a:r>
              <a:rPr lang="en-AU" sz="1800" dirty="0">
                <a:effectLst/>
                <a:ea typeface="Calibri" panose="020F0502020204030204" pitchFamily="34" charset="0"/>
                <a:cs typeface="Times New Roman" panose="02020603050405020304" pitchFamily="18" charset="0"/>
              </a:rPr>
              <a:t>Calculate the probability of rolling an even number 3 times in a row when rolling a standard 6-sided dice.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Random relay (7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180829" cy="4536000"/>
              </a:xfrm>
            </p:spPr>
            <p:txBody>
              <a:bodyPr/>
              <a:lstStyle/>
              <a:p>
                <a:r>
                  <a:rPr lang="en-AU" sz="1800" dirty="0">
                    <a:effectLst/>
                    <a:ea typeface="Calibri" panose="020F0502020204030204" pitchFamily="34" charset="0"/>
                    <a:cs typeface="Times New Roman" panose="02020603050405020304" pitchFamily="18" charset="0"/>
                  </a:rPr>
                  <a:t>Calculate the probability of rolling an even number 3 times in a row when rolling a standard 6-sided dice.</a:t>
                </a:r>
              </a:p>
              <a:p>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𝐸𝐸𝐸</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8</m:t>
                          </m:r>
                        </m:den>
                      </m:f>
                    </m:oMath>
                  </m:oMathPara>
                </a14:m>
                <a:endParaRPr lang="en-AU" sz="1800" dirty="0">
                  <a:effectLst/>
                  <a:ea typeface="Calibri" panose="020F0502020204030204" pitchFamily="34" charset="0"/>
                  <a:cs typeface="Times New Roman" panose="02020603050405020304" pitchFamily="18" charset="0"/>
                </a:endParaRPr>
              </a:p>
              <a:p>
                <a:r>
                  <a:rPr lang="en-AU" dirty="0">
                    <a:ea typeface="Calibri" panose="020F0502020204030204" pitchFamily="34" charset="0"/>
                    <a:cs typeface="Times New Roman" panose="02020603050405020304" pitchFamily="18" charset="0"/>
                  </a:rPr>
                  <a:t>There is one branch with all even numbers and 8 branches all together.</a:t>
                </a:r>
                <a:endParaRPr lang="en-AU" sz="1800" dirty="0">
                  <a:effectLst/>
                  <a:ea typeface="Calibri" panose="020F0502020204030204" pitchFamily="34" charset="0"/>
                  <a:cs typeface="Times New Roman" panose="02020603050405020304" pitchFamily="18" charset="0"/>
                </a:endParaRP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5180829" cy="4536000"/>
              </a:xfrm>
              <a:blipFill>
                <a:blip r:embed="rId2"/>
                <a:stretch>
                  <a:fillRect l="-2706" r="-2118"/>
                </a:stretch>
              </a:blipFill>
            </p:spPr>
            <p:txBody>
              <a:bodyPr/>
              <a:lstStyle/>
              <a:p>
                <a:r>
                  <a:rPr lang="en-AU">
                    <a:noFill/>
                  </a:rPr>
                  <a:t> </a:t>
                </a:r>
              </a:p>
            </p:txBody>
          </p:sp>
        </mc:Fallback>
      </mc:AlternateContent>
      <p:pic>
        <p:nvPicPr>
          <p:cNvPr id="3076" name="Picture 4" descr="Three event tree diagram where a die is thrown and an even number occurring is represented by an E. The EEE  branch is highlighted.">
            <a:extLst>
              <a:ext uri="{FF2B5EF4-FFF2-40B4-BE49-F238E27FC236}">
                <a16:creationId xmlns:a16="http://schemas.microsoft.com/office/drawing/2014/main" id="{1C07FDD5-9672-DB53-3951-2F147C5E0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25" y="1622129"/>
            <a:ext cx="5285175" cy="44980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86290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Random relay (8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736000" cy="4536000"/>
              </a:xfrm>
            </p:spPr>
            <p:txBody>
              <a:bodyPr/>
              <a:lstStyle/>
              <a:p>
                <a:r>
                  <a:rPr lang="en-AU" sz="1800" dirty="0">
                    <a:effectLst/>
                    <a:ea typeface="Calibri" panose="020F0502020204030204" pitchFamily="34" charset="0"/>
                    <a:cs typeface="Times New Roman" panose="02020603050405020304" pitchFamily="18" charset="0"/>
                  </a:rPr>
                  <a:t>Calculate the probability of drawing 3 consecutive red counters from a bag with 15 red counters and 5 yellow counters, </a:t>
                </a:r>
                <a:r>
                  <a:rPr lang="en-AU" sz="1800" b="1" dirty="0">
                    <a:effectLst/>
                    <a:ea typeface="Calibri" panose="020F0502020204030204" pitchFamily="34" charset="0"/>
                    <a:cs typeface="Times New Roman" panose="02020603050405020304" pitchFamily="18" charset="0"/>
                  </a:rPr>
                  <a:t>with</a:t>
                </a:r>
                <a:r>
                  <a:rPr lang="en-AU" sz="1800" dirty="0">
                    <a:effectLst/>
                    <a:ea typeface="Calibri" panose="020F0502020204030204" pitchFamily="34" charset="0"/>
                    <a:cs typeface="Times New Roman" panose="02020603050405020304" pitchFamily="18" charset="0"/>
                  </a:rPr>
                  <a:t> replacement.</a:t>
                </a:r>
              </a:p>
              <a:p>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𝑅𝑅𝑅</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3</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4</m:t>
                          </m:r>
                        </m:den>
                      </m:f>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3</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4</m:t>
                          </m:r>
                        </m:den>
                      </m:f>
                    </m:oMath>
                  </m:oMathPara>
                </a14:m>
                <a:br>
                  <a:rPr lang="en-US" sz="1800" b="0" dirty="0">
                    <a:effectLst/>
                    <a:ea typeface="Cambria Math" panose="02040503050406030204" pitchFamily="18" charset="0"/>
                    <a:cs typeface="Times New Roman" panose="02020603050405020304" pitchFamily="18" charset="0"/>
                  </a:rPr>
                </a:br>
                <a14:m>
                  <m:oMath xmlns:m="http://schemas.openxmlformats.org/officeDocument/2006/math">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27</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64</m:t>
                        </m:r>
                      </m:den>
                    </m:f>
                  </m:oMath>
                </a14:m>
                <a:r>
                  <a:rPr lang="en-AU" sz="1800" dirty="0">
                    <a:effectLst/>
                    <a:ea typeface="Calibri" panose="020F0502020204030204" pitchFamily="34" charset="0"/>
                    <a:cs typeface="Times New Roman" panose="02020603050405020304" pitchFamily="18" charset="0"/>
                  </a:rPr>
                  <a:t> </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5736000" cy="4536000"/>
              </a:xfrm>
              <a:blipFill>
                <a:blip r:embed="rId2"/>
                <a:stretch>
                  <a:fillRect l="-2444" r="-3401"/>
                </a:stretch>
              </a:blipFill>
            </p:spPr>
            <p:txBody>
              <a:bodyPr/>
              <a:lstStyle/>
              <a:p>
                <a:r>
                  <a:rPr lang="en-AU">
                    <a:noFill/>
                  </a:rPr>
                  <a:t> </a:t>
                </a:r>
              </a:p>
            </p:txBody>
          </p:sp>
        </mc:Fallback>
      </mc:AlternateContent>
      <p:pic>
        <p:nvPicPr>
          <p:cNvPr id="7" name="Picture 6" descr="Tree diagram. First set of branches show a choice of red with a probability of 3/4 or yellow with a probability of 1/4. The second and third set of branches show the same choices with the same probabilities.">
            <a:extLst>
              <a:ext uri="{FF2B5EF4-FFF2-40B4-BE49-F238E27FC236}">
                <a16:creationId xmlns:a16="http://schemas.microsoft.com/office/drawing/2014/main" id="{BE5CE7A6-9697-93AF-5F25-26F2250E8EDE}"/>
              </a:ext>
            </a:extLst>
          </p:cNvPr>
          <p:cNvPicPr>
            <a:picLocks noChangeAspect="1"/>
          </p:cNvPicPr>
          <p:nvPr/>
        </p:nvPicPr>
        <p:blipFill>
          <a:blip r:embed="rId3"/>
          <a:stretch>
            <a:fillRect/>
          </a:stretch>
        </p:blipFill>
        <p:spPr>
          <a:xfrm>
            <a:off x="6431280" y="1421590"/>
            <a:ext cx="5329857" cy="486964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Random relay (9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2 – self 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697640"/>
                <a:ext cx="5592763" cy="4537075"/>
              </a:xfrm>
            </p:spPr>
            <p:txBody>
              <a:bodyPr/>
              <a:lstStyle/>
              <a:p>
                <a:r>
                  <a:rPr lang="en-AU" sz="1800" dirty="0">
                    <a:effectLst/>
                    <a:ea typeface="Calibri" panose="020F0502020204030204" pitchFamily="34" charset="0"/>
                    <a:cs typeface="Times New Roman" panose="02020603050405020304" pitchFamily="18" charset="0"/>
                  </a:rPr>
                  <a:t>Calculate the probability of drawing 3 consecutive red counters from a bag with 15 red counters and 5 yellow counters, </a:t>
                </a:r>
                <a:r>
                  <a:rPr lang="en-AU" sz="1800" b="1" dirty="0">
                    <a:effectLst/>
                    <a:ea typeface="Calibri" panose="020F0502020204030204" pitchFamily="34" charset="0"/>
                    <a:cs typeface="Times New Roman" panose="02020603050405020304" pitchFamily="18" charset="0"/>
                  </a:rPr>
                  <a:t>with</a:t>
                </a:r>
                <a:r>
                  <a:rPr lang="en-AU" sz="1800" dirty="0">
                    <a:effectLst/>
                    <a:ea typeface="Calibri" panose="020F0502020204030204" pitchFamily="34" charset="0"/>
                    <a:cs typeface="Times New Roman" panose="02020603050405020304" pitchFamily="18" charset="0"/>
                  </a:rPr>
                  <a:t> replacement. </a:t>
                </a:r>
              </a:p>
              <a:p>
                <a14:m>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𝑅𝑅𝑅</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3</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4</m:t>
                        </m:r>
                      </m:den>
                    </m:f>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3</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4</m:t>
                        </m:r>
                      </m:den>
                    </m:f>
                  </m:oMath>
                </a14:m>
                <a:r>
                  <a:rPr lang="en-AU" sz="1800" dirty="0">
                    <a:effectLst/>
                    <a:ea typeface="Calibri" panose="020F0502020204030204" pitchFamily="34" charset="0"/>
                    <a:cs typeface="Times New Roman" panose="02020603050405020304" pitchFamily="18" charset="0"/>
                  </a:rPr>
                  <a:t> </a:t>
                </a:r>
              </a:p>
              <a:p>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27</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64</m:t>
                          </m:r>
                        </m:den>
                      </m:f>
                    </m:oMath>
                  </m:oMathPara>
                </a14:m>
                <a:endParaRPr lang="en-AU" sz="1800" dirty="0">
                  <a:effectLst/>
                  <a:ea typeface="Calibri" panose="020F0502020204030204" pitchFamily="34" charset="0"/>
                  <a:cs typeface="Times New Roman" panose="02020603050405020304" pitchFamily="18" charset="0"/>
                </a:endParaRP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4294967295"/>
              </p:nvPr>
            </p:nvSpPr>
            <p:spPr>
              <a:xfrm>
                <a:off x="360000" y="1697640"/>
                <a:ext cx="5592763" cy="4537075"/>
              </a:xfrm>
              <a:blipFill>
                <a:blip r:embed="rId3"/>
                <a:stretch>
                  <a:fillRect l="-2505"/>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5DF367EB-5691-3522-8270-7E19B94CB156}"/>
              </a:ext>
            </a:extLst>
          </p:cNvPr>
          <p:cNvSpPr/>
          <p:nvPr/>
        </p:nvSpPr>
        <p:spPr>
          <a:xfrm>
            <a:off x="2706284" y="3230162"/>
            <a:ext cx="2780116" cy="1252504"/>
          </a:xfrm>
          <a:prstGeom prst="wedgeRoundRectCallout">
            <a:avLst>
              <a:gd name="adj1" fmla="val -21225"/>
              <a:gd name="adj2" fmla="val -6960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Why is it important to say with replacement?</a:t>
            </a:r>
          </a:p>
        </p:txBody>
      </p:sp>
      <p:pic>
        <p:nvPicPr>
          <p:cNvPr id="10" name="Picture 9" descr="Tree diagram. First set of branches show a choice of red with a probability of 3/4 or yellow with a probability of 1/4. The second and third set of branches show the same choices with the same probabilities.">
            <a:extLst>
              <a:ext uri="{FF2B5EF4-FFF2-40B4-BE49-F238E27FC236}">
                <a16:creationId xmlns:a16="http://schemas.microsoft.com/office/drawing/2014/main" id="{373E44CA-3308-71F9-C285-FB0F908A7F8D}"/>
              </a:ext>
            </a:extLst>
          </p:cNvPr>
          <p:cNvPicPr>
            <a:picLocks noChangeAspect="1"/>
          </p:cNvPicPr>
          <p:nvPr/>
        </p:nvPicPr>
        <p:blipFill>
          <a:blip r:embed="rId4"/>
          <a:stretch>
            <a:fillRect/>
          </a:stretch>
        </p:blipFill>
        <p:spPr>
          <a:xfrm>
            <a:off x="6239239" y="1142535"/>
            <a:ext cx="5005096" cy="4572930"/>
          </a:xfrm>
          <a:prstGeom prst="rect">
            <a:avLst/>
          </a:prstGeom>
        </p:spPr>
      </p:pic>
      <p:sp>
        <p:nvSpPr>
          <p:cNvPr id="7" name="Speech Bubble: Rectangle with Corners Rounded 6">
            <a:extLst>
              <a:ext uri="{FF2B5EF4-FFF2-40B4-BE49-F238E27FC236}">
                <a16:creationId xmlns:a16="http://schemas.microsoft.com/office/drawing/2014/main" id="{BE130B64-3CFF-8DAF-BB64-08905EB89FF5}"/>
              </a:ext>
            </a:extLst>
          </p:cNvPr>
          <p:cNvSpPr/>
          <p:nvPr/>
        </p:nvSpPr>
        <p:spPr>
          <a:xfrm>
            <a:off x="6382476" y="5741230"/>
            <a:ext cx="4272589" cy="749142"/>
          </a:xfrm>
          <a:prstGeom prst="wedgeRoundRectCallout">
            <a:avLst>
              <a:gd name="adj1" fmla="val -20578"/>
              <a:gd name="adj2" fmla="val -9734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What do you notice about the sum of probabilities in each set of branches?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68009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Random relay (10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vert="horz" lIns="0" tIns="0" rIns="0" bIns="0" rtlCol="0" anchor="t">
            <a:noAutofit/>
          </a:bodyPr>
          <a:lstStyle/>
          <a:p>
            <a:r>
              <a:rPr lang="en-AU" sz="1800" dirty="0">
                <a:effectLst/>
                <a:ea typeface="Calibri" panose="020F0502020204030204" pitchFamily="34" charset="0"/>
                <a:cs typeface="Times New Roman" panose="02020603050405020304" pitchFamily="18" charset="0"/>
              </a:rPr>
              <a:t>Calculate the probability of drawing</a:t>
            </a:r>
            <a:r>
              <a:rPr lang="en-AU" sz="1800" dirty="0">
                <a:effectLst/>
                <a:ea typeface="Calibri"/>
                <a:cs typeface="Times New Roman"/>
              </a:rPr>
              <a:t> 3 consecutive red counters from a bag with 7 red counters and 3 yellow counters, </a:t>
            </a:r>
            <a:r>
              <a:rPr lang="en-AU" sz="1800" b="1" dirty="0">
                <a:effectLst/>
                <a:ea typeface="Calibri"/>
                <a:cs typeface="Times New Roman"/>
              </a:rPr>
              <a:t>with</a:t>
            </a:r>
            <a:r>
              <a:rPr lang="en-AU" sz="1800" dirty="0">
                <a:effectLst/>
                <a:ea typeface="Calibri"/>
                <a:cs typeface="Times New Roman"/>
              </a:rPr>
              <a:t> replacement.</a:t>
            </a:r>
            <a:endParaRPr lang="en-AU" sz="1800" b="1" dirty="0">
              <a:solidFill>
                <a:srgbClr val="00B050"/>
              </a:solidFill>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7224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Random relay (11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736000" cy="4536000"/>
              </a:xfrm>
            </p:spPr>
            <p:txBody>
              <a:bodyPr vert="horz" lIns="0" tIns="0" rIns="0" bIns="0" rtlCol="0" anchor="t">
                <a:noAutofit/>
              </a:bodyPr>
              <a:lstStyle/>
              <a:p>
                <a:r>
                  <a:rPr lang="en-AU" sz="1800" dirty="0">
                    <a:effectLst/>
                    <a:ea typeface="Calibri" panose="020F0502020204030204" pitchFamily="34" charset="0"/>
                    <a:cs typeface="Times New Roman" panose="02020603050405020304" pitchFamily="18" charset="0"/>
                  </a:rPr>
                  <a:t>Calculate the probability of drawing</a:t>
                </a:r>
                <a:r>
                  <a:rPr lang="en-AU" sz="1800" dirty="0">
                    <a:effectLst/>
                    <a:ea typeface="Calibri"/>
                    <a:cs typeface="Times New Roman"/>
                  </a:rPr>
                  <a:t> 3 consecutive red counters from a bag with 7 red counters and 3 yellow counters, </a:t>
                </a:r>
                <a:r>
                  <a:rPr lang="en-AU" sz="1800" b="1" dirty="0">
                    <a:effectLst/>
                    <a:ea typeface="Calibri"/>
                    <a:cs typeface="Times New Roman"/>
                  </a:rPr>
                  <a:t>with</a:t>
                </a:r>
                <a:r>
                  <a:rPr lang="en-AU" sz="1800" dirty="0">
                    <a:effectLst/>
                    <a:ea typeface="Calibri"/>
                    <a:cs typeface="Times New Roman"/>
                  </a:rPr>
                  <a:t> replacement.</a:t>
                </a:r>
              </a:p>
              <a:p>
                <a:endParaRPr lang="en-AU" dirty="0">
                  <a:ea typeface="Calibri"/>
                  <a:cs typeface="Times New Roman"/>
                </a:endParaRPr>
              </a:p>
              <a:p>
                <a14:m>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𝑅𝑅𝑅</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7</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10</m:t>
                        </m:r>
                      </m:den>
                    </m:f>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7</m:t>
                        </m:r>
                      </m:num>
                      <m:den>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10</m:t>
                        </m:r>
                      </m:den>
                    </m:f>
                  </m:oMath>
                </a14:m>
                <a:r>
                  <a:rPr lang="en-AU" sz="1800" dirty="0">
                    <a:effectLst/>
                    <a:ea typeface="Calibri" panose="020F0502020204030204" pitchFamily="34" charset="0"/>
                    <a:cs typeface="Times New Roman" panose="02020603050405020304" pitchFamily="18" charset="0"/>
                  </a:rPr>
                  <a:t> </a:t>
                </a:r>
              </a:p>
              <a:p>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343</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1000</m:t>
                          </m:r>
                        </m:den>
                      </m:f>
                    </m:oMath>
                  </m:oMathPara>
                </a14:m>
                <a:endParaRPr lang="en-AU" sz="1800" dirty="0">
                  <a:effectLst/>
                  <a:ea typeface="Calibri" panose="020F0502020204030204" pitchFamily="34" charset="0"/>
                  <a:cs typeface="Times New Roman" panose="02020603050405020304" pitchFamily="18" charset="0"/>
                </a:endParaRP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5736000" cy="4536000"/>
              </a:xfrm>
              <a:blipFill>
                <a:blip r:embed="rId2"/>
                <a:stretch>
                  <a:fillRect l="-2444" r="-3294"/>
                </a:stretch>
              </a:blipFill>
            </p:spPr>
            <p:txBody>
              <a:bodyPr/>
              <a:lstStyle/>
              <a:p>
                <a:r>
                  <a:rPr lang="en-AU">
                    <a:noFill/>
                  </a:rPr>
                  <a:t> </a:t>
                </a:r>
              </a:p>
            </p:txBody>
          </p:sp>
        </mc:Fallback>
      </mc:AlternateContent>
      <p:pic>
        <p:nvPicPr>
          <p:cNvPr id="8" name="Picture 7" descr="Tree diagram. First set of branches show a choice of red with a probability of 7/10 or yellow with a probability of 3/10. The second and third set of branches show the same choices with the same probabilities.">
            <a:extLst>
              <a:ext uri="{FF2B5EF4-FFF2-40B4-BE49-F238E27FC236}">
                <a16:creationId xmlns:a16="http://schemas.microsoft.com/office/drawing/2014/main" id="{01F10F08-1F3D-11F9-EA40-5B36A4F17AE4}"/>
              </a:ext>
            </a:extLst>
          </p:cNvPr>
          <p:cNvPicPr>
            <a:picLocks noChangeAspect="1"/>
          </p:cNvPicPr>
          <p:nvPr/>
        </p:nvPicPr>
        <p:blipFill>
          <a:blip r:embed="rId3"/>
          <a:stretch>
            <a:fillRect/>
          </a:stretch>
        </p:blipFill>
        <p:spPr>
          <a:xfrm>
            <a:off x="6198781" y="1415112"/>
            <a:ext cx="5327750" cy="4867723"/>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25570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7A500-F4C2-71AE-3224-7900FB46903B}"/>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8472C940-9A9F-568A-FBA1-14824D527B6A}"/>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33793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A6686A-17EF-0759-571B-1E6831819705}"/>
              </a:ext>
            </a:extLst>
          </p:cNvPr>
          <p:cNvSpPr>
            <a:spLocks noGrp="1"/>
          </p:cNvSpPr>
          <p:nvPr>
            <p:ph type="title"/>
          </p:nvPr>
        </p:nvSpPr>
        <p:spPr/>
        <p:txBody>
          <a:bodyPr/>
          <a:lstStyle/>
          <a:p>
            <a:r>
              <a:rPr lang="en-AU" dirty="0"/>
              <a:t>Tree diagrams (1 of 3)</a:t>
            </a:r>
          </a:p>
        </p:txBody>
      </p:sp>
      <p:sp>
        <p:nvSpPr>
          <p:cNvPr id="8" name="Text Placeholder 7">
            <a:extLst>
              <a:ext uri="{FF2B5EF4-FFF2-40B4-BE49-F238E27FC236}">
                <a16:creationId xmlns:a16="http://schemas.microsoft.com/office/drawing/2014/main" id="{A9219DA1-58F1-A063-B272-1714219CFBA7}"/>
              </a:ext>
            </a:extLst>
          </p:cNvPr>
          <p:cNvSpPr>
            <a:spLocks noGrp="1"/>
          </p:cNvSpPr>
          <p:nvPr>
            <p:ph type="body" sz="quarter" idx="18"/>
          </p:nvPr>
        </p:nvSpPr>
        <p:spPr/>
        <p:txBody>
          <a:bodyPr/>
          <a:lstStyle/>
          <a:p>
            <a:r>
              <a:rPr lang="en-AU" dirty="0"/>
              <a:t>Example 1</a:t>
            </a:r>
          </a:p>
        </p:txBody>
      </p:sp>
      <p:pic>
        <p:nvPicPr>
          <p:cNvPr id="2" name="Picture 1" descr="12 tree diagrams with 2 paths, one outcome is win and the other is lose. Adjacent to each tree diagram is Y / N.&#10;The probabilities written on branches are as follows:&#10;(0.5, 0.5)&#10;(0.3, 0.3)&#10;(0.3, 0.7)&#10;(0.5, 1)&#10;(3/10, 7/10)&#10;(1/2, 2/2)&#10;(1/2, 1/2)&#10;(1, 0.5)&#10;(2/4, 2/8)&#10;(0.25, 0.25)&#10;(0.3, -0.7)&#10;(1,0)">
            <a:extLst>
              <a:ext uri="{FF2B5EF4-FFF2-40B4-BE49-F238E27FC236}">
                <a16:creationId xmlns:a16="http://schemas.microsoft.com/office/drawing/2014/main" id="{E583BD56-DB6B-A66A-863D-AC695DAFA6B3}"/>
              </a:ext>
            </a:extLst>
          </p:cNvPr>
          <p:cNvPicPr>
            <a:picLocks noChangeAspect="1"/>
          </p:cNvPicPr>
          <p:nvPr/>
        </p:nvPicPr>
        <p:blipFill>
          <a:blip r:embed="rId2"/>
          <a:stretch>
            <a:fillRect/>
          </a:stretch>
        </p:blipFill>
        <p:spPr>
          <a:xfrm>
            <a:off x="1814384" y="1402440"/>
            <a:ext cx="8563232" cy="5190215"/>
          </a:xfrm>
          <a:prstGeom prst="rect">
            <a:avLst/>
          </a:prstGeom>
        </p:spPr>
      </p:pic>
      <p:sp>
        <p:nvSpPr>
          <p:cNvPr id="3" name="Slide Number Placeholder 2">
            <a:extLst>
              <a:ext uri="{FF2B5EF4-FFF2-40B4-BE49-F238E27FC236}">
                <a16:creationId xmlns:a16="http://schemas.microsoft.com/office/drawing/2014/main" id="{078B41D1-30DC-EEDF-434A-7E8B977AEE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45016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C01CFD-5A59-C510-076A-3D15C764BCCE}"/>
              </a:ext>
            </a:extLst>
          </p:cNvPr>
          <p:cNvSpPr>
            <a:spLocks noGrp="1"/>
          </p:cNvSpPr>
          <p:nvPr>
            <p:ph type="title"/>
          </p:nvPr>
        </p:nvSpPr>
        <p:spPr/>
        <p:txBody>
          <a:bodyPr/>
          <a:lstStyle/>
          <a:p>
            <a:r>
              <a:rPr lang="en-AU" dirty="0"/>
              <a:t>Tree diagrams (2 of 3)</a:t>
            </a:r>
          </a:p>
        </p:txBody>
      </p:sp>
      <p:sp>
        <p:nvSpPr>
          <p:cNvPr id="7" name="Text Placeholder 6">
            <a:extLst>
              <a:ext uri="{FF2B5EF4-FFF2-40B4-BE49-F238E27FC236}">
                <a16:creationId xmlns:a16="http://schemas.microsoft.com/office/drawing/2014/main" id="{2C4CCC0E-AF5E-F602-8C05-09051F684E92}"/>
              </a:ext>
            </a:extLst>
          </p:cNvPr>
          <p:cNvSpPr>
            <a:spLocks noGrp="1"/>
          </p:cNvSpPr>
          <p:nvPr>
            <p:ph type="body" sz="quarter" idx="18"/>
          </p:nvPr>
        </p:nvSpPr>
        <p:spPr/>
        <p:txBody>
          <a:bodyPr/>
          <a:lstStyle/>
          <a:p>
            <a:r>
              <a:rPr lang="en-AU" dirty="0"/>
              <a:t>Example 2</a:t>
            </a:r>
          </a:p>
        </p:txBody>
      </p:sp>
      <p:pic>
        <p:nvPicPr>
          <p:cNvPr id="8" name="Picture 7" descr="2 tree diagrams with 3 paths, one outcome is win, one is lose, and the other is draw. Adjacent to each tree diagram is Y / N.&#10;The probabilities written on branches are as follows:&#10;(2/8, 5/8, 1/8)&#10;(0.25, 0.50, 0.75)&#10;&#10;2 tree diagrams with 4 paths, one outcome is tea, one is coke, one is juice and the other is coffee. Adjacent to each tree diagram is Y / N.&#10;The probabilities written on branches are as follows:&#10;(0.10, 0.20, 0.20, 0.50)&#10;(1/4, 1/4, 1/4, 1/4)">
            <a:extLst>
              <a:ext uri="{FF2B5EF4-FFF2-40B4-BE49-F238E27FC236}">
                <a16:creationId xmlns:a16="http://schemas.microsoft.com/office/drawing/2014/main" id="{4071600B-B7BD-C56E-BD1F-BDD4224A6205}"/>
              </a:ext>
            </a:extLst>
          </p:cNvPr>
          <p:cNvPicPr>
            <a:picLocks noChangeAspect="1"/>
          </p:cNvPicPr>
          <p:nvPr/>
        </p:nvPicPr>
        <p:blipFill rotWithShape="1">
          <a:blip r:embed="rId2">
            <a:extLst>
              <a:ext uri="{28A0092B-C50C-407E-A947-70E740481C1C}">
                <a14:useLocalDpi xmlns:a14="http://schemas.microsoft.com/office/drawing/2010/main" val="0"/>
              </a:ext>
            </a:extLst>
          </a:blip>
          <a:srcRect r="16783" b="5723"/>
          <a:stretch/>
        </p:blipFill>
        <p:spPr bwMode="auto">
          <a:xfrm>
            <a:off x="2014802" y="1498464"/>
            <a:ext cx="8162397" cy="5197535"/>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6163AAFD-AFF2-768D-1348-52477A03C7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5636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553B7-014A-F1EB-754D-7D97666DE8CE}"/>
              </a:ext>
            </a:extLst>
          </p:cNvPr>
          <p:cNvSpPr>
            <a:spLocks noGrp="1"/>
          </p:cNvSpPr>
          <p:nvPr>
            <p:ph type="title"/>
          </p:nvPr>
        </p:nvSpPr>
        <p:spPr/>
        <p:txBody>
          <a:bodyPr/>
          <a:lstStyle/>
          <a:p>
            <a:r>
              <a:rPr lang="en-AU" dirty="0"/>
              <a:t>Tree diagrams (3 of 3)</a:t>
            </a:r>
          </a:p>
        </p:txBody>
      </p:sp>
      <p:sp>
        <p:nvSpPr>
          <p:cNvPr id="4" name="Text Placeholder 3">
            <a:extLst>
              <a:ext uri="{FF2B5EF4-FFF2-40B4-BE49-F238E27FC236}">
                <a16:creationId xmlns:a16="http://schemas.microsoft.com/office/drawing/2014/main" id="{DF58FF4D-7EDA-EC89-306C-D256BACC46D1}"/>
              </a:ext>
            </a:extLst>
          </p:cNvPr>
          <p:cNvSpPr>
            <a:spLocks noGrp="1"/>
          </p:cNvSpPr>
          <p:nvPr>
            <p:ph type="body" sz="quarter" idx="18"/>
          </p:nvPr>
        </p:nvSpPr>
        <p:spPr/>
        <p:txBody>
          <a:bodyPr/>
          <a:lstStyle/>
          <a:p>
            <a:r>
              <a:rPr lang="en-AU" dirty="0"/>
              <a:t>Example 3</a:t>
            </a:r>
          </a:p>
        </p:txBody>
      </p:sp>
      <p:pic>
        <p:nvPicPr>
          <p:cNvPr id="5" name="Picture 4" descr="2 tree diagrams with 3 paths, one outcome is win, one is lose, and the other is draw. Adjacent to each tree diagram is Y / N.&#10;The probabilities written on branches are as follows:&#10;(0.4, 0.5)&#10;(1/2, 1/2)&#10;&#10;2 tree diagrams with 4 paths, one outcome is tea, one is coke, one is juice and the other is coffee. Adjacent to each tree diagram is Y / N.&#10;The probabilities written on branches are as follows:&#10;(1/10, 5/10)&#10;(1/3, 1/3, 1/3)">
            <a:extLst>
              <a:ext uri="{FF2B5EF4-FFF2-40B4-BE49-F238E27FC236}">
                <a16:creationId xmlns:a16="http://schemas.microsoft.com/office/drawing/2014/main" id="{3CA70EBA-4A7D-C69D-0D93-CF54EF163A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884908" y="1718090"/>
            <a:ext cx="8422185" cy="4977910"/>
          </a:xfrm>
          <a:prstGeom prst="rect">
            <a:avLst/>
          </a:prstGeom>
          <a:noFill/>
          <a:ln>
            <a:noFill/>
          </a:ln>
        </p:spPr>
      </p:pic>
      <p:sp>
        <p:nvSpPr>
          <p:cNvPr id="2" name="Slide Number Placeholder 1">
            <a:extLst>
              <a:ext uri="{FF2B5EF4-FFF2-40B4-BE49-F238E27FC236}">
                <a16:creationId xmlns:a16="http://schemas.microsoft.com/office/drawing/2014/main" id="{16C5D676-29B1-FCB6-D26F-E647E08FD4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067800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2735-6425-F819-A64D-C60263DA3481}"/>
              </a:ext>
            </a:extLst>
          </p:cNvPr>
          <p:cNvSpPr>
            <a:spLocks noGrp="1"/>
          </p:cNvSpPr>
          <p:nvPr>
            <p:ph type="title"/>
          </p:nvPr>
        </p:nvSpPr>
        <p:spPr/>
        <p:txBody>
          <a:bodyPr/>
          <a:lstStyle/>
          <a:p>
            <a:r>
              <a:rPr lang="en-US" dirty="0"/>
              <a:t>Random relay events</a:t>
            </a:r>
            <a:endParaRPr lang="en-AU" dirty="0"/>
          </a:p>
        </p:txBody>
      </p:sp>
      <p:sp>
        <p:nvSpPr>
          <p:cNvPr id="3" name="Content Placeholder 2">
            <a:extLst>
              <a:ext uri="{FF2B5EF4-FFF2-40B4-BE49-F238E27FC236}">
                <a16:creationId xmlns:a16="http://schemas.microsoft.com/office/drawing/2014/main" id="{55741B48-6878-A419-6462-9BF17ECC3742}"/>
              </a:ext>
            </a:extLst>
          </p:cNvPr>
          <p:cNvSpPr>
            <a:spLocks noGrp="1"/>
          </p:cNvSpPr>
          <p:nvPr>
            <p:ph idx="1"/>
          </p:nvPr>
        </p:nvSpPr>
        <p:spPr/>
        <p:txBody>
          <a:bodyPr/>
          <a:lstStyle/>
          <a:p>
            <a:pPr marL="285750" lvl="0" indent="-285750">
              <a:lnSpc>
                <a:spcPct val="150000"/>
              </a:lnSpc>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Flip heads on a coin 3 times in a row</a:t>
            </a:r>
          </a:p>
          <a:p>
            <a:pPr marL="285750" lvl="0" indent="-285750">
              <a:lnSpc>
                <a:spcPct val="150000"/>
              </a:lnSpc>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Roll an even number 3 times in a row</a:t>
            </a:r>
          </a:p>
          <a:p>
            <a:pPr marL="285750" lvl="0" indent="-285750">
              <a:lnSpc>
                <a:spcPct val="150000"/>
              </a:lnSpc>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Draw 3 consecutive red counters from a bag with 15 red counters and 5 yellow counters, with replacement</a:t>
            </a:r>
          </a:p>
        </p:txBody>
      </p:sp>
      <p:sp>
        <p:nvSpPr>
          <p:cNvPr id="5" name="Text Placeholder 4">
            <a:extLst>
              <a:ext uri="{FF2B5EF4-FFF2-40B4-BE49-F238E27FC236}">
                <a16:creationId xmlns:a16="http://schemas.microsoft.com/office/drawing/2014/main" id="{26A5DE11-5B98-03C2-5903-56606CED36A2}"/>
              </a:ext>
            </a:extLst>
          </p:cNvPr>
          <p:cNvSpPr>
            <a:spLocks noGrp="1"/>
          </p:cNvSpPr>
          <p:nvPr>
            <p:ph type="body" sz="quarter" idx="18"/>
          </p:nvPr>
        </p:nvSpPr>
        <p:spPr/>
        <p:txBody>
          <a:bodyPr/>
          <a:lstStyle/>
          <a:p>
            <a:r>
              <a:rPr lang="en-US" dirty="0"/>
              <a:t>Choose your event</a:t>
            </a:r>
            <a:endParaRPr lang="en-AU" dirty="0"/>
          </a:p>
        </p:txBody>
      </p:sp>
      <p:sp>
        <p:nvSpPr>
          <p:cNvPr id="4" name="Slide Number Placeholder 3">
            <a:extLst>
              <a:ext uri="{FF2B5EF4-FFF2-40B4-BE49-F238E27FC236}">
                <a16:creationId xmlns:a16="http://schemas.microsoft.com/office/drawing/2014/main" id="{09352CE8-9F90-30AC-5A5F-450512D6429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0403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A9D109-8781-24F7-7173-065987A3DD24}"/>
              </a:ext>
            </a:extLst>
          </p:cNvPr>
          <p:cNvSpPr>
            <a:spLocks noGrp="1"/>
          </p:cNvSpPr>
          <p:nvPr>
            <p:ph type="title"/>
          </p:nvPr>
        </p:nvSpPr>
        <p:spPr/>
        <p:txBody>
          <a:bodyPr/>
          <a:lstStyle/>
          <a:p>
            <a:r>
              <a:rPr lang="en-AU" dirty="0"/>
              <a:t>Random relay (1 of 11)</a:t>
            </a:r>
            <a:endParaRPr lang="en-US" dirty="0"/>
          </a:p>
        </p:txBody>
      </p:sp>
      <p:sp>
        <p:nvSpPr>
          <p:cNvPr id="14" name="Text Placeholder 4">
            <a:extLst>
              <a:ext uri="{FF2B5EF4-FFF2-40B4-BE49-F238E27FC236}">
                <a16:creationId xmlns:a16="http://schemas.microsoft.com/office/drawing/2014/main" id="{F923CEB3-4FF5-D12C-F48A-A1B08E4CDBDD}"/>
              </a:ext>
            </a:extLst>
          </p:cNvPr>
          <p:cNvSpPr>
            <a:spLocks noGrp="1"/>
          </p:cNvSpPr>
          <p:nvPr>
            <p:ph type="body" sz="quarter" idx="18"/>
          </p:nvPr>
        </p:nvSpPr>
        <p:spPr/>
        <p:txBody>
          <a:bodyPr/>
          <a:lstStyle/>
          <a:p>
            <a:r>
              <a:rPr lang="en-US" dirty="0"/>
              <a:t>Consider driving up to a set of traffic lights</a:t>
            </a:r>
          </a:p>
        </p:txBody>
      </p:sp>
      <p:pic>
        <p:nvPicPr>
          <p:cNvPr id="3" name="Picture 2" descr="A cartoon red car.">
            <a:extLst>
              <a:ext uri="{FF2B5EF4-FFF2-40B4-BE49-F238E27FC236}">
                <a16:creationId xmlns:a16="http://schemas.microsoft.com/office/drawing/2014/main" id="{75D399E1-F703-5179-9DEF-98150D8AE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19515" y="3153924"/>
            <a:ext cx="2275371" cy="1468152"/>
          </a:xfrm>
          <a:prstGeom prst="rect">
            <a:avLst/>
          </a:prstGeom>
        </p:spPr>
      </p:pic>
      <p:pic>
        <p:nvPicPr>
          <p:cNvPr id="5" name="Picture 4" descr="Traffic light">
            <a:extLst>
              <a:ext uri="{FF2B5EF4-FFF2-40B4-BE49-F238E27FC236}">
                <a16:creationId xmlns:a16="http://schemas.microsoft.com/office/drawing/2014/main" id="{643C423B-B34B-D065-F20D-D899BF8772A0}"/>
              </a:ext>
            </a:extLst>
          </p:cNvPr>
          <p:cNvPicPr>
            <a:picLocks noChangeAspect="1"/>
          </p:cNvPicPr>
          <p:nvPr/>
        </p:nvPicPr>
        <p:blipFill rotWithShape="1">
          <a:blip r:embed="rId3"/>
          <a:srcRect l="68934"/>
          <a:stretch/>
        </p:blipFill>
        <p:spPr>
          <a:xfrm>
            <a:off x="7226573" y="1576457"/>
            <a:ext cx="2042224" cy="4536000"/>
          </a:xfrm>
          <a:prstGeom prst="rect">
            <a:avLst/>
          </a:prstGeom>
          <a:noFill/>
        </p:spPr>
      </p:pic>
      <p:sp>
        <p:nvSpPr>
          <p:cNvPr id="4" name="Slide Number Placeholder 3">
            <a:extLst>
              <a:ext uri="{FF2B5EF4-FFF2-40B4-BE49-F238E27FC236}">
                <a16:creationId xmlns:a16="http://schemas.microsoft.com/office/drawing/2014/main" id="{A09C8D91-8A2D-E8E2-C565-B01EAF028478}"/>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422665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A9D109-8781-24F7-7173-065987A3DD24}"/>
              </a:ext>
            </a:extLst>
          </p:cNvPr>
          <p:cNvSpPr>
            <a:spLocks noGrp="1"/>
          </p:cNvSpPr>
          <p:nvPr>
            <p:ph type="title"/>
          </p:nvPr>
        </p:nvSpPr>
        <p:spPr/>
        <p:txBody>
          <a:bodyPr/>
          <a:lstStyle/>
          <a:p>
            <a:r>
              <a:rPr lang="en-AU" dirty="0"/>
              <a:t>Random relay (2 of 11)</a:t>
            </a:r>
            <a:endParaRPr lang="en-US" dirty="0"/>
          </a:p>
        </p:txBody>
      </p:sp>
      <p:sp>
        <p:nvSpPr>
          <p:cNvPr id="14" name="Text Placeholder 4">
            <a:extLst>
              <a:ext uri="{FF2B5EF4-FFF2-40B4-BE49-F238E27FC236}">
                <a16:creationId xmlns:a16="http://schemas.microsoft.com/office/drawing/2014/main" id="{F923CEB3-4FF5-D12C-F48A-A1B08E4CDBDD}"/>
              </a:ext>
            </a:extLst>
          </p:cNvPr>
          <p:cNvSpPr>
            <a:spLocks noGrp="1"/>
          </p:cNvSpPr>
          <p:nvPr>
            <p:ph type="body" sz="quarter" idx="18"/>
          </p:nvPr>
        </p:nvSpPr>
        <p:spPr/>
        <p:txBody>
          <a:bodyPr/>
          <a:lstStyle/>
          <a:p>
            <a:r>
              <a:rPr lang="en-US" dirty="0"/>
              <a:t>What are the possible outcomes?</a:t>
            </a:r>
          </a:p>
        </p:txBody>
      </p:sp>
      <p:pic>
        <p:nvPicPr>
          <p:cNvPr id="3" name="Picture 2" descr="A cartoon red car.">
            <a:extLst>
              <a:ext uri="{FF2B5EF4-FFF2-40B4-BE49-F238E27FC236}">
                <a16:creationId xmlns:a16="http://schemas.microsoft.com/office/drawing/2014/main" id="{14828699-F94F-C56E-B8C8-F8F76164B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19515" y="3110381"/>
            <a:ext cx="2275371" cy="1468152"/>
          </a:xfrm>
          <a:prstGeom prst="rect">
            <a:avLst/>
          </a:prstGeom>
        </p:spPr>
      </p:pic>
      <p:pic>
        <p:nvPicPr>
          <p:cNvPr id="7" name="Picture 6" descr="Tree diagram with 3 branches: G, Y, R.&#10;&#10;And a traffic light.">
            <a:extLst>
              <a:ext uri="{FF2B5EF4-FFF2-40B4-BE49-F238E27FC236}">
                <a16:creationId xmlns:a16="http://schemas.microsoft.com/office/drawing/2014/main" id="{643C423B-B34B-D065-F20D-D899BF8772A0}"/>
              </a:ext>
            </a:extLst>
          </p:cNvPr>
          <p:cNvPicPr>
            <a:picLocks noChangeAspect="1"/>
          </p:cNvPicPr>
          <p:nvPr/>
        </p:nvPicPr>
        <p:blipFill>
          <a:blip r:embed="rId3"/>
          <a:stretch>
            <a:fillRect/>
          </a:stretch>
        </p:blipFill>
        <p:spPr>
          <a:xfrm>
            <a:off x="2694886" y="1576457"/>
            <a:ext cx="6573911" cy="4536000"/>
          </a:xfrm>
          <a:prstGeom prst="rect">
            <a:avLst/>
          </a:prstGeom>
          <a:noFill/>
        </p:spPr>
      </p:pic>
      <p:sp>
        <p:nvSpPr>
          <p:cNvPr id="4" name="Slide Number Placeholder 3">
            <a:extLst>
              <a:ext uri="{FF2B5EF4-FFF2-40B4-BE49-F238E27FC236}">
                <a16:creationId xmlns:a16="http://schemas.microsoft.com/office/drawing/2014/main" id="{A09C8D91-8A2D-E8E2-C565-B01EAF028478}"/>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52786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A9D109-8781-24F7-7173-065987A3DD24}"/>
              </a:ext>
            </a:extLst>
          </p:cNvPr>
          <p:cNvSpPr>
            <a:spLocks noGrp="1"/>
          </p:cNvSpPr>
          <p:nvPr>
            <p:ph type="title"/>
          </p:nvPr>
        </p:nvSpPr>
        <p:spPr/>
        <p:txBody>
          <a:bodyPr/>
          <a:lstStyle/>
          <a:p>
            <a:r>
              <a:rPr lang="en-AU" dirty="0"/>
              <a:t>Random relay (3 of 11)</a:t>
            </a:r>
            <a:endParaRPr lang="en-US" dirty="0"/>
          </a:p>
        </p:txBody>
      </p:sp>
      <p:sp>
        <p:nvSpPr>
          <p:cNvPr id="14" name="Text Placeholder 4">
            <a:extLst>
              <a:ext uri="{FF2B5EF4-FFF2-40B4-BE49-F238E27FC236}">
                <a16:creationId xmlns:a16="http://schemas.microsoft.com/office/drawing/2014/main" id="{F923CEB3-4FF5-D12C-F48A-A1B08E4CDBDD}"/>
              </a:ext>
            </a:extLst>
          </p:cNvPr>
          <p:cNvSpPr>
            <a:spLocks noGrp="1"/>
          </p:cNvSpPr>
          <p:nvPr>
            <p:ph type="body" sz="quarter" idx="18"/>
          </p:nvPr>
        </p:nvSpPr>
        <p:spPr/>
        <p:txBody>
          <a:bodyPr/>
          <a:lstStyle/>
          <a:p>
            <a:r>
              <a:rPr lang="en-US" dirty="0"/>
              <a:t>Consider a second set of traffic lights</a:t>
            </a:r>
          </a:p>
        </p:txBody>
      </p:sp>
      <p:pic>
        <p:nvPicPr>
          <p:cNvPr id="15" name="Picture 14" descr="A cartoon red car.">
            <a:extLst>
              <a:ext uri="{FF2B5EF4-FFF2-40B4-BE49-F238E27FC236}">
                <a16:creationId xmlns:a16="http://schemas.microsoft.com/office/drawing/2014/main" id="{A0D3428E-39F5-9748-A592-918A37F34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19515" y="3153924"/>
            <a:ext cx="2275371" cy="1468152"/>
          </a:xfrm>
          <a:prstGeom prst="rect">
            <a:avLst/>
          </a:prstGeom>
        </p:spPr>
      </p:pic>
      <p:grpSp>
        <p:nvGrpSpPr>
          <p:cNvPr id="17" name="Group 16" descr="Tree diagram with 2 steps of 3 branches: G, Y, R.&#10;Outcomes are listed at the end of each branch.">
            <a:extLst>
              <a:ext uri="{FF2B5EF4-FFF2-40B4-BE49-F238E27FC236}">
                <a16:creationId xmlns:a16="http://schemas.microsoft.com/office/drawing/2014/main" id="{1EE25147-E415-A0A2-1B06-7AF59A9A6257}"/>
              </a:ext>
            </a:extLst>
          </p:cNvPr>
          <p:cNvGrpSpPr/>
          <p:nvPr/>
        </p:nvGrpSpPr>
        <p:grpSpPr>
          <a:xfrm>
            <a:off x="2675128" y="1529095"/>
            <a:ext cx="6091571" cy="4685643"/>
            <a:chOff x="2675128" y="1529095"/>
            <a:chExt cx="6091571" cy="4685643"/>
          </a:xfrm>
        </p:grpSpPr>
        <p:sp>
          <p:nvSpPr>
            <p:cNvPr id="7" name="TextBox 6">
              <a:extLst>
                <a:ext uri="{FF2B5EF4-FFF2-40B4-BE49-F238E27FC236}">
                  <a16:creationId xmlns:a16="http://schemas.microsoft.com/office/drawing/2014/main" id="{6BEE65A3-82BC-B229-B797-5523AF4022ED}"/>
                </a:ext>
              </a:extLst>
            </p:cNvPr>
            <p:cNvSpPr txBox="1"/>
            <p:nvPr/>
          </p:nvSpPr>
          <p:spPr>
            <a:xfrm>
              <a:off x="2675128" y="1536481"/>
              <a:ext cx="2110740" cy="502667"/>
            </a:xfrm>
            <a:prstGeom prst="rect">
              <a:avLst/>
            </a:prstGeom>
            <a:noFill/>
          </p:spPr>
          <p:txBody>
            <a:bodyPr wrap="square" lIns="0" tIns="0" rIns="0" bIns="0" rtlCol="0">
              <a:noAutofit/>
            </a:bodyPr>
            <a:lstStyle/>
            <a:p>
              <a:pPr algn="ctr"/>
              <a:r>
                <a:rPr lang="en-AU" sz="1800" b="1" dirty="0">
                  <a:latin typeface="+mj-lt"/>
                </a:rPr>
                <a:t>1</a:t>
              </a:r>
              <a:r>
                <a:rPr lang="en-AU" sz="1800" b="1" baseline="30000" dirty="0">
                  <a:latin typeface="+mj-lt"/>
                </a:rPr>
                <a:t>st</a:t>
              </a:r>
              <a:r>
                <a:rPr lang="en-AU" sz="1800" b="1" dirty="0">
                  <a:latin typeface="+mj-lt"/>
                </a:rPr>
                <a:t> light</a:t>
              </a:r>
            </a:p>
          </p:txBody>
        </p:sp>
        <p:sp>
          <p:nvSpPr>
            <p:cNvPr id="10" name="TextBox 9">
              <a:extLst>
                <a:ext uri="{FF2B5EF4-FFF2-40B4-BE49-F238E27FC236}">
                  <a16:creationId xmlns:a16="http://schemas.microsoft.com/office/drawing/2014/main" id="{146CBF43-B096-65F0-BE73-982E60417F87}"/>
                </a:ext>
              </a:extLst>
            </p:cNvPr>
            <p:cNvSpPr txBox="1"/>
            <p:nvPr/>
          </p:nvSpPr>
          <p:spPr>
            <a:xfrm>
              <a:off x="5158422" y="1533730"/>
              <a:ext cx="2229770" cy="310015"/>
            </a:xfrm>
            <a:prstGeom prst="rect">
              <a:avLst/>
            </a:prstGeom>
            <a:noFill/>
          </p:spPr>
          <p:txBody>
            <a:bodyPr wrap="square" lIns="0" tIns="0" rIns="0" bIns="0" rtlCol="0">
              <a:noAutofit/>
            </a:bodyPr>
            <a:lstStyle/>
            <a:p>
              <a:pPr algn="ctr"/>
              <a:r>
                <a:rPr lang="en-AU" sz="1800" b="1" dirty="0">
                  <a:latin typeface="+mj-lt"/>
                </a:rPr>
                <a:t>2</a:t>
              </a:r>
              <a:r>
                <a:rPr lang="en-AU" sz="1800" b="1" baseline="30000" dirty="0">
                  <a:latin typeface="+mj-lt"/>
                </a:rPr>
                <a:t>nd</a:t>
              </a:r>
              <a:r>
                <a:rPr lang="en-AU" sz="1800" b="1" dirty="0">
                  <a:latin typeface="+mj-lt"/>
                </a:rPr>
                <a:t> light</a:t>
              </a:r>
            </a:p>
          </p:txBody>
        </p:sp>
        <p:sp>
          <p:nvSpPr>
            <p:cNvPr id="11" name="TextBox 10">
              <a:extLst>
                <a:ext uri="{FF2B5EF4-FFF2-40B4-BE49-F238E27FC236}">
                  <a16:creationId xmlns:a16="http://schemas.microsoft.com/office/drawing/2014/main" id="{1F02EC52-AF4C-855F-3F54-D67B17490A35}"/>
                </a:ext>
              </a:extLst>
            </p:cNvPr>
            <p:cNvSpPr txBox="1"/>
            <p:nvPr/>
          </p:nvSpPr>
          <p:spPr>
            <a:xfrm>
              <a:off x="7309269" y="1529095"/>
              <a:ext cx="1457430" cy="502667"/>
            </a:xfrm>
            <a:prstGeom prst="rect">
              <a:avLst/>
            </a:prstGeom>
            <a:noFill/>
          </p:spPr>
          <p:txBody>
            <a:bodyPr wrap="square" lIns="0" tIns="0" rIns="0" bIns="0" rtlCol="0">
              <a:noAutofit/>
            </a:bodyPr>
            <a:lstStyle/>
            <a:p>
              <a:pPr algn="ctr"/>
              <a:r>
                <a:rPr lang="en-AU" sz="1800" b="1" dirty="0">
                  <a:latin typeface="+mj-lt"/>
                </a:rPr>
                <a:t>Outcomes</a:t>
              </a:r>
            </a:p>
          </p:txBody>
        </p:sp>
        <p:pic>
          <p:nvPicPr>
            <p:cNvPr id="3" name="Picture 2">
              <a:extLst>
                <a:ext uri="{FF2B5EF4-FFF2-40B4-BE49-F238E27FC236}">
                  <a16:creationId xmlns:a16="http://schemas.microsoft.com/office/drawing/2014/main" id="{816432DB-B438-1C02-8D46-3406BBCE393E}"/>
                </a:ext>
              </a:extLst>
            </p:cNvPr>
            <p:cNvPicPr>
              <a:picLocks noChangeAspect="1"/>
            </p:cNvPicPr>
            <p:nvPr/>
          </p:nvPicPr>
          <p:blipFill rotWithShape="1">
            <a:blip r:embed="rId3"/>
            <a:srcRect r="56744"/>
            <a:stretch/>
          </p:blipFill>
          <p:spPr>
            <a:xfrm>
              <a:off x="2754401" y="2075672"/>
              <a:ext cx="1952194" cy="4139066"/>
            </a:xfrm>
            <a:prstGeom prst="rect">
              <a:avLst/>
            </a:prstGeom>
          </p:spPr>
        </p:pic>
        <p:pic>
          <p:nvPicPr>
            <p:cNvPr id="5" name="Picture 4">
              <a:extLst>
                <a:ext uri="{FF2B5EF4-FFF2-40B4-BE49-F238E27FC236}">
                  <a16:creationId xmlns:a16="http://schemas.microsoft.com/office/drawing/2014/main" id="{E2FB52C7-3C15-B013-441A-DF0367E7F5BD}"/>
                </a:ext>
              </a:extLst>
            </p:cNvPr>
            <p:cNvPicPr>
              <a:picLocks noChangeAspect="1"/>
            </p:cNvPicPr>
            <p:nvPr/>
          </p:nvPicPr>
          <p:blipFill rotWithShape="1">
            <a:blip r:embed="rId3"/>
            <a:srcRect l="43215" r="13529"/>
            <a:stretch/>
          </p:blipFill>
          <p:spPr>
            <a:xfrm>
              <a:off x="5301723" y="2075672"/>
              <a:ext cx="1952194" cy="4139066"/>
            </a:xfrm>
            <a:prstGeom prst="rect">
              <a:avLst/>
            </a:prstGeom>
          </p:spPr>
        </p:pic>
        <p:pic>
          <p:nvPicPr>
            <p:cNvPr id="8" name="Picture 7" descr="Tree diagram with 2 steps of 3 branches: G, Y, R.&#10;Outcomes are listed at the end of each branch.">
              <a:extLst>
                <a:ext uri="{FF2B5EF4-FFF2-40B4-BE49-F238E27FC236}">
                  <a16:creationId xmlns:a16="http://schemas.microsoft.com/office/drawing/2014/main" id="{2C203D2E-69DE-6B72-80AF-62E98A7293D0}"/>
                </a:ext>
              </a:extLst>
            </p:cNvPr>
            <p:cNvPicPr>
              <a:picLocks noChangeAspect="1"/>
            </p:cNvPicPr>
            <p:nvPr/>
          </p:nvPicPr>
          <p:blipFill rotWithShape="1">
            <a:blip r:embed="rId3"/>
            <a:srcRect l="90213" r="-1814"/>
            <a:stretch/>
          </p:blipFill>
          <p:spPr>
            <a:xfrm>
              <a:off x="7776214" y="2075672"/>
              <a:ext cx="523540" cy="4139066"/>
            </a:xfrm>
            <a:prstGeom prst="rect">
              <a:avLst/>
            </a:prstGeom>
          </p:spPr>
        </p:pic>
      </p:grpSp>
      <p:sp>
        <p:nvSpPr>
          <p:cNvPr id="6" name="Speech Bubble: Rectangle with Corners Rounded 5">
            <a:extLst>
              <a:ext uri="{FF2B5EF4-FFF2-40B4-BE49-F238E27FC236}">
                <a16:creationId xmlns:a16="http://schemas.microsoft.com/office/drawing/2014/main" id="{69921728-5614-654F-1887-CEA2664DDE01}"/>
              </a:ext>
            </a:extLst>
          </p:cNvPr>
          <p:cNvSpPr/>
          <p:nvPr/>
        </p:nvSpPr>
        <p:spPr>
          <a:xfrm>
            <a:off x="9288996" y="1787814"/>
            <a:ext cx="2127748" cy="1378546"/>
          </a:xfrm>
          <a:prstGeom prst="wedgeRoundRectCallout">
            <a:avLst>
              <a:gd name="adj1" fmla="val -66367"/>
              <a:gd name="adj2" fmla="val -2199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dirty="0"/>
              <a:t>Why would we list the possible outcomes at the end?</a:t>
            </a:r>
          </a:p>
        </p:txBody>
      </p:sp>
      <p:sp>
        <p:nvSpPr>
          <p:cNvPr id="4" name="Slide Number Placeholder 3">
            <a:extLst>
              <a:ext uri="{FF2B5EF4-FFF2-40B4-BE49-F238E27FC236}">
                <a16:creationId xmlns:a16="http://schemas.microsoft.com/office/drawing/2014/main" id="{A09C8D91-8A2D-E8E2-C565-B01EAF028478}"/>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2963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Random relay (4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812200" cy="4536000"/>
              </a:xfrm>
            </p:spPr>
            <p:txBody>
              <a:bodyPr/>
              <a:lstStyle/>
              <a:p>
                <a:r>
                  <a:rPr lang="en-AU" sz="1800" dirty="0">
                    <a:effectLst/>
                    <a:ea typeface="Calibri" panose="020F0502020204030204" pitchFamily="34" charset="0"/>
                    <a:cs typeface="Times New Roman" panose="02020603050405020304" pitchFamily="18" charset="0"/>
                  </a:rPr>
                  <a:t>Calculate the probability of flipping Heads on a coin 3 times in a row.</a:t>
                </a:r>
              </a:p>
              <a:p>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𝐻𝐻𝐻</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8</m:t>
                          </m:r>
                        </m:den>
                      </m:f>
                    </m:oMath>
                  </m:oMathPara>
                </a14:m>
                <a:endParaRPr lang="en-AU" sz="1800" dirty="0">
                  <a:effectLst/>
                  <a:ea typeface="Calibri" panose="020F0502020204030204" pitchFamily="34" charset="0"/>
                  <a:cs typeface="Times New Roman" panose="02020603050405020304" pitchFamily="18" charset="0"/>
                </a:endParaRPr>
              </a:p>
              <a:p>
                <a:r>
                  <a:rPr lang="en-AU" dirty="0"/>
                  <a:t>There is one branch of HHH and 8 branches all together. </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5812200" cy="4536000"/>
              </a:xfrm>
              <a:blipFill>
                <a:blip r:embed="rId2"/>
                <a:stretch>
                  <a:fillRect l="-2411" r="-1153"/>
                </a:stretch>
              </a:blipFill>
            </p:spPr>
            <p:txBody>
              <a:bodyPr/>
              <a:lstStyle/>
              <a:p>
                <a:r>
                  <a:rPr lang="en-AU">
                    <a:noFill/>
                  </a:rPr>
                  <a:t> </a:t>
                </a:r>
              </a:p>
            </p:txBody>
          </p:sp>
        </mc:Fallback>
      </mc:AlternateContent>
      <p:pic>
        <p:nvPicPr>
          <p:cNvPr id="1028" name="Picture 4" descr="Three event tree diagram where a coin is being flipped. The HHH branch is highlighted.">
            <a:extLst>
              <a:ext uri="{FF2B5EF4-FFF2-40B4-BE49-F238E27FC236}">
                <a16:creationId xmlns:a16="http://schemas.microsoft.com/office/drawing/2014/main" id="{14F919DE-4D8C-7235-48AF-412A9960A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449" y="1675620"/>
            <a:ext cx="5183551" cy="44803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Random relay (5 of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1 – self 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618925"/>
                <a:ext cx="5116513" cy="4537075"/>
              </a:xfrm>
            </p:spPr>
            <p:txBody>
              <a:bodyPr/>
              <a:lstStyle/>
              <a:p>
                <a:r>
                  <a:rPr lang="en-AU" sz="1800" dirty="0">
                    <a:effectLst/>
                    <a:ea typeface="Calibri" panose="020F0502020204030204" pitchFamily="34" charset="0"/>
                    <a:cs typeface="Times New Roman" panose="02020603050405020304" pitchFamily="18" charset="0"/>
                  </a:rPr>
                  <a:t>Calculate the probability of flipping Heads on a coin 3 times in a row.</a:t>
                </a:r>
              </a:p>
              <a:p>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𝐻𝐻𝐻</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8</m:t>
                          </m:r>
                        </m:den>
                      </m:f>
                    </m:oMath>
                  </m:oMathPara>
                </a14:m>
                <a:endParaRPr lang="en-AU" sz="1800" dirty="0">
                  <a:effectLst/>
                  <a:ea typeface="Calibri" panose="020F0502020204030204" pitchFamily="34" charset="0"/>
                  <a:cs typeface="Times New Roman" panose="02020603050405020304" pitchFamily="18" charset="0"/>
                </a:endParaRPr>
              </a:p>
              <a:p>
                <a:r>
                  <a:rPr lang="en-AU" sz="1800" dirty="0">
                    <a:cs typeface="Arial" panose="020B0604020202020204" pitchFamily="34" charset="0"/>
                  </a:rPr>
                  <a:t>There is one branch of HHH and 8 branches all together.</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4294967295"/>
              </p:nvPr>
            </p:nvSpPr>
            <p:spPr>
              <a:xfrm>
                <a:off x="360000" y="1618925"/>
                <a:ext cx="5116513" cy="4537075"/>
              </a:xfrm>
              <a:blipFill>
                <a:blip r:embed="rId2"/>
                <a:stretch>
                  <a:fillRect l="-2741" r="-1430"/>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FBFE5127-EC0F-2D90-9D2F-B273375BA31F}"/>
              </a:ext>
            </a:extLst>
          </p:cNvPr>
          <p:cNvSpPr/>
          <p:nvPr/>
        </p:nvSpPr>
        <p:spPr>
          <a:xfrm>
            <a:off x="6031286" y="360000"/>
            <a:ext cx="3763871" cy="898220"/>
          </a:xfrm>
          <a:prstGeom prst="wedgeRoundRectCallout">
            <a:avLst>
              <a:gd name="adj1" fmla="val -21123"/>
              <a:gd name="adj2" fmla="val 6512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How does the tree diagram help to calculate the probability?</a:t>
            </a:r>
          </a:p>
        </p:txBody>
      </p:sp>
      <p:pic>
        <p:nvPicPr>
          <p:cNvPr id="2052" name="Picture 4" descr="Three event tree diagram where a coin is being flipped. The HHH branch is highlighted.">
            <a:extLst>
              <a:ext uri="{FF2B5EF4-FFF2-40B4-BE49-F238E27FC236}">
                <a16:creationId xmlns:a16="http://schemas.microsoft.com/office/drawing/2014/main" id="{570A8DE5-117E-BCC9-39B4-73537FA32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286" y="1444107"/>
            <a:ext cx="4692178" cy="4055664"/>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CCF879EF-60D0-9AE3-CD27-2E83601734C3}"/>
              </a:ext>
            </a:extLst>
          </p:cNvPr>
          <p:cNvSpPr/>
          <p:nvPr/>
        </p:nvSpPr>
        <p:spPr>
          <a:xfrm>
            <a:off x="6096000" y="5760992"/>
            <a:ext cx="5039651" cy="955808"/>
          </a:xfrm>
          <a:prstGeom prst="wedgeRoundRectCallout">
            <a:avLst>
              <a:gd name="adj1" fmla="val 21719"/>
              <a:gd name="adj2" fmla="val -7189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Why would you draw the whole tree diagram if you only care about one outcome?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401034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curriculum-reform-template-2023</Template>
  <TotalTime>0</TotalTime>
  <Words>884</Words>
  <Application>Microsoft Office PowerPoint</Application>
  <PresentationFormat>Widescreen</PresentationFormat>
  <Paragraphs>99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Times New Roman</vt:lpstr>
      <vt:lpstr>Public Sans</vt:lpstr>
      <vt:lpstr>Arial</vt:lpstr>
      <vt:lpstr>Public Sans Light</vt:lpstr>
      <vt:lpstr>Cambria Math</vt:lpstr>
      <vt:lpstr>1_NSWG Corporate</vt:lpstr>
      <vt:lpstr>Random relay</vt:lpstr>
      <vt:lpstr>Launch</vt:lpstr>
      <vt:lpstr>Random relay events</vt:lpstr>
      <vt:lpstr>Summarise</vt:lpstr>
      <vt:lpstr>Random relay (1 of 11)</vt:lpstr>
      <vt:lpstr>Random relay (2 of 11)</vt:lpstr>
      <vt:lpstr>Random relay (3 of 11)</vt:lpstr>
      <vt:lpstr>Random relay (4 of 11)</vt:lpstr>
      <vt:lpstr>Random relay (5 of 11)</vt:lpstr>
      <vt:lpstr>Random relay (6 of 11)</vt:lpstr>
      <vt:lpstr>Random relay (7 of 11)</vt:lpstr>
      <vt:lpstr>Random relay (8 of 11)</vt:lpstr>
      <vt:lpstr>Random relay (9 of 11)</vt:lpstr>
      <vt:lpstr>Random relay (10 of 11)</vt:lpstr>
      <vt:lpstr>Random relay (11 of 11)</vt:lpstr>
      <vt:lpstr>Apply</vt:lpstr>
      <vt:lpstr>Tree diagrams (1 of 3)</vt:lpstr>
      <vt:lpstr>Tree diagrams (2 of 3)</vt:lpstr>
      <vt:lpstr>Tree diagrams (3 of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 relay</dc:title>
  <dc:creator>NSW Department of Education</dc:creator>
  <dcterms:created xsi:type="dcterms:W3CDTF">2024-03-11T03:35:00Z</dcterms:created>
  <dcterms:modified xsi:type="dcterms:W3CDTF">2024-03-11T03:35:21Z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2024-03-11T03:35:20Z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23d79a77-4614-4351-9da8-7a7c6e84dcf1</vt:lpwstr>
  </property>
  <property fmtid="{D5CDD505-2E9C-101B-9397-08002B2CF9AE}" pid="8" name="MSIP_Label_b603dfd7-d93a-4381-a340-2995d8282205_ContentBits">
    <vt:lpwstr>0</vt:lpwstr>
  </property>
</Properties>
</file>