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9"/>
  </p:notesMasterIdLst>
  <p:handoutMasterIdLst>
    <p:handoutMasterId r:id="rId10"/>
  </p:handoutMasterIdLst>
  <p:sldIdLst>
    <p:sldId id="257" r:id="rId2"/>
    <p:sldId id="380" r:id="rId3"/>
    <p:sldId id="272" r:id="rId4"/>
    <p:sldId id="374" r:id="rId5"/>
    <p:sldId id="376" r:id="rId6"/>
    <p:sldId id="381" r:id="rId7"/>
    <p:sldId id="361" r:id="rId8"/>
  </p:sldIdLst>
  <p:sldSz cx="12192000" cy="6858000"/>
  <p:notesSz cx="6858000" cy="9144000"/>
  <p:embeddedFontLst>
    <p:embeddedFont>
      <p:font typeface="Public Sans" pitchFamily="2" charset="0"/>
      <p:regular r:id="rId11"/>
      <p:bold r:id="rId12"/>
      <p:italic r:id="rId13"/>
      <p:boldItalic r:id="rId14"/>
    </p:embeddedFont>
    <p:embeddedFont>
      <p:font typeface="Public Sans Light" pitchFamily="2"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370C784-7104-4587-1C03-A4A0A6D07F3E}" name="Alyana Marave" initials="AM" userId="S::Alyana.Marave1@det.nsw.edu.au::dd6e8313-0bdf-4d22-8f0f-323573363137" providerId="AD"/>
  <p188:author id="{451BCE89-D10D-B9BA-A675-7D0FE91CF12C}" name="Caitlin Pace" initials="CP" userId="S::Caitlin.Pace1@det.nsw.edu.au::45b48bc0-dd90-485f-846b-c9880ccc9375"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05" autoAdjust="0"/>
  </p:normalViewPr>
  <p:slideViewPr>
    <p:cSldViewPr snapToGrid="0">
      <p:cViewPr varScale="1">
        <p:scale>
          <a:sx n="88" d="100"/>
          <a:sy n="88" d="100"/>
        </p:scale>
        <p:origin x="588" y="9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65717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5994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8253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15953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1318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7760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13189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29301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875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17040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1301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493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311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8062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5352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8218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667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8905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0064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11733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83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19299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4008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617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49283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1529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58311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67519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29635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913963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2-way tables</a:t>
            </a:r>
          </a:p>
        </p:txBody>
      </p:sp>
      <p:sp>
        <p:nvSpPr>
          <p:cNvPr id="4" name="Text Placeholder 3">
            <a:extLst>
              <a:ext uri="{FF2B5EF4-FFF2-40B4-BE49-F238E27FC236}">
                <a16:creationId xmlns:a16="http://schemas.microsoft.com/office/drawing/2014/main" id="{12B24324-943C-4AC9-8F64-410EA63B185F}"/>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nchor="t">
            <a:normAutofit/>
          </a:bodyPr>
          <a:lstStyle/>
          <a:p>
            <a:r>
              <a:rPr lang="en-AU" dirty="0"/>
              <a:t>Figure 1</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nchor="b">
            <a:noAutofit/>
          </a:bodyPr>
          <a:lstStyle/>
          <a:p>
            <a:pPr>
              <a:lnSpc>
                <a:spcPct val="140000"/>
              </a:lnSpc>
            </a:pPr>
            <a:r>
              <a:rPr lang="en-AU" dirty="0">
                <a:effectLst/>
                <a:latin typeface="+mn-lt"/>
                <a:ea typeface="Calibri" panose="020F0502020204030204" pitchFamily="34" charset="0"/>
              </a:rPr>
              <a:t>Which one doesn’t belong?</a:t>
            </a:r>
            <a:endParaRPr lang="en-AU" dirty="0">
              <a:latin typeface="+mn-lt"/>
            </a:endParaRPr>
          </a:p>
        </p:txBody>
      </p:sp>
      <p:pic>
        <p:nvPicPr>
          <p:cNvPr id="5" name="Picture 4" descr="Two circles of the same size, labelled A and B beside each other.">
            <a:extLst>
              <a:ext uri="{FF2B5EF4-FFF2-40B4-BE49-F238E27FC236}">
                <a16:creationId xmlns:a16="http://schemas.microsoft.com/office/drawing/2014/main" id="{4DA554E7-D4A5-3E69-39ED-1C3C3739D90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0000" y="2511870"/>
            <a:ext cx="4959632" cy="2626188"/>
          </a:xfrm>
          <a:prstGeom prst="rect">
            <a:avLst/>
          </a:prstGeom>
        </p:spPr>
      </p:pic>
      <p:pic>
        <p:nvPicPr>
          <p:cNvPr id="6" name="Picture 5" descr="A larger circle labelled A is overlapping with a smaller circle to its right, labelled B">
            <a:extLst>
              <a:ext uri="{FF2B5EF4-FFF2-40B4-BE49-F238E27FC236}">
                <a16:creationId xmlns:a16="http://schemas.microsoft.com/office/drawing/2014/main" id="{30E55E3F-9DFB-456C-61E6-D35DF0DA7E8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91338" y="2631233"/>
            <a:ext cx="3275926" cy="2387462"/>
          </a:xfrm>
          <a:prstGeom prst="rect">
            <a:avLst/>
          </a:prstGeom>
        </p:spPr>
      </p:pic>
      <p:pic>
        <p:nvPicPr>
          <p:cNvPr id="8" name="Picture 7" descr="a small circle labelled B is sitting inside a larger circle labelled A">
            <a:extLst>
              <a:ext uri="{FF2B5EF4-FFF2-40B4-BE49-F238E27FC236}">
                <a16:creationId xmlns:a16="http://schemas.microsoft.com/office/drawing/2014/main" id="{993B3AEA-A99A-17D9-9103-B6E95C5888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38970" y="2580763"/>
            <a:ext cx="2770246" cy="2488402"/>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4516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nchor="t">
            <a:normAutofit/>
          </a:bodyPr>
          <a:lstStyle/>
          <a:p>
            <a:r>
              <a:rPr lang="en-AU" dirty="0"/>
              <a:t>Table 1</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nchor="b">
            <a:noAutofit/>
          </a:bodyPr>
          <a:lstStyle/>
          <a:p>
            <a:pPr>
              <a:lnSpc>
                <a:spcPct val="140000"/>
              </a:lnSpc>
            </a:pPr>
            <a:r>
              <a:rPr lang="en-AU" dirty="0">
                <a:effectLst/>
                <a:latin typeface="+mn-lt"/>
                <a:ea typeface="Calibri" panose="020F0502020204030204" pitchFamily="34" charset="0"/>
              </a:rPr>
              <a:t>Incidence of common colds involving French skiers (Pauling</a:t>
            </a:r>
            <a:r>
              <a:rPr lang="en-AU" dirty="0">
                <a:latin typeface="+mn-lt"/>
                <a:ea typeface="Calibri" panose="020F0502020204030204" pitchFamily="34" charset="0"/>
              </a:rPr>
              <a:t> </a:t>
            </a:r>
            <a:r>
              <a:rPr lang="en-AU" dirty="0">
                <a:effectLst/>
                <a:latin typeface="+mn-lt"/>
                <a:ea typeface="Calibri" panose="020F0502020204030204" pitchFamily="34" charset="0"/>
              </a:rPr>
              <a:t>1971).</a:t>
            </a:r>
            <a:endParaRPr lang="en-AU" dirty="0">
              <a:latin typeface="+mn-lt"/>
            </a:endParaRPr>
          </a:p>
        </p:txBody>
      </p:sp>
      <p:graphicFrame>
        <p:nvGraphicFramePr>
          <p:cNvPr id="7" name="Table 6" descr="Table shows the numbers of French skiers who caught a cold versus not catching a cold when taking a placebo versus vitamin C.">
            <a:extLst>
              <a:ext uri="{FF2B5EF4-FFF2-40B4-BE49-F238E27FC236}">
                <a16:creationId xmlns:a16="http://schemas.microsoft.com/office/drawing/2014/main" id="{2F102D52-0830-909E-A850-FB2013A25DE9}"/>
              </a:ext>
            </a:extLst>
          </p:cNvPr>
          <p:cNvGraphicFramePr>
            <a:graphicFrameLocks noGrp="1"/>
          </p:cNvGraphicFramePr>
          <p:nvPr>
            <p:extLst>
              <p:ext uri="{D42A27DB-BD31-4B8C-83A1-F6EECF244321}">
                <p14:modId xmlns:p14="http://schemas.microsoft.com/office/powerpoint/2010/main" val="1985612260"/>
              </p:ext>
            </p:extLst>
          </p:nvPr>
        </p:nvGraphicFramePr>
        <p:xfrm>
          <a:off x="1883602" y="1822948"/>
          <a:ext cx="8424796" cy="4052532"/>
        </p:xfrm>
        <a:graphic>
          <a:graphicData uri="http://schemas.openxmlformats.org/drawingml/2006/table">
            <a:tbl>
              <a:tblPr firstRow="1" firstCol="1" bandRow="1">
                <a:tableStyleId>{5940675A-B579-460E-94D1-54222C63F5DA}</a:tableStyleId>
              </a:tblPr>
              <a:tblGrid>
                <a:gridCol w="2807876">
                  <a:extLst>
                    <a:ext uri="{9D8B030D-6E8A-4147-A177-3AD203B41FA5}">
                      <a16:colId xmlns:a16="http://schemas.microsoft.com/office/drawing/2014/main" val="832287114"/>
                    </a:ext>
                  </a:extLst>
                </a:gridCol>
                <a:gridCol w="2807876">
                  <a:extLst>
                    <a:ext uri="{9D8B030D-6E8A-4147-A177-3AD203B41FA5}">
                      <a16:colId xmlns:a16="http://schemas.microsoft.com/office/drawing/2014/main" val="1425640684"/>
                    </a:ext>
                  </a:extLst>
                </a:gridCol>
                <a:gridCol w="2809044">
                  <a:extLst>
                    <a:ext uri="{9D8B030D-6E8A-4147-A177-3AD203B41FA5}">
                      <a16:colId xmlns:a16="http://schemas.microsoft.com/office/drawing/2014/main" val="767132369"/>
                    </a:ext>
                  </a:extLst>
                </a:gridCol>
              </a:tblGrid>
              <a:tr h="1350844">
                <a:tc>
                  <a:txBody>
                    <a:bodyPr/>
                    <a:lstStyle/>
                    <a:p>
                      <a:pPr algn="ctr">
                        <a:lnSpc>
                          <a:spcPct val="150000"/>
                        </a:lnSpc>
                        <a:spcBef>
                          <a:spcPts val="1200"/>
                        </a:spcBef>
                        <a:spcAft>
                          <a:spcPts val="600"/>
                        </a:spcAft>
                      </a:pPr>
                      <a:r>
                        <a:rPr lang="en-AU" sz="2000" dirty="0">
                          <a:effectLst/>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05273" marR="105273" marT="0" marB="0" anchor="ctr"/>
                </a:tc>
                <a:tc>
                  <a:txBody>
                    <a:bodyPr/>
                    <a:lstStyle/>
                    <a:p>
                      <a:pPr algn="ctr">
                        <a:lnSpc>
                          <a:spcPct val="150000"/>
                        </a:lnSpc>
                        <a:spcBef>
                          <a:spcPts val="1200"/>
                        </a:spcBef>
                        <a:spcAft>
                          <a:spcPts val="600"/>
                        </a:spcAft>
                      </a:pPr>
                      <a:r>
                        <a:rPr lang="en-AU" sz="2000" b="1" dirty="0">
                          <a:effectLst/>
                          <a:latin typeface="+mj-lt"/>
                        </a:rPr>
                        <a:t>Cold</a:t>
                      </a:r>
                      <a:endParaRPr lang="en-AU" sz="2000" b="1" dirty="0">
                        <a:effectLst/>
                        <a:latin typeface="+mj-lt"/>
                        <a:ea typeface="Calibri" panose="020F0502020204030204" pitchFamily="34" charset="0"/>
                        <a:cs typeface="Arial" panose="020B0604020202020204" pitchFamily="34" charset="0"/>
                      </a:endParaRPr>
                    </a:p>
                  </a:txBody>
                  <a:tcPr marL="105273" marR="105273" marT="0" marB="0" anchor="ctr"/>
                </a:tc>
                <a:tc>
                  <a:txBody>
                    <a:bodyPr/>
                    <a:lstStyle/>
                    <a:p>
                      <a:pPr algn="ctr">
                        <a:lnSpc>
                          <a:spcPct val="150000"/>
                        </a:lnSpc>
                        <a:spcBef>
                          <a:spcPts val="1200"/>
                        </a:spcBef>
                        <a:spcAft>
                          <a:spcPts val="600"/>
                        </a:spcAft>
                      </a:pPr>
                      <a:r>
                        <a:rPr lang="en-AU" sz="2000" b="1" dirty="0">
                          <a:effectLst/>
                          <a:latin typeface="+mj-lt"/>
                        </a:rPr>
                        <a:t>No Cold</a:t>
                      </a:r>
                      <a:endParaRPr lang="en-AU" sz="2000" b="1" dirty="0">
                        <a:effectLst/>
                        <a:latin typeface="+mj-lt"/>
                        <a:ea typeface="Calibri" panose="020F0502020204030204" pitchFamily="34" charset="0"/>
                        <a:cs typeface="Arial" panose="020B0604020202020204" pitchFamily="34" charset="0"/>
                      </a:endParaRPr>
                    </a:p>
                  </a:txBody>
                  <a:tcPr marL="105273" marR="105273" marT="0" marB="0" anchor="ctr"/>
                </a:tc>
                <a:extLst>
                  <a:ext uri="{0D108BD9-81ED-4DB2-BD59-A6C34878D82A}">
                    <a16:rowId xmlns:a16="http://schemas.microsoft.com/office/drawing/2014/main" val="266694339"/>
                  </a:ext>
                </a:extLst>
              </a:tr>
              <a:tr h="1350844">
                <a:tc>
                  <a:txBody>
                    <a:bodyPr/>
                    <a:lstStyle/>
                    <a:p>
                      <a:pPr algn="ctr">
                        <a:lnSpc>
                          <a:spcPct val="150000"/>
                        </a:lnSpc>
                        <a:spcBef>
                          <a:spcPts val="1200"/>
                        </a:spcBef>
                        <a:spcAft>
                          <a:spcPts val="600"/>
                        </a:spcAft>
                      </a:pPr>
                      <a:r>
                        <a:rPr lang="en-AU" sz="2000" b="1" dirty="0">
                          <a:effectLst/>
                          <a:latin typeface="+mj-lt"/>
                        </a:rPr>
                        <a:t>Placebo</a:t>
                      </a:r>
                      <a:endParaRPr lang="en-AU" sz="2000" b="1" dirty="0">
                        <a:effectLst/>
                        <a:latin typeface="+mj-lt"/>
                        <a:ea typeface="Calibri" panose="020F0502020204030204" pitchFamily="34" charset="0"/>
                        <a:cs typeface="Arial" panose="020B0604020202020204" pitchFamily="34" charset="0"/>
                      </a:endParaRPr>
                    </a:p>
                  </a:txBody>
                  <a:tcPr marL="105273" marR="105273" marT="0" marB="0" anchor="ctr"/>
                </a:tc>
                <a:tc>
                  <a:txBody>
                    <a:bodyPr/>
                    <a:lstStyle/>
                    <a:p>
                      <a:pPr algn="ctr">
                        <a:lnSpc>
                          <a:spcPct val="150000"/>
                        </a:lnSpc>
                        <a:spcBef>
                          <a:spcPts val="1200"/>
                        </a:spcBef>
                        <a:spcAft>
                          <a:spcPts val="600"/>
                        </a:spcAft>
                      </a:pPr>
                      <a:r>
                        <a:rPr lang="en-AU" sz="2000" dirty="0">
                          <a:effectLst/>
                        </a:rPr>
                        <a:t>31</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05273" marR="105273" marT="0" marB="0" anchor="ctr"/>
                </a:tc>
                <a:tc>
                  <a:txBody>
                    <a:bodyPr/>
                    <a:lstStyle/>
                    <a:p>
                      <a:pPr algn="ctr">
                        <a:lnSpc>
                          <a:spcPct val="150000"/>
                        </a:lnSpc>
                        <a:spcBef>
                          <a:spcPts val="1200"/>
                        </a:spcBef>
                        <a:spcAft>
                          <a:spcPts val="600"/>
                        </a:spcAft>
                      </a:pPr>
                      <a:r>
                        <a:rPr lang="en-AU" sz="2000">
                          <a:effectLst/>
                        </a:rPr>
                        <a:t>109</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05273" marR="105273" marT="0" marB="0" anchor="ctr"/>
                </a:tc>
                <a:extLst>
                  <a:ext uri="{0D108BD9-81ED-4DB2-BD59-A6C34878D82A}">
                    <a16:rowId xmlns:a16="http://schemas.microsoft.com/office/drawing/2014/main" val="3512770615"/>
                  </a:ext>
                </a:extLst>
              </a:tr>
              <a:tr h="1350844">
                <a:tc>
                  <a:txBody>
                    <a:bodyPr/>
                    <a:lstStyle/>
                    <a:p>
                      <a:pPr algn="ctr">
                        <a:lnSpc>
                          <a:spcPct val="150000"/>
                        </a:lnSpc>
                        <a:spcBef>
                          <a:spcPts val="1200"/>
                        </a:spcBef>
                        <a:spcAft>
                          <a:spcPts val="600"/>
                        </a:spcAft>
                      </a:pPr>
                      <a:r>
                        <a:rPr lang="en-AU" sz="2000" b="1" dirty="0">
                          <a:effectLst/>
                          <a:latin typeface="+mj-lt"/>
                        </a:rPr>
                        <a:t>Vitamin C</a:t>
                      </a:r>
                      <a:endParaRPr lang="en-AU" sz="2000" b="1" dirty="0">
                        <a:effectLst/>
                        <a:latin typeface="+mj-lt"/>
                        <a:ea typeface="Calibri" panose="020F0502020204030204" pitchFamily="34" charset="0"/>
                        <a:cs typeface="Arial" panose="020B0604020202020204" pitchFamily="34" charset="0"/>
                      </a:endParaRPr>
                    </a:p>
                  </a:txBody>
                  <a:tcPr marL="105273" marR="105273" marT="0" marB="0" anchor="ctr"/>
                </a:tc>
                <a:tc>
                  <a:txBody>
                    <a:bodyPr/>
                    <a:lstStyle/>
                    <a:p>
                      <a:pPr algn="ctr">
                        <a:lnSpc>
                          <a:spcPct val="150000"/>
                        </a:lnSpc>
                        <a:spcBef>
                          <a:spcPts val="1200"/>
                        </a:spcBef>
                        <a:spcAft>
                          <a:spcPts val="600"/>
                        </a:spcAft>
                      </a:pPr>
                      <a:r>
                        <a:rPr lang="en-AU" sz="2000" dirty="0">
                          <a:effectLst/>
                        </a:rPr>
                        <a:t>17</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05273" marR="105273" marT="0" marB="0" anchor="ctr"/>
                </a:tc>
                <a:tc>
                  <a:txBody>
                    <a:bodyPr/>
                    <a:lstStyle/>
                    <a:p>
                      <a:pPr algn="ctr">
                        <a:lnSpc>
                          <a:spcPct val="150000"/>
                        </a:lnSpc>
                        <a:spcBef>
                          <a:spcPts val="1200"/>
                        </a:spcBef>
                        <a:spcAft>
                          <a:spcPts val="600"/>
                        </a:spcAft>
                      </a:pPr>
                      <a:r>
                        <a:rPr lang="en-AU" sz="2000" dirty="0">
                          <a:effectLst/>
                        </a:rPr>
                        <a:t>123</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05273" marR="105273" marT="0" marB="0" anchor="ctr"/>
                </a:tc>
                <a:extLst>
                  <a:ext uri="{0D108BD9-81ED-4DB2-BD59-A6C34878D82A}">
                    <a16:rowId xmlns:a16="http://schemas.microsoft.com/office/drawing/2014/main" val="3792905306"/>
                  </a:ext>
                </a:extLst>
              </a:tr>
            </a:tbl>
          </a:graphicData>
        </a:graphic>
      </p:graphicFrame>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42035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871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272E-6721-19F8-E122-4624716FDD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8E0A8A-097D-A556-DA3B-3544FBD31D93}"/>
              </a:ext>
            </a:extLst>
          </p:cNvPr>
          <p:cNvSpPr>
            <a:spLocks noGrp="1"/>
          </p:cNvSpPr>
          <p:nvPr>
            <p:ph type="title"/>
          </p:nvPr>
        </p:nvSpPr>
        <p:spPr/>
        <p:txBody>
          <a:bodyPr anchor="t">
            <a:normAutofit/>
          </a:bodyPr>
          <a:lstStyle/>
          <a:p>
            <a:r>
              <a:rPr lang="en-AU" dirty="0"/>
              <a:t>Table 1 with totals</a:t>
            </a:r>
          </a:p>
        </p:txBody>
      </p:sp>
      <p:sp>
        <p:nvSpPr>
          <p:cNvPr id="4" name="Text Placeholder 3">
            <a:extLst>
              <a:ext uri="{FF2B5EF4-FFF2-40B4-BE49-F238E27FC236}">
                <a16:creationId xmlns:a16="http://schemas.microsoft.com/office/drawing/2014/main" id="{66BBD16B-A700-336D-28BD-BBA758371F1D}"/>
              </a:ext>
            </a:extLst>
          </p:cNvPr>
          <p:cNvSpPr>
            <a:spLocks noGrp="1"/>
          </p:cNvSpPr>
          <p:nvPr>
            <p:ph type="body" sz="quarter" idx="18"/>
          </p:nvPr>
        </p:nvSpPr>
        <p:spPr/>
        <p:txBody>
          <a:bodyPr anchor="b">
            <a:noAutofit/>
          </a:bodyPr>
          <a:lstStyle/>
          <a:p>
            <a:pPr>
              <a:lnSpc>
                <a:spcPct val="140000"/>
              </a:lnSpc>
            </a:pPr>
            <a:r>
              <a:rPr lang="en-AU" dirty="0">
                <a:effectLst/>
                <a:latin typeface="+mn-lt"/>
                <a:ea typeface="Calibri" panose="020F0502020204030204" pitchFamily="34" charset="0"/>
              </a:rPr>
              <a:t>Incidence of common colds involving French skiers (Pauling 1971).</a:t>
            </a:r>
            <a:endParaRPr lang="en-AU" dirty="0">
              <a:latin typeface="+mn-lt"/>
            </a:endParaRPr>
          </a:p>
        </p:txBody>
      </p:sp>
      <p:graphicFrame>
        <p:nvGraphicFramePr>
          <p:cNvPr id="6" name="Table 5" descr="Table shows the numbers of French skiers who caught a cold versus not catching a cold when taking a placebo versus vitamin C.&#10;Table shows the total number of skiers that took the placebo vs vitamin C and the total number of skiers who caught colds vs not catching colds.">
            <a:extLst>
              <a:ext uri="{FF2B5EF4-FFF2-40B4-BE49-F238E27FC236}">
                <a16:creationId xmlns:a16="http://schemas.microsoft.com/office/drawing/2014/main" id="{3A2409B4-BFFB-38CE-0676-D805D93826BD}"/>
              </a:ext>
            </a:extLst>
          </p:cNvPr>
          <p:cNvGraphicFramePr>
            <a:graphicFrameLocks noGrp="1"/>
          </p:cNvGraphicFramePr>
          <p:nvPr>
            <p:extLst>
              <p:ext uri="{D42A27DB-BD31-4B8C-83A1-F6EECF244321}">
                <p14:modId xmlns:p14="http://schemas.microsoft.com/office/powerpoint/2010/main" val="252115133"/>
              </p:ext>
            </p:extLst>
          </p:nvPr>
        </p:nvGraphicFramePr>
        <p:xfrm>
          <a:off x="2312930" y="1539919"/>
          <a:ext cx="7566140" cy="4621396"/>
        </p:xfrm>
        <a:graphic>
          <a:graphicData uri="http://schemas.openxmlformats.org/drawingml/2006/table">
            <a:tbl>
              <a:tblPr firstRow="1" firstCol="1" bandRow="1">
                <a:tableStyleId>{5940675A-B579-460E-94D1-54222C63F5DA}</a:tableStyleId>
              </a:tblPr>
              <a:tblGrid>
                <a:gridCol w="1891142">
                  <a:extLst>
                    <a:ext uri="{9D8B030D-6E8A-4147-A177-3AD203B41FA5}">
                      <a16:colId xmlns:a16="http://schemas.microsoft.com/office/drawing/2014/main" val="832287114"/>
                    </a:ext>
                  </a:extLst>
                </a:gridCol>
                <a:gridCol w="1891142">
                  <a:extLst>
                    <a:ext uri="{9D8B030D-6E8A-4147-A177-3AD203B41FA5}">
                      <a16:colId xmlns:a16="http://schemas.microsoft.com/office/drawing/2014/main" val="1425640684"/>
                    </a:ext>
                  </a:extLst>
                </a:gridCol>
                <a:gridCol w="1891928">
                  <a:extLst>
                    <a:ext uri="{9D8B030D-6E8A-4147-A177-3AD203B41FA5}">
                      <a16:colId xmlns:a16="http://schemas.microsoft.com/office/drawing/2014/main" val="767132369"/>
                    </a:ext>
                  </a:extLst>
                </a:gridCol>
                <a:gridCol w="1891928">
                  <a:extLst>
                    <a:ext uri="{9D8B030D-6E8A-4147-A177-3AD203B41FA5}">
                      <a16:colId xmlns:a16="http://schemas.microsoft.com/office/drawing/2014/main" val="1590754489"/>
                    </a:ext>
                  </a:extLst>
                </a:gridCol>
              </a:tblGrid>
              <a:tr h="1155349">
                <a:tc>
                  <a:txBody>
                    <a:bodyPr/>
                    <a:lstStyle/>
                    <a:p>
                      <a:pPr algn="ctr">
                        <a:lnSpc>
                          <a:spcPct val="150000"/>
                        </a:lnSpc>
                        <a:spcBef>
                          <a:spcPts val="1200"/>
                        </a:spcBef>
                        <a:spcAft>
                          <a:spcPts val="600"/>
                        </a:spcAft>
                      </a:pPr>
                      <a:endParaRPr lang="en-AU" sz="2000" dirty="0">
                        <a:effectLst/>
                        <a:latin typeface="+mn-lt"/>
                        <a:ea typeface="Calibri" panose="020F0502020204030204" pitchFamily="34" charset="0"/>
                        <a:cs typeface="Arial" panose="020B0604020202020204" pitchFamily="34" charset="0"/>
                      </a:endParaRPr>
                    </a:p>
                  </a:txBody>
                  <a:tcPr marL="94544" marR="94544" marT="0" marB="0" anchor="ctr"/>
                </a:tc>
                <a:tc>
                  <a:txBody>
                    <a:bodyPr/>
                    <a:lstStyle/>
                    <a:p>
                      <a:pPr algn="ctr">
                        <a:lnSpc>
                          <a:spcPct val="150000"/>
                        </a:lnSpc>
                        <a:spcBef>
                          <a:spcPts val="1200"/>
                        </a:spcBef>
                        <a:spcAft>
                          <a:spcPts val="600"/>
                        </a:spcAft>
                      </a:pPr>
                      <a:r>
                        <a:rPr lang="en-AU" sz="2000" b="1" dirty="0">
                          <a:effectLst/>
                          <a:latin typeface="+mj-lt"/>
                        </a:rPr>
                        <a:t>Cold</a:t>
                      </a:r>
                      <a:endParaRPr lang="en-AU" sz="2000" b="1" dirty="0">
                        <a:effectLst/>
                        <a:latin typeface="+mj-lt"/>
                        <a:ea typeface="Calibri" panose="020F0502020204030204" pitchFamily="34" charset="0"/>
                        <a:cs typeface="Arial" panose="020B0604020202020204" pitchFamily="34" charset="0"/>
                      </a:endParaRPr>
                    </a:p>
                  </a:txBody>
                  <a:tcPr marL="94544" marR="94544" marT="0" marB="0" anchor="ctr"/>
                </a:tc>
                <a:tc>
                  <a:txBody>
                    <a:bodyPr/>
                    <a:lstStyle/>
                    <a:p>
                      <a:pPr algn="ctr">
                        <a:lnSpc>
                          <a:spcPct val="150000"/>
                        </a:lnSpc>
                        <a:spcBef>
                          <a:spcPts val="1200"/>
                        </a:spcBef>
                        <a:spcAft>
                          <a:spcPts val="600"/>
                        </a:spcAft>
                      </a:pPr>
                      <a:r>
                        <a:rPr lang="en-AU" sz="2000" b="1" dirty="0">
                          <a:effectLst/>
                          <a:latin typeface="+mj-lt"/>
                        </a:rPr>
                        <a:t>No Cold</a:t>
                      </a:r>
                      <a:endParaRPr lang="en-AU" sz="2000" b="1" dirty="0">
                        <a:effectLst/>
                        <a:latin typeface="+mj-lt"/>
                        <a:ea typeface="Calibri" panose="020F0502020204030204" pitchFamily="34" charset="0"/>
                        <a:cs typeface="Arial" panose="020B0604020202020204" pitchFamily="34" charset="0"/>
                      </a:endParaRPr>
                    </a:p>
                  </a:txBody>
                  <a:tcPr marL="94544" marR="94544" marT="0" marB="0" anchor="ctr"/>
                </a:tc>
                <a:tc>
                  <a:txBody>
                    <a:bodyPr/>
                    <a:lstStyle/>
                    <a:p>
                      <a:pPr lvl="0" algn="ctr">
                        <a:lnSpc>
                          <a:spcPct val="150000"/>
                        </a:lnSpc>
                        <a:spcBef>
                          <a:spcPts val="1200"/>
                        </a:spcBef>
                        <a:spcAft>
                          <a:spcPts val="600"/>
                        </a:spcAft>
                        <a:buNone/>
                      </a:pPr>
                      <a:endParaRPr lang="en-AU" sz="2000" dirty="0">
                        <a:effectLst/>
                        <a:latin typeface="+mn-lt"/>
                      </a:endParaRPr>
                    </a:p>
                  </a:txBody>
                  <a:tcPr marL="94544" marR="94544" marT="0" marB="0" anchor="ctr"/>
                </a:tc>
                <a:extLst>
                  <a:ext uri="{0D108BD9-81ED-4DB2-BD59-A6C34878D82A}">
                    <a16:rowId xmlns:a16="http://schemas.microsoft.com/office/drawing/2014/main" val="266694339"/>
                  </a:ext>
                </a:extLst>
              </a:tr>
              <a:tr h="1155349">
                <a:tc>
                  <a:txBody>
                    <a:bodyPr/>
                    <a:lstStyle/>
                    <a:p>
                      <a:pPr algn="ctr">
                        <a:lnSpc>
                          <a:spcPct val="150000"/>
                        </a:lnSpc>
                        <a:spcBef>
                          <a:spcPts val="1200"/>
                        </a:spcBef>
                        <a:spcAft>
                          <a:spcPts val="600"/>
                        </a:spcAft>
                      </a:pPr>
                      <a:r>
                        <a:rPr lang="en-AU" sz="2000" b="1" dirty="0">
                          <a:effectLst/>
                          <a:latin typeface="+mj-lt"/>
                        </a:rPr>
                        <a:t>Placebo</a:t>
                      </a:r>
                      <a:endParaRPr lang="en-AU" sz="2000" b="1" dirty="0">
                        <a:effectLst/>
                        <a:latin typeface="+mj-lt"/>
                        <a:ea typeface="Calibri" panose="020F0502020204030204" pitchFamily="34" charset="0"/>
                        <a:cs typeface="Arial" panose="020B0604020202020204" pitchFamily="34" charset="0"/>
                      </a:endParaRPr>
                    </a:p>
                  </a:txBody>
                  <a:tcPr marL="94544" marR="94544" marT="0" marB="0" anchor="ctr"/>
                </a:tc>
                <a:tc>
                  <a:txBody>
                    <a:bodyPr/>
                    <a:lstStyle/>
                    <a:p>
                      <a:pPr algn="ctr">
                        <a:lnSpc>
                          <a:spcPct val="150000"/>
                        </a:lnSpc>
                        <a:spcBef>
                          <a:spcPts val="1200"/>
                        </a:spcBef>
                        <a:spcAft>
                          <a:spcPts val="600"/>
                        </a:spcAft>
                      </a:pPr>
                      <a:r>
                        <a:rPr lang="en-AU" sz="2000" dirty="0">
                          <a:effectLst/>
                          <a:latin typeface="+mn-lt"/>
                        </a:rPr>
                        <a:t>31</a:t>
                      </a:r>
                      <a:endParaRPr lang="en-AU" sz="2000" dirty="0">
                        <a:effectLst/>
                        <a:latin typeface="+mn-lt"/>
                        <a:ea typeface="Calibri" panose="020F0502020204030204" pitchFamily="34" charset="0"/>
                        <a:cs typeface="Arial" panose="020B0604020202020204" pitchFamily="34" charset="0"/>
                      </a:endParaRPr>
                    </a:p>
                  </a:txBody>
                  <a:tcPr marL="94544" marR="94544" marT="0" marB="0" anchor="ctr"/>
                </a:tc>
                <a:tc>
                  <a:txBody>
                    <a:bodyPr/>
                    <a:lstStyle/>
                    <a:p>
                      <a:pPr algn="ctr">
                        <a:lnSpc>
                          <a:spcPct val="150000"/>
                        </a:lnSpc>
                        <a:spcBef>
                          <a:spcPts val="1200"/>
                        </a:spcBef>
                        <a:spcAft>
                          <a:spcPts val="600"/>
                        </a:spcAft>
                      </a:pPr>
                      <a:r>
                        <a:rPr lang="en-AU" sz="2000" dirty="0">
                          <a:effectLst/>
                          <a:latin typeface="+mn-lt"/>
                        </a:rPr>
                        <a:t>109</a:t>
                      </a:r>
                      <a:endParaRPr lang="en-AU" sz="2000" dirty="0">
                        <a:effectLst/>
                        <a:latin typeface="+mn-lt"/>
                        <a:ea typeface="Calibri" panose="020F0502020204030204" pitchFamily="34" charset="0"/>
                        <a:cs typeface="Arial" panose="020B0604020202020204" pitchFamily="34" charset="0"/>
                      </a:endParaRPr>
                    </a:p>
                  </a:txBody>
                  <a:tcPr marL="94544" marR="94544" marT="0" marB="0" anchor="ctr"/>
                </a:tc>
                <a:tc>
                  <a:txBody>
                    <a:bodyPr/>
                    <a:lstStyle/>
                    <a:p>
                      <a:pPr lvl="0" algn="ctr">
                        <a:lnSpc>
                          <a:spcPct val="150000"/>
                        </a:lnSpc>
                        <a:spcBef>
                          <a:spcPts val="1200"/>
                        </a:spcBef>
                        <a:spcAft>
                          <a:spcPts val="600"/>
                        </a:spcAft>
                        <a:buNone/>
                      </a:pPr>
                      <a:r>
                        <a:rPr lang="en-AU" sz="2000" dirty="0">
                          <a:effectLst/>
                          <a:latin typeface="+mn-lt"/>
                        </a:rPr>
                        <a:t>140</a:t>
                      </a:r>
                    </a:p>
                  </a:txBody>
                  <a:tcPr marL="94544" marR="94544" marT="0" marB="0" anchor="ctr">
                    <a:solidFill>
                      <a:schemeClr val="accent4"/>
                    </a:solidFill>
                  </a:tcPr>
                </a:tc>
                <a:extLst>
                  <a:ext uri="{0D108BD9-81ED-4DB2-BD59-A6C34878D82A}">
                    <a16:rowId xmlns:a16="http://schemas.microsoft.com/office/drawing/2014/main" val="3512770615"/>
                  </a:ext>
                </a:extLst>
              </a:tr>
              <a:tr h="1155349">
                <a:tc>
                  <a:txBody>
                    <a:bodyPr/>
                    <a:lstStyle/>
                    <a:p>
                      <a:pPr algn="ctr">
                        <a:lnSpc>
                          <a:spcPct val="150000"/>
                        </a:lnSpc>
                        <a:spcBef>
                          <a:spcPts val="1200"/>
                        </a:spcBef>
                        <a:spcAft>
                          <a:spcPts val="600"/>
                        </a:spcAft>
                      </a:pPr>
                      <a:r>
                        <a:rPr lang="en-AU" sz="2000" b="1" dirty="0">
                          <a:effectLst/>
                          <a:latin typeface="+mj-lt"/>
                        </a:rPr>
                        <a:t>Vitamin C</a:t>
                      </a:r>
                      <a:endParaRPr lang="en-AU" sz="2000" b="1" dirty="0">
                        <a:effectLst/>
                        <a:latin typeface="+mj-lt"/>
                        <a:ea typeface="Calibri" panose="020F0502020204030204" pitchFamily="34" charset="0"/>
                        <a:cs typeface="Arial" panose="020B0604020202020204" pitchFamily="34" charset="0"/>
                      </a:endParaRPr>
                    </a:p>
                  </a:txBody>
                  <a:tcPr marL="94544" marR="94544" marT="0" marB="0" anchor="ctr"/>
                </a:tc>
                <a:tc>
                  <a:txBody>
                    <a:bodyPr/>
                    <a:lstStyle/>
                    <a:p>
                      <a:pPr algn="ctr">
                        <a:lnSpc>
                          <a:spcPct val="150000"/>
                        </a:lnSpc>
                        <a:spcBef>
                          <a:spcPts val="1200"/>
                        </a:spcBef>
                        <a:spcAft>
                          <a:spcPts val="600"/>
                        </a:spcAft>
                      </a:pPr>
                      <a:r>
                        <a:rPr lang="en-AU" sz="2000" dirty="0">
                          <a:effectLst/>
                          <a:latin typeface="+mn-lt"/>
                        </a:rPr>
                        <a:t>17</a:t>
                      </a:r>
                      <a:endParaRPr lang="en-AU" sz="2000" dirty="0">
                        <a:effectLst/>
                        <a:latin typeface="+mn-lt"/>
                        <a:ea typeface="Calibri" panose="020F0502020204030204" pitchFamily="34" charset="0"/>
                        <a:cs typeface="Arial" panose="020B0604020202020204" pitchFamily="34" charset="0"/>
                      </a:endParaRPr>
                    </a:p>
                  </a:txBody>
                  <a:tcPr marL="94544" marR="94544" marT="0" marB="0" anchor="ctr"/>
                </a:tc>
                <a:tc>
                  <a:txBody>
                    <a:bodyPr/>
                    <a:lstStyle/>
                    <a:p>
                      <a:pPr algn="ctr">
                        <a:lnSpc>
                          <a:spcPct val="150000"/>
                        </a:lnSpc>
                        <a:spcBef>
                          <a:spcPts val="1200"/>
                        </a:spcBef>
                        <a:spcAft>
                          <a:spcPts val="600"/>
                        </a:spcAft>
                      </a:pPr>
                      <a:r>
                        <a:rPr lang="en-AU" sz="2000" dirty="0">
                          <a:effectLst/>
                          <a:latin typeface="+mn-lt"/>
                        </a:rPr>
                        <a:t>123</a:t>
                      </a:r>
                      <a:endParaRPr lang="en-AU" sz="2000" dirty="0">
                        <a:effectLst/>
                        <a:latin typeface="+mn-lt"/>
                        <a:ea typeface="Calibri" panose="020F0502020204030204" pitchFamily="34" charset="0"/>
                        <a:cs typeface="Arial" panose="020B0604020202020204" pitchFamily="34" charset="0"/>
                      </a:endParaRPr>
                    </a:p>
                  </a:txBody>
                  <a:tcPr marL="94544" marR="94544" marT="0" marB="0" anchor="ctr"/>
                </a:tc>
                <a:tc>
                  <a:txBody>
                    <a:bodyPr/>
                    <a:lstStyle/>
                    <a:p>
                      <a:pPr lvl="0" algn="ctr">
                        <a:lnSpc>
                          <a:spcPct val="150000"/>
                        </a:lnSpc>
                        <a:spcBef>
                          <a:spcPts val="1200"/>
                        </a:spcBef>
                        <a:spcAft>
                          <a:spcPts val="600"/>
                        </a:spcAft>
                        <a:buNone/>
                      </a:pPr>
                      <a:r>
                        <a:rPr lang="en-AU" sz="2000" dirty="0">
                          <a:effectLst/>
                          <a:latin typeface="+mn-lt"/>
                        </a:rPr>
                        <a:t>140</a:t>
                      </a:r>
                    </a:p>
                  </a:txBody>
                  <a:tcPr marL="94544" marR="94544" marT="0" marB="0" anchor="ctr">
                    <a:solidFill>
                      <a:schemeClr val="accent4"/>
                    </a:solidFill>
                  </a:tcPr>
                </a:tc>
                <a:extLst>
                  <a:ext uri="{0D108BD9-81ED-4DB2-BD59-A6C34878D82A}">
                    <a16:rowId xmlns:a16="http://schemas.microsoft.com/office/drawing/2014/main" val="3792905306"/>
                  </a:ext>
                </a:extLst>
              </a:tr>
              <a:tr h="1155349">
                <a:tc>
                  <a:txBody>
                    <a:bodyPr/>
                    <a:lstStyle/>
                    <a:p>
                      <a:pPr lvl="0" algn="ctr">
                        <a:lnSpc>
                          <a:spcPct val="150000"/>
                        </a:lnSpc>
                        <a:spcBef>
                          <a:spcPts val="1200"/>
                        </a:spcBef>
                        <a:spcAft>
                          <a:spcPts val="600"/>
                        </a:spcAft>
                        <a:buNone/>
                      </a:pPr>
                      <a:endParaRPr lang="en-AU" sz="2000" dirty="0">
                        <a:effectLst/>
                        <a:latin typeface="+mn-lt"/>
                      </a:endParaRPr>
                    </a:p>
                  </a:txBody>
                  <a:tcPr marL="94544" marR="94544" marT="0" marB="0" anchor="ctr">
                    <a:lnL w="12700">
                      <a:solidFill>
                        <a:schemeClr val="tx1"/>
                      </a:solidFill>
                    </a:lnL>
                  </a:tcPr>
                </a:tc>
                <a:tc>
                  <a:txBody>
                    <a:bodyPr/>
                    <a:lstStyle/>
                    <a:p>
                      <a:pPr lvl="0" algn="ctr">
                        <a:lnSpc>
                          <a:spcPct val="150000"/>
                        </a:lnSpc>
                        <a:spcBef>
                          <a:spcPts val="1200"/>
                        </a:spcBef>
                        <a:spcAft>
                          <a:spcPts val="600"/>
                        </a:spcAft>
                        <a:buNone/>
                      </a:pPr>
                      <a:r>
                        <a:rPr lang="en-AU" sz="2000" dirty="0">
                          <a:effectLst/>
                          <a:latin typeface="+mn-lt"/>
                        </a:rPr>
                        <a:t>48</a:t>
                      </a:r>
                    </a:p>
                  </a:txBody>
                  <a:tcPr marL="94544" marR="94544" marT="0" marB="0" anchor="ctr">
                    <a:solidFill>
                      <a:schemeClr val="accent4"/>
                    </a:solidFill>
                  </a:tcPr>
                </a:tc>
                <a:tc>
                  <a:txBody>
                    <a:bodyPr/>
                    <a:lstStyle/>
                    <a:p>
                      <a:pPr lvl="0" algn="ctr">
                        <a:lnSpc>
                          <a:spcPct val="150000"/>
                        </a:lnSpc>
                        <a:spcBef>
                          <a:spcPts val="1200"/>
                        </a:spcBef>
                        <a:spcAft>
                          <a:spcPts val="600"/>
                        </a:spcAft>
                        <a:buNone/>
                      </a:pPr>
                      <a:r>
                        <a:rPr lang="en-AU" sz="2000" dirty="0">
                          <a:effectLst/>
                          <a:latin typeface="+mn-lt"/>
                        </a:rPr>
                        <a:t>232</a:t>
                      </a:r>
                    </a:p>
                  </a:txBody>
                  <a:tcPr marL="94544" marR="94544" marT="0" marB="0" anchor="ctr">
                    <a:solidFill>
                      <a:schemeClr val="accent4"/>
                    </a:solidFill>
                  </a:tcPr>
                </a:tc>
                <a:tc>
                  <a:txBody>
                    <a:bodyPr/>
                    <a:lstStyle/>
                    <a:p>
                      <a:pPr lvl="0" algn="ctr">
                        <a:lnSpc>
                          <a:spcPct val="150000"/>
                        </a:lnSpc>
                        <a:spcBef>
                          <a:spcPts val="1200"/>
                        </a:spcBef>
                        <a:spcAft>
                          <a:spcPts val="600"/>
                        </a:spcAft>
                        <a:buNone/>
                      </a:pPr>
                      <a:r>
                        <a:rPr lang="en-AU" sz="2000" dirty="0">
                          <a:effectLst/>
                          <a:latin typeface="+mn-lt"/>
                        </a:rPr>
                        <a:t>280</a:t>
                      </a:r>
                    </a:p>
                  </a:txBody>
                  <a:tcPr marL="94544" marR="94544" marT="0" marB="0" anchor="ctr">
                    <a:solidFill>
                      <a:schemeClr val="accent4"/>
                    </a:solidFill>
                  </a:tcPr>
                </a:tc>
                <a:extLst>
                  <a:ext uri="{0D108BD9-81ED-4DB2-BD59-A6C34878D82A}">
                    <a16:rowId xmlns:a16="http://schemas.microsoft.com/office/drawing/2014/main" val="2523916477"/>
                  </a:ext>
                </a:extLst>
              </a:tr>
            </a:tbl>
          </a:graphicData>
        </a:graphic>
      </p:graphicFrame>
      <p:sp>
        <p:nvSpPr>
          <p:cNvPr id="2" name="Slide Number Placeholder 1">
            <a:extLst>
              <a:ext uri="{FF2B5EF4-FFF2-40B4-BE49-F238E27FC236}">
                <a16:creationId xmlns:a16="http://schemas.microsoft.com/office/drawing/2014/main" id="{B7DCDDD7-D472-F104-FCF7-C0E429031607}"/>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83452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407</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Public Sans Light</vt:lpstr>
      <vt:lpstr>Times New Roman</vt:lpstr>
      <vt:lpstr>Public Sans</vt:lpstr>
      <vt:lpstr>Arial</vt:lpstr>
      <vt:lpstr>1_NSWG Corporate</vt:lpstr>
      <vt:lpstr>2-way tables</vt:lpstr>
      <vt:lpstr>Figure 1</vt:lpstr>
      <vt:lpstr>Launch</vt:lpstr>
      <vt:lpstr>Table 1</vt:lpstr>
      <vt:lpstr>Explore</vt:lpstr>
      <vt:lpstr>Table 1 with totals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2-way tables</dc:title>
  <dc:creator>NSW Department of Education</dc:creator>
  <dcterms:created xsi:type="dcterms:W3CDTF">2024-03-11T03:48:43Z</dcterms:created>
  <dcterms:modified xsi:type="dcterms:W3CDTF">2024-03-11T03:49:00Z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2024-03-11T03:49:00Z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4512952a-21af-4c50-bd2f-34ab754bbe24</vt:lpwstr>
  </property>
  <property fmtid="{D5CDD505-2E9C-101B-9397-08002B2CF9AE}" pid="8" name="MSIP_Label_b603dfd7-d93a-4381-a340-2995d8282205_ContentBits">
    <vt:lpwstr>0</vt:lpwstr>
  </property>
</Properties>
</file>