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7"/>
  </p:notesMasterIdLst>
  <p:handoutMasterIdLst>
    <p:handoutMasterId r:id="rId38"/>
  </p:handoutMasterIdLst>
  <p:sldIdLst>
    <p:sldId id="414" r:id="rId2"/>
    <p:sldId id="294" r:id="rId3"/>
    <p:sldId id="415" r:id="rId4"/>
    <p:sldId id="311" r:id="rId5"/>
    <p:sldId id="319" r:id="rId6"/>
    <p:sldId id="407" r:id="rId7"/>
    <p:sldId id="409" r:id="rId8"/>
    <p:sldId id="410" r:id="rId9"/>
    <p:sldId id="411" r:id="rId10"/>
    <p:sldId id="412" r:id="rId11"/>
    <p:sldId id="413" r:id="rId12"/>
    <p:sldId id="416" r:id="rId13"/>
    <p:sldId id="417" r:id="rId14"/>
    <p:sldId id="418" r:id="rId15"/>
    <p:sldId id="419" r:id="rId16"/>
    <p:sldId id="420" r:id="rId17"/>
    <p:sldId id="421" r:id="rId18"/>
    <p:sldId id="422" r:id="rId19"/>
    <p:sldId id="423" r:id="rId20"/>
    <p:sldId id="424" r:id="rId21"/>
    <p:sldId id="425" r:id="rId22"/>
    <p:sldId id="428" r:id="rId23"/>
    <p:sldId id="345" r:id="rId24"/>
    <p:sldId id="349" r:id="rId25"/>
    <p:sldId id="350" r:id="rId26"/>
    <p:sldId id="351" r:id="rId27"/>
    <p:sldId id="355" r:id="rId28"/>
    <p:sldId id="405" r:id="rId29"/>
    <p:sldId id="402" r:id="rId30"/>
    <p:sldId id="429" r:id="rId31"/>
    <p:sldId id="431" r:id="rId32"/>
    <p:sldId id="432" r:id="rId33"/>
    <p:sldId id="430" r:id="rId34"/>
    <p:sldId id="433" r:id="rId35"/>
    <p:sldId id="426" r:id="rId36"/>
  </p:sldIdLst>
  <p:sldSz cx="12192000" cy="6858000"/>
  <p:notesSz cx="6858000" cy="9144000"/>
  <p:embeddedFontLst>
    <p:embeddedFont>
      <p:font typeface="Public Sans" pitchFamily="2" charset="0"/>
      <p:regular r:id="rId39"/>
      <p:bold r:id="rId40"/>
      <p:italic r:id="rId41"/>
      <p:boldItalic r:id="rId42"/>
    </p:embeddedFont>
    <p:embeddedFont>
      <p:font typeface="Public Sans Light" pitchFamily="2" charset="0"/>
      <p:regular r:id="rId43"/>
      <p:italic r:id="rId44"/>
    </p:embeddedFont>
    <p:embeddedFont>
      <p:font typeface="Public Sans SemiBold" pitchFamily="2" charset="0"/>
      <p:bold r:id="rId45"/>
      <p:boldItalic r:id="rId4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ection>
        <p14:section name="Covers" id="{925CA5DD-65D3-41C6-9065-5985F33EEC7B}">
          <p14:sldIdLst>
            <p14:sldId id="414"/>
          </p14:sldIdLst>
        </p14:section>
        <p14:section name="Contents" id="{0B9FCFAF-D713-4DA8-A630-D85521B2E1B1}">
          <p14:sldIdLst>
            <p14:sldId id="294"/>
            <p14:sldId id="415"/>
            <p14:sldId id="311"/>
            <p14:sldId id="319"/>
            <p14:sldId id="407"/>
            <p14:sldId id="409"/>
            <p14:sldId id="410"/>
            <p14:sldId id="411"/>
            <p14:sldId id="412"/>
            <p14:sldId id="413"/>
            <p14:sldId id="416"/>
            <p14:sldId id="417"/>
            <p14:sldId id="418"/>
            <p14:sldId id="419"/>
            <p14:sldId id="420"/>
            <p14:sldId id="421"/>
            <p14:sldId id="422"/>
            <p14:sldId id="423"/>
            <p14:sldId id="424"/>
            <p14:sldId id="425"/>
            <p14:sldId id="428"/>
            <p14:sldId id="345"/>
            <p14:sldId id="349"/>
            <p14:sldId id="350"/>
            <p14:sldId id="351"/>
            <p14:sldId id="355"/>
            <p14:sldId id="405"/>
            <p14:sldId id="402"/>
            <p14:sldId id="429"/>
            <p14:sldId id="431"/>
            <p14:sldId id="432"/>
            <p14:sldId id="430"/>
            <p14:sldId id="433"/>
            <p14:sldId id="42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BCC72C-698E-D904-87ED-232C99DCD876}" name="Chris Bormann" initials="CB" userId="S::CHRISTOPHER.BORMANN@det.nsw.edu.au::a6d691a2-a69a-4ad6-9ddc-69ff3f1e933f" providerId="AD"/>
  <p188:author id="{C3022933-6033-1D2B-7132-C104A58355BF}" name="Lewanna Kenton" initials="LK" userId="S::lewanna.kenton2@det.nsw.edu.au::c46aa24c-2ae8-4fbc-971f-03ec70a397d0" providerId="AD"/>
  <p188:author id="{8DFDC44C-A744-F7A7-F3C2-4FAE633D5366}" name="Glenn Hokin" initials="GH" userId="S::glenn.hokin@det.nsw.edu.au::10542d72-df74-4514-a3a7-7f02bc47e1bc" providerId="AD"/>
  <p188:author id="{F0856250-2D50-7FBF-7A27-C5A8D5BF2ACF}" name="Michelle Sequeira" initials="MS" userId="S::michelle.sequeira@det.nsw.edu.au::7a8838c5-d7ba-4c1b-abaf-20875f6d1865" providerId="AD"/>
  <p188:author id="{9DAB8A52-D956-BEF1-5E26-F9A0EC19B15C}" name="Bronwyn Gilmore" initials="BG" userId="S::BRONWYN.GILMORE@det.nsw.edu.au::d75d7ff0-1cd9-495b-ade2-ab2e4011355b" providerId="AD"/>
  <p188:author id="{9E900F56-96F0-A2C5-2EC5-4A5CA6B1A37B}" name="Nadine Cannings" initials="NC" userId="S::Nadine.Cannings@det.nsw.edu.au::edc68fe4-7015-48b6-a6c0-a33df6c27bb6" providerId="AD"/>
  <p188:author id="{8292DF94-F9AA-315F-2697-08B6F396752E}" name="Alexa Barr (Alexa Barr)" initials="AB" userId="S::alexa.barr@det.nsw.edu.au::34077853-cef5-4783-91e4-beb0a076998e" providerId="AD"/>
  <p188:author id="{679F03C4-7F4C-9210-02B8-9FFDA51A118A}" name="Chris Bormann" initials="CB" userId="S::christopher.bormann@det.nsw.edu.au::a6d691a2-a69a-4ad6-9ddc-69ff3f1e933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7153A"/>
    <a:srgbClr val="5DFF15"/>
    <a:srgbClr val="CBEDFD"/>
    <a:srgbClr val="F6ACB6"/>
    <a:srgbClr val="146CFD"/>
    <a:srgbClr val="FFFFFF"/>
    <a:srgbClr val="630019"/>
    <a:srgbClr val="EBEBEB"/>
    <a:srgbClr val="F3E2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59" autoAdjust="0"/>
    <p:restoredTop sz="76993" autoAdjust="0"/>
  </p:normalViewPr>
  <p:slideViewPr>
    <p:cSldViewPr snapToGrid="0">
      <p:cViewPr varScale="1">
        <p:scale>
          <a:sx n="120" d="100"/>
          <a:sy n="120" d="100"/>
        </p:scale>
        <p:origin x="2080" y="76"/>
      </p:cViewPr>
      <p:guideLst/>
    </p:cSldViewPr>
  </p:slideViewPr>
  <p:outlineViewPr>
    <p:cViewPr>
      <p:scale>
        <a:sx n="33" d="100"/>
        <a:sy n="33" d="100"/>
      </p:scale>
      <p:origin x="0" y="-1360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20/11/2023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20/11/2023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758780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2000">
                <a:effectLst/>
                <a:latin typeface="Arial" panose="020B0604020202020204" pitchFamily="34" charset="0"/>
                <a:ea typeface="Calibri" panose="020F0502020204030204" pitchFamily="34" charset="0"/>
              </a:rPr>
              <a:t>Conclusion: reinforces your position.</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2000">
                <a:effectLst/>
                <a:latin typeface="Arial" panose="020B0604020202020204" pitchFamily="34" charset="0"/>
                <a:ea typeface="Calibri" panose="020F0502020204030204" pitchFamily="34" charset="0"/>
              </a:rPr>
              <a:t>Emphasis on evaluative language here.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a:effectLst/>
              <a:latin typeface="Arial" panose="020B0604020202020204" pitchFamily="34" charset="0"/>
              <a:ea typeface="Calibri" panose="020F0502020204030204" pitchFamily="34" charset="0"/>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866804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Passive voice is used when making broad statements about opinions. It is often used in scientific writing as the action is more important than who carried out the action. For example, the sample was placed in the incubator– it is unimportant who placed the sample in the incubator, only that it was placed there.</a:t>
            </a:r>
          </a:p>
          <a:p>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In passive voice, the subject is being acted on by the verb. For example, public confidence (the subject) was being undermined (the verb)</a:t>
            </a:r>
          </a:p>
          <a:p>
            <a:endParaRPr lang="en-AU" dirty="0"/>
          </a:p>
          <a:p>
            <a:r>
              <a:rPr lang="en-AU" dirty="0"/>
              <a:t>Not every sentence needs to be in passive voice as it can make the text difficult to read.  The introduction and concluding statements of scientific writing are often written in an active voice.</a:t>
            </a:r>
          </a:p>
          <a:p>
            <a:r>
              <a:rPr lang="en-AU" dirty="0"/>
              <a:t>Consider practicing rewording sentences into passive voice as a class.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762649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 is the subject</a:t>
            </a:r>
          </a:p>
          <a:p>
            <a:r>
              <a:rPr lang="en-AU" dirty="0"/>
              <a:t>‘was suggested’ is the verb</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455558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reasons behind the funding’ = subject</a:t>
            </a:r>
          </a:p>
          <a:p>
            <a:r>
              <a:rPr lang="en-AU" dirty="0"/>
              <a:t>‘brought into question’ = verb</a:t>
            </a:r>
          </a:p>
          <a:p>
            <a:r>
              <a:rPr lang="en-AU" dirty="0"/>
              <a:t>‘studies indicating no harm’ = subject</a:t>
            </a:r>
          </a:p>
          <a:p>
            <a:r>
              <a:rPr lang="en-AU" dirty="0"/>
              <a:t>‘funded’ = verb</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880967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Active voice used to conclude.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904914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Evaluative language – positive or negative language that conveys the worth or value of something.  This type of language is important in an exposition as the purpose of the text is to sway the minds of the reader.</a:t>
            </a:r>
          </a:p>
          <a:p>
            <a:r>
              <a:rPr lang="en-AU" dirty="0"/>
              <a:t>Consider asking students to substitute other evaluative terms to emphasise the effect on meaning when using this type of language.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3269933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AU" dirty="0"/>
              <a:t>Focus area – the fossil fuel industry</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en-AU" dirty="0"/>
              <a:t>Focus on the fossil fuel industry using their own scientists</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en-AU" dirty="0"/>
              <a:t>Relate the research to climate change</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en-AU" dirty="0"/>
              <a:t>Evaluate – to judge the quality, importance or value </a:t>
            </a:r>
            <a:br>
              <a:rPr lang="en-AU" dirty="0"/>
            </a:br>
            <a:r>
              <a:rPr lang="en-AU" dirty="0"/>
              <a:t>High order thinking verb – there is a need to be able to define, describe and explain before the students can evaluate an idea.</a:t>
            </a:r>
            <a:br>
              <a:rPr lang="en-AU" dirty="0"/>
            </a:br>
            <a:r>
              <a:rPr lang="en-AU" dirty="0"/>
              <a:t>Use evaluative language in adjectives and adverbs, for example, strong evidence, crucial, significant</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en-AU" dirty="0"/>
              <a:t>Impact – to have an influence on something</a:t>
            </a:r>
            <a:br>
              <a:rPr lang="en-AU" dirty="0"/>
            </a:br>
            <a:r>
              <a:rPr lang="en-AU" dirty="0"/>
              <a:t>High order verb – for there to be an impact, there must have been a change</a:t>
            </a:r>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705285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Formal language is signified using passive voice, complex sentences, and the lack of colloquial language.</a:t>
            </a:r>
          </a:p>
          <a:p>
            <a:r>
              <a:rPr lang="en-AU" dirty="0"/>
              <a:t>Unpack this text with students to determine meaning.</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417996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highlight>
                  <a:srgbClr val="FFFF00"/>
                </a:highlight>
              </a:rPr>
              <a:t>Evaluative language – judges the worth of something.</a:t>
            </a:r>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292437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Unpack these two paragraphs to discern meaning.</a:t>
            </a:r>
          </a:p>
          <a:p>
            <a:pPr marL="342900" indent="-342900">
              <a:buAutoNum type="arabicPeriod"/>
            </a:pPr>
            <a:r>
              <a:rPr lang="en-AU" dirty="0"/>
              <a:t>How are text A and text B similar? </a:t>
            </a:r>
          </a:p>
          <a:p>
            <a:pPr marL="0" indent="0">
              <a:buNone/>
            </a:pPr>
            <a:r>
              <a:rPr lang="en-AU" dirty="0"/>
              <a:t>Both texts show that the fossil fuel industry has impacted society’s understanding of climate change resulting in delayed action.</a:t>
            </a:r>
          </a:p>
          <a:p>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2. How are text A and text B different?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dirty="0">
                <a:solidFill>
                  <a:srgbClr val="C00000"/>
                </a:solidFill>
                <a:effectLst/>
                <a:latin typeface="Arial" panose="020B0604020202020204" pitchFamily="34" charset="0"/>
                <a:ea typeface="Calibri" panose="020F0502020204030204" pitchFamily="34" charset="0"/>
              </a:rPr>
              <a:t>Text A is written using an informal style, Text B uses formal writing. Text B does not have evaluative language.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dirty="0">
              <a:solidFill>
                <a:srgbClr val="C00000"/>
              </a:solidFill>
              <a:effectLst/>
              <a:latin typeface="Arial" panose="020B0604020202020204" pitchFamily="34" charset="0"/>
              <a:ea typeface="Calibri" panose="020F0502020204030204" pitchFamily="34" charset="0"/>
            </a:endParaRPr>
          </a:p>
          <a:p>
            <a:pPr marL="0" lvl="0" indent="0">
              <a:lnSpc>
                <a:spcPct val="150000"/>
              </a:lnSpc>
              <a:spcBef>
                <a:spcPts val="1200"/>
              </a:spcBef>
              <a:buFont typeface="+mj-lt"/>
              <a:buNone/>
            </a:pPr>
            <a:r>
              <a:rPr lang="en-AU" sz="1800" dirty="0">
                <a:effectLst/>
                <a:latin typeface="Arial" panose="020B0604020202020204" pitchFamily="34" charset="0"/>
                <a:ea typeface="Calibri" panose="020F0502020204030204" pitchFamily="34" charset="0"/>
              </a:rPr>
              <a:t>3. Which text is more suited to an analytical exposition? Why? </a:t>
            </a:r>
          </a:p>
          <a:p>
            <a:pPr>
              <a:lnSpc>
                <a:spcPct val="150000"/>
              </a:lnSpc>
            </a:pPr>
            <a:r>
              <a:rPr lang="en-AU" sz="1800" dirty="0">
                <a:solidFill>
                  <a:srgbClr val="C00000"/>
                </a:solidFill>
                <a:effectLst/>
                <a:latin typeface="Arial" panose="020B0604020202020204" pitchFamily="34" charset="0"/>
                <a:ea typeface="Calibri" panose="020F0502020204030204" pitchFamily="34" charset="0"/>
              </a:rPr>
              <a:t>Text B as it is written using formal language.</a:t>
            </a:r>
          </a:p>
          <a:p>
            <a:pPr>
              <a:lnSpc>
                <a:spcPct val="150000"/>
              </a:lnSpc>
            </a:pPr>
            <a:endParaRPr lang="en-AU" sz="1800" dirty="0">
              <a:solidFill>
                <a:srgbClr val="C00000"/>
              </a:solidFill>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50000"/>
              </a:lnSpc>
              <a:spcBef>
                <a:spcPts val="0"/>
              </a:spcBef>
              <a:spcAft>
                <a:spcPts val="0"/>
              </a:spcAft>
              <a:buClrTx/>
              <a:buSzTx/>
              <a:buFontTx/>
              <a:buNone/>
              <a:tabLst/>
              <a:defRPr/>
            </a:pPr>
            <a:r>
              <a:rPr lang="en-AU" sz="1800" dirty="0">
                <a:solidFill>
                  <a:srgbClr val="C00000"/>
                </a:solidFill>
                <a:effectLst/>
                <a:latin typeface="Arial" panose="020B0604020202020204" pitchFamily="34" charset="0"/>
                <a:ea typeface="Calibri" panose="020F0502020204030204" pitchFamily="34" charset="0"/>
              </a:rPr>
              <a:t>4. </a:t>
            </a:r>
            <a:r>
              <a:rPr lang="en-AU" sz="1800" dirty="0">
                <a:effectLst/>
                <a:latin typeface="Arial" panose="020B0604020202020204" pitchFamily="34" charset="0"/>
                <a:ea typeface="Calibri" panose="020F0502020204030204" pitchFamily="34" charset="0"/>
              </a:rPr>
              <a:t>Evaluative language has been left out of text B. Rewrite the text including evaluative language.</a:t>
            </a:r>
          </a:p>
          <a:p>
            <a:pPr>
              <a:lnSpc>
                <a:spcPct val="150000"/>
              </a:lnSpc>
            </a:pPr>
            <a:endParaRPr lang="en-AU" sz="1800" dirty="0">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4058636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2741868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Evaluative language added.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539000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Discuss the language features that make this text informal and ways to change the register to formal. For example, beginning the paragraph with ‘So,’ and ‘mess with’ are colloquial. </a:t>
            </a:r>
          </a:p>
          <a:p>
            <a:r>
              <a:rPr lang="en-AU"/>
              <a:t>Identify other colloquial and informal language features with the class and adapt the text as a class.</a:t>
            </a:r>
          </a:p>
          <a:p>
            <a:endParaRPr lang="en-AU"/>
          </a:p>
          <a:p>
            <a:pPr marL="342900" marR="0" lvl="0" indent="-342900" algn="l" defTabSz="1219170" rtl="0" eaLnBrk="1" fontAlgn="auto" latinLnBrk="0" hangingPunct="1">
              <a:lnSpc>
                <a:spcPct val="100000"/>
              </a:lnSpc>
              <a:spcBef>
                <a:spcPts val="0"/>
              </a:spcBef>
              <a:spcAft>
                <a:spcPts val="0"/>
              </a:spcAft>
              <a:buClrTx/>
              <a:buSzTx/>
              <a:buFontTx/>
              <a:buAutoNum type="arabicPeriod"/>
              <a:tabLst/>
              <a:defRPr/>
            </a:pPr>
            <a:r>
              <a:rPr lang="en-AU"/>
              <a:t>‘So’ is colloquial and unnecessary to the sentence, remove it.</a:t>
            </a:r>
          </a:p>
          <a:p>
            <a:pPr marL="342900" marR="0" lvl="0" indent="-342900" algn="l" defTabSz="1219170" rtl="0" eaLnBrk="1" fontAlgn="auto" latinLnBrk="0" hangingPunct="1">
              <a:lnSpc>
                <a:spcPct val="100000"/>
              </a:lnSpc>
              <a:spcBef>
                <a:spcPts val="0"/>
              </a:spcBef>
              <a:spcAft>
                <a:spcPts val="0"/>
              </a:spcAft>
              <a:buClrTx/>
              <a:buSzTx/>
              <a:buFontTx/>
              <a:buAutoNum type="arabicPeriod"/>
              <a:tabLst/>
              <a:defRPr/>
            </a:pPr>
            <a:r>
              <a:rPr lang="en-AU"/>
              <a:t>‘Mess with’ is colloquial and can be replaced with ‘impact our understanding’.</a:t>
            </a:r>
          </a:p>
          <a:p>
            <a:pPr marL="342900" marR="0" lvl="0" indent="-342900" algn="l" defTabSz="1219170" rtl="0" eaLnBrk="1" fontAlgn="auto" latinLnBrk="0" hangingPunct="1">
              <a:lnSpc>
                <a:spcPct val="100000"/>
              </a:lnSpc>
              <a:spcBef>
                <a:spcPts val="0"/>
              </a:spcBef>
              <a:spcAft>
                <a:spcPts val="0"/>
              </a:spcAft>
              <a:buClrTx/>
              <a:buSzTx/>
              <a:buFontTx/>
              <a:buAutoNum type="arabicPeriod"/>
              <a:tabLst/>
              <a:defRPr/>
            </a:pPr>
            <a:r>
              <a:rPr lang="en-AU"/>
              <a:t>Avoid the use of contractions. Replace ‘They’ve’ with ‘They have’.</a:t>
            </a:r>
          </a:p>
          <a:p>
            <a:pPr marL="0" indent="0">
              <a:buFont typeface="Arial" panose="020B0604020202020204" pitchFamily="34" charset="0"/>
              <a:buNone/>
            </a:pPr>
            <a:r>
              <a:rPr lang="en-AU"/>
              <a:t>4.      ‘been paying big money’ is informal and can be changed to ‘funding’.</a:t>
            </a:r>
          </a:p>
          <a:p>
            <a:pPr marL="0" indent="0">
              <a:buFont typeface="Arial" panose="020B0604020202020204" pitchFamily="34" charset="0"/>
              <a:buNone/>
            </a:pPr>
            <a:r>
              <a:rPr lang="en-AU"/>
              <a:t>          Use an impersonal tone - for example, ‘to do the research for them’ to ‘conduct research…’ </a:t>
            </a:r>
          </a:p>
          <a:p>
            <a:pPr marL="0" indent="0">
              <a:buFont typeface="Arial" panose="020B0604020202020204" pitchFamily="34" charset="0"/>
              <a:buNone/>
            </a:pPr>
            <a:r>
              <a:rPr lang="en-AU"/>
              <a:t>5.       ‘to do the research for them’ is informal and can be changed to ‘conduct research’.</a:t>
            </a:r>
          </a:p>
          <a:p>
            <a:r>
              <a:rPr lang="en-AU"/>
              <a:t>         This is also a more impersonal tone.</a:t>
            </a:r>
          </a:p>
          <a:p>
            <a:pPr marL="342900" marR="0" lvl="0" indent="-342900" algn="l" defTabSz="1219170" rtl="0" eaLnBrk="1" fontAlgn="auto" latinLnBrk="0" hangingPunct="1">
              <a:lnSpc>
                <a:spcPct val="100000"/>
              </a:lnSpc>
              <a:spcBef>
                <a:spcPts val="0"/>
              </a:spcBef>
              <a:spcAft>
                <a:spcPts val="0"/>
              </a:spcAft>
              <a:buClrTx/>
              <a:buSzTx/>
              <a:buFontTx/>
              <a:buAutoNum type="arabicPeriod" startAt="6"/>
              <a:tabLst/>
              <a:defRPr/>
            </a:pPr>
            <a:r>
              <a:rPr lang="en-AU"/>
              <a:t>Avoid the use of contractions: replace ‘info’ with ‘information’.</a:t>
            </a:r>
          </a:p>
          <a:p>
            <a:pPr marL="342900" marR="0" lvl="0" indent="-342900" algn="l" defTabSz="1219170" rtl="0" eaLnBrk="1" fontAlgn="auto" latinLnBrk="0" hangingPunct="1">
              <a:lnSpc>
                <a:spcPct val="100000"/>
              </a:lnSpc>
              <a:spcBef>
                <a:spcPts val="0"/>
              </a:spcBef>
              <a:spcAft>
                <a:spcPts val="0"/>
              </a:spcAft>
              <a:buClrTx/>
              <a:buSzTx/>
              <a:buFontTx/>
              <a:buAutoNum type="arabicPeriod" startAt="6"/>
              <a:tabLst/>
              <a:defRPr/>
            </a:pPr>
            <a:r>
              <a:rPr lang="en-AU"/>
              <a:t>‘But, they are saying that ‘ can be replaced with ‘However, the research indicates’</a:t>
            </a:r>
          </a:p>
          <a:p>
            <a:pPr marL="342900" marR="0" lvl="0" indent="-342900" algn="l" defTabSz="1219170" rtl="0" eaLnBrk="1" fontAlgn="auto" latinLnBrk="0" hangingPunct="1">
              <a:lnSpc>
                <a:spcPct val="100000"/>
              </a:lnSpc>
              <a:spcBef>
                <a:spcPts val="0"/>
              </a:spcBef>
              <a:spcAft>
                <a:spcPts val="0"/>
              </a:spcAft>
              <a:buClrTx/>
              <a:buSzTx/>
              <a:buFontTx/>
              <a:buAutoNum type="arabicPeriod" startAt="6"/>
              <a:tabLst/>
              <a:defRPr/>
            </a:pPr>
            <a:r>
              <a:rPr lang="en-AU"/>
              <a:t>‘so we don’t believe the real scientists anymore’ can be replaced with more formal language.</a:t>
            </a:r>
          </a:p>
          <a:p>
            <a:pPr marL="342900" marR="0" lvl="0" indent="-342900" algn="l" defTabSz="1219170" rtl="0" eaLnBrk="1" fontAlgn="auto" latinLnBrk="0" hangingPunct="1">
              <a:lnSpc>
                <a:spcPct val="100000"/>
              </a:lnSpc>
              <a:spcBef>
                <a:spcPts val="0"/>
              </a:spcBef>
              <a:spcAft>
                <a:spcPts val="0"/>
              </a:spcAft>
              <a:buClrTx/>
              <a:buSzTx/>
              <a:buFontTx/>
              <a:buAutoNum type="arabicPeriod" startAt="6"/>
              <a:tabLst/>
              <a:defRPr/>
            </a:pPr>
            <a:r>
              <a:rPr lang="en-AU"/>
              <a:t>Remove ‘It’s not cool.’ – it is informal and unnecessary.</a:t>
            </a:r>
          </a:p>
          <a:p>
            <a:pPr marL="342900" marR="0" lvl="0" indent="-342900" algn="l" defTabSz="1219170" rtl="0" eaLnBrk="1" fontAlgn="auto" latinLnBrk="0" hangingPunct="1">
              <a:lnSpc>
                <a:spcPct val="100000"/>
              </a:lnSpc>
              <a:spcBef>
                <a:spcPts val="0"/>
              </a:spcBef>
              <a:spcAft>
                <a:spcPts val="0"/>
              </a:spcAft>
              <a:buClrTx/>
              <a:buSzTx/>
              <a:buFontTx/>
              <a:buAutoNum type="arabicPeriod" startAt="6"/>
              <a:tabLst/>
              <a:defRPr/>
            </a:pPr>
            <a:endParaRPr lang="en-AU"/>
          </a:p>
          <a:p>
            <a:pPr marL="342900" marR="0" lvl="0" indent="-342900" algn="l" defTabSz="1219170" rtl="0" eaLnBrk="1" fontAlgn="auto" latinLnBrk="0" hangingPunct="1">
              <a:lnSpc>
                <a:spcPct val="100000"/>
              </a:lnSpc>
              <a:spcBef>
                <a:spcPts val="0"/>
              </a:spcBef>
              <a:spcAft>
                <a:spcPts val="0"/>
              </a:spcAft>
              <a:buClrTx/>
              <a:buSzTx/>
              <a:buFontTx/>
              <a:buAutoNum type="arabicPeriod" startAt="6"/>
              <a:tabLst/>
              <a:defRPr/>
            </a:pPr>
            <a:endParaRPr lang="en-AU"/>
          </a:p>
          <a:p>
            <a:pPr marL="342900" marR="0" lvl="0" indent="-342900" algn="l" defTabSz="1219170" rtl="0" eaLnBrk="1" fontAlgn="auto" latinLnBrk="0" hangingPunct="1">
              <a:lnSpc>
                <a:spcPct val="100000"/>
              </a:lnSpc>
              <a:spcBef>
                <a:spcPts val="0"/>
              </a:spcBef>
              <a:spcAft>
                <a:spcPts val="0"/>
              </a:spcAft>
              <a:buClrTx/>
              <a:buSzTx/>
              <a:buFontTx/>
              <a:buAutoNum type="arabicPeriod" startAt="6"/>
              <a:tabLst/>
              <a:defRPr/>
            </a:pPr>
            <a:endParaRPr lang="en-AU"/>
          </a:p>
          <a:p>
            <a:endParaRPr lang="en-AU"/>
          </a:p>
          <a:p>
            <a:pPr marL="0" indent="0">
              <a:buFont typeface="Arial" panose="020B0604020202020204" pitchFamily="34" charset="0"/>
              <a:buNone/>
            </a:pPr>
            <a:endParaRPr lang="en-AU"/>
          </a:p>
          <a:p>
            <a:pPr marL="342900" marR="0" lvl="0" indent="-342900" algn="l" defTabSz="1219170" rtl="0" eaLnBrk="1" fontAlgn="auto" latinLnBrk="0" hangingPunct="1">
              <a:lnSpc>
                <a:spcPct val="100000"/>
              </a:lnSpc>
              <a:spcBef>
                <a:spcPts val="0"/>
              </a:spcBef>
              <a:spcAft>
                <a:spcPts val="0"/>
              </a:spcAft>
              <a:buClrTx/>
              <a:buSzTx/>
              <a:buFontTx/>
              <a:buAutoNum type="arabicPeriod"/>
              <a:tabLst/>
              <a:defRPr/>
            </a:pPr>
            <a:endParaRPr lang="en-AU"/>
          </a:p>
          <a:p>
            <a:pPr marL="342900" marR="0" lvl="0" indent="-342900" algn="l" defTabSz="1219170" rtl="0" eaLnBrk="1" fontAlgn="auto" latinLnBrk="0" hangingPunct="1">
              <a:lnSpc>
                <a:spcPct val="100000"/>
              </a:lnSpc>
              <a:spcBef>
                <a:spcPts val="0"/>
              </a:spcBef>
              <a:spcAft>
                <a:spcPts val="0"/>
              </a:spcAft>
              <a:buClrTx/>
              <a:buSzTx/>
              <a:buFontTx/>
              <a:buAutoNum type="arabicPeriod"/>
              <a:tabLst/>
              <a:defRPr/>
            </a:pPr>
            <a:endParaRPr lang="en-AU"/>
          </a:p>
          <a:p>
            <a:pPr marL="342900" marR="0" lvl="0" indent="-342900" algn="l" defTabSz="1219170" rtl="0" eaLnBrk="1" fontAlgn="auto" latinLnBrk="0" hangingPunct="1">
              <a:lnSpc>
                <a:spcPct val="100000"/>
              </a:lnSpc>
              <a:spcBef>
                <a:spcPts val="0"/>
              </a:spcBef>
              <a:spcAft>
                <a:spcPts val="0"/>
              </a:spcAft>
              <a:buClrTx/>
              <a:buSzTx/>
              <a:buFontTx/>
              <a:buAutoNum type="arabicPeriod"/>
              <a:tabLst/>
              <a:defRPr/>
            </a:pPr>
            <a:endParaRPr lang="en-AU"/>
          </a:p>
          <a:p>
            <a:pPr marL="342900" marR="0" lvl="0" indent="-342900" algn="l" defTabSz="1219170" rtl="0" eaLnBrk="1" fontAlgn="auto" latinLnBrk="0" hangingPunct="1">
              <a:lnSpc>
                <a:spcPct val="100000"/>
              </a:lnSpc>
              <a:spcBef>
                <a:spcPts val="0"/>
              </a:spcBef>
              <a:spcAft>
                <a:spcPts val="0"/>
              </a:spcAft>
              <a:buClrTx/>
              <a:buSzTx/>
              <a:buFontTx/>
              <a:buAutoNum type="arabicPeriod"/>
              <a:tabLst/>
              <a:defRPr/>
            </a:pPr>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114756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This is a sample response that can be discussed with the class after they have attempted the question.</a:t>
            </a:r>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3229498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This sentence is written in passive voice. The important information is that millions of dollars were donated.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2693163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Now look at examples of evaluative language in the response and the impact it has on the reader.</a:t>
            </a:r>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3895646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Discuss the use of the scaffold if necessary. Note: only 1 argument is presented in this scaffold. The student copy has space for 3 arguments. The students may present more than one argument, however, not more than three.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1980756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Discuss things to look for when reviewing the work of others and how to fill out the scaffold. Include how to present warm and cool feedback – critique in a positive manner so that the work is critiqued, not the writer. Always find something positive to say as well as something that can be improved and how. </a:t>
            </a:r>
          </a:p>
          <a:p>
            <a:r>
              <a:rPr lang="en-AU" dirty="0"/>
              <a:t>Clarity of writing – consider discussing expectations with clarity of writing, EAL/D students may be able to convey meaning effectively with minor errors in their writing.</a:t>
            </a:r>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4073990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table is editable and may be used to facilitate class discussions.</a:t>
            </a:r>
          </a:p>
        </p:txBody>
      </p:sp>
      <p:sp>
        <p:nvSpPr>
          <p:cNvPr id="4" name="Slide Number Placeholder 3"/>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3367593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35</a:t>
            </a:fld>
            <a:endParaRPr lang="en-AU"/>
          </a:p>
        </p:txBody>
      </p:sp>
    </p:spTree>
    <p:extLst>
      <p:ext uri="{BB962C8B-B14F-4D97-AF65-F5344CB8AC3E}">
        <p14:creationId xmlns:p14="http://schemas.microsoft.com/office/powerpoint/2010/main" val="1296835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Deconstruct this question as a class – identifying the key features of the question and how they should be addressed.</a:t>
            </a:r>
          </a:p>
          <a:p>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1. This piece of writing is focussed on conflicts of interest surrounding the tobacco industry.</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2. Research should focus on scientific studies that were funded by the tobacco industry.</a:t>
            </a:r>
          </a:p>
          <a:p>
            <a:endParaRPr lang="en-AU" dirty="0"/>
          </a:p>
          <a:p>
            <a:r>
              <a:rPr lang="en-AU" dirty="0"/>
              <a:t>3. Evaluate – to judge the quality, importance or value </a:t>
            </a:r>
          </a:p>
          <a:p>
            <a:r>
              <a:rPr lang="en-AU" dirty="0"/>
              <a:t>Evaluate is a high order thinking verb – there is a need to be able to define the concept that they are investigating (funding of research by tobacco companies and conflict of interest, describe the conflict and funding that has happened and explain it’s impact on the success of the tobacco industry. They will then  evaluate the impact by making a judgement on the importance of the funding and conflict of interest.</a:t>
            </a:r>
          </a:p>
          <a:p>
            <a:r>
              <a:rPr lang="en-AU" dirty="0"/>
              <a:t>Use evaluative language in adjectives and adverbs, for example, strong evidence, crucial, significant</a:t>
            </a:r>
          </a:p>
          <a:p>
            <a:endParaRPr lang="en-AU" dirty="0"/>
          </a:p>
          <a:p>
            <a:r>
              <a:rPr lang="en-AU" dirty="0"/>
              <a:t>4. Impact – to have an influence on something</a:t>
            </a:r>
          </a:p>
          <a:p>
            <a:r>
              <a:rPr lang="en-AU" dirty="0"/>
              <a:t>High order verb – for there to be an impact, there must have been a change</a:t>
            </a:r>
          </a:p>
          <a:p>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5. The victory must be called out explicitly in the response.</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251780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dirty="0">
                <a:effectLst/>
                <a:latin typeface="Arial" panose="020B0604020202020204" pitchFamily="34" charset="0"/>
                <a:ea typeface="Calibri" panose="020F0502020204030204" pitchFamily="34" charset="0"/>
              </a:rPr>
              <a:t>Give students a copy of the text.</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dirty="0">
                <a:effectLst/>
                <a:latin typeface="Arial" panose="020B0604020202020204" pitchFamily="34" charset="0"/>
                <a:ea typeface="Calibri" panose="020F0502020204030204" pitchFamily="34" charset="0"/>
              </a:rPr>
              <a:t>Discuss </a:t>
            </a:r>
          </a:p>
          <a:p>
            <a:pPr marL="342900" lvl="0" indent="-342900">
              <a:lnSpc>
                <a:spcPct val="150000"/>
              </a:lnSpc>
              <a:spcBef>
                <a:spcPts val="1200"/>
              </a:spcBef>
              <a:buFont typeface="+mj-lt"/>
              <a:buAutoNum type="arabicPeriod"/>
            </a:pPr>
            <a:r>
              <a:rPr lang="en-AU" sz="1800" dirty="0">
                <a:effectLst/>
                <a:latin typeface="Arial" panose="020B0604020202020204" pitchFamily="34" charset="0"/>
                <a:ea typeface="Calibri" panose="020F0502020204030204" pitchFamily="34" charset="0"/>
              </a:rPr>
              <a:t>What content is being shared in this text?</a:t>
            </a:r>
          </a:p>
          <a:p>
            <a:pPr marL="342900" lvl="0" indent="-342900">
              <a:lnSpc>
                <a:spcPct val="150000"/>
              </a:lnSpc>
              <a:buFont typeface="+mj-lt"/>
              <a:buAutoNum type="arabicPeriod"/>
            </a:pPr>
            <a:r>
              <a:rPr lang="en-AU" sz="1800" dirty="0">
                <a:effectLst/>
                <a:latin typeface="Arial" panose="020B0604020202020204" pitchFamily="34" charset="0"/>
                <a:ea typeface="Calibri" panose="020F0502020204030204" pitchFamily="34" charset="0"/>
              </a:rPr>
              <a:t>What is the purpose of this piece of writing?</a:t>
            </a:r>
          </a:p>
          <a:p>
            <a:pPr marL="342900" lvl="0" indent="-342900">
              <a:lnSpc>
                <a:spcPct val="150000"/>
              </a:lnSpc>
              <a:buFont typeface="+mj-lt"/>
              <a:buAutoNum type="arabicPeriod"/>
            </a:pPr>
            <a:r>
              <a:rPr lang="en-AU" sz="1800" dirty="0">
                <a:effectLst/>
                <a:latin typeface="Arial" panose="020B0604020202020204" pitchFamily="34" charset="0"/>
                <a:ea typeface="Calibri" panose="020F0502020204030204" pitchFamily="34" charset="0"/>
              </a:rPr>
              <a:t>Who is the target audience for this piece of writing?</a:t>
            </a:r>
          </a:p>
          <a:p>
            <a:pPr marL="342900" marR="0" lvl="0" indent="-342900" algn="l" defTabSz="1219170" rtl="0" eaLnBrk="1" fontAlgn="auto" latinLnBrk="0" hangingPunct="1">
              <a:lnSpc>
                <a:spcPct val="150000"/>
              </a:lnSpc>
              <a:spcBef>
                <a:spcPts val="0"/>
              </a:spcBef>
              <a:spcAft>
                <a:spcPts val="0"/>
              </a:spcAft>
              <a:buClrTx/>
              <a:buSzTx/>
              <a:buFont typeface="+mj-lt"/>
              <a:buAutoNum type="arabicPeriod"/>
              <a:tabLst/>
              <a:defRPr/>
            </a:pPr>
            <a:r>
              <a:rPr lang="en-AU" sz="1800" dirty="0">
                <a:effectLst/>
                <a:latin typeface="Arial" panose="020B0604020202020204" pitchFamily="34" charset="0"/>
                <a:ea typeface="Calibri" panose="020F0502020204030204" pitchFamily="34" charset="0"/>
              </a:rPr>
              <a:t>How does this impact the register, level of formality, of the writing?</a:t>
            </a:r>
          </a:p>
          <a:p>
            <a:pPr>
              <a:lnSpc>
                <a:spcPct val="150000"/>
              </a:lnSpc>
              <a:spcBef>
                <a:spcPts val="1200"/>
              </a:spcBef>
            </a:pPr>
            <a:r>
              <a:rPr lang="en-AU" sz="1800" dirty="0">
                <a:effectLst/>
                <a:latin typeface="Arial" panose="020B0604020202020204" pitchFamily="34" charset="0"/>
                <a:ea typeface="Calibri" panose="020F0502020204030204" pitchFamily="34" charset="0"/>
              </a:rPr>
              <a:t>An explanation of the purpose of an analytical exposition should be provided as part of this discussion – ‘to persuade people to a particular point of view, using evidence and reasoning’.</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dirty="0">
                <a:effectLst/>
                <a:latin typeface="Arial" panose="020B0604020202020204" pitchFamily="34" charset="0"/>
                <a:ea typeface="Calibri" panose="020F0502020204030204" pitchFamily="34" charset="0"/>
              </a:rPr>
              <a:t>Consider a vocabulary activity to support understanding of this text. The students could find words in the text, read the sentence and choose the best synonym.</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017820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a:effectLst/>
                <a:latin typeface="Arial" panose="020B0604020202020204" pitchFamily="34" charset="0"/>
                <a:ea typeface="Calibri" panose="020F0502020204030204" pitchFamily="34" charset="0"/>
              </a:rPr>
              <a:t>Background: to introduce the issue and provide a context.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a:effectLst/>
              <a:latin typeface="Arial" panose="020B0604020202020204" pitchFamily="34" charset="0"/>
              <a:ea typeface="Calibri" panose="020F0502020204030204" pitchFamily="34" charset="0"/>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538126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dirty="0">
                <a:effectLst/>
                <a:latin typeface="Arial" panose="020B0604020202020204" pitchFamily="34" charset="0"/>
                <a:ea typeface="Calibri" panose="020F0502020204030204" pitchFamily="34" charset="0"/>
              </a:rPr>
              <a:t>The thesis statement sets your position on the issue and previews arguments.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dirty="0">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603712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2000" dirty="0">
                <a:effectLst/>
                <a:latin typeface="Arial" panose="020B0604020202020204" pitchFamily="34" charset="0"/>
                <a:ea typeface="Calibri" panose="020F0502020204030204" pitchFamily="34" charset="0"/>
              </a:rPr>
              <a:t>Arguments: which support your position, usually beginning with the most important argument. </a:t>
            </a:r>
          </a:p>
          <a:p>
            <a:r>
              <a:rPr lang="en-AU" sz="1800" dirty="0"/>
              <a:t>Argument 1 – 1953 first instance of the development of industry-academic conflict of interest.</a:t>
            </a:r>
          </a:p>
          <a:p>
            <a:r>
              <a:rPr lang="en-AU" sz="1800" dirty="0"/>
              <a:t>Paragraph structure can be addressed here if needed. (IDEA – identify, describe, explain, any more). Also consider discussing that one argument can be addressed in multiple paragraphs.</a:t>
            </a:r>
          </a:p>
          <a:p>
            <a:endParaRPr lang="en-AU" sz="1800"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dirty="0">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093629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2000" dirty="0"/>
              <a:t>Argument 2 – funding of CT scan research</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dirty="0">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258608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2000" dirty="0"/>
              <a:t>Argument 3 - funding of no harm from e-cigarettes research by the tobacco industry.</a:t>
            </a:r>
            <a:endParaRPr lang="en-AU" sz="1800" dirty="0">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755507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rgbClr val="F6ACB6"/>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42655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95496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vider 2_Image">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407991"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40799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43B0A989-8C17-718F-1784-DAD10FB92D0A}"/>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227156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080000" cy="1008000"/>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10867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accent2"/>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66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919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379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96958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276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186238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394264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image_no Lin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4156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887899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673595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25097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8488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45121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6369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12596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65956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83323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96155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345878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65737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521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56241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26776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408815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300176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65313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513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197841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74528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7521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33718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288774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591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311149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671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901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62432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426232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8977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11144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23029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bg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bg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42365613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64548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14475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46116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646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639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2.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1.png"/><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7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7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704" r:id="rId7"/>
    <p:sldLayoutId id="2147483671" r:id="rId8"/>
    <p:sldLayoutId id="2147483706" r:id="rId9"/>
    <p:sldLayoutId id="2147483673" r:id="rId10"/>
    <p:sldLayoutId id="2147483700" r:id="rId11"/>
    <p:sldLayoutId id="2147483674" r:id="rId12"/>
    <p:sldLayoutId id="2147483701" r:id="rId13"/>
    <p:sldLayoutId id="2147483707" r:id="rId14"/>
    <p:sldLayoutId id="2147483708" r:id="rId15"/>
    <p:sldLayoutId id="2147483675" r:id="rId16"/>
    <p:sldLayoutId id="2147483676" r:id="rId17"/>
    <p:sldLayoutId id="2147483662" r:id="rId18"/>
    <p:sldLayoutId id="2147483690" r:id="rId19"/>
    <p:sldLayoutId id="2147483672" r:id="rId20"/>
    <p:sldLayoutId id="2147483691" r:id="rId21"/>
    <p:sldLayoutId id="2147483677" r:id="rId22"/>
    <p:sldLayoutId id="2147483692" r:id="rId23"/>
    <p:sldLayoutId id="2147483678" r:id="rId24"/>
    <p:sldLayoutId id="2147483698" r:id="rId25"/>
    <p:sldLayoutId id="2147483699" r:id="rId26"/>
    <p:sldLayoutId id="2147483689" r:id="rId27"/>
    <p:sldLayoutId id="2147483664" r:id="rId28"/>
    <p:sldLayoutId id="2147483693" r:id="rId29"/>
    <p:sldLayoutId id="2147483684" r:id="rId30"/>
    <p:sldLayoutId id="2147483694" r:id="rId31"/>
    <p:sldLayoutId id="2147483679" r:id="rId32"/>
    <p:sldLayoutId id="2147483695" r:id="rId33"/>
    <p:sldLayoutId id="2147483687" r:id="rId34"/>
    <p:sldLayoutId id="2147483696" r:id="rId35"/>
    <p:sldLayoutId id="2147483680" r:id="rId36"/>
    <p:sldLayoutId id="2147483681" r:id="rId37"/>
    <p:sldLayoutId id="2147483682" r:id="rId38"/>
    <p:sldLayoutId id="2147483697" r:id="rId39"/>
    <p:sldLayoutId id="2147483685" r:id="rId40"/>
    <p:sldLayoutId id="2147483686" r:id="rId41"/>
    <p:sldLayoutId id="2147483665" r:id="rId42"/>
    <p:sldLayoutId id="2147483666" r:id="rId43"/>
    <p:sldLayoutId id="2147483667" r:id="rId44"/>
    <p:sldLayoutId id="2147483709" r:id="rId45"/>
    <p:sldLayoutId id="2147483710" r:id="rId46"/>
    <p:sldLayoutId id="2147483711" r:id="rId47"/>
    <p:sldLayoutId id="2147483712" r:id="rId48"/>
    <p:sldLayoutId id="2147483713" r:id="rId49"/>
    <p:sldLayoutId id="2147483714" r:id="rId50"/>
    <p:sldLayoutId id="2147483715" r:id="rId51"/>
    <p:sldLayoutId id="2147483716" r:id="rId52"/>
    <p:sldLayoutId id="2147483717" r:id="rId53"/>
    <p:sldLayoutId id="2147483718" r:id="rId54"/>
    <p:sldLayoutId id="2147483719" r:id="rId55"/>
    <p:sldLayoutId id="2147483720" r:id="rId56"/>
    <p:sldLayoutId id="2147483721" r:id="rId57"/>
    <p:sldLayoutId id="2147483722" r:id="rId58"/>
    <p:sldLayoutId id="2147483723" r:id="rId59"/>
    <p:sldLayoutId id="2147483724" r:id="rId60"/>
    <p:sldLayoutId id="2147483725" r:id="rId61"/>
    <p:sldLayoutId id="2147483726" r:id="rId62"/>
    <p:sldLayoutId id="2147483727" r:id="rId63"/>
    <p:sldLayoutId id="2147483728" r:id="rId64"/>
    <p:sldLayoutId id="2147483729" r:id="rId65"/>
    <p:sldLayoutId id="2147483730" r:id="rId66"/>
    <p:sldLayoutId id="2147483731" r:id="rId67"/>
    <p:sldLayoutId id="2147483732" r:id="rId68"/>
    <p:sldLayoutId id="2147483733" r:id="rId69"/>
    <p:sldLayoutId id="2147483734" r:id="rId70"/>
    <p:sldLayoutId id="2147483735" r:id="rId71"/>
    <p:sldLayoutId id="2147483736" r:id="rId72"/>
    <p:sldLayoutId id="2147483737" r:id="rId73"/>
    <p:sldLayoutId id="2147483738" r:id="rId7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0.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0.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slide" Target="slide33.xml"/><Relationship Id="rId2" Type="http://schemas.openxmlformats.org/officeDocument/2006/relationships/slide" Target="slide3.xml"/><Relationship Id="rId1" Type="http://schemas.openxmlformats.org/officeDocument/2006/relationships/slideLayout" Target="../slideLayouts/slideLayout17.xml"/><Relationship Id="rId6" Type="http://schemas.openxmlformats.org/officeDocument/2006/relationships/slide" Target="slide32.xml"/><Relationship Id="rId5" Type="http://schemas.openxmlformats.org/officeDocument/2006/relationships/slide" Target="slide31.xml"/><Relationship Id="rId4" Type="http://schemas.openxmlformats.org/officeDocument/2006/relationships/slide" Target="slide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58.xml"/><Relationship Id="rId5" Type="http://schemas.openxmlformats.org/officeDocument/2006/relationships/hyperlink" Target="https://www.shutterstock.com/image-photo/business-man-petrochemical-plant-blue-sky-713731429" TargetMode="External"/><Relationship Id="rId4" Type="http://schemas.openxmlformats.org/officeDocument/2006/relationships/hyperlink" Target="https://www.shutterstock.com/g/Kitsadakron_Photography"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1.xml"/></Relationships>
</file>

<file path=ppt/slides/_rels/slide3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8.xml"/><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hyperlink" Target="https://creativecommons.org/licenses/by-nc/2.0/" TargetMode="External"/><Relationship Id="rId5" Type="http://schemas.openxmlformats.org/officeDocument/2006/relationships/hyperlink" Target="https://www.flickr.com/photos/clotho98/" TargetMode="External"/><Relationship Id="rId4" Type="http://schemas.openxmlformats.org/officeDocument/2006/relationships/hyperlink" Target="https://www.flickr.com/photos/clotho98/4459851435/"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0.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0.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0.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0.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E96BED1-5A7C-94AE-58B9-E752EA91C25F}"/>
              </a:ext>
            </a:extLst>
          </p:cNvPr>
          <p:cNvSpPr>
            <a:spLocks noGrp="1"/>
          </p:cNvSpPr>
          <p:nvPr>
            <p:ph type="ctrTitle"/>
          </p:nvPr>
        </p:nvSpPr>
        <p:spPr/>
        <p:txBody>
          <a:bodyPr/>
          <a:lstStyle/>
          <a:p>
            <a:r>
              <a:rPr lang="en-AU" dirty="0"/>
              <a:t>Investigating science: conflicts of interest – focus on writing</a:t>
            </a:r>
          </a:p>
        </p:txBody>
      </p:sp>
      <p:sp>
        <p:nvSpPr>
          <p:cNvPr id="12" name="Text Placeholder 11">
            <a:extLst>
              <a:ext uri="{FF2B5EF4-FFF2-40B4-BE49-F238E27FC236}">
                <a16:creationId xmlns:a16="http://schemas.microsoft.com/office/drawing/2014/main" id="{AAA4D368-25F2-468C-6801-C76814CADAB3}"/>
              </a:ext>
            </a:extLst>
          </p:cNvPr>
          <p:cNvSpPr>
            <a:spLocks noGrp="1"/>
          </p:cNvSpPr>
          <p:nvPr>
            <p:ph type="body" sz="quarter" idx="14"/>
          </p:nvPr>
        </p:nvSpPr>
        <p:spPr/>
        <p:txBody>
          <a:bodyPr/>
          <a:lstStyle/>
          <a:p>
            <a:r>
              <a:rPr lang="en-AU" dirty="0"/>
              <a:t>Deconstruction of text support document</a:t>
            </a:r>
          </a:p>
          <a:p>
            <a:endParaRPr lang="en-AU" dirty="0"/>
          </a:p>
        </p:txBody>
      </p:sp>
      <p:sp>
        <p:nvSpPr>
          <p:cNvPr id="11" name="Text Placeholder 10">
            <a:extLst>
              <a:ext uri="{FF2B5EF4-FFF2-40B4-BE49-F238E27FC236}">
                <a16:creationId xmlns:a16="http://schemas.microsoft.com/office/drawing/2014/main" id="{5673DA15-7062-4688-2A06-5E235B938933}"/>
              </a:ext>
            </a:extLst>
          </p:cNvPr>
          <p:cNvSpPr>
            <a:spLocks noGrp="1"/>
          </p:cNvSpPr>
          <p:nvPr>
            <p:ph type="body" sz="quarter" idx="13"/>
          </p:nvPr>
        </p:nvSpPr>
        <p:spPr/>
        <p:txBody>
          <a:bodyPr/>
          <a:lstStyle/>
          <a:p>
            <a:r>
              <a:rPr lang="en-AU" dirty="0"/>
              <a:t>19 April 2023</a:t>
            </a:r>
          </a:p>
          <a:p>
            <a:endParaRPr lang="en-AU" dirty="0"/>
          </a:p>
        </p:txBody>
      </p:sp>
      <p:sp>
        <p:nvSpPr>
          <p:cNvPr id="10" name="Text Placeholder 9">
            <a:extLst>
              <a:ext uri="{FF2B5EF4-FFF2-40B4-BE49-F238E27FC236}">
                <a16:creationId xmlns:a16="http://schemas.microsoft.com/office/drawing/2014/main" id="{BA1EC967-79F4-1F44-4B57-F3600F27C1A0}"/>
              </a:ext>
            </a:extLst>
          </p:cNvPr>
          <p:cNvSpPr>
            <a:spLocks noGrp="1"/>
          </p:cNvSpPr>
          <p:nvPr>
            <p:ph type="body" sz="quarter" idx="12"/>
          </p:nvPr>
        </p:nvSpPr>
        <p:spPr/>
        <p:txBody>
          <a:bodyPr/>
          <a:lstStyle/>
          <a:p>
            <a:r>
              <a:rPr lang="en-AU" dirty="0"/>
              <a:t>Science curriculum team</a:t>
            </a:r>
          </a:p>
        </p:txBody>
      </p:sp>
      <p:sp>
        <p:nvSpPr>
          <p:cNvPr id="2" name="Footer Placeholder 1">
            <a:extLst>
              <a:ext uri="{FF2B5EF4-FFF2-40B4-BE49-F238E27FC236}">
                <a16:creationId xmlns:a16="http://schemas.microsoft.com/office/drawing/2014/main" id="{2AB16E6B-C089-E743-99EF-4CB827E91ABE}"/>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NSW Department of Education</a:t>
            </a:r>
            <a:endParaRPr lang="en-AU"/>
          </a:p>
        </p:txBody>
      </p:sp>
    </p:spTree>
    <p:extLst>
      <p:ext uri="{BB962C8B-B14F-4D97-AF65-F5344CB8AC3E}">
        <p14:creationId xmlns:p14="http://schemas.microsoft.com/office/powerpoint/2010/main" val="99949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9B7C5-E348-F3AD-240B-B3F0E623823C}"/>
              </a:ext>
            </a:extLst>
          </p:cNvPr>
          <p:cNvSpPr>
            <a:spLocks noGrp="1"/>
          </p:cNvSpPr>
          <p:nvPr>
            <p:ph type="title"/>
          </p:nvPr>
        </p:nvSpPr>
        <p:spPr/>
        <p:txBody>
          <a:bodyPr anchor="t">
            <a:normAutofit/>
          </a:bodyPr>
          <a:lstStyle/>
          <a:p>
            <a:r>
              <a:rPr lang="en-AU" dirty="0"/>
              <a:t>Argument 3</a:t>
            </a:r>
            <a:endParaRPr lang="en-AU" dirty="0">
              <a:solidFill>
                <a:srgbClr val="146CFD"/>
              </a:solidFill>
            </a:endParaRPr>
          </a:p>
        </p:txBody>
      </p:sp>
      <p:sp>
        <p:nvSpPr>
          <p:cNvPr id="8" name="Text Placeholder 7">
            <a:extLst>
              <a:ext uri="{FF2B5EF4-FFF2-40B4-BE49-F238E27FC236}">
                <a16:creationId xmlns:a16="http://schemas.microsoft.com/office/drawing/2014/main" id="{CDBC71F0-8512-460F-F5BB-6D61E1EA514C}"/>
              </a:ext>
            </a:extLst>
          </p:cNvPr>
          <p:cNvSpPr>
            <a:spLocks noGrp="1"/>
          </p:cNvSpPr>
          <p:nvPr>
            <p:ph type="body" sz="quarter" idx="18"/>
          </p:nvPr>
        </p:nvSpPr>
        <p:spPr/>
        <p:txBody>
          <a:bodyPr/>
          <a:lstStyle/>
          <a:p>
            <a:br>
              <a:rPr lang="en-AU" dirty="0"/>
            </a:br>
            <a:r>
              <a:rPr lang="en-AU" dirty="0"/>
              <a:t>Structure of an analytical exposition</a:t>
            </a:r>
          </a:p>
        </p:txBody>
      </p:sp>
      <p:pic>
        <p:nvPicPr>
          <p:cNvPr id="5" name="Picture 4">
            <a:extLst>
              <a:ext uri="{FF2B5EF4-FFF2-40B4-BE49-F238E27FC236}">
                <a16:creationId xmlns:a16="http://schemas.microsoft.com/office/drawing/2014/main" id="{3EE6E414-150F-9B32-2A20-A22517CCC8FD}"/>
              </a:ext>
              <a:ext uri="{C183D7F6-B498-43B3-948B-1728B52AA6E4}">
                <adec:decorative xmlns:adec="http://schemas.microsoft.com/office/drawing/2017/decorative" val="1"/>
              </a:ext>
            </a:extLst>
          </p:cNvPr>
          <p:cNvPicPr>
            <a:picLocks noChangeAspect="1"/>
          </p:cNvPicPr>
          <p:nvPr/>
        </p:nvPicPr>
        <p:blipFill rotWithShape="1">
          <a:blip r:embed="rId3">
            <a:alphaModFix amt="70000"/>
          </a:blip>
          <a:srcRect l="-3950" t="-4332" r="-3950" b="-3566"/>
          <a:stretch/>
        </p:blipFill>
        <p:spPr>
          <a:xfrm>
            <a:off x="454706" y="1578110"/>
            <a:ext cx="2319703" cy="23831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93920114-E853-9937-465E-38BBB4C326EF}"/>
              </a:ext>
              <a:ext uri="{C183D7F6-B498-43B3-948B-1728B52AA6E4}">
                <adec:decorative xmlns:adec="http://schemas.microsoft.com/office/drawing/2017/decorative" val="1"/>
              </a:ext>
            </a:extLst>
          </p:cNvPr>
          <p:cNvPicPr>
            <a:picLocks noChangeAspect="1"/>
          </p:cNvPicPr>
          <p:nvPr/>
        </p:nvPicPr>
        <p:blipFill rotWithShape="1">
          <a:blip r:embed="rId4">
            <a:alphaModFix amt="70000"/>
          </a:blip>
          <a:srcRect l="-2091" t="-3648" r="-4714" b="-3155"/>
          <a:stretch/>
        </p:blipFill>
        <p:spPr>
          <a:xfrm>
            <a:off x="454705" y="4113768"/>
            <a:ext cx="2319704" cy="217670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10" name="Group 9">
            <a:extLst>
              <a:ext uri="{FF2B5EF4-FFF2-40B4-BE49-F238E27FC236}">
                <a16:creationId xmlns:a16="http://schemas.microsoft.com/office/drawing/2014/main" id="{642E2216-0496-5F20-2198-C2EFE6330A36}"/>
              </a:ext>
              <a:ext uri="{C183D7F6-B498-43B3-948B-1728B52AA6E4}">
                <adec:decorative xmlns:adec="http://schemas.microsoft.com/office/drawing/2017/decorative" val="1"/>
              </a:ext>
            </a:extLst>
          </p:cNvPr>
          <p:cNvGrpSpPr/>
          <p:nvPr/>
        </p:nvGrpSpPr>
        <p:grpSpPr>
          <a:xfrm>
            <a:off x="360000" y="4467079"/>
            <a:ext cx="2509656" cy="971117"/>
            <a:chOff x="360000" y="4467079"/>
            <a:chExt cx="2509656" cy="971117"/>
          </a:xfrm>
        </p:grpSpPr>
        <p:sp>
          <p:nvSpPr>
            <p:cNvPr id="3" name="Rectangle: Rounded Corners 2" descr="This text box surrounds the 'Background' section of an analytical exposition.">
              <a:extLst>
                <a:ext uri="{FF2B5EF4-FFF2-40B4-BE49-F238E27FC236}">
                  <a16:creationId xmlns:a16="http://schemas.microsoft.com/office/drawing/2014/main" id="{50C6F1F3-6194-0BFD-4009-A4B7DE48BD04}"/>
                </a:ext>
                <a:ext uri="{C183D7F6-B498-43B3-948B-1728B52AA6E4}">
                  <adec:decorative xmlns:adec="http://schemas.microsoft.com/office/drawing/2017/decorative" val="0"/>
                </a:ext>
              </a:extLst>
            </p:cNvPr>
            <p:cNvSpPr/>
            <p:nvPr/>
          </p:nvSpPr>
          <p:spPr>
            <a:xfrm>
              <a:off x="360000" y="4467079"/>
              <a:ext cx="2509656" cy="971117"/>
            </a:xfrm>
            <a:prstGeom prst="roundRect">
              <a:avLst/>
            </a:prstGeom>
            <a:solidFill>
              <a:srgbClr val="146CFD">
                <a:alpha val="26000"/>
              </a:srgbClr>
            </a:solidFill>
            <a:ln w="28575">
              <a:solidFill>
                <a:srgbClr val="146C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b="1" dirty="0">
                <a:solidFill>
                  <a:schemeClr val="tx1"/>
                </a:solidFill>
                <a:latin typeface="Arial" panose="020B0604020202020204" pitchFamily="34" charset="0"/>
                <a:cs typeface="Arial" panose="020B0604020202020204" pitchFamily="34" charset="0"/>
              </a:endParaRPr>
            </a:p>
          </p:txBody>
        </p:sp>
        <p:sp>
          <p:nvSpPr>
            <p:cNvPr id="9" name="Rectangle: Rounded Corners 8" descr="This text box surrounds the 'Background' section of an analytical exposition.">
              <a:extLst>
                <a:ext uri="{FF2B5EF4-FFF2-40B4-BE49-F238E27FC236}">
                  <a16:creationId xmlns:a16="http://schemas.microsoft.com/office/drawing/2014/main" id="{67A4AB14-36CF-4F15-CB5D-64E5D73C9A5C}"/>
                </a:ext>
                <a:ext uri="{C183D7F6-B498-43B3-948B-1728B52AA6E4}">
                  <adec:decorative xmlns:adec="http://schemas.microsoft.com/office/drawing/2017/decorative" val="0"/>
                </a:ext>
              </a:extLst>
            </p:cNvPr>
            <p:cNvSpPr/>
            <p:nvPr/>
          </p:nvSpPr>
          <p:spPr>
            <a:xfrm>
              <a:off x="958876" y="4748325"/>
              <a:ext cx="1311362" cy="408623"/>
            </a:xfrm>
            <a:prstGeom prst="roundRect">
              <a:avLst/>
            </a:prstGeom>
            <a:solidFill>
              <a:srgbClr val="146CFD"/>
            </a:solidFill>
            <a:ln w="28575">
              <a:solidFill>
                <a:srgbClr val="146CFD"/>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r>
                <a:rPr lang="en-AU" sz="1800" b="1" dirty="0"/>
                <a:t>Argument</a:t>
              </a:r>
              <a:r>
                <a:rPr lang="en-AU" b="1" dirty="0"/>
                <a:t> </a:t>
              </a:r>
              <a:r>
                <a:rPr lang="en-AU" sz="1800" b="1" dirty="0"/>
                <a:t>3</a:t>
              </a:r>
              <a:endParaRPr lang="en-AU" sz="1800" dirty="0"/>
            </a:p>
          </p:txBody>
        </p:sp>
      </p:grpSp>
      <p:sp>
        <p:nvSpPr>
          <p:cNvPr id="6" name="Rectangle: Rounded Corners 5" descr="This text box surrounds the 'Background' section of an analytical exposition.">
            <a:extLst>
              <a:ext uri="{FF2B5EF4-FFF2-40B4-BE49-F238E27FC236}">
                <a16:creationId xmlns:a16="http://schemas.microsoft.com/office/drawing/2014/main" id="{03F1B6CF-6ED7-32D7-D448-91D8DA9DAF3F}"/>
              </a:ext>
              <a:ext uri="{C183D7F6-B498-43B3-948B-1728B52AA6E4}">
                <adec:decorative xmlns:adec="http://schemas.microsoft.com/office/drawing/2017/decorative" val="0"/>
              </a:ext>
            </a:extLst>
          </p:cNvPr>
          <p:cNvSpPr/>
          <p:nvPr/>
        </p:nvSpPr>
        <p:spPr>
          <a:xfrm>
            <a:off x="3164400" y="1699200"/>
            <a:ext cx="8762306" cy="3459873"/>
          </a:xfrm>
          <a:prstGeom prst="roundRect">
            <a:avLst/>
          </a:prstGeom>
          <a:solidFill>
            <a:schemeClr val="bg1"/>
          </a:solidFill>
          <a:ln w="28575">
            <a:solidFill>
              <a:srgbClr val="146C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AU" sz="1600" dirty="0">
                <a:solidFill>
                  <a:schemeClr val="tx1"/>
                </a:solidFill>
              </a:rPr>
              <a:t>In recent years, studies indicating no harm from e-cigarettes have been funded by the tobacco industry, despite evidence that e-cigarettes can harm health. For example, a study published by </a:t>
            </a:r>
            <a:r>
              <a:rPr lang="en-AU" sz="1600" dirty="0" err="1">
                <a:solidFill>
                  <a:schemeClr val="tx1"/>
                </a:solidFill>
              </a:rPr>
              <a:t>Pisinger</a:t>
            </a:r>
            <a:r>
              <a:rPr lang="en-AU" sz="1600" dirty="0">
                <a:solidFill>
                  <a:schemeClr val="tx1"/>
                </a:solidFill>
              </a:rPr>
              <a:t>, </a:t>
            </a:r>
            <a:r>
              <a:rPr lang="en-AU" sz="1600" dirty="0" err="1">
                <a:solidFill>
                  <a:schemeClr val="tx1"/>
                </a:solidFill>
              </a:rPr>
              <a:t>Godtfredsen</a:t>
            </a:r>
            <a:r>
              <a:rPr lang="en-AU" sz="1600" dirty="0">
                <a:solidFill>
                  <a:schemeClr val="tx1"/>
                </a:solidFill>
              </a:rPr>
              <a:t>, and Bender found that conflicts of interest were associated with the tobacco industry - favourable results indicating no harm from e-cigarettes. 95.1% of papers without a conflict of interest and 39.4% of papers with a conflict of interest found that e-cigarettes were potentially harmful. This suggests the tobacco industry still uses similar tactics to influence public perception and policy decisions.</a:t>
            </a:r>
          </a:p>
        </p:txBody>
      </p:sp>
      <p:sp>
        <p:nvSpPr>
          <p:cNvPr id="4" name="Slide Number Placeholder 3">
            <a:extLst>
              <a:ext uri="{FF2B5EF4-FFF2-40B4-BE49-F238E27FC236}">
                <a16:creationId xmlns:a16="http://schemas.microsoft.com/office/drawing/2014/main" id="{64115402-9975-6922-4B01-C2C324A4779B}"/>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10</a:t>
            </a:fld>
            <a:endParaRPr lang="en-AU"/>
          </a:p>
        </p:txBody>
      </p:sp>
    </p:spTree>
    <p:extLst>
      <p:ext uri="{BB962C8B-B14F-4D97-AF65-F5344CB8AC3E}">
        <p14:creationId xmlns:p14="http://schemas.microsoft.com/office/powerpoint/2010/main" val="379186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9B7C5-E348-F3AD-240B-B3F0E623823C}"/>
              </a:ext>
            </a:extLst>
          </p:cNvPr>
          <p:cNvSpPr>
            <a:spLocks noGrp="1"/>
          </p:cNvSpPr>
          <p:nvPr>
            <p:ph type="title"/>
          </p:nvPr>
        </p:nvSpPr>
        <p:spPr/>
        <p:txBody>
          <a:bodyPr anchor="t">
            <a:normAutofit/>
          </a:bodyPr>
          <a:lstStyle/>
          <a:p>
            <a:r>
              <a:rPr lang="en-AU" dirty="0"/>
              <a:t>Conclusion</a:t>
            </a:r>
            <a:endParaRPr lang="en-AU" dirty="0">
              <a:solidFill>
                <a:srgbClr val="146CFD"/>
              </a:solidFill>
            </a:endParaRPr>
          </a:p>
        </p:txBody>
      </p:sp>
      <p:sp>
        <p:nvSpPr>
          <p:cNvPr id="9" name="Text Placeholder 8">
            <a:extLst>
              <a:ext uri="{FF2B5EF4-FFF2-40B4-BE49-F238E27FC236}">
                <a16:creationId xmlns:a16="http://schemas.microsoft.com/office/drawing/2014/main" id="{0B37E027-6261-E989-B7F9-D47ECA7FC77B}"/>
              </a:ext>
            </a:extLst>
          </p:cNvPr>
          <p:cNvSpPr>
            <a:spLocks noGrp="1"/>
          </p:cNvSpPr>
          <p:nvPr>
            <p:ph type="body" sz="quarter" idx="18"/>
          </p:nvPr>
        </p:nvSpPr>
        <p:spPr/>
        <p:txBody>
          <a:bodyPr/>
          <a:lstStyle/>
          <a:p>
            <a:r>
              <a:rPr lang="en-AU" dirty="0"/>
              <a:t>Structure of an analytical exposition</a:t>
            </a:r>
          </a:p>
        </p:txBody>
      </p:sp>
      <p:pic>
        <p:nvPicPr>
          <p:cNvPr id="5" name="Picture 4">
            <a:extLst>
              <a:ext uri="{FF2B5EF4-FFF2-40B4-BE49-F238E27FC236}">
                <a16:creationId xmlns:a16="http://schemas.microsoft.com/office/drawing/2014/main" id="{3EE6E414-150F-9B32-2A20-A22517CCC8FD}"/>
              </a:ext>
              <a:ext uri="{C183D7F6-B498-43B3-948B-1728B52AA6E4}">
                <adec:decorative xmlns:adec="http://schemas.microsoft.com/office/drawing/2017/decorative" val="1"/>
              </a:ext>
            </a:extLst>
          </p:cNvPr>
          <p:cNvPicPr>
            <a:picLocks noChangeAspect="1"/>
          </p:cNvPicPr>
          <p:nvPr/>
        </p:nvPicPr>
        <p:blipFill rotWithShape="1">
          <a:blip r:embed="rId3">
            <a:alphaModFix amt="70000"/>
          </a:blip>
          <a:srcRect l="-4042" t="-2729" r="-3086" b="-2529"/>
          <a:stretch/>
        </p:blipFill>
        <p:spPr>
          <a:xfrm>
            <a:off x="406399" y="1549399"/>
            <a:ext cx="2466579" cy="24897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93920114-E853-9937-465E-38BBB4C326EF}"/>
              </a:ext>
              <a:ext uri="{C183D7F6-B498-43B3-948B-1728B52AA6E4}">
                <adec:decorative xmlns:adec="http://schemas.microsoft.com/office/drawing/2017/decorative" val="1"/>
              </a:ext>
            </a:extLst>
          </p:cNvPr>
          <p:cNvPicPr>
            <a:picLocks noChangeAspect="1"/>
          </p:cNvPicPr>
          <p:nvPr/>
        </p:nvPicPr>
        <p:blipFill rotWithShape="1">
          <a:blip r:embed="rId4">
            <a:alphaModFix amt="70000"/>
          </a:blip>
          <a:srcRect l="-4415" t="-4415" r="-2714" b="-2714"/>
          <a:stretch/>
        </p:blipFill>
        <p:spPr>
          <a:xfrm>
            <a:off x="359999" y="4139935"/>
            <a:ext cx="2512979" cy="23580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10" name="Group 9">
            <a:extLst>
              <a:ext uri="{FF2B5EF4-FFF2-40B4-BE49-F238E27FC236}">
                <a16:creationId xmlns:a16="http://schemas.microsoft.com/office/drawing/2014/main" id="{54860350-A5D2-5843-E99F-0472F5A24F2B}"/>
              </a:ext>
              <a:ext uri="{C183D7F6-B498-43B3-948B-1728B52AA6E4}">
                <adec:decorative xmlns:adec="http://schemas.microsoft.com/office/drawing/2017/decorative" val="1"/>
              </a:ext>
            </a:extLst>
          </p:cNvPr>
          <p:cNvGrpSpPr/>
          <p:nvPr/>
        </p:nvGrpSpPr>
        <p:grpSpPr>
          <a:xfrm>
            <a:off x="260350" y="5726236"/>
            <a:ext cx="2711450" cy="693614"/>
            <a:chOff x="260350" y="5726236"/>
            <a:chExt cx="2711450" cy="693614"/>
          </a:xfrm>
        </p:grpSpPr>
        <p:sp>
          <p:nvSpPr>
            <p:cNvPr id="3" name="Rectangle: Rounded Corners 2" descr="This text box surrounds the 'Background' section of an analytical exposition.">
              <a:extLst>
                <a:ext uri="{FF2B5EF4-FFF2-40B4-BE49-F238E27FC236}">
                  <a16:creationId xmlns:a16="http://schemas.microsoft.com/office/drawing/2014/main" id="{50C6F1F3-6194-0BFD-4009-A4B7DE48BD04}"/>
                </a:ext>
                <a:ext uri="{C183D7F6-B498-43B3-948B-1728B52AA6E4}">
                  <adec:decorative xmlns:adec="http://schemas.microsoft.com/office/drawing/2017/decorative" val="0"/>
                </a:ext>
              </a:extLst>
            </p:cNvPr>
            <p:cNvSpPr/>
            <p:nvPr/>
          </p:nvSpPr>
          <p:spPr>
            <a:xfrm>
              <a:off x="260350" y="5726236"/>
              <a:ext cx="2711450" cy="693614"/>
            </a:xfrm>
            <a:prstGeom prst="roundRect">
              <a:avLst/>
            </a:prstGeom>
            <a:solidFill>
              <a:schemeClr val="accent6">
                <a:lumMod val="25000"/>
                <a:alpha val="26000"/>
              </a:schemeClr>
            </a:solidFill>
            <a:ln w="28575">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b="1" dirty="0">
                <a:solidFill>
                  <a:schemeClr val="tx1"/>
                </a:solidFill>
                <a:latin typeface="Arial" panose="020B0604020202020204" pitchFamily="34" charset="0"/>
                <a:cs typeface="Arial" panose="020B0604020202020204" pitchFamily="34" charset="0"/>
              </a:endParaRPr>
            </a:p>
          </p:txBody>
        </p:sp>
        <p:sp>
          <p:nvSpPr>
            <p:cNvPr id="8" name="Rectangle: Rounded Corners 7" descr="This text box surrounds the 'Background' section of an analytical exposition.">
              <a:extLst>
                <a:ext uri="{FF2B5EF4-FFF2-40B4-BE49-F238E27FC236}">
                  <a16:creationId xmlns:a16="http://schemas.microsoft.com/office/drawing/2014/main" id="{15FA520E-9516-F532-52EB-7DE7BE6878BA}"/>
                </a:ext>
                <a:ext uri="{C183D7F6-B498-43B3-948B-1728B52AA6E4}">
                  <adec:decorative xmlns:adec="http://schemas.microsoft.com/office/drawing/2017/decorative" val="0"/>
                </a:ext>
              </a:extLst>
            </p:cNvPr>
            <p:cNvSpPr/>
            <p:nvPr/>
          </p:nvSpPr>
          <p:spPr>
            <a:xfrm>
              <a:off x="1026198" y="5927590"/>
              <a:ext cx="1179754" cy="306467"/>
            </a:xfrm>
            <a:prstGeom prst="roundRect">
              <a:avLst/>
            </a:prstGeom>
            <a:solidFill>
              <a:schemeClr val="accent6">
                <a:lumMod val="25000"/>
              </a:schemeClr>
            </a:solidFill>
            <a:ln w="28575">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r>
                <a:rPr lang="en-AU" sz="1800" b="1" dirty="0"/>
                <a:t>Conclusion</a:t>
              </a:r>
              <a:endParaRPr lang="en-AU" sz="1800" dirty="0"/>
            </a:p>
          </p:txBody>
        </p:sp>
      </p:grpSp>
      <p:sp>
        <p:nvSpPr>
          <p:cNvPr id="6" name="Rectangle: Rounded Corners 5" descr="This text box surrounds the 'Background' section of an analytical exposition.">
            <a:extLst>
              <a:ext uri="{FF2B5EF4-FFF2-40B4-BE49-F238E27FC236}">
                <a16:creationId xmlns:a16="http://schemas.microsoft.com/office/drawing/2014/main" id="{03F1B6CF-6ED7-32D7-D448-91D8DA9DAF3F}"/>
              </a:ext>
              <a:ext uri="{C183D7F6-B498-43B3-948B-1728B52AA6E4}">
                <adec:decorative xmlns:adec="http://schemas.microsoft.com/office/drawing/2017/decorative" val="0"/>
              </a:ext>
            </a:extLst>
          </p:cNvPr>
          <p:cNvSpPr/>
          <p:nvPr/>
        </p:nvSpPr>
        <p:spPr>
          <a:xfrm>
            <a:off x="3165208" y="1699200"/>
            <a:ext cx="8915956" cy="2584573"/>
          </a:xfrm>
          <a:prstGeom prst="roundRect">
            <a:avLst/>
          </a:prstGeom>
          <a:solidFill>
            <a:schemeClr val="bg1"/>
          </a:solidFill>
          <a:ln w="28575">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AU" sz="1600" dirty="0">
                <a:solidFill>
                  <a:schemeClr val="tx1"/>
                </a:solidFill>
              </a:rPr>
              <a:t>In conclusion, tobacco companies funding scientific studies has significantly impacted the success of the tobacco industry. By funding research, the tobacco industry has shaped public perception and policy decisions in its favour, even when the scientific evidence is not. The awareness of potential conflicts of interest in scientific research, particularly when it comes to issues related to public health, is crucial when considering the validity of the findings.</a:t>
            </a:r>
          </a:p>
        </p:txBody>
      </p:sp>
      <p:sp>
        <p:nvSpPr>
          <p:cNvPr id="4" name="Slide Number Placeholder 3">
            <a:extLst>
              <a:ext uri="{FF2B5EF4-FFF2-40B4-BE49-F238E27FC236}">
                <a16:creationId xmlns:a16="http://schemas.microsoft.com/office/drawing/2014/main" id="{64115402-9975-6922-4B01-C2C324A4779B}"/>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11</a:t>
            </a:fld>
            <a:endParaRPr lang="en-AU"/>
          </a:p>
        </p:txBody>
      </p:sp>
    </p:spTree>
    <p:extLst>
      <p:ext uri="{BB962C8B-B14F-4D97-AF65-F5344CB8AC3E}">
        <p14:creationId xmlns:p14="http://schemas.microsoft.com/office/powerpoint/2010/main" val="187813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BA4AF3-2A55-9361-D6B9-54D4BFF35749}"/>
              </a:ext>
              <a:ext uri="{C183D7F6-B498-43B3-948B-1728B52AA6E4}">
                <adec:decorative xmlns:adec="http://schemas.microsoft.com/office/drawing/2017/decorative" val="0"/>
              </a:ext>
            </a:extLst>
          </p:cNvPr>
          <p:cNvSpPr>
            <a:spLocks noGrp="1"/>
          </p:cNvSpPr>
          <p:nvPr>
            <p:ph type="title" idx="4294967295"/>
          </p:nvPr>
        </p:nvSpPr>
        <p:spPr>
          <a:xfrm>
            <a:off x="360000" y="360000"/>
            <a:ext cx="10409600" cy="54560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schemeClr val="accent1"/>
                </a:solidFill>
                <a:effectLst/>
                <a:uLnTx/>
                <a:uFillTx/>
                <a:latin typeface="+mj-lt"/>
                <a:ea typeface="+mj-ea"/>
                <a:cs typeface="+mj-cs"/>
              </a:rPr>
              <a:t>Passive voice (1)</a:t>
            </a:r>
          </a:p>
        </p:txBody>
      </p:sp>
      <p:sp>
        <p:nvSpPr>
          <p:cNvPr id="9" name="Text Placeholder 8">
            <a:extLst>
              <a:ext uri="{FF2B5EF4-FFF2-40B4-BE49-F238E27FC236}">
                <a16:creationId xmlns:a16="http://schemas.microsoft.com/office/drawing/2014/main" id="{1A7D2829-193A-82C6-FD8C-9964672A79DD}"/>
              </a:ext>
            </a:extLst>
          </p:cNvPr>
          <p:cNvSpPr>
            <a:spLocks noGrp="1"/>
          </p:cNvSpPr>
          <p:nvPr>
            <p:ph type="body" sz="quarter" idx="18"/>
          </p:nvPr>
        </p:nvSpPr>
        <p:spPr/>
        <p:txBody>
          <a:bodyPr/>
          <a:lstStyle/>
          <a:p>
            <a:r>
              <a:rPr lang="en-AU" dirty="0"/>
              <a:t>Grammatical features of an analytical exposition </a:t>
            </a:r>
          </a:p>
        </p:txBody>
      </p:sp>
      <p:sp>
        <p:nvSpPr>
          <p:cNvPr id="2" name="Rectangle 1">
            <a:extLst>
              <a:ext uri="{FF2B5EF4-FFF2-40B4-BE49-F238E27FC236}">
                <a16:creationId xmlns:a16="http://schemas.microsoft.com/office/drawing/2014/main" id="{B84F7B71-A010-BA7B-4006-7321162F722E}"/>
              </a:ext>
              <a:ext uri="{C183D7F6-B498-43B3-948B-1728B52AA6E4}">
                <adec:decorative xmlns:adec="http://schemas.microsoft.com/office/drawing/2017/decorative" val="1"/>
              </a:ext>
            </a:extLst>
          </p:cNvPr>
          <p:cNvSpPr/>
          <p:nvPr/>
        </p:nvSpPr>
        <p:spPr>
          <a:xfrm>
            <a:off x="7744242" y="2888179"/>
            <a:ext cx="1110129" cy="352800"/>
          </a:xfrm>
          <a:prstGeom prst="rect">
            <a:avLst/>
          </a:prstGeom>
          <a:solidFill>
            <a:srgbClr val="FFFF00"/>
          </a:solidFill>
          <a:ln w="19050">
            <a:noFill/>
            <a:prstDash val="dash"/>
            <a:extLst>
              <a:ext uri="{C807C97D-BFC1-408E-A445-0C87EB9F89A2}">
                <ask:lineSketchStyleProps xmlns:ask="http://schemas.microsoft.com/office/drawing/2018/sketchyshapes" sd="1219033472">
                  <a:custGeom>
                    <a:avLst/>
                    <a:gdLst>
                      <a:gd name="connsiteX0" fmla="*/ 0 w 1293527"/>
                      <a:gd name="connsiteY0" fmla="*/ 0 h 263237"/>
                      <a:gd name="connsiteX1" fmla="*/ 672634 w 1293527"/>
                      <a:gd name="connsiteY1" fmla="*/ 0 h 263237"/>
                      <a:gd name="connsiteX2" fmla="*/ 1293527 w 1293527"/>
                      <a:gd name="connsiteY2" fmla="*/ 0 h 263237"/>
                      <a:gd name="connsiteX3" fmla="*/ 1293527 w 1293527"/>
                      <a:gd name="connsiteY3" fmla="*/ 263237 h 263237"/>
                      <a:gd name="connsiteX4" fmla="*/ 659699 w 1293527"/>
                      <a:gd name="connsiteY4" fmla="*/ 263237 h 263237"/>
                      <a:gd name="connsiteX5" fmla="*/ 0 w 1293527"/>
                      <a:gd name="connsiteY5" fmla="*/ 263237 h 263237"/>
                      <a:gd name="connsiteX6" fmla="*/ 0 w 1293527"/>
                      <a:gd name="connsiteY6" fmla="*/ 0 h 26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3527" h="263237" fill="none" extrusionOk="0">
                        <a:moveTo>
                          <a:pt x="0" y="0"/>
                        </a:moveTo>
                        <a:cubicBezTo>
                          <a:pt x="203239" y="-19435"/>
                          <a:pt x="536115" y="-3196"/>
                          <a:pt x="672634" y="0"/>
                        </a:cubicBezTo>
                        <a:cubicBezTo>
                          <a:pt x="809153" y="3196"/>
                          <a:pt x="1111685" y="12864"/>
                          <a:pt x="1293527" y="0"/>
                        </a:cubicBezTo>
                        <a:cubicBezTo>
                          <a:pt x="1298504" y="85898"/>
                          <a:pt x="1293125" y="188695"/>
                          <a:pt x="1293527" y="263237"/>
                        </a:cubicBezTo>
                        <a:cubicBezTo>
                          <a:pt x="1036553" y="237646"/>
                          <a:pt x="816333" y="281544"/>
                          <a:pt x="659699" y="263237"/>
                        </a:cubicBezTo>
                        <a:cubicBezTo>
                          <a:pt x="503065" y="244930"/>
                          <a:pt x="261231" y="232586"/>
                          <a:pt x="0" y="263237"/>
                        </a:cubicBezTo>
                        <a:cubicBezTo>
                          <a:pt x="10035" y="162770"/>
                          <a:pt x="12227" y="64818"/>
                          <a:pt x="0" y="0"/>
                        </a:cubicBezTo>
                        <a:close/>
                      </a:path>
                      <a:path w="1293527" h="263237" stroke="0" extrusionOk="0">
                        <a:moveTo>
                          <a:pt x="0" y="0"/>
                        </a:moveTo>
                        <a:cubicBezTo>
                          <a:pt x="305197" y="-9994"/>
                          <a:pt x="491532" y="10506"/>
                          <a:pt x="633828" y="0"/>
                        </a:cubicBezTo>
                        <a:cubicBezTo>
                          <a:pt x="776124" y="-10506"/>
                          <a:pt x="1017469" y="-8001"/>
                          <a:pt x="1293527" y="0"/>
                        </a:cubicBezTo>
                        <a:cubicBezTo>
                          <a:pt x="1287533" y="130805"/>
                          <a:pt x="1291962" y="197932"/>
                          <a:pt x="1293527" y="263237"/>
                        </a:cubicBezTo>
                        <a:cubicBezTo>
                          <a:pt x="1086196" y="286185"/>
                          <a:pt x="813527" y="261775"/>
                          <a:pt x="646764" y="263237"/>
                        </a:cubicBezTo>
                        <a:cubicBezTo>
                          <a:pt x="480001" y="264699"/>
                          <a:pt x="295849" y="243600"/>
                          <a:pt x="0" y="263237"/>
                        </a:cubicBezTo>
                        <a:cubicBezTo>
                          <a:pt x="816" y="165533"/>
                          <a:pt x="-9290" y="6471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DE4B658E-96FE-9838-863A-1CABDE930128}"/>
              </a:ext>
              <a:ext uri="{C183D7F6-B498-43B3-948B-1728B52AA6E4}">
                <adec:decorative xmlns:adec="http://schemas.microsoft.com/office/drawing/2017/decorative" val="1"/>
              </a:ext>
            </a:extLst>
          </p:cNvPr>
          <p:cNvSpPr/>
          <p:nvPr/>
        </p:nvSpPr>
        <p:spPr>
          <a:xfrm>
            <a:off x="6833980" y="3778978"/>
            <a:ext cx="1027377" cy="352800"/>
          </a:xfrm>
          <a:prstGeom prst="rect">
            <a:avLst/>
          </a:prstGeom>
          <a:solidFill>
            <a:srgbClr val="FFFF00"/>
          </a:solidFill>
          <a:ln w="19050">
            <a:noFill/>
            <a:prstDash val="dash"/>
            <a:extLst>
              <a:ext uri="{C807C97D-BFC1-408E-A445-0C87EB9F89A2}">
                <ask:lineSketchStyleProps xmlns:ask="http://schemas.microsoft.com/office/drawing/2018/sketchyshapes" sd="1219033472">
                  <a:custGeom>
                    <a:avLst/>
                    <a:gdLst>
                      <a:gd name="connsiteX0" fmla="*/ 0 w 1293527"/>
                      <a:gd name="connsiteY0" fmla="*/ 0 h 263237"/>
                      <a:gd name="connsiteX1" fmla="*/ 672634 w 1293527"/>
                      <a:gd name="connsiteY1" fmla="*/ 0 h 263237"/>
                      <a:gd name="connsiteX2" fmla="*/ 1293527 w 1293527"/>
                      <a:gd name="connsiteY2" fmla="*/ 0 h 263237"/>
                      <a:gd name="connsiteX3" fmla="*/ 1293527 w 1293527"/>
                      <a:gd name="connsiteY3" fmla="*/ 263237 h 263237"/>
                      <a:gd name="connsiteX4" fmla="*/ 659699 w 1293527"/>
                      <a:gd name="connsiteY4" fmla="*/ 263237 h 263237"/>
                      <a:gd name="connsiteX5" fmla="*/ 0 w 1293527"/>
                      <a:gd name="connsiteY5" fmla="*/ 263237 h 263237"/>
                      <a:gd name="connsiteX6" fmla="*/ 0 w 1293527"/>
                      <a:gd name="connsiteY6" fmla="*/ 0 h 26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3527" h="263237" fill="none" extrusionOk="0">
                        <a:moveTo>
                          <a:pt x="0" y="0"/>
                        </a:moveTo>
                        <a:cubicBezTo>
                          <a:pt x="203239" y="-19435"/>
                          <a:pt x="536115" y="-3196"/>
                          <a:pt x="672634" y="0"/>
                        </a:cubicBezTo>
                        <a:cubicBezTo>
                          <a:pt x="809153" y="3196"/>
                          <a:pt x="1111685" y="12864"/>
                          <a:pt x="1293527" y="0"/>
                        </a:cubicBezTo>
                        <a:cubicBezTo>
                          <a:pt x="1298504" y="85898"/>
                          <a:pt x="1293125" y="188695"/>
                          <a:pt x="1293527" y="263237"/>
                        </a:cubicBezTo>
                        <a:cubicBezTo>
                          <a:pt x="1036553" y="237646"/>
                          <a:pt x="816333" y="281544"/>
                          <a:pt x="659699" y="263237"/>
                        </a:cubicBezTo>
                        <a:cubicBezTo>
                          <a:pt x="503065" y="244930"/>
                          <a:pt x="261231" y="232586"/>
                          <a:pt x="0" y="263237"/>
                        </a:cubicBezTo>
                        <a:cubicBezTo>
                          <a:pt x="10035" y="162770"/>
                          <a:pt x="12227" y="64818"/>
                          <a:pt x="0" y="0"/>
                        </a:cubicBezTo>
                        <a:close/>
                      </a:path>
                      <a:path w="1293527" h="263237" stroke="0" extrusionOk="0">
                        <a:moveTo>
                          <a:pt x="0" y="0"/>
                        </a:moveTo>
                        <a:cubicBezTo>
                          <a:pt x="305197" y="-9994"/>
                          <a:pt x="491532" y="10506"/>
                          <a:pt x="633828" y="0"/>
                        </a:cubicBezTo>
                        <a:cubicBezTo>
                          <a:pt x="776124" y="-10506"/>
                          <a:pt x="1017469" y="-8001"/>
                          <a:pt x="1293527" y="0"/>
                        </a:cubicBezTo>
                        <a:cubicBezTo>
                          <a:pt x="1287533" y="130805"/>
                          <a:pt x="1291962" y="197932"/>
                          <a:pt x="1293527" y="263237"/>
                        </a:cubicBezTo>
                        <a:cubicBezTo>
                          <a:pt x="1086196" y="286185"/>
                          <a:pt x="813527" y="261775"/>
                          <a:pt x="646764" y="263237"/>
                        </a:cubicBezTo>
                        <a:cubicBezTo>
                          <a:pt x="480001" y="264699"/>
                          <a:pt x="295849" y="243600"/>
                          <a:pt x="0" y="263237"/>
                        </a:cubicBezTo>
                        <a:cubicBezTo>
                          <a:pt x="816" y="165533"/>
                          <a:pt x="-9290" y="6471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ECA8F88B-B821-5DF6-F887-964159E8D6F6}"/>
              </a:ext>
              <a:ext uri="{C183D7F6-B498-43B3-948B-1728B52AA6E4}">
                <adec:decorative xmlns:adec="http://schemas.microsoft.com/office/drawing/2017/decorative" val="1"/>
              </a:ext>
            </a:extLst>
          </p:cNvPr>
          <p:cNvSpPr/>
          <p:nvPr/>
        </p:nvSpPr>
        <p:spPr>
          <a:xfrm>
            <a:off x="7628820" y="4131778"/>
            <a:ext cx="1585517" cy="352800"/>
          </a:xfrm>
          <a:prstGeom prst="rect">
            <a:avLst/>
          </a:prstGeom>
          <a:solidFill>
            <a:srgbClr val="FFFF00"/>
          </a:solidFill>
          <a:ln w="19050">
            <a:noFill/>
            <a:prstDash val="dash"/>
            <a:extLst>
              <a:ext uri="{C807C97D-BFC1-408E-A445-0C87EB9F89A2}">
                <ask:lineSketchStyleProps xmlns:ask="http://schemas.microsoft.com/office/drawing/2018/sketchyshapes" sd="1219033472">
                  <a:custGeom>
                    <a:avLst/>
                    <a:gdLst>
                      <a:gd name="connsiteX0" fmla="*/ 0 w 1293527"/>
                      <a:gd name="connsiteY0" fmla="*/ 0 h 263237"/>
                      <a:gd name="connsiteX1" fmla="*/ 672634 w 1293527"/>
                      <a:gd name="connsiteY1" fmla="*/ 0 h 263237"/>
                      <a:gd name="connsiteX2" fmla="*/ 1293527 w 1293527"/>
                      <a:gd name="connsiteY2" fmla="*/ 0 h 263237"/>
                      <a:gd name="connsiteX3" fmla="*/ 1293527 w 1293527"/>
                      <a:gd name="connsiteY3" fmla="*/ 263237 h 263237"/>
                      <a:gd name="connsiteX4" fmla="*/ 659699 w 1293527"/>
                      <a:gd name="connsiteY4" fmla="*/ 263237 h 263237"/>
                      <a:gd name="connsiteX5" fmla="*/ 0 w 1293527"/>
                      <a:gd name="connsiteY5" fmla="*/ 263237 h 263237"/>
                      <a:gd name="connsiteX6" fmla="*/ 0 w 1293527"/>
                      <a:gd name="connsiteY6" fmla="*/ 0 h 26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3527" h="263237" fill="none" extrusionOk="0">
                        <a:moveTo>
                          <a:pt x="0" y="0"/>
                        </a:moveTo>
                        <a:cubicBezTo>
                          <a:pt x="203239" y="-19435"/>
                          <a:pt x="536115" y="-3196"/>
                          <a:pt x="672634" y="0"/>
                        </a:cubicBezTo>
                        <a:cubicBezTo>
                          <a:pt x="809153" y="3196"/>
                          <a:pt x="1111685" y="12864"/>
                          <a:pt x="1293527" y="0"/>
                        </a:cubicBezTo>
                        <a:cubicBezTo>
                          <a:pt x="1298504" y="85898"/>
                          <a:pt x="1293125" y="188695"/>
                          <a:pt x="1293527" y="263237"/>
                        </a:cubicBezTo>
                        <a:cubicBezTo>
                          <a:pt x="1036553" y="237646"/>
                          <a:pt x="816333" y="281544"/>
                          <a:pt x="659699" y="263237"/>
                        </a:cubicBezTo>
                        <a:cubicBezTo>
                          <a:pt x="503065" y="244930"/>
                          <a:pt x="261231" y="232586"/>
                          <a:pt x="0" y="263237"/>
                        </a:cubicBezTo>
                        <a:cubicBezTo>
                          <a:pt x="10035" y="162770"/>
                          <a:pt x="12227" y="64818"/>
                          <a:pt x="0" y="0"/>
                        </a:cubicBezTo>
                        <a:close/>
                      </a:path>
                      <a:path w="1293527" h="263237" stroke="0" extrusionOk="0">
                        <a:moveTo>
                          <a:pt x="0" y="0"/>
                        </a:moveTo>
                        <a:cubicBezTo>
                          <a:pt x="305197" y="-9994"/>
                          <a:pt x="491532" y="10506"/>
                          <a:pt x="633828" y="0"/>
                        </a:cubicBezTo>
                        <a:cubicBezTo>
                          <a:pt x="776124" y="-10506"/>
                          <a:pt x="1017469" y="-8001"/>
                          <a:pt x="1293527" y="0"/>
                        </a:cubicBezTo>
                        <a:cubicBezTo>
                          <a:pt x="1287533" y="130805"/>
                          <a:pt x="1291962" y="197932"/>
                          <a:pt x="1293527" y="263237"/>
                        </a:cubicBezTo>
                        <a:cubicBezTo>
                          <a:pt x="1086196" y="286185"/>
                          <a:pt x="813527" y="261775"/>
                          <a:pt x="646764" y="263237"/>
                        </a:cubicBezTo>
                        <a:cubicBezTo>
                          <a:pt x="480001" y="264699"/>
                          <a:pt x="295849" y="243600"/>
                          <a:pt x="0" y="263237"/>
                        </a:cubicBezTo>
                        <a:cubicBezTo>
                          <a:pt x="816" y="165533"/>
                          <a:pt x="-9290" y="6471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Rounded Corners 9">
            <a:extLst>
              <a:ext uri="{FF2B5EF4-FFF2-40B4-BE49-F238E27FC236}">
                <a16:creationId xmlns:a16="http://schemas.microsoft.com/office/drawing/2014/main" id="{C9A3D603-5E0D-7E79-D2DD-8EFDD79CA41E}"/>
              </a:ext>
              <a:ext uri="{C183D7F6-B498-43B3-948B-1728B52AA6E4}">
                <adec:decorative xmlns:adec="http://schemas.microsoft.com/office/drawing/2017/decorative" val="1"/>
              </a:ext>
            </a:extLst>
          </p:cNvPr>
          <p:cNvSpPr/>
          <p:nvPr/>
        </p:nvSpPr>
        <p:spPr>
          <a:xfrm>
            <a:off x="4904320" y="4099379"/>
            <a:ext cx="6589180" cy="416379"/>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7" descr="Tobacco sales started declining in the 1950s and the industry needed to boost sales to maintain economic viability. They implemented a strong publicity campaign and the venture into scientific research.&#10;Tobacco companies funding scientific research has been a controversial issue for decades, and has significantly impacted the success of the tobacco industry. By funding research, the tobacco industry 'has shaped' [highlighted] public perception and influenced policy decisions in its favour, even when the scientific evidence is against them.&#10;In 1953 the tobacco industry was in crisis and needed to act. Science 'had shown' [highlighted] that smoking caused lung cancer and other serious lung-related diseases. In response, 'public confidence in science 'was undermined by the tobacco industry' [highlighted] by creating scientific uncertainty. This was achieved through an industry-academic conflict of interest. The simultaneous promotion of a smoking culture through strong advertising and the use of celebrities was also used to save their industry.&#10;">
            <a:extLst>
              <a:ext uri="{FF2B5EF4-FFF2-40B4-BE49-F238E27FC236}">
                <a16:creationId xmlns:a16="http://schemas.microsoft.com/office/drawing/2014/main" id="{33923605-B8D5-FC23-498A-7CEB78355557}"/>
              </a:ext>
              <a:ext uri="{C183D7F6-B498-43B3-948B-1728B52AA6E4}">
                <adec:decorative xmlns:adec="http://schemas.microsoft.com/office/drawing/2017/decorative" val="0"/>
              </a:ext>
            </a:extLst>
          </p:cNvPr>
          <p:cNvSpPr>
            <a:spLocks noGrp="1"/>
          </p:cNvSpPr>
          <p:nvPr>
            <p:ph idx="1"/>
          </p:nvPr>
        </p:nvSpPr>
        <p:spPr/>
        <p:txBody>
          <a:bodyPr/>
          <a:lstStyle/>
          <a:p>
            <a:r>
              <a:rPr lang="en-AU" sz="1600" dirty="0"/>
              <a:t>Tobacco sales started declining in the 1950s and the industry needed to boost sales to maintain economic viability. They implemented a strong publicity campaign and the venture into scientific research.</a:t>
            </a:r>
          </a:p>
          <a:p>
            <a:r>
              <a:rPr lang="en-AU" sz="1600" dirty="0"/>
              <a:t>Tobacco companies funding scientific research has been a controversial issue for decades, and has significantly impacted the success of the tobacco industry. By funding research, the tobacco industry has shaped public perception and influenced policy decisions in its favour, even when the scientific evidence is against them.</a:t>
            </a:r>
          </a:p>
          <a:p>
            <a:r>
              <a:rPr lang="en-AU" sz="1600" dirty="0"/>
              <a:t>In 1953 the tobacco industry was in crisis and needed to act. Science had shown that smoking caused lung cancer and other serious lung-related diseases. In response, public confidence in science was undermined by the tobacco industry by creating scientific uncertainty. This was achieved through an industry-academic conflict of interest. The simultaneous promotion of a smoking culture through strong advertising and the use of celebrities was also used to save their industry.</a:t>
            </a:r>
          </a:p>
        </p:txBody>
      </p:sp>
      <p:sp>
        <p:nvSpPr>
          <p:cNvPr id="4" name="Slide Number Placeholder 3">
            <a:extLst>
              <a:ext uri="{FF2B5EF4-FFF2-40B4-BE49-F238E27FC236}">
                <a16:creationId xmlns:a16="http://schemas.microsoft.com/office/drawing/2014/main" id="{093EF530-7EA8-112F-3ECB-999A1B5FE79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83629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B3F5A-638D-245A-DDD4-1BFCD0E85B31}"/>
              </a:ext>
              <a:ext uri="{C183D7F6-B498-43B3-948B-1728B52AA6E4}">
                <adec:decorative xmlns:adec="http://schemas.microsoft.com/office/drawing/2017/decorative" val="0"/>
              </a:ext>
            </a:extLst>
          </p:cNvPr>
          <p:cNvSpPr>
            <a:spLocks noGrp="1"/>
          </p:cNvSpPr>
          <p:nvPr>
            <p:ph type="title" idx="4294967295"/>
          </p:nvPr>
        </p:nvSpPr>
        <p:spPr>
          <a:xfrm>
            <a:off x="360000" y="360000"/>
            <a:ext cx="11107214" cy="54560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schemeClr val="accent1"/>
                </a:solidFill>
                <a:effectLst/>
                <a:uLnTx/>
                <a:uFillTx/>
                <a:latin typeface="+mj-lt"/>
                <a:ea typeface="+mj-ea"/>
                <a:cs typeface="+mj-cs"/>
              </a:rPr>
              <a:t>Passive voice (2)</a:t>
            </a:r>
          </a:p>
        </p:txBody>
      </p:sp>
      <p:sp>
        <p:nvSpPr>
          <p:cNvPr id="5" name="Text Placeholder 4">
            <a:extLst>
              <a:ext uri="{FF2B5EF4-FFF2-40B4-BE49-F238E27FC236}">
                <a16:creationId xmlns:a16="http://schemas.microsoft.com/office/drawing/2014/main" id="{F6352060-293B-63D4-7EFB-76E095449ABF}"/>
              </a:ext>
            </a:extLst>
          </p:cNvPr>
          <p:cNvSpPr>
            <a:spLocks noGrp="1"/>
          </p:cNvSpPr>
          <p:nvPr>
            <p:ph type="body" sz="quarter" idx="18"/>
          </p:nvPr>
        </p:nvSpPr>
        <p:spPr/>
        <p:txBody>
          <a:bodyPr/>
          <a:lstStyle/>
          <a:p>
            <a:r>
              <a:rPr lang="en-AU" dirty="0"/>
              <a:t>Grammatical features of an analytical exposition </a:t>
            </a:r>
          </a:p>
        </p:txBody>
      </p:sp>
      <p:sp>
        <p:nvSpPr>
          <p:cNvPr id="3" name="Content Placeholder 2" descr="'It was suggested by' [highlighted] Hill &amp; Knowlton, a public relations company, that tobacco companies control the science. The foundation of their strategy was using tobacco funding to find scientists who were sceptical of the link between smoking and lung cancer to firstly discredit the current research and then conduct and promote their own research. This had the two-fold effect of bringing doubt onto the current research and promoting their interest in the consumers' health.&#10;The industry continued to fund general research that could not draw comprehensive conclusions and address new research with questions and rebuttals as soon as it was released to promote scientific uncertainty.&#10;">
            <a:extLst>
              <a:ext uri="{FF2B5EF4-FFF2-40B4-BE49-F238E27FC236}">
                <a16:creationId xmlns:a16="http://schemas.microsoft.com/office/drawing/2014/main" id="{79AA5C38-43F2-63F3-AFFB-BA4565495840}"/>
              </a:ext>
            </a:extLst>
          </p:cNvPr>
          <p:cNvSpPr>
            <a:spLocks noGrp="1"/>
          </p:cNvSpPr>
          <p:nvPr>
            <p:ph idx="1"/>
          </p:nvPr>
        </p:nvSpPr>
        <p:spPr/>
        <p:txBody>
          <a:bodyPr/>
          <a:lstStyle/>
          <a:p>
            <a:r>
              <a:rPr lang="en-AU" dirty="0"/>
              <a:t>It was suggested by Hill &amp; Knowlton, a public relations company, that tobacco companies control the science. The foundation of their strategy was using tobacco funding to find scientists who were sceptical of the link between smoking and lung cancer to firstly discredit the current research and then conduct and promote their own research. This had the two-fold effect of bringing doubt onto the current research and promoting their interest in the consumers' health.</a:t>
            </a:r>
          </a:p>
          <a:p>
            <a:r>
              <a:rPr lang="en-AU" dirty="0"/>
              <a:t>The industry continued to fund general research that could not draw comprehensive conclusions and address new research with questions and rebuttals as soon as it was released to promote scientific uncertainty.</a:t>
            </a:r>
          </a:p>
        </p:txBody>
      </p:sp>
      <p:sp>
        <p:nvSpPr>
          <p:cNvPr id="7" name="Rectangle: Rounded Corners 6">
            <a:extLst>
              <a:ext uri="{FF2B5EF4-FFF2-40B4-BE49-F238E27FC236}">
                <a16:creationId xmlns:a16="http://schemas.microsoft.com/office/drawing/2014/main" id="{D937011E-4207-8141-5074-EC76DA6605CC}"/>
              </a:ext>
              <a:ext uri="{C183D7F6-B498-43B3-948B-1728B52AA6E4}">
                <adec:decorative xmlns:adec="http://schemas.microsoft.com/office/drawing/2017/decorative" val="1"/>
              </a:ext>
            </a:extLst>
          </p:cNvPr>
          <p:cNvSpPr/>
          <p:nvPr/>
        </p:nvSpPr>
        <p:spPr>
          <a:xfrm>
            <a:off x="348000" y="1652403"/>
            <a:ext cx="2161284" cy="416379"/>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35D099EF-6E65-F9E5-DD4E-4B453DB74EF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229199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04DF-3918-2F57-7A7B-46D099158140}"/>
              </a:ext>
            </a:extLst>
          </p:cNvPr>
          <p:cNvSpPr>
            <a:spLocks noGrp="1"/>
          </p:cNvSpPr>
          <p:nvPr>
            <p:ph type="title"/>
          </p:nvPr>
        </p:nvSpPr>
        <p:spPr>
          <a:xfrm>
            <a:off x="360000" y="360000"/>
            <a:ext cx="10403250" cy="545601"/>
          </a:xfrm>
        </p:spPr>
        <p:txBody>
          <a:bodyPr/>
          <a:lstStyle/>
          <a:p>
            <a:r>
              <a:rPr lang="en-AU" dirty="0"/>
              <a:t>Passive voice (3)</a:t>
            </a:r>
          </a:p>
        </p:txBody>
      </p:sp>
      <p:sp>
        <p:nvSpPr>
          <p:cNvPr id="5" name="Text Placeholder 4">
            <a:extLst>
              <a:ext uri="{FF2B5EF4-FFF2-40B4-BE49-F238E27FC236}">
                <a16:creationId xmlns:a16="http://schemas.microsoft.com/office/drawing/2014/main" id="{1482B1F4-02E8-AF32-5F38-FDBDC1D9737B}"/>
              </a:ext>
            </a:extLst>
          </p:cNvPr>
          <p:cNvSpPr>
            <a:spLocks noGrp="1"/>
          </p:cNvSpPr>
          <p:nvPr>
            <p:ph type="body" sz="quarter" idx="18"/>
          </p:nvPr>
        </p:nvSpPr>
        <p:spPr/>
        <p:txBody>
          <a:bodyPr/>
          <a:lstStyle/>
          <a:p>
            <a:r>
              <a:rPr lang="en-AU" dirty="0"/>
              <a:t>Grammatical features of an analytical exposition</a:t>
            </a:r>
          </a:p>
        </p:txBody>
      </p:sp>
      <p:sp>
        <p:nvSpPr>
          <p:cNvPr id="3" name="Content Placeholder 2" descr="Dr Claudia Henschke, from Weill Cornell Medical College, failed to disclose funding of millions of dollars supplied by Vector, a parent company for the Liggett Group of cigarette manufacturers, for her research is another example of a possible conflict of interest within the tobacco industry. Dr Henschke has been researching and developing a patent for CT scanning and lung cancer. Her research promotes that scanning for lung cancer allows for early treatment and a decrease in deaths. 'The reasons behind the funding are brought into question by this.' [highlighted]&#10;In recent years, 'studies indicating no harm from e-cigarettes have been funded' [highlighted] by the tobacco industry, despite evidence that e-cigarettes can harm health. For example, a study published by Pisinger, Godtfredsen, and Bender found that conflicts of interest were associated with the tobacco industry - favourable results indicating no harm from e-cigarettes. 95.1% of papers without a conflict of interest and 39.4% of papers with a conflict of interest found that e-cigarettes were potentially harmful. This suggests the tobacco industry still uses similar tactics to influence public perception and policy decisions.">
            <a:extLst>
              <a:ext uri="{FF2B5EF4-FFF2-40B4-BE49-F238E27FC236}">
                <a16:creationId xmlns:a16="http://schemas.microsoft.com/office/drawing/2014/main" id="{F2F7E15A-31AB-0178-8A52-C48E746ED711}"/>
              </a:ext>
            </a:extLst>
          </p:cNvPr>
          <p:cNvSpPr>
            <a:spLocks noGrp="1"/>
          </p:cNvSpPr>
          <p:nvPr>
            <p:ph idx="1"/>
          </p:nvPr>
        </p:nvSpPr>
        <p:spPr/>
        <p:txBody>
          <a:bodyPr/>
          <a:lstStyle/>
          <a:p>
            <a:r>
              <a:rPr lang="en-AU" sz="1600" dirty="0"/>
              <a:t>Dr Claudia </a:t>
            </a:r>
            <a:r>
              <a:rPr lang="en-AU" sz="1600" dirty="0" err="1"/>
              <a:t>Henschke</a:t>
            </a:r>
            <a:r>
              <a:rPr lang="en-AU" sz="1600" dirty="0"/>
              <a:t>, from Weill Cornell Medical College, failed to disclose funding of millions of dollars supplied by Vector, a parent company for the Liggett Group of cigarette manufacturers, for her research is another example of a possible conflict of interest within the tobacco industry. Dr </a:t>
            </a:r>
            <a:r>
              <a:rPr lang="en-AU" sz="1600" dirty="0" err="1"/>
              <a:t>Henschke</a:t>
            </a:r>
            <a:r>
              <a:rPr lang="en-AU" sz="1600" dirty="0"/>
              <a:t> has been researching and developing a patent for CT scanning and lung cancer. Her research promotes that scanning for lung cancer allows for early treatment and a decrease in deaths. The reasons behind the funding are brought into question by this.</a:t>
            </a:r>
          </a:p>
          <a:p>
            <a:r>
              <a:rPr lang="en-AU" sz="1600" dirty="0"/>
              <a:t>In recent years, studies indicating no harm from e-cigarettes have been funded by the tobacco industry, despite evidence that e-cigarettes can harm health. For example, a study published by </a:t>
            </a:r>
            <a:r>
              <a:rPr lang="en-AU" sz="1600" dirty="0" err="1"/>
              <a:t>Pisinger</a:t>
            </a:r>
            <a:r>
              <a:rPr lang="en-AU" sz="1600" dirty="0"/>
              <a:t>, </a:t>
            </a:r>
            <a:r>
              <a:rPr lang="en-AU" sz="1600" dirty="0" err="1"/>
              <a:t>Godtfredsen</a:t>
            </a:r>
            <a:r>
              <a:rPr lang="en-AU" sz="1600" dirty="0"/>
              <a:t>, and Bender found that conflicts of interest were associated with the tobacco industry - favourable results indicating no harm from e-cigarettes. 95.1% of papers without a conflict of interest and 39.4% of papers with a conflict of interest found that e-cigarettes were potentially harmful. This suggests the tobacco industry still uses similar tactics to influence public perception and policy decisions.</a:t>
            </a:r>
          </a:p>
        </p:txBody>
      </p:sp>
      <p:sp>
        <p:nvSpPr>
          <p:cNvPr id="9" name="Rectangle: Rounded Corners 8">
            <a:extLst>
              <a:ext uri="{FF2B5EF4-FFF2-40B4-BE49-F238E27FC236}">
                <a16:creationId xmlns:a16="http://schemas.microsoft.com/office/drawing/2014/main" id="{D2ACAC1B-BE18-359A-1CB4-3F34F30C6225}"/>
              </a:ext>
              <a:ext uri="{C183D7F6-B498-43B3-948B-1728B52AA6E4}">
                <adec:decorative xmlns:adec="http://schemas.microsoft.com/office/drawing/2017/decorative" val="1"/>
              </a:ext>
            </a:extLst>
          </p:cNvPr>
          <p:cNvSpPr/>
          <p:nvPr/>
        </p:nvSpPr>
        <p:spPr>
          <a:xfrm>
            <a:off x="2181636" y="3055881"/>
            <a:ext cx="6238463" cy="416379"/>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Rounded Corners 9">
            <a:extLst>
              <a:ext uri="{FF2B5EF4-FFF2-40B4-BE49-F238E27FC236}">
                <a16:creationId xmlns:a16="http://schemas.microsoft.com/office/drawing/2014/main" id="{97B91CF5-4949-977C-6BFE-B9BDDA1C763C}"/>
              </a:ext>
              <a:ext uri="{C183D7F6-B498-43B3-948B-1728B52AA6E4}">
                <adec:decorative xmlns:adec="http://schemas.microsoft.com/office/drawing/2017/decorative" val="1"/>
              </a:ext>
            </a:extLst>
          </p:cNvPr>
          <p:cNvSpPr/>
          <p:nvPr/>
        </p:nvSpPr>
        <p:spPr>
          <a:xfrm>
            <a:off x="1810383" y="3591535"/>
            <a:ext cx="6238463" cy="416379"/>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076A07A1-3640-231A-50AA-4092D27ACC0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287521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3468-8C8E-F0A7-0835-C148AE94AA31}"/>
              </a:ext>
            </a:extLst>
          </p:cNvPr>
          <p:cNvSpPr>
            <a:spLocks noGrp="1"/>
          </p:cNvSpPr>
          <p:nvPr>
            <p:ph type="title" idx="4294967295"/>
          </p:nvPr>
        </p:nvSpPr>
        <p:spPr>
          <a:xfrm>
            <a:off x="360000" y="360000"/>
            <a:ext cx="10441350" cy="54560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schemeClr val="accent1"/>
                </a:solidFill>
                <a:effectLst/>
                <a:uLnTx/>
                <a:uFillTx/>
                <a:latin typeface="+mj-lt"/>
                <a:ea typeface="+mj-ea"/>
                <a:cs typeface="+mj-cs"/>
              </a:rPr>
              <a:t>Passive voice (4)</a:t>
            </a:r>
          </a:p>
        </p:txBody>
      </p:sp>
      <p:sp>
        <p:nvSpPr>
          <p:cNvPr id="5" name="Text Placeholder 4">
            <a:extLst>
              <a:ext uri="{FF2B5EF4-FFF2-40B4-BE49-F238E27FC236}">
                <a16:creationId xmlns:a16="http://schemas.microsoft.com/office/drawing/2014/main" id="{B85DB823-643C-2E01-1B2B-61B881411FFE}"/>
              </a:ext>
            </a:extLst>
          </p:cNvPr>
          <p:cNvSpPr>
            <a:spLocks noGrp="1"/>
          </p:cNvSpPr>
          <p:nvPr>
            <p:ph type="body" sz="quarter" idx="18"/>
          </p:nvPr>
        </p:nvSpPr>
        <p:spPr/>
        <p:txBody>
          <a:bodyPr/>
          <a:lstStyle/>
          <a:p>
            <a:r>
              <a:rPr lang="en-AU" dirty="0"/>
              <a:t>Grammatical features of an analytical exposition</a:t>
            </a:r>
          </a:p>
        </p:txBody>
      </p:sp>
      <p:sp>
        <p:nvSpPr>
          <p:cNvPr id="3" name="Content Placeholder 2">
            <a:extLst>
              <a:ext uri="{FF2B5EF4-FFF2-40B4-BE49-F238E27FC236}">
                <a16:creationId xmlns:a16="http://schemas.microsoft.com/office/drawing/2014/main" id="{C925BB8C-E64B-AB3B-2C62-0BA89D27E1B9}"/>
              </a:ext>
            </a:extLst>
          </p:cNvPr>
          <p:cNvSpPr>
            <a:spLocks noGrp="1"/>
          </p:cNvSpPr>
          <p:nvPr>
            <p:ph idx="1"/>
          </p:nvPr>
        </p:nvSpPr>
        <p:spPr>
          <a:xfrm>
            <a:off x="360000" y="1620000"/>
            <a:ext cx="11484000" cy="2113800"/>
          </a:xfrm>
        </p:spPr>
        <p:txBody>
          <a:bodyPr/>
          <a:lstStyle/>
          <a:p>
            <a:r>
              <a:rPr lang="en-AU" dirty="0"/>
              <a:t>In conclusion, tobacco companies funding scientific studies has significantly impacted the success of the tobacco industry. By funding research, the tobacco industry has shaped public perception and policy decisions in its favour, even when the scientific evidence is not. The awareness of potential conflicts of interest in scientific research, particularly when it comes to issues related to public health, is crucial when considering the validity of the findings.</a:t>
            </a:r>
          </a:p>
        </p:txBody>
      </p:sp>
      <p:sp>
        <p:nvSpPr>
          <p:cNvPr id="4" name="Slide Number Placeholder 3">
            <a:extLst>
              <a:ext uri="{FF2B5EF4-FFF2-40B4-BE49-F238E27FC236}">
                <a16:creationId xmlns:a16="http://schemas.microsoft.com/office/drawing/2014/main" id="{36F27E27-857A-EE55-BD3D-D322EAB8674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125133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426A4-DBB3-1FE4-D873-D6E5DA6CDA08}"/>
              </a:ext>
            </a:extLst>
          </p:cNvPr>
          <p:cNvSpPr>
            <a:spLocks noGrp="1"/>
          </p:cNvSpPr>
          <p:nvPr>
            <p:ph type="title"/>
          </p:nvPr>
        </p:nvSpPr>
        <p:spPr/>
        <p:txBody>
          <a:bodyPr/>
          <a:lstStyle/>
          <a:p>
            <a:r>
              <a:rPr lang="en-AU" dirty="0"/>
              <a:t>Evaluative language (1)</a:t>
            </a:r>
            <a:br>
              <a:rPr lang="en-AU" dirty="0"/>
            </a:br>
            <a:endParaRPr lang="en-AU" dirty="0"/>
          </a:p>
        </p:txBody>
      </p:sp>
      <p:sp>
        <p:nvSpPr>
          <p:cNvPr id="5" name="Text Placeholder 4">
            <a:extLst>
              <a:ext uri="{FF2B5EF4-FFF2-40B4-BE49-F238E27FC236}">
                <a16:creationId xmlns:a16="http://schemas.microsoft.com/office/drawing/2014/main" id="{BC4CFD7D-DBCE-579A-B489-DC671BF8A332}"/>
              </a:ext>
            </a:extLst>
          </p:cNvPr>
          <p:cNvSpPr>
            <a:spLocks noGrp="1"/>
          </p:cNvSpPr>
          <p:nvPr>
            <p:ph type="body" sz="quarter" idx="18"/>
          </p:nvPr>
        </p:nvSpPr>
        <p:spPr/>
        <p:txBody>
          <a:bodyPr/>
          <a:lstStyle/>
          <a:p>
            <a:r>
              <a:rPr lang="en-AU" dirty="0"/>
              <a:t>Grammatical features of an analytical exposition</a:t>
            </a:r>
          </a:p>
        </p:txBody>
      </p:sp>
      <p:sp>
        <p:nvSpPr>
          <p:cNvPr id="3" name="Content Placeholder 2" descr="Tobacco sales started declining in the 1950s and the industry needed to boost sales to maintain economic viability. They implemented 'strong' [highlighted] publicity campaigns and then ventured into scientific research.&#10;Tobacco companies funding scientific research has been a controversial issue for decades, and has 'significantly' [highlighted] impacted the success of the tobacco industry. By funding research, the tobacco industry has shaped public perception and influenced policy decisions in its favour, even when the scientific evidence is against them.&#10;In 1953 the tobacco industry was in 'crisis' [highlighted] and needed to act. Science had shown that smoking caused lung cancer and other 'serious' [highlighted] lung-related diseases. In response, public confidence in science was undermined by the tobacco industry by creating scientific uncertainty. This was achieved through an industry-academic conflict of interest. The simultaneous promotion of a smoking culture through 'strong' [highlighted] advertising and the use of celebrities was also used to save their industry.">
            <a:extLst>
              <a:ext uri="{FF2B5EF4-FFF2-40B4-BE49-F238E27FC236}">
                <a16:creationId xmlns:a16="http://schemas.microsoft.com/office/drawing/2014/main" id="{22FA5C8E-C8D1-A1D4-078C-D32DFC145B91}"/>
              </a:ext>
            </a:extLst>
          </p:cNvPr>
          <p:cNvSpPr>
            <a:spLocks noGrp="1"/>
          </p:cNvSpPr>
          <p:nvPr>
            <p:ph idx="1"/>
          </p:nvPr>
        </p:nvSpPr>
        <p:spPr/>
        <p:txBody>
          <a:bodyPr/>
          <a:lstStyle/>
          <a:p>
            <a:r>
              <a:rPr lang="en-AU" sz="1600" dirty="0"/>
              <a:t>Tobacco sales started declining in the 1950s and the industry needed to boost sales to maintain economic viability. They implemented strong publicity campaigns and then ventured into scientific research.</a:t>
            </a:r>
          </a:p>
          <a:p>
            <a:r>
              <a:rPr lang="en-AU" sz="1600" dirty="0"/>
              <a:t>Tobacco companies funding scientific research has been a controversial issue for decades, and has significantly impacted the success of the tobacco industry. By funding research, the tobacco industry has shaped public perception and influenced policy decisions in its favour, even when the scientific evidence is against them.</a:t>
            </a:r>
          </a:p>
          <a:p>
            <a:r>
              <a:rPr lang="en-AU" sz="1600" dirty="0"/>
              <a:t>In 1953 the tobacco industry was in crisis and needed to act. Science had shown that smoking caused lung cancer and other serious lung-related diseases. In response, public confidence in science was undermined by the tobacco industry by creating scientific uncertainty. This was achieved through an industry-academic conflict of interest. The simultaneous promotion of a smoking culture through strong advertising and the use of celebrities was also used to save their industry.</a:t>
            </a:r>
          </a:p>
        </p:txBody>
      </p:sp>
      <p:sp>
        <p:nvSpPr>
          <p:cNvPr id="6" name="Rectangle: Rounded Corners 5">
            <a:extLst>
              <a:ext uri="{FF2B5EF4-FFF2-40B4-BE49-F238E27FC236}">
                <a16:creationId xmlns:a16="http://schemas.microsoft.com/office/drawing/2014/main" id="{C480DEA2-5EA7-A465-19BF-3F1230995A5B}"/>
              </a:ext>
              <a:ext uri="{C183D7F6-B498-43B3-948B-1728B52AA6E4}">
                <adec:decorative xmlns:adec="http://schemas.microsoft.com/office/drawing/2017/decorative" val="1"/>
              </a:ext>
            </a:extLst>
          </p:cNvPr>
          <p:cNvSpPr/>
          <p:nvPr/>
        </p:nvSpPr>
        <p:spPr>
          <a:xfrm>
            <a:off x="1619250" y="2006934"/>
            <a:ext cx="666750" cy="360000"/>
          </a:xfrm>
          <a:prstGeom prst="roundRect">
            <a:avLst/>
          </a:prstGeom>
          <a:noFill/>
          <a:ln w="28575">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6BE7E315-A93D-520A-ACCF-A4BAADB0D8D9}"/>
              </a:ext>
              <a:ext uri="{C183D7F6-B498-43B3-948B-1728B52AA6E4}">
                <adec:decorative xmlns:adec="http://schemas.microsoft.com/office/drawing/2017/decorative" val="1"/>
              </a:ext>
            </a:extLst>
          </p:cNvPr>
          <p:cNvSpPr/>
          <p:nvPr/>
        </p:nvSpPr>
        <p:spPr>
          <a:xfrm>
            <a:off x="9645650" y="2516467"/>
            <a:ext cx="1219201" cy="360000"/>
          </a:xfrm>
          <a:prstGeom prst="roundRect">
            <a:avLst/>
          </a:prstGeom>
          <a:noFill/>
          <a:ln w="28575">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Rounded Corners 7">
            <a:extLst>
              <a:ext uri="{FF2B5EF4-FFF2-40B4-BE49-F238E27FC236}">
                <a16:creationId xmlns:a16="http://schemas.microsoft.com/office/drawing/2014/main" id="{F7508262-ACC7-E89A-C26B-DC815A4D68A6}"/>
              </a:ext>
              <a:ext uri="{C183D7F6-B498-43B3-948B-1728B52AA6E4}">
                <adec:decorative xmlns:adec="http://schemas.microsoft.com/office/drawing/2017/decorative" val="1"/>
              </a:ext>
            </a:extLst>
          </p:cNvPr>
          <p:cNvSpPr/>
          <p:nvPr/>
        </p:nvSpPr>
        <p:spPr>
          <a:xfrm>
            <a:off x="3688992" y="3768652"/>
            <a:ext cx="552808" cy="360000"/>
          </a:xfrm>
          <a:prstGeom prst="roundRect">
            <a:avLst/>
          </a:prstGeom>
          <a:noFill/>
          <a:ln w="28575">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55213863-CA56-776B-5564-558AFBD7B9DC}"/>
              </a:ext>
              <a:ext uri="{C183D7F6-B498-43B3-948B-1728B52AA6E4}">
                <adec:decorative xmlns:adec="http://schemas.microsoft.com/office/drawing/2017/decorative" val="1"/>
              </a:ext>
            </a:extLst>
          </p:cNvPr>
          <p:cNvSpPr/>
          <p:nvPr/>
        </p:nvSpPr>
        <p:spPr>
          <a:xfrm>
            <a:off x="4102100" y="4878000"/>
            <a:ext cx="685800" cy="360000"/>
          </a:xfrm>
          <a:prstGeom prst="roundRect">
            <a:avLst/>
          </a:prstGeom>
          <a:noFill/>
          <a:ln w="28575">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Rounded Corners 9">
            <a:extLst>
              <a:ext uri="{FF2B5EF4-FFF2-40B4-BE49-F238E27FC236}">
                <a16:creationId xmlns:a16="http://schemas.microsoft.com/office/drawing/2014/main" id="{4D94D37A-0761-82F8-7551-A230B07D2D82}"/>
              </a:ext>
              <a:ext uri="{C183D7F6-B498-43B3-948B-1728B52AA6E4}">
                <adec:decorative xmlns:adec="http://schemas.microsoft.com/office/drawing/2017/decorative" val="1"/>
              </a:ext>
            </a:extLst>
          </p:cNvPr>
          <p:cNvSpPr/>
          <p:nvPr/>
        </p:nvSpPr>
        <p:spPr>
          <a:xfrm>
            <a:off x="895350" y="4142827"/>
            <a:ext cx="723900" cy="360000"/>
          </a:xfrm>
          <a:prstGeom prst="roundRect">
            <a:avLst/>
          </a:prstGeom>
          <a:noFill/>
          <a:ln w="28575">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910B7755-3CF9-93CD-0575-0AB9AC6C5AA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134006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501AF-17D3-7BD4-A35F-AD229304ADD5}"/>
              </a:ext>
            </a:extLst>
          </p:cNvPr>
          <p:cNvSpPr>
            <a:spLocks noGrp="1"/>
          </p:cNvSpPr>
          <p:nvPr>
            <p:ph type="title"/>
          </p:nvPr>
        </p:nvSpPr>
        <p:spPr/>
        <p:txBody>
          <a:bodyPr/>
          <a:lstStyle/>
          <a:p>
            <a:r>
              <a:rPr lang="en-AU" dirty="0"/>
              <a:t>Evaluative language (2)</a:t>
            </a:r>
            <a:br>
              <a:rPr lang="en-AU" dirty="0"/>
            </a:br>
            <a:endParaRPr lang="en-AU" dirty="0"/>
          </a:p>
        </p:txBody>
      </p:sp>
      <p:sp>
        <p:nvSpPr>
          <p:cNvPr id="5" name="Text Placeholder 4">
            <a:extLst>
              <a:ext uri="{FF2B5EF4-FFF2-40B4-BE49-F238E27FC236}">
                <a16:creationId xmlns:a16="http://schemas.microsoft.com/office/drawing/2014/main" id="{E1FD730A-1188-09BF-3379-C39CACD84F65}"/>
              </a:ext>
            </a:extLst>
          </p:cNvPr>
          <p:cNvSpPr>
            <a:spLocks noGrp="1"/>
          </p:cNvSpPr>
          <p:nvPr>
            <p:ph type="body" sz="quarter" idx="18"/>
          </p:nvPr>
        </p:nvSpPr>
        <p:spPr/>
        <p:txBody>
          <a:bodyPr/>
          <a:lstStyle/>
          <a:p>
            <a:r>
              <a:rPr lang="en-AU" dirty="0"/>
              <a:t>Grammatical features of an analytical exposition</a:t>
            </a:r>
          </a:p>
        </p:txBody>
      </p:sp>
      <p:sp>
        <p:nvSpPr>
          <p:cNvPr id="3" name="Content Placeholder 2" descr="It was suggested by Hill &amp; Knowlton, a public relations company, that tobacco companies control the science. The foundation of their strategy was using tobacco funding to find scientists who were sceptical of the link between smoking and lung cancer to firstly discredit the current research and then conduct and promote their own research. This had the two-fold effect of bringing doubt onto the current research and promoting their interest in the consumers' health.&#10;The industry continued to fund general research that could not draw 'comprehensive' [highlighted] conclusions and address new research with questions and rebuttals as soon as it was released to promote scientific uncertainty.">
            <a:extLst>
              <a:ext uri="{FF2B5EF4-FFF2-40B4-BE49-F238E27FC236}">
                <a16:creationId xmlns:a16="http://schemas.microsoft.com/office/drawing/2014/main" id="{26A2843E-4EBC-0EEB-47F4-45AA6BBA53D0}"/>
              </a:ext>
            </a:extLst>
          </p:cNvPr>
          <p:cNvSpPr>
            <a:spLocks noGrp="1"/>
          </p:cNvSpPr>
          <p:nvPr>
            <p:ph idx="1"/>
          </p:nvPr>
        </p:nvSpPr>
        <p:spPr/>
        <p:txBody>
          <a:bodyPr/>
          <a:lstStyle/>
          <a:p>
            <a:r>
              <a:rPr lang="en-AU" dirty="0"/>
              <a:t>It was suggested by Hill &amp; Knowlton, a public relations company, that tobacco companies control the science. The foundation of their strategy was using tobacco funding to find scientists who were sceptical of the link between smoking and lung cancer to firstly discredit the current research and then conduct and promote their own research. This had the two-fold effect of bringing doubt onto the current research and promoting their interest in the consumers' health.</a:t>
            </a:r>
          </a:p>
          <a:p>
            <a:r>
              <a:rPr lang="en-AU" dirty="0"/>
              <a:t>The industry continued to fund general research that could not draw comprehensive conclusions and address new research with questions and rebuttals as soon as it was released to promote scientific uncertainty.</a:t>
            </a:r>
          </a:p>
          <a:p>
            <a:endParaRPr lang="en-AU" dirty="0"/>
          </a:p>
          <a:p>
            <a:endParaRPr lang="en-AU" dirty="0"/>
          </a:p>
        </p:txBody>
      </p:sp>
      <p:sp>
        <p:nvSpPr>
          <p:cNvPr id="6" name="Rectangle: Rounded Corners 5">
            <a:extLst>
              <a:ext uri="{FF2B5EF4-FFF2-40B4-BE49-F238E27FC236}">
                <a16:creationId xmlns:a16="http://schemas.microsoft.com/office/drawing/2014/main" id="{6AC071CA-9B7C-AC18-D825-1B129EF1BB52}"/>
              </a:ext>
              <a:ext uri="{C183D7F6-B498-43B3-948B-1728B52AA6E4}">
                <adec:decorative xmlns:adec="http://schemas.microsoft.com/office/drawing/2017/decorative" val="1"/>
              </a:ext>
            </a:extLst>
          </p:cNvPr>
          <p:cNvSpPr/>
          <p:nvPr/>
        </p:nvSpPr>
        <p:spPr>
          <a:xfrm>
            <a:off x="7603986" y="3888000"/>
            <a:ext cx="1660664" cy="360000"/>
          </a:xfrm>
          <a:prstGeom prst="roundRect">
            <a:avLst/>
          </a:prstGeom>
          <a:noFill/>
          <a:ln w="28575">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764B3B16-66AE-5A5F-985A-32A940C89DB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210492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70E0B-08D5-7BF4-48F8-3E2975370209}"/>
              </a:ext>
            </a:extLst>
          </p:cNvPr>
          <p:cNvSpPr>
            <a:spLocks noGrp="1"/>
          </p:cNvSpPr>
          <p:nvPr>
            <p:ph type="title"/>
          </p:nvPr>
        </p:nvSpPr>
        <p:spPr/>
        <p:txBody>
          <a:bodyPr/>
          <a:lstStyle/>
          <a:p>
            <a:r>
              <a:rPr lang="en-AU" dirty="0"/>
              <a:t>Evaluative language (3)</a:t>
            </a:r>
            <a:br>
              <a:rPr lang="en-AU" dirty="0"/>
            </a:br>
            <a:endParaRPr lang="en-AU" dirty="0"/>
          </a:p>
        </p:txBody>
      </p:sp>
      <p:sp>
        <p:nvSpPr>
          <p:cNvPr id="5" name="Text Placeholder 4">
            <a:extLst>
              <a:ext uri="{FF2B5EF4-FFF2-40B4-BE49-F238E27FC236}">
                <a16:creationId xmlns:a16="http://schemas.microsoft.com/office/drawing/2014/main" id="{78F859C0-3299-6BC0-D1A3-B7453381C90C}"/>
              </a:ext>
            </a:extLst>
          </p:cNvPr>
          <p:cNvSpPr>
            <a:spLocks noGrp="1"/>
          </p:cNvSpPr>
          <p:nvPr>
            <p:ph type="body" sz="quarter" idx="18"/>
          </p:nvPr>
        </p:nvSpPr>
        <p:spPr/>
        <p:txBody>
          <a:bodyPr/>
          <a:lstStyle/>
          <a:p>
            <a:r>
              <a:rPr lang="en-AU" sz="1800" b="0" kern="1200" dirty="0">
                <a:solidFill>
                  <a:srgbClr val="146CFD"/>
                </a:solidFill>
                <a:effectLst/>
                <a:latin typeface="Public Sans" pitchFamily="2" charset="0"/>
                <a:ea typeface="+mn-ea"/>
                <a:cs typeface="+mn-cs"/>
              </a:rPr>
              <a:t>Grammatical features of an analytical exposition</a:t>
            </a:r>
            <a:endParaRPr lang="en-AU" dirty="0">
              <a:effectLst/>
            </a:endParaRPr>
          </a:p>
        </p:txBody>
      </p:sp>
      <p:sp>
        <p:nvSpPr>
          <p:cNvPr id="3" name="Content Placeholder 2" descr="Dr Claudia Henschke, from Weill Cornell Medical College, failed to disclose funding of millions of dollars supplied by Vector, a parent company for the Liggett Group of cigarette manufacturers, for her research is another example of a 'possible' [highlighted] conflict of interest within the tobacco industry. Dr Henschke has been researching and developing a patent for CT scanning and lung cancer. Her research promotes that scanning for lung cancer allows for early treatment and a decrease in deaths. The reasons behind the funding are brought into question by this.&#10;In recent years, studies indicating no harm from e-cigarettes have been funded by the tobacco industry, despite evidence that e-cigarettes can harm health. For example, a study published by Pisinger, Godtfredsen, and Bender found that conflicts of interest were associated with the tobacco industry - 'favourable' [highlighted] results indicating no harm from e-cigarettes. 95.1% of papers without a conflict of interest and 39.4% of papers with a conflict of interest found that e-cigarettes were potentially harmful. This suggests the tobacco industry still uses similar tactics to influence public perception and policy decisions.">
            <a:extLst>
              <a:ext uri="{FF2B5EF4-FFF2-40B4-BE49-F238E27FC236}">
                <a16:creationId xmlns:a16="http://schemas.microsoft.com/office/drawing/2014/main" id="{8C94B1F5-6DC9-E2A5-F379-0F079C34A123}"/>
              </a:ext>
            </a:extLst>
          </p:cNvPr>
          <p:cNvSpPr>
            <a:spLocks noGrp="1"/>
          </p:cNvSpPr>
          <p:nvPr>
            <p:ph idx="1"/>
          </p:nvPr>
        </p:nvSpPr>
        <p:spPr/>
        <p:txBody>
          <a:bodyPr/>
          <a:lstStyle/>
          <a:p>
            <a:r>
              <a:rPr lang="en-AU" sz="1600" dirty="0"/>
              <a:t>Dr Claudia </a:t>
            </a:r>
            <a:r>
              <a:rPr lang="en-AU" sz="1600" dirty="0" err="1"/>
              <a:t>Henschke</a:t>
            </a:r>
            <a:r>
              <a:rPr lang="en-AU" sz="1600" dirty="0"/>
              <a:t>, from Weill Cornell Medical College, failed to disclose funding of millions of dollars supplied by Vector, a parent company for the Liggett Group of cigarette manufacturers, for her research is another example of a possible conflict of interest within the tobacco industry. Dr </a:t>
            </a:r>
            <a:r>
              <a:rPr lang="en-AU" sz="1600" dirty="0" err="1"/>
              <a:t>Henschke</a:t>
            </a:r>
            <a:r>
              <a:rPr lang="en-AU" sz="1600" dirty="0"/>
              <a:t> has been researching and developing a patent for CT scanning and lung cancer. Her research promotes that scanning for lung cancer allows for early treatment and a decrease in deaths. The reasons behind the funding are brought into question by this.</a:t>
            </a:r>
          </a:p>
          <a:p>
            <a:r>
              <a:rPr lang="en-AU" sz="1600" dirty="0"/>
              <a:t>In recent years, studies indicating no harm from e-cigarettes have been funded by the tobacco industry, despite evidence that e-cigarettes can harm health. For example, a study published by </a:t>
            </a:r>
            <a:r>
              <a:rPr lang="en-AU" sz="1600" dirty="0" err="1"/>
              <a:t>Pisinger</a:t>
            </a:r>
            <a:r>
              <a:rPr lang="en-AU" sz="1600" dirty="0"/>
              <a:t>, </a:t>
            </a:r>
            <a:r>
              <a:rPr lang="en-AU" sz="1600" dirty="0" err="1"/>
              <a:t>Godtfredsen</a:t>
            </a:r>
            <a:r>
              <a:rPr lang="en-AU" sz="1600" dirty="0"/>
              <a:t>, and Bender found that conflicts of interest were associated with the tobacco industry - favourable results indicating no harm from e-cigarettes. 95.1% of papers without a conflict of interest and 39.4% of papers with a conflict of interest found that e-cigarettes were potentially harmful. This suggests the tobacco industry still uses similar tactics to influence public perception and policy decisions.</a:t>
            </a:r>
          </a:p>
        </p:txBody>
      </p:sp>
      <p:sp>
        <p:nvSpPr>
          <p:cNvPr id="6" name="Rectangle: Rounded Corners 5">
            <a:extLst>
              <a:ext uri="{FF2B5EF4-FFF2-40B4-BE49-F238E27FC236}">
                <a16:creationId xmlns:a16="http://schemas.microsoft.com/office/drawing/2014/main" id="{E9880E62-5E7D-62FC-94DB-987953F58080}"/>
              </a:ext>
              <a:ext uri="{C183D7F6-B498-43B3-948B-1728B52AA6E4}">
                <adec:decorative xmlns:adec="http://schemas.microsoft.com/office/drawing/2017/decorative" val="1"/>
              </a:ext>
            </a:extLst>
          </p:cNvPr>
          <p:cNvSpPr/>
          <p:nvPr/>
        </p:nvSpPr>
        <p:spPr>
          <a:xfrm>
            <a:off x="298450" y="2356538"/>
            <a:ext cx="869950" cy="360000"/>
          </a:xfrm>
          <a:prstGeom prst="roundRect">
            <a:avLst/>
          </a:prstGeom>
          <a:noFill/>
          <a:ln w="28575">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88484BFF-D6FE-44B3-E6BC-16FFF84C3564}"/>
              </a:ext>
              <a:ext uri="{C183D7F6-B498-43B3-948B-1728B52AA6E4}">
                <adec:decorative xmlns:adec="http://schemas.microsoft.com/office/drawing/2017/decorative" val="1"/>
              </a:ext>
            </a:extLst>
          </p:cNvPr>
          <p:cNvSpPr/>
          <p:nvPr/>
        </p:nvSpPr>
        <p:spPr>
          <a:xfrm>
            <a:off x="6375400" y="4348621"/>
            <a:ext cx="1060450" cy="360000"/>
          </a:xfrm>
          <a:prstGeom prst="roundRect">
            <a:avLst/>
          </a:prstGeom>
          <a:noFill/>
          <a:ln w="28575">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ACFC12F3-B001-E4C4-6F71-D3CEC103595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346764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F36B1-513C-8976-5732-874C039C87F5}"/>
              </a:ext>
            </a:extLst>
          </p:cNvPr>
          <p:cNvSpPr>
            <a:spLocks noGrp="1"/>
          </p:cNvSpPr>
          <p:nvPr>
            <p:ph type="title"/>
          </p:nvPr>
        </p:nvSpPr>
        <p:spPr/>
        <p:txBody>
          <a:bodyPr/>
          <a:lstStyle/>
          <a:p>
            <a:r>
              <a:rPr lang="en-AU" dirty="0"/>
              <a:t>Evaluative language (4)</a:t>
            </a:r>
            <a:br>
              <a:rPr lang="en-AU" dirty="0"/>
            </a:br>
            <a:endParaRPr lang="en-AU" dirty="0"/>
          </a:p>
        </p:txBody>
      </p:sp>
      <p:sp>
        <p:nvSpPr>
          <p:cNvPr id="5" name="Text Placeholder 4">
            <a:extLst>
              <a:ext uri="{FF2B5EF4-FFF2-40B4-BE49-F238E27FC236}">
                <a16:creationId xmlns:a16="http://schemas.microsoft.com/office/drawing/2014/main" id="{D6D07C67-642E-5FC3-1306-1B5079F09421}"/>
              </a:ext>
            </a:extLst>
          </p:cNvPr>
          <p:cNvSpPr>
            <a:spLocks noGrp="1"/>
          </p:cNvSpPr>
          <p:nvPr>
            <p:ph type="body" sz="quarter" idx="18"/>
          </p:nvPr>
        </p:nvSpPr>
        <p:spPr/>
        <p:txBody>
          <a:bodyPr/>
          <a:lstStyle/>
          <a:p>
            <a:r>
              <a:rPr lang="en-AU" sz="1800" b="0" kern="1200" dirty="0">
                <a:solidFill>
                  <a:srgbClr val="146CFD"/>
                </a:solidFill>
                <a:effectLst/>
                <a:latin typeface="Public Sans" pitchFamily="2" charset="0"/>
                <a:ea typeface="+mn-ea"/>
                <a:cs typeface="+mn-cs"/>
              </a:rPr>
              <a:t>Grammatical features of an analytical exposition</a:t>
            </a:r>
            <a:endParaRPr lang="en-AU" dirty="0">
              <a:effectLst/>
            </a:endParaRPr>
          </a:p>
        </p:txBody>
      </p:sp>
      <p:sp>
        <p:nvSpPr>
          <p:cNvPr id="3" name="Content Placeholder 2" descr="In conclusion, tobacco companies funding scientific studies has 'significantly' [highlighted] impacted the success of the tobacco industry. By funding research, the tobacco industry has shaped public perception and policy decisions in its favour, even when the scientific evidence is not. The awareness of potential conflicts of interest in scientific research, particularly when it comes to issues related to public health, is 'crucial' [highlighted] when considering the validity of the findings.">
            <a:extLst>
              <a:ext uri="{FF2B5EF4-FFF2-40B4-BE49-F238E27FC236}">
                <a16:creationId xmlns:a16="http://schemas.microsoft.com/office/drawing/2014/main" id="{B087F873-32F7-FD23-4D1C-8715DAE6D57E}"/>
              </a:ext>
            </a:extLst>
          </p:cNvPr>
          <p:cNvSpPr>
            <a:spLocks noGrp="1"/>
          </p:cNvSpPr>
          <p:nvPr>
            <p:ph idx="1"/>
          </p:nvPr>
        </p:nvSpPr>
        <p:spPr/>
        <p:txBody>
          <a:bodyPr/>
          <a:lstStyle/>
          <a:p>
            <a:r>
              <a:rPr lang="en-AU" dirty="0"/>
              <a:t>In conclusion, tobacco companies funding scientific studies has significantly impacted the success of the tobacco industry. By funding research, the tobacco industry has shaped public perception and policy decisions in its favour, even when the scientific evidence is not. The awareness of potential conflicts of interest in scientific research, particularly when it comes to issues related to public health, is crucial when considering the validity of the findings.</a:t>
            </a:r>
          </a:p>
        </p:txBody>
      </p:sp>
      <p:sp>
        <p:nvSpPr>
          <p:cNvPr id="6" name="Rectangle: Rounded Corners 5">
            <a:extLst>
              <a:ext uri="{FF2B5EF4-FFF2-40B4-BE49-F238E27FC236}">
                <a16:creationId xmlns:a16="http://schemas.microsoft.com/office/drawing/2014/main" id="{B6A5A373-8394-AC79-7F46-9CEC1C2FC3C7}"/>
              </a:ext>
              <a:ext uri="{C183D7F6-B498-43B3-948B-1728B52AA6E4}">
                <adec:decorative xmlns:adec="http://schemas.microsoft.com/office/drawing/2017/decorative" val="1"/>
              </a:ext>
            </a:extLst>
          </p:cNvPr>
          <p:cNvSpPr/>
          <p:nvPr/>
        </p:nvSpPr>
        <p:spPr>
          <a:xfrm>
            <a:off x="7078385" y="1666318"/>
            <a:ext cx="1348065" cy="360000"/>
          </a:xfrm>
          <a:prstGeom prst="roundRect">
            <a:avLst/>
          </a:prstGeom>
          <a:noFill/>
          <a:ln w="28575">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23067D2-2B31-FBA9-165D-853C4E4AA1BF}"/>
              </a:ext>
              <a:ext uri="{C183D7F6-B498-43B3-948B-1728B52AA6E4}">
                <adec:decorative xmlns:adec="http://schemas.microsoft.com/office/drawing/2017/decorative" val="1"/>
              </a:ext>
            </a:extLst>
          </p:cNvPr>
          <p:cNvSpPr/>
          <p:nvPr/>
        </p:nvSpPr>
        <p:spPr>
          <a:xfrm>
            <a:off x="10137389" y="2909317"/>
            <a:ext cx="778261" cy="360000"/>
          </a:xfrm>
          <a:prstGeom prst="roundRect">
            <a:avLst/>
          </a:prstGeom>
          <a:noFill/>
          <a:ln w="28575">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DE454620-E602-9932-906F-C3C3C92C16A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343633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0D2B44-E7FD-D340-A5D8-1AEC8E993C3D}"/>
              </a:ext>
            </a:extLst>
          </p:cNvPr>
          <p:cNvSpPr>
            <a:spLocks noGrp="1"/>
          </p:cNvSpPr>
          <p:nvPr>
            <p:ph type="title"/>
          </p:nvPr>
        </p:nvSpPr>
        <p:spPr>
          <a:xfrm>
            <a:off x="360000" y="360000"/>
            <a:ext cx="10080000" cy="1008000"/>
          </a:xfrm>
        </p:spPr>
        <p:txBody>
          <a:bodyPr/>
          <a:lstStyle/>
          <a:p>
            <a:r>
              <a:rPr lang="en-AU"/>
              <a:t>Contents</a:t>
            </a:r>
            <a:endParaRPr lang="en-AU" dirty="0"/>
          </a:p>
        </p:txBody>
      </p:sp>
      <p:graphicFrame>
        <p:nvGraphicFramePr>
          <p:cNvPr id="10" name="Table 10">
            <a:extLst>
              <a:ext uri="{FF2B5EF4-FFF2-40B4-BE49-F238E27FC236}">
                <a16:creationId xmlns:a16="http://schemas.microsoft.com/office/drawing/2014/main" id="{A5F03885-9735-8B3E-991B-76A94FF3E6C1}"/>
              </a:ext>
            </a:extLst>
          </p:cNvPr>
          <p:cNvGraphicFramePr>
            <a:graphicFrameLocks noGrp="1"/>
          </p:cNvGraphicFramePr>
          <p:nvPr>
            <p:ph type="tbl" sz="quarter" idx="13"/>
            <p:extLst>
              <p:ext uri="{D42A27DB-BD31-4B8C-83A1-F6EECF244321}">
                <p14:modId xmlns:p14="http://schemas.microsoft.com/office/powerpoint/2010/main" val="3570175069"/>
              </p:ext>
            </p:extLst>
          </p:nvPr>
        </p:nvGraphicFramePr>
        <p:xfrm>
          <a:off x="360363" y="1619250"/>
          <a:ext cx="6476372" cy="2625622"/>
        </p:xfrm>
        <a:graphic>
          <a:graphicData uri="http://schemas.openxmlformats.org/drawingml/2006/table">
            <a:tbl>
              <a:tblPr firstRow="1" bandRow="1">
                <a:tableStyleId>{69012ECD-51FC-41F1-AA8D-1B2483CD663E}</a:tableStyleId>
              </a:tblPr>
              <a:tblGrid>
                <a:gridCol w="4833642">
                  <a:extLst>
                    <a:ext uri="{9D8B030D-6E8A-4147-A177-3AD203B41FA5}">
                      <a16:colId xmlns:a16="http://schemas.microsoft.com/office/drawing/2014/main" val="2964358400"/>
                    </a:ext>
                  </a:extLst>
                </a:gridCol>
                <a:gridCol w="1642730">
                  <a:extLst>
                    <a:ext uri="{9D8B030D-6E8A-4147-A177-3AD203B41FA5}">
                      <a16:colId xmlns:a16="http://schemas.microsoft.com/office/drawing/2014/main" val="2730033533"/>
                    </a:ext>
                  </a:extLst>
                </a:gridCol>
              </a:tblGrid>
              <a:tr h="370840">
                <a:tc>
                  <a:txBody>
                    <a:bodyPr/>
                    <a:lstStyle/>
                    <a:p>
                      <a:r>
                        <a:rPr lang="en-AU" dirty="0"/>
                        <a:t>Slide title</a:t>
                      </a:r>
                    </a:p>
                  </a:txBody>
                  <a:tcPr/>
                </a:tc>
                <a:tc>
                  <a:txBody>
                    <a:bodyPr/>
                    <a:lstStyle/>
                    <a:p>
                      <a:pPr algn="l"/>
                      <a:r>
                        <a:rPr lang="en-AU" dirty="0"/>
                        <a:t>Slide number</a:t>
                      </a:r>
                    </a:p>
                  </a:txBody>
                  <a:tcPr/>
                </a:tc>
                <a:extLst>
                  <a:ext uri="{0D108BD9-81ED-4DB2-BD59-A6C34878D82A}">
                    <a16:rowId xmlns:a16="http://schemas.microsoft.com/office/drawing/2014/main" val="3892234071"/>
                  </a:ext>
                </a:extLst>
              </a:tr>
              <a:tr h="370840">
                <a:tc>
                  <a:txBody>
                    <a:bodyPr/>
                    <a:lstStyle/>
                    <a:p>
                      <a:r>
                        <a:rPr lang="en-AU">
                          <a:solidFill>
                            <a:schemeClr val="accent2"/>
                          </a:solidFill>
                          <a:hlinkClick r:id="rId2" action="ppaction://hlinksldjump">
                            <a:extLst>
                              <a:ext uri="{A12FA001-AC4F-418D-AE19-62706E023703}">
                                <ahyp:hlinkClr xmlns:ahyp="http://schemas.microsoft.com/office/drawing/2018/hyperlinkcolor" val="tx"/>
                              </a:ext>
                            </a:extLst>
                          </a:hlinkClick>
                        </a:rPr>
                        <a:t>The tobacco industry and lung cancer</a:t>
                      </a:r>
                      <a:endParaRPr lang="en-AU">
                        <a:solidFill>
                          <a:schemeClr val="accent2"/>
                        </a:solidFill>
                      </a:endParaRPr>
                    </a:p>
                  </a:txBody>
                  <a:tcPr/>
                </a:tc>
                <a:tc>
                  <a:txBody>
                    <a:bodyPr/>
                    <a:lstStyle/>
                    <a:p>
                      <a:pPr algn="l"/>
                      <a:r>
                        <a:rPr lang="en-AU" dirty="0"/>
                        <a:t>3</a:t>
                      </a:r>
                    </a:p>
                  </a:txBody>
                  <a:tcPr/>
                </a:tc>
                <a:extLst>
                  <a:ext uri="{0D108BD9-81ED-4DB2-BD59-A6C34878D82A}">
                    <a16:rowId xmlns:a16="http://schemas.microsoft.com/office/drawing/2014/main" val="3545257463"/>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dirty="0">
                          <a:solidFill>
                            <a:schemeClr val="accent2"/>
                          </a:solidFill>
                          <a:hlinkClick r:id="rId3" action="ppaction://hlinksldjump">
                            <a:extLst>
                              <a:ext uri="{A12FA001-AC4F-418D-AE19-62706E023703}">
                                <ahyp:hlinkClr xmlns:ahyp="http://schemas.microsoft.com/office/drawing/2018/hyperlinkcolor" val="tx"/>
                              </a:ext>
                            </a:extLst>
                          </a:hlinkClick>
                        </a:rPr>
                        <a:t>The fossil fuel industry and climate change</a:t>
                      </a:r>
                      <a:endParaRPr lang="en-AU" dirty="0">
                        <a:solidFill>
                          <a:schemeClr val="accent2"/>
                        </a:solidFill>
                      </a:endParaRPr>
                    </a:p>
                  </a:txBody>
                  <a:tcPr/>
                </a:tc>
                <a:tc>
                  <a:txBody>
                    <a:bodyPr/>
                    <a:lstStyle/>
                    <a:p>
                      <a:pPr algn="l"/>
                      <a:r>
                        <a:rPr lang="en-AU" dirty="0">
                          <a:solidFill>
                            <a:schemeClr val="tx1"/>
                          </a:solidFill>
                        </a:rPr>
                        <a:t>20</a:t>
                      </a:r>
                    </a:p>
                  </a:txBody>
                  <a:tcPr/>
                </a:tc>
                <a:extLst>
                  <a:ext uri="{0D108BD9-81ED-4DB2-BD59-A6C34878D82A}">
                    <a16:rowId xmlns:a16="http://schemas.microsoft.com/office/drawing/2014/main" val="753220402"/>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dirty="0">
                          <a:solidFill>
                            <a:schemeClr val="accent2"/>
                          </a:solidFill>
                          <a:hlinkClick r:id="rId4" action="ppaction://hlinksldjump">
                            <a:extLst>
                              <a:ext uri="{A12FA001-AC4F-418D-AE19-62706E023703}">
                                <ahyp:hlinkClr xmlns:ahyp="http://schemas.microsoft.com/office/drawing/2018/hyperlinkcolor" val="tx"/>
                              </a:ext>
                            </a:extLst>
                          </a:hlinkClick>
                        </a:rPr>
                        <a:t>Asbestos and lung cancer</a:t>
                      </a:r>
                      <a:endParaRPr lang="en-AU" dirty="0">
                        <a:solidFill>
                          <a:schemeClr val="accent2"/>
                        </a:solidFill>
                      </a:endParaRPr>
                    </a:p>
                  </a:txBody>
                  <a:tcPr/>
                </a:tc>
                <a:tc>
                  <a:txBody>
                    <a:bodyPr/>
                    <a:lstStyle/>
                    <a:p>
                      <a:pPr algn="l"/>
                      <a:r>
                        <a:rPr lang="en-AU" dirty="0">
                          <a:solidFill>
                            <a:schemeClr val="tx1"/>
                          </a:solidFill>
                        </a:rPr>
                        <a:t>30</a:t>
                      </a:r>
                    </a:p>
                  </a:txBody>
                  <a:tcPr/>
                </a:tc>
                <a:extLst>
                  <a:ext uri="{0D108BD9-81ED-4DB2-BD59-A6C34878D82A}">
                    <a16:rowId xmlns:a16="http://schemas.microsoft.com/office/drawing/2014/main" val="146114313"/>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a:solidFill>
                            <a:schemeClr val="accent2"/>
                          </a:solidFill>
                          <a:hlinkClick r:id="rId5" action="ppaction://hlinksldjump">
                            <a:extLst>
                              <a:ext uri="{A12FA001-AC4F-418D-AE19-62706E023703}">
                                <ahyp:hlinkClr xmlns:ahyp="http://schemas.microsoft.com/office/drawing/2018/hyperlinkcolor" val="tx"/>
                              </a:ext>
                            </a:extLst>
                          </a:hlinkClick>
                        </a:rPr>
                        <a:t>Analytical exposition scaffold</a:t>
                      </a:r>
                      <a:endParaRPr lang="en-AU">
                        <a:solidFill>
                          <a:schemeClr val="accent2"/>
                        </a:solidFill>
                      </a:endParaRPr>
                    </a:p>
                  </a:txBody>
                  <a:tcPr/>
                </a:tc>
                <a:tc>
                  <a:txBody>
                    <a:bodyPr/>
                    <a:lstStyle/>
                    <a:p>
                      <a:pPr algn="l"/>
                      <a:r>
                        <a:rPr lang="en-AU" dirty="0">
                          <a:solidFill>
                            <a:schemeClr val="tx1"/>
                          </a:solidFill>
                        </a:rPr>
                        <a:t>31</a:t>
                      </a:r>
                    </a:p>
                  </a:txBody>
                  <a:tcPr/>
                </a:tc>
                <a:extLst>
                  <a:ext uri="{0D108BD9-81ED-4DB2-BD59-A6C34878D82A}">
                    <a16:rowId xmlns:a16="http://schemas.microsoft.com/office/drawing/2014/main" val="933303076"/>
                  </a:ext>
                </a:extLst>
              </a:tr>
              <a:tr h="40058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a:solidFill>
                            <a:schemeClr val="accent2"/>
                          </a:solidFill>
                          <a:hlinkClick r:id="rId6" action="ppaction://hlinksldjump">
                            <a:extLst>
                              <a:ext uri="{A12FA001-AC4F-418D-AE19-62706E023703}">
                                <ahyp:hlinkClr xmlns:ahyp="http://schemas.microsoft.com/office/drawing/2018/hyperlinkcolor" val="tx"/>
                              </a:ext>
                            </a:extLst>
                          </a:hlinkClick>
                        </a:rPr>
                        <a:t>Peer review scaffold</a:t>
                      </a:r>
                      <a:endParaRPr lang="en-AU">
                        <a:solidFill>
                          <a:schemeClr val="accent2"/>
                        </a:solidFill>
                      </a:endParaRPr>
                    </a:p>
                  </a:txBody>
                  <a:tcPr/>
                </a:tc>
                <a:tc>
                  <a:txBody>
                    <a:bodyPr/>
                    <a:lstStyle/>
                    <a:p>
                      <a:pPr algn="l"/>
                      <a:r>
                        <a:rPr lang="en-AU" dirty="0">
                          <a:solidFill>
                            <a:schemeClr val="tx1"/>
                          </a:solidFill>
                        </a:rPr>
                        <a:t>32</a:t>
                      </a:r>
                    </a:p>
                  </a:txBody>
                  <a:tcPr/>
                </a:tc>
                <a:extLst>
                  <a:ext uri="{0D108BD9-81ED-4DB2-BD59-A6C34878D82A}">
                    <a16:rowId xmlns:a16="http://schemas.microsoft.com/office/drawing/2014/main" val="1342254836"/>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dirty="0">
                          <a:solidFill>
                            <a:schemeClr val="accent2"/>
                          </a:solidFill>
                          <a:hlinkClick r:id="rId7" action="ppaction://hlinksldjump">
                            <a:extLst>
                              <a:ext uri="{A12FA001-AC4F-418D-AE19-62706E023703}">
                                <ahyp:hlinkClr xmlns:ahyp="http://schemas.microsoft.com/office/drawing/2018/hyperlinkcolor" val="tx"/>
                              </a:ext>
                            </a:extLst>
                          </a:hlinkClick>
                        </a:rPr>
                        <a:t>Managing conflicts of interest</a:t>
                      </a:r>
                      <a:endParaRPr lang="en-AU" dirty="0">
                        <a:solidFill>
                          <a:schemeClr val="accent2"/>
                        </a:solidFill>
                      </a:endParaRPr>
                    </a:p>
                  </a:txBody>
                  <a:tcPr/>
                </a:tc>
                <a:tc>
                  <a:txBody>
                    <a:bodyPr/>
                    <a:lstStyle/>
                    <a:p>
                      <a:pPr algn="l"/>
                      <a:r>
                        <a:rPr lang="en-AU" dirty="0">
                          <a:solidFill>
                            <a:schemeClr val="tx1"/>
                          </a:solidFill>
                        </a:rPr>
                        <a:t>33</a:t>
                      </a:r>
                    </a:p>
                  </a:txBody>
                  <a:tcPr/>
                </a:tc>
                <a:extLst>
                  <a:ext uri="{0D108BD9-81ED-4DB2-BD59-A6C34878D82A}">
                    <a16:rowId xmlns:a16="http://schemas.microsoft.com/office/drawing/2014/main" val="1619817602"/>
                  </a:ext>
                </a:extLst>
              </a:tr>
            </a:tbl>
          </a:graphicData>
        </a:graphic>
      </p:graphicFrame>
      <p:sp>
        <p:nvSpPr>
          <p:cNvPr id="4" name="Slide Number Placeholder 3">
            <a:extLst>
              <a:ext uri="{FF2B5EF4-FFF2-40B4-BE49-F238E27FC236}">
                <a16:creationId xmlns:a16="http://schemas.microsoft.com/office/drawing/2014/main" id="{F1B9E06B-A9A1-5312-C8F4-C7100C99F3D7}"/>
              </a:ext>
            </a:extLst>
          </p:cNvPr>
          <p:cNvSpPr>
            <a:spLocks noGrp="1"/>
          </p:cNvSpPr>
          <p:nvPr>
            <p:ph type="sldNum" sz="quarter" idx="14"/>
          </p:nvPr>
        </p:nvSpPr>
        <p:spPr>
          <a:xfrm>
            <a:off x="11124000" y="6516000"/>
            <a:ext cx="720000" cy="180000"/>
          </a:xfrm>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4276240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AB6025F-A753-D3A3-06A6-0698EC17C67A}"/>
              </a:ext>
              <a:ext uri="{C183D7F6-B498-43B3-948B-1728B52AA6E4}">
                <adec:decorative xmlns:adec="http://schemas.microsoft.com/office/drawing/2017/decorative" val="1"/>
              </a:ext>
            </a:extLst>
          </p:cNvPr>
          <p:cNvSpPr>
            <a:spLocks noGrp="1"/>
          </p:cNvSpPr>
          <p:nvPr>
            <p:ph type="ftr" sz="quarter" idx="3"/>
          </p:nvPr>
        </p:nvSpPr>
        <p:spPr/>
        <p:txBody>
          <a:bodyPr/>
          <a:lstStyle/>
          <a:p>
            <a:r>
              <a:rPr lang="en-AU"/>
              <a:t>NSW Department of Education</a:t>
            </a:r>
          </a:p>
          <a:p>
            <a:endParaRPr lang="en-AU" dirty="0"/>
          </a:p>
        </p:txBody>
      </p:sp>
      <p:sp>
        <p:nvSpPr>
          <p:cNvPr id="4" name="Text Placeholder 3">
            <a:extLst>
              <a:ext uri="{FF2B5EF4-FFF2-40B4-BE49-F238E27FC236}">
                <a16:creationId xmlns:a16="http://schemas.microsoft.com/office/drawing/2014/main" id="{B437E661-6961-E5D6-CB3D-FB34AA063FE6}"/>
              </a:ext>
              <a:ext uri="{C183D7F6-B498-43B3-948B-1728B52AA6E4}">
                <adec:decorative xmlns:adec="http://schemas.microsoft.com/office/drawing/2017/decorative" val="1"/>
              </a:ext>
            </a:extLst>
          </p:cNvPr>
          <p:cNvSpPr>
            <a:spLocks noGrp="1"/>
          </p:cNvSpPr>
          <p:nvPr>
            <p:ph type="body" sz="quarter" idx="11"/>
          </p:nvPr>
        </p:nvSpPr>
        <p:spPr/>
        <p:txBody>
          <a:bodyPr/>
          <a:lstStyle/>
          <a:p>
            <a:r>
              <a:rPr lang="en-AU" dirty="0"/>
              <a:t>2</a:t>
            </a:r>
          </a:p>
        </p:txBody>
      </p:sp>
      <p:sp>
        <p:nvSpPr>
          <p:cNvPr id="3" name="Title 2">
            <a:extLst>
              <a:ext uri="{FF2B5EF4-FFF2-40B4-BE49-F238E27FC236}">
                <a16:creationId xmlns:a16="http://schemas.microsoft.com/office/drawing/2014/main" id="{E431388A-5B95-B035-B51B-3FE661F61294}"/>
              </a:ext>
            </a:extLst>
          </p:cNvPr>
          <p:cNvSpPr>
            <a:spLocks noGrp="1"/>
          </p:cNvSpPr>
          <p:nvPr>
            <p:ph type="ctrTitle"/>
          </p:nvPr>
        </p:nvSpPr>
        <p:spPr/>
        <p:txBody>
          <a:bodyPr/>
          <a:lstStyle/>
          <a:p>
            <a:r>
              <a:rPr lang="en-AU" dirty="0"/>
              <a:t>The fossil fuel industry and climate change</a:t>
            </a:r>
          </a:p>
        </p:txBody>
      </p:sp>
      <p:sp>
        <p:nvSpPr>
          <p:cNvPr id="5" name="TextBox 4">
            <a:extLst>
              <a:ext uri="{FF2B5EF4-FFF2-40B4-BE49-F238E27FC236}">
                <a16:creationId xmlns:a16="http://schemas.microsoft.com/office/drawing/2014/main" id="{F2436AF0-99F2-3F98-1B01-0D7E278769BF}"/>
              </a:ext>
            </a:extLst>
          </p:cNvPr>
          <p:cNvSpPr txBox="1"/>
          <p:nvPr/>
        </p:nvSpPr>
        <p:spPr>
          <a:xfrm>
            <a:off x="540000" y="5814000"/>
            <a:ext cx="8189330" cy="393760"/>
          </a:xfrm>
          <a:prstGeom prst="rect">
            <a:avLst/>
          </a:prstGeom>
          <a:noFill/>
        </p:spPr>
        <p:txBody>
          <a:bodyPr wrap="square" lIns="0" tIns="0" rIns="0" bIns="0" rtlCol="0">
            <a:noAutofit/>
          </a:bodyPr>
          <a:lstStyle/>
          <a:p>
            <a:r>
              <a:rPr lang="en-AU" sz="2000" dirty="0">
                <a:solidFill>
                  <a:schemeClr val="accent2"/>
                </a:solidFill>
                <a:latin typeface="+mj-lt"/>
              </a:rPr>
              <a:t>Joint construction of an analytical exposition</a:t>
            </a:r>
            <a:endParaRPr lang="en-US" sz="1600" dirty="0">
              <a:latin typeface="+mj-lt"/>
            </a:endParaRPr>
          </a:p>
          <a:p>
            <a:pPr algn="l"/>
            <a:endParaRPr lang="en-AU" sz="1800" dirty="0">
              <a:solidFill>
                <a:schemeClr val="accent2"/>
              </a:solidFill>
              <a:latin typeface="+mj-lt"/>
            </a:endParaRPr>
          </a:p>
        </p:txBody>
      </p:sp>
    </p:spTree>
    <p:extLst>
      <p:ext uri="{BB962C8B-B14F-4D97-AF65-F5344CB8AC3E}">
        <p14:creationId xmlns:p14="http://schemas.microsoft.com/office/powerpoint/2010/main" val="367237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5711F-3F8D-3243-A46C-BAC7C6A59413}"/>
              </a:ext>
            </a:extLst>
          </p:cNvPr>
          <p:cNvSpPr>
            <a:spLocks noGrp="1"/>
          </p:cNvSpPr>
          <p:nvPr>
            <p:ph type="title"/>
          </p:nvPr>
        </p:nvSpPr>
        <p:spPr/>
        <p:txBody>
          <a:bodyPr/>
          <a:lstStyle/>
          <a:p>
            <a:r>
              <a:rPr lang="en-AU" dirty="0"/>
              <a:t>Deconstruct the question</a:t>
            </a:r>
          </a:p>
        </p:txBody>
      </p:sp>
      <p:sp>
        <p:nvSpPr>
          <p:cNvPr id="7" name="Rectangle 6">
            <a:extLst>
              <a:ext uri="{FF2B5EF4-FFF2-40B4-BE49-F238E27FC236}">
                <a16:creationId xmlns:a16="http://schemas.microsoft.com/office/drawing/2014/main" id="{9102696D-7DD4-B370-2F37-9CFFD370DF86}"/>
              </a:ext>
              <a:ext uri="{C183D7F6-B498-43B3-948B-1728B52AA6E4}">
                <adec:decorative xmlns:adec="http://schemas.microsoft.com/office/drawing/2017/decorative" val="1"/>
              </a:ext>
            </a:extLst>
          </p:cNvPr>
          <p:cNvSpPr/>
          <p:nvPr/>
        </p:nvSpPr>
        <p:spPr>
          <a:xfrm>
            <a:off x="4834748" y="2767699"/>
            <a:ext cx="1635902" cy="360000"/>
          </a:xfrm>
          <a:prstGeom prst="rect">
            <a:avLst/>
          </a:prstGeom>
          <a:solidFill>
            <a:schemeClr val="accent6"/>
          </a:solid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AAB9DD4D-2C6A-D2BA-86DB-6EFB81197007}"/>
              </a:ext>
              <a:ext uri="{C183D7F6-B498-43B3-948B-1728B52AA6E4}">
                <adec:decorative xmlns:adec="http://schemas.microsoft.com/office/drawing/2017/decorative" val="1"/>
              </a:ext>
            </a:extLst>
          </p:cNvPr>
          <p:cNvSpPr/>
          <p:nvPr/>
        </p:nvSpPr>
        <p:spPr>
          <a:xfrm>
            <a:off x="1968500" y="2766053"/>
            <a:ext cx="1981200" cy="360000"/>
          </a:xfrm>
          <a:prstGeom prst="rect">
            <a:avLst/>
          </a:prstGeom>
          <a:solidFill>
            <a:schemeClr val="accent6"/>
          </a:solidFill>
          <a:ln w="19050" cmpd="sng">
            <a:solidFill>
              <a:schemeClr val="tx1"/>
            </a:solidFill>
            <a:prstDash val="soli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631D2ECB-E1BC-CAD7-7D30-469568E512F5}"/>
              </a:ext>
              <a:ext uri="{C183D7F6-B498-43B3-948B-1728B52AA6E4}">
                <adec:decorative xmlns:adec="http://schemas.microsoft.com/office/drawing/2017/decorative" val="1"/>
              </a:ext>
            </a:extLst>
          </p:cNvPr>
          <p:cNvSpPr/>
          <p:nvPr/>
        </p:nvSpPr>
        <p:spPr>
          <a:xfrm>
            <a:off x="946150" y="1941952"/>
            <a:ext cx="1866900" cy="360000"/>
          </a:xfrm>
          <a:prstGeom prst="rect">
            <a:avLst/>
          </a:prstGeom>
          <a:solidFill>
            <a:schemeClr val="accent6"/>
          </a:solidFill>
          <a:ln w="19050" cmpd="sng">
            <a:solidFill>
              <a:schemeClr val="tx1"/>
            </a:solidFill>
            <a:prstDash val="soli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76E36648-C73A-73AF-9E5D-A2EB1FF18A33}"/>
              </a:ext>
              <a:ext uri="{C183D7F6-B498-43B3-948B-1728B52AA6E4}">
                <adec:decorative xmlns:adec="http://schemas.microsoft.com/office/drawing/2017/decorative" val="1"/>
              </a:ext>
            </a:extLst>
          </p:cNvPr>
          <p:cNvSpPr/>
          <p:nvPr/>
        </p:nvSpPr>
        <p:spPr>
          <a:xfrm>
            <a:off x="7639834" y="2363525"/>
            <a:ext cx="967222" cy="360000"/>
          </a:xfrm>
          <a:prstGeom prst="rect">
            <a:avLst/>
          </a:prstGeom>
          <a:solidFill>
            <a:srgbClr val="FFFF00"/>
          </a:solidFill>
          <a:ln w="19050">
            <a:solidFill>
              <a:schemeClr val="tx1"/>
            </a:solidFill>
            <a:prstDash val="dash"/>
            <a:extLst>
              <a:ext uri="{C807C97D-BFC1-408E-A445-0C87EB9F89A2}">
                <ask:lineSketchStyleProps xmlns:ask="http://schemas.microsoft.com/office/drawing/2018/sketchyshapes" sd="1219033472">
                  <a:custGeom>
                    <a:avLst/>
                    <a:gdLst>
                      <a:gd name="connsiteX0" fmla="*/ 0 w 1293527"/>
                      <a:gd name="connsiteY0" fmla="*/ 0 h 263237"/>
                      <a:gd name="connsiteX1" fmla="*/ 672634 w 1293527"/>
                      <a:gd name="connsiteY1" fmla="*/ 0 h 263237"/>
                      <a:gd name="connsiteX2" fmla="*/ 1293527 w 1293527"/>
                      <a:gd name="connsiteY2" fmla="*/ 0 h 263237"/>
                      <a:gd name="connsiteX3" fmla="*/ 1293527 w 1293527"/>
                      <a:gd name="connsiteY3" fmla="*/ 263237 h 263237"/>
                      <a:gd name="connsiteX4" fmla="*/ 659699 w 1293527"/>
                      <a:gd name="connsiteY4" fmla="*/ 263237 h 263237"/>
                      <a:gd name="connsiteX5" fmla="*/ 0 w 1293527"/>
                      <a:gd name="connsiteY5" fmla="*/ 263237 h 263237"/>
                      <a:gd name="connsiteX6" fmla="*/ 0 w 1293527"/>
                      <a:gd name="connsiteY6" fmla="*/ 0 h 26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3527" h="263237" fill="none" extrusionOk="0">
                        <a:moveTo>
                          <a:pt x="0" y="0"/>
                        </a:moveTo>
                        <a:cubicBezTo>
                          <a:pt x="203239" y="-19435"/>
                          <a:pt x="536115" y="-3196"/>
                          <a:pt x="672634" y="0"/>
                        </a:cubicBezTo>
                        <a:cubicBezTo>
                          <a:pt x="809153" y="3196"/>
                          <a:pt x="1111685" y="12864"/>
                          <a:pt x="1293527" y="0"/>
                        </a:cubicBezTo>
                        <a:cubicBezTo>
                          <a:pt x="1298504" y="85898"/>
                          <a:pt x="1293125" y="188695"/>
                          <a:pt x="1293527" y="263237"/>
                        </a:cubicBezTo>
                        <a:cubicBezTo>
                          <a:pt x="1036553" y="237646"/>
                          <a:pt x="816333" y="281544"/>
                          <a:pt x="659699" y="263237"/>
                        </a:cubicBezTo>
                        <a:cubicBezTo>
                          <a:pt x="503065" y="244930"/>
                          <a:pt x="261231" y="232586"/>
                          <a:pt x="0" y="263237"/>
                        </a:cubicBezTo>
                        <a:cubicBezTo>
                          <a:pt x="10035" y="162770"/>
                          <a:pt x="12227" y="64818"/>
                          <a:pt x="0" y="0"/>
                        </a:cubicBezTo>
                        <a:close/>
                      </a:path>
                      <a:path w="1293527" h="263237" stroke="0" extrusionOk="0">
                        <a:moveTo>
                          <a:pt x="0" y="0"/>
                        </a:moveTo>
                        <a:cubicBezTo>
                          <a:pt x="305197" y="-9994"/>
                          <a:pt x="491532" y="10506"/>
                          <a:pt x="633828" y="0"/>
                        </a:cubicBezTo>
                        <a:cubicBezTo>
                          <a:pt x="776124" y="-10506"/>
                          <a:pt x="1017469" y="-8001"/>
                          <a:pt x="1293527" y="0"/>
                        </a:cubicBezTo>
                        <a:cubicBezTo>
                          <a:pt x="1287533" y="130805"/>
                          <a:pt x="1291962" y="197932"/>
                          <a:pt x="1293527" y="263237"/>
                        </a:cubicBezTo>
                        <a:cubicBezTo>
                          <a:pt x="1086196" y="286185"/>
                          <a:pt x="813527" y="261775"/>
                          <a:pt x="646764" y="263237"/>
                        </a:cubicBezTo>
                        <a:cubicBezTo>
                          <a:pt x="480001" y="264699"/>
                          <a:pt x="295849" y="243600"/>
                          <a:pt x="0" y="263237"/>
                        </a:cubicBezTo>
                        <a:cubicBezTo>
                          <a:pt x="816" y="165533"/>
                          <a:pt x="-9290" y="6471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6BDAE62-A5C6-8448-3DFD-D6354F4CC8B8}"/>
              </a:ext>
              <a:ext uri="{C183D7F6-B498-43B3-948B-1728B52AA6E4}">
                <adec:decorative xmlns:adec="http://schemas.microsoft.com/office/drawing/2017/decorative" val="1"/>
              </a:ext>
            </a:extLst>
          </p:cNvPr>
          <p:cNvSpPr/>
          <p:nvPr/>
        </p:nvSpPr>
        <p:spPr>
          <a:xfrm>
            <a:off x="8979196" y="2363525"/>
            <a:ext cx="723014" cy="360000"/>
          </a:xfrm>
          <a:prstGeom prst="rect">
            <a:avLst/>
          </a:prstGeom>
          <a:solidFill>
            <a:srgbClr val="CBEDFD"/>
          </a:solidFill>
          <a:ln w="28575">
            <a:solidFill>
              <a:schemeClr val="tx1"/>
            </a:solidFill>
            <a:prstDash val="lgDashDotDot"/>
            <a:extLst>
              <a:ext uri="{C807C97D-BFC1-408E-A445-0C87EB9F89A2}">
                <ask:lineSketchStyleProps xmlns:ask="http://schemas.microsoft.com/office/drawing/2018/sketchyshapes" sd="1219033472">
                  <a:custGeom>
                    <a:avLst/>
                    <a:gdLst>
                      <a:gd name="connsiteX0" fmla="*/ 0 w 997527"/>
                      <a:gd name="connsiteY0" fmla="*/ 0 h 263237"/>
                      <a:gd name="connsiteX1" fmla="*/ 518714 w 997527"/>
                      <a:gd name="connsiteY1" fmla="*/ 0 h 263237"/>
                      <a:gd name="connsiteX2" fmla="*/ 997527 w 997527"/>
                      <a:gd name="connsiteY2" fmla="*/ 0 h 263237"/>
                      <a:gd name="connsiteX3" fmla="*/ 997527 w 997527"/>
                      <a:gd name="connsiteY3" fmla="*/ 263237 h 263237"/>
                      <a:gd name="connsiteX4" fmla="*/ 508739 w 997527"/>
                      <a:gd name="connsiteY4" fmla="*/ 263237 h 263237"/>
                      <a:gd name="connsiteX5" fmla="*/ 0 w 997527"/>
                      <a:gd name="connsiteY5" fmla="*/ 263237 h 263237"/>
                      <a:gd name="connsiteX6" fmla="*/ 0 w 997527"/>
                      <a:gd name="connsiteY6" fmla="*/ 0 h 26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527" h="263237" fill="none" extrusionOk="0">
                        <a:moveTo>
                          <a:pt x="0" y="0"/>
                        </a:moveTo>
                        <a:cubicBezTo>
                          <a:pt x="234002" y="-5396"/>
                          <a:pt x="270510" y="34766"/>
                          <a:pt x="518714" y="0"/>
                        </a:cubicBezTo>
                        <a:cubicBezTo>
                          <a:pt x="766918" y="-34766"/>
                          <a:pt x="854581" y="14871"/>
                          <a:pt x="997527" y="0"/>
                        </a:cubicBezTo>
                        <a:cubicBezTo>
                          <a:pt x="1015666" y="85898"/>
                          <a:pt x="983963" y="188695"/>
                          <a:pt x="997527" y="263237"/>
                        </a:cubicBezTo>
                        <a:cubicBezTo>
                          <a:pt x="843855" y="295295"/>
                          <a:pt x="615775" y="243920"/>
                          <a:pt x="508739" y="263237"/>
                        </a:cubicBezTo>
                        <a:cubicBezTo>
                          <a:pt x="401703" y="282554"/>
                          <a:pt x="154769" y="228425"/>
                          <a:pt x="0" y="263237"/>
                        </a:cubicBezTo>
                        <a:cubicBezTo>
                          <a:pt x="-29450" y="162770"/>
                          <a:pt x="25388" y="64818"/>
                          <a:pt x="0" y="0"/>
                        </a:cubicBezTo>
                        <a:close/>
                      </a:path>
                      <a:path w="997527" h="263237" stroke="0" extrusionOk="0">
                        <a:moveTo>
                          <a:pt x="0" y="0"/>
                        </a:moveTo>
                        <a:cubicBezTo>
                          <a:pt x="108766" y="-46889"/>
                          <a:pt x="300060" y="26627"/>
                          <a:pt x="488788" y="0"/>
                        </a:cubicBezTo>
                        <a:cubicBezTo>
                          <a:pt x="677516" y="-26627"/>
                          <a:pt x="803436" y="25784"/>
                          <a:pt x="997527" y="0"/>
                        </a:cubicBezTo>
                        <a:cubicBezTo>
                          <a:pt x="1004695" y="130805"/>
                          <a:pt x="977536" y="197932"/>
                          <a:pt x="997527" y="263237"/>
                        </a:cubicBezTo>
                        <a:cubicBezTo>
                          <a:pt x="830373" y="312440"/>
                          <a:pt x="626311" y="243052"/>
                          <a:pt x="498764" y="263237"/>
                        </a:cubicBezTo>
                        <a:cubicBezTo>
                          <a:pt x="371217" y="283422"/>
                          <a:pt x="209054" y="256900"/>
                          <a:pt x="0" y="263237"/>
                        </a:cubicBezTo>
                        <a:cubicBezTo>
                          <a:pt x="-12345" y="165533"/>
                          <a:pt x="3872" y="6471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Content Placeholder 14" descr="The 'fossil fuel industry' [highlighted] is an influential industry that powers countries. Leaders within the industry have been aware of the link between fossil fuels and climate change for decades. 'Evaluate' [highlighted] the 'impact' [highlighted] of the fossil fuel industry 'using their own scientists' [highlighted] to study 'climate change' [highlighted]. ">
            <a:extLst>
              <a:ext uri="{FF2B5EF4-FFF2-40B4-BE49-F238E27FC236}">
                <a16:creationId xmlns:a16="http://schemas.microsoft.com/office/drawing/2014/main" id="{D1DF1369-9324-7C4E-AE21-E845EC39EA36}"/>
              </a:ext>
            </a:extLst>
          </p:cNvPr>
          <p:cNvSpPr txBox="1">
            <a:spLocks/>
          </p:cNvSpPr>
          <p:nvPr/>
        </p:nvSpPr>
        <p:spPr>
          <a:xfrm>
            <a:off x="360000" y="1747424"/>
            <a:ext cx="11484000" cy="1510126"/>
          </a:xfrm>
          <a:prstGeom prst="roundRect">
            <a:avLst/>
          </a:prstGeom>
          <a:ln w="57150">
            <a:solidFill>
              <a:schemeClr val="accent1"/>
            </a:solidFill>
          </a:ln>
        </p:spPr>
        <p:txBody>
          <a:bodyPr vert="horz" lIns="90000" tIns="90000" rIns="90000" bIns="9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1200"/>
              </a:spcBef>
            </a:pPr>
            <a:r>
              <a:rPr lang="en-AU" sz="1800" b="0" kern="1200" dirty="0">
                <a:solidFill>
                  <a:srgbClr val="22272B"/>
                </a:solidFill>
                <a:effectLst/>
                <a:latin typeface="Arial" panose="020B0604020202020204" pitchFamily="34" charset="0"/>
                <a:ea typeface="Calibri" panose="020F0502020204030204" pitchFamily="34" charset="0"/>
                <a:cs typeface="+mn-cs"/>
              </a:rPr>
              <a:t>The fossil fuel industry is an influential industry that powers countries. Leaders within the industry have been aware of the link between fossil fuels and climate change for decades. Evaluate the impact of the fossil fuel industry using their own scientists to study climate change.</a:t>
            </a:r>
            <a:r>
              <a:rPr lang="en-AU" sz="1800" dirty="0"/>
              <a:t> </a:t>
            </a:r>
          </a:p>
        </p:txBody>
      </p:sp>
      <p:pic>
        <p:nvPicPr>
          <p:cNvPr id="13" name="Picture 12" descr="A person in a business suit gives a thumbs up. They are in font of a factory and their face is out of frame.">
            <a:extLst>
              <a:ext uri="{FF2B5EF4-FFF2-40B4-BE49-F238E27FC236}">
                <a16:creationId xmlns:a16="http://schemas.microsoft.com/office/drawing/2014/main" id="{A775C756-6445-673B-91FD-6FA23B379D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0" y="3600451"/>
            <a:ext cx="3657600" cy="2439619"/>
          </a:xfrm>
          <a:prstGeom prst="rect">
            <a:avLst/>
          </a:prstGeom>
        </p:spPr>
      </p:pic>
      <p:sp>
        <p:nvSpPr>
          <p:cNvPr id="17" name="TextBox 16">
            <a:extLst>
              <a:ext uri="{FF2B5EF4-FFF2-40B4-BE49-F238E27FC236}">
                <a16:creationId xmlns:a16="http://schemas.microsoft.com/office/drawing/2014/main" id="{B4CA20C4-DA4D-9FDF-B2C3-90CC31609773}"/>
              </a:ext>
            </a:extLst>
          </p:cNvPr>
          <p:cNvSpPr txBox="1"/>
          <p:nvPr/>
        </p:nvSpPr>
        <p:spPr>
          <a:xfrm>
            <a:off x="360000" y="6344550"/>
            <a:ext cx="5075600" cy="211500"/>
          </a:xfrm>
          <a:prstGeom prst="rect">
            <a:avLst/>
          </a:prstGeom>
          <a:noFill/>
        </p:spPr>
        <p:txBody>
          <a:bodyPr wrap="square" lIns="0" tIns="0" rIns="0" bIns="0" rtlCol="0">
            <a:noAutofit/>
          </a:bodyPr>
          <a:lstStyle/>
          <a:p>
            <a:pPr algn="l"/>
            <a:r>
              <a:rPr lang="en-AU" sz="800" dirty="0"/>
              <a:t>Image source: </a:t>
            </a:r>
            <a:r>
              <a:rPr lang="en-AU" sz="800" dirty="0">
                <a:solidFill>
                  <a:schemeClr val="accent2"/>
                </a:solidFill>
                <a:hlinkClick r:id="rId4">
                  <a:extLst>
                    <a:ext uri="{A12FA001-AC4F-418D-AE19-62706E023703}">
                      <ahyp:hlinkClr xmlns:ahyp="http://schemas.microsoft.com/office/drawing/2018/hyperlinkcolor" val="tx"/>
                    </a:ext>
                  </a:extLst>
                </a:hlinkClick>
              </a:rPr>
              <a:t>Love Silhouette</a:t>
            </a:r>
            <a:r>
              <a:rPr lang="en-AU" sz="800" dirty="0"/>
              <a:t>, </a:t>
            </a:r>
            <a:r>
              <a:rPr lang="en-AU" sz="800" dirty="0">
                <a:solidFill>
                  <a:schemeClr val="accent2"/>
                </a:solidFill>
                <a:hlinkClick r:id="rId5">
                  <a:extLst>
                    <a:ext uri="{A12FA001-AC4F-418D-AE19-62706E023703}">
                      <ahyp:hlinkClr xmlns:ahyp="http://schemas.microsoft.com/office/drawing/2018/hyperlinkcolor" val="tx"/>
                    </a:ext>
                  </a:extLst>
                </a:hlinkClick>
              </a:rPr>
              <a:t>Shutterstock</a:t>
            </a:r>
            <a:endParaRPr lang="en-AU" sz="800" dirty="0">
              <a:solidFill>
                <a:schemeClr val="accent2"/>
              </a:solidFill>
            </a:endParaRPr>
          </a:p>
        </p:txBody>
      </p:sp>
      <p:sp>
        <p:nvSpPr>
          <p:cNvPr id="4" name="Slide Number Placeholder 3">
            <a:extLst>
              <a:ext uri="{FF2B5EF4-FFF2-40B4-BE49-F238E27FC236}">
                <a16:creationId xmlns:a16="http://schemas.microsoft.com/office/drawing/2014/main" id="{1E22894F-0B23-F0E4-4094-46B3D4767D8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214243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FD294-BAA9-E92F-A062-3A3381C61D74}"/>
              </a:ext>
            </a:extLst>
          </p:cNvPr>
          <p:cNvSpPr>
            <a:spLocks noGrp="1"/>
          </p:cNvSpPr>
          <p:nvPr>
            <p:ph type="title"/>
          </p:nvPr>
        </p:nvSpPr>
        <p:spPr>
          <a:xfrm>
            <a:off x="360000" y="360000"/>
            <a:ext cx="10080000" cy="545601"/>
          </a:xfrm>
        </p:spPr>
        <p:txBody>
          <a:bodyPr/>
          <a:lstStyle/>
          <a:p>
            <a:r>
              <a:rPr lang="en-AU" dirty="0"/>
              <a:t>Register</a:t>
            </a:r>
          </a:p>
        </p:txBody>
      </p:sp>
      <p:sp>
        <p:nvSpPr>
          <p:cNvPr id="5" name="Text Placeholder 4">
            <a:extLst>
              <a:ext uri="{FF2B5EF4-FFF2-40B4-BE49-F238E27FC236}">
                <a16:creationId xmlns:a16="http://schemas.microsoft.com/office/drawing/2014/main" id="{4E0B42B7-F917-DAC5-B0D0-53A8870C6AA6}"/>
              </a:ext>
            </a:extLst>
          </p:cNvPr>
          <p:cNvSpPr>
            <a:spLocks noGrp="1"/>
          </p:cNvSpPr>
          <p:nvPr>
            <p:ph type="body" sz="quarter" idx="18"/>
          </p:nvPr>
        </p:nvSpPr>
        <p:spPr>
          <a:xfrm>
            <a:off x="360000" y="982520"/>
            <a:ext cx="10080000" cy="310015"/>
          </a:xfrm>
        </p:spPr>
        <p:txBody>
          <a:bodyPr/>
          <a:lstStyle/>
          <a:p>
            <a:r>
              <a:rPr lang="en-AU" dirty="0"/>
              <a:t>Deconstruct the text</a:t>
            </a:r>
          </a:p>
        </p:txBody>
      </p:sp>
      <p:sp>
        <p:nvSpPr>
          <p:cNvPr id="3" name="Content Placeholder 2">
            <a:extLst>
              <a:ext uri="{FF2B5EF4-FFF2-40B4-BE49-F238E27FC236}">
                <a16:creationId xmlns:a16="http://schemas.microsoft.com/office/drawing/2014/main" id="{D0D552A7-CA48-9852-3CE6-CC756E9E456A}"/>
              </a:ext>
            </a:extLst>
          </p:cNvPr>
          <p:cNvSpPr>
            <a:spLocks noGrp="1"/>
          </p:cNvSpPr>
          <p:nvPr>
            <p:ph idx="1"/>
          </p:nvPr>
        </p:nvSpPr>
        <p:spPr>
          <a:xfrm>
            <a:off x="360000" y="1620000"/>
            <a:ext cx="11484000" cy="4536000"/>
          </a:xfrm>
        </p:spPr>
        <p:txBody>
          <a:bodyPr/>
          <a:lstStyle/>
          <a:p>
            <a:r>
              <a:rPr lang="en-AU" dirty="0"/>
              <a:t>The success of the fossil fuel industry relies heavily on continued consumer demand to maintain profitability, viability and influence. Active confusion of the science and promotion of misinformation has led to detrimental delays in the implementation of climate change policy.</a:t>
            </a:r>
          </a:p>
          <a:p>
            <a:endParaRPr lang="en-AU" dirty="0"/>
          </a:p>
          <a:p>
            <a:endParaRPr lang="en-AU" dirty="0"/>
          </a:p>
        </p:txBody>
      </p:sp>
      <p:sp>
        <p:nvSpPr>
          <p:cNvPr id="4" name="Slide Number Placeholder 3">
            <a:extLst>
              <a:ext uri="{FF2B5EF4-FFF2-40B4-BE49-F238E27FC236}">
                <a16:creationId xmlns:a16="http://schemas.microsoft.com/office/drawing/2014/main" id="{C4AE566E-E509-138C-D2FF-5508F9994C6A}"/>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218553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6043F-DE54-C349-5323-B345BEFD4EAB}"/>
              </a:ext>
            </a:extLst>
          </p:cNvPr>
          <p:cNvSpPr>
            <a:spLocks noGrp="1"/>
          </p:cNvSpPr>
          <p:nvPr>
            <p:ph type="title"/>
          </p:nvPr>
        </p:nvSpPr>
        <p:spPr/>
        <p:txBody>
          <a:bodyPr/>
          <a:lstStyle/>
          <a:p>
            <a:r>
              <a:rPr lang="en-AU" dirty="0"/>
              <a:t>Evaluative language</a:t>
            </a:r>
          </a:p>
        </p:txBody>
      </p:sp>
      <p:sp>
        <p:nvSpPr>
          <p:cNvPr id="8" name="Text Placeholder 7">
            <a:extLst>
              <a:ext uri="{FF2B5EF4-FFF2-40B4-BE49-F238E27FC236}">
                <a16:creationId xmlns:a16="http://schemas.microsoft.com/office/drawing/2014/main" id="{15255E32-02C3-6980-DFF9-CA372DD65134}"/>
              </a:ext>
            </a:extLst>
          </p:cNvPr>
          <p:cNvSpPr>
            <a:spLocks noGrp="1"/>
          </p:cNvSpPr>
          <p:nvPr>
            <p:ph type="body" sz="quarter" idx="18"/>
          </p:nvPr>
        </p:nvSpPr>
        <p:spPr/>
        <p:txBody>
          <a:bodyPr/>
          <a:lstStyle/>
          <a:p>
            <a:r>
              <a:rPr lang="en-AU" dirty="0"/>
              <a:t>Deconstruct the text</a:t>
            </a:r>
          </a:p>
        </p:txBody>
      </p:sp>
      <p:sp>
        <p:nvSpPr>
          <p:cNvPr id="3" name="Content Placeholder 2" descr="The success of the fossil fuel industry relies 'heavily' [highlighted] on continued consumer demand to maintain profitability, viability and influence. 'Active' [highlighted] confusion of the science and promotion of misinformation has led to 'detrimental' [highlighted] delays in the implementation of climate change policy.">
            <a:extLst>
              <a:ext uri="{FF2B5EF4-FFF2-40B4-BE49-F238E27FC236}">
                <a16:creationId xmlns:a16="http://schemas.microsoft.com/office/drawing/2014/main" id="{6442B2FE-6425-5317-AD69-97BABA824F48}"/>
              </a:ext>
            </a:extLst>
          </p:cNvPr>
          <p:cNvSpPr>
            <a:spLocks noGrp="1"/>
          </p:cNvSpPr>
          <p:nvPr>
            <p:ph idx="1"/>
          </p:nvPr>
        </p:nvSpPr>
        <p:spPr/>
        <p:txBody>
          <a:bodyPr/>
          <a:lstStyle/>
          <a:p>
            <a:r>
              <a:rPr lang="en-AU" sz="1800" dirty="0">
                <a:effectLst/>
                <a:ea typeface="Calibri" panose="020F0502020204030204" pitchFamily="34" charset="0"/>
              </a:rPr>
              <a:t>The success of the fossil fuel industry relies heavily on continued consumer demand to maintain profitability, viability and influence. Active confusion of the science and promotion of misinformation has led to detrimental delays in the implementation of climate change policy.</a:t>
            </a:r>
            <a:endParaRPr lang="en-AU" dirty="0"/>
          </a:p>
        </p:txBody>
      </p:sp>
      <p:sp>
        <p:nvSpPr>
          <p:cNvPr id="5" name="Rectangle: Rounded Corners 4">
            <a:extLst>
              <a:ext uri="{FF2B5EF4-FFF2-40B4-BE49-F238E27FC236}">
                <a16:creationId xmlns:a16="http://schemas.microsoft.com/office/drawing/2014/main" id="{A23AC242-F007-87C4-F488-E39028F8B3A9}"/>
              </a:ext>
              <a:ext uri="{C183D7F6-B498-43B3-948B-1728B52AA6E4}">
                <adec:decorative xmlns:adec="http://schemas.microsoft.com/office/drawing/2017/decorative" val="1"/>
              </a:ext>
            </a:extLst>
          </p:cNvPr>
          <p:cNvSpPr/>
          <p:nvPr/>
        </p:nvSpPr>
        <p:spPr>
          <a:xfrm>
            <a:off x="5012072" y="1689134"/>
            <a:ext cx="829928" cy="324000"/>
          </a:xfrm>
          <a:prstGeom prst="roundRect">
            <a:avLst/>
          </a:prstGeom>
          <a:noFill/>
          <a:ln w="28575">
            <a:solidFill>
              <a:srgbClr val="D7153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6" name="Rectangle: Rounded Corners 5">
            <a:extLst>
              <a:ext uri="{FF2B5EF4-FFF2-40B4-BE49-F238E27FC236}">
                <a16:creationId xmlns:a16="http://schemas.microsoft.com/office/drawing/2014/main" id="{281A3C1E-F77B-2AD1-6640-7745DDE0F80E}"/>
              </a:ext>
              <a:ext uri="{C183D7F6-B498-43B3-948B-1728B52AA6E4}">
                <adec:decorative xmlns:adec="http://schemas.microsoft.com/office/drawing/2017/decorative" val="1"/>
              </a:ext>
            </a:extLst>
          </p:cNvPr>
          <p:cNvSpPr/>
          <p:nvPr/>
        </p:nvSpPr>
        <p:spPr>
          <a:xfrm>
            <a:off x="2755670" y="2093387"/>
            <a:ext cx="739370" cy="324000"/>
          </a:xfrm>
          <a:prstGeom prst="roundRect">
            <a:avLst/>
          </a:prstGeom>
          <a:noFill/>
          <a:ln w="28575">
            <a:solidFill>
              <a:srgbClr val="D7153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53142F01-3C44-951F-537E-1675F3B64FC4}"/>
              </a:ext>
              <a:ext uri="{C183D7F6-B498-43B3-948B-1728B52AA6E4}">
                <adec:decorative xmlns:adec="http://schemas.microsoft.com/office/drawing/2017/decorative" val="1"/>
              </a:ext>
            </a:extLst>
          </p:cNvPr>
          <p:cNvSpPr/>
          <p:nvPr/>
        </p:nvSpPr>
        <p:spPr>
          <a:xfrm>
            <a:off x="337840" y="2509946"/>
            <a:ext cx="1287760" cy="324000"/>
          </a:xfrm>
          <a:prstGeom prst="roundRect">
            <a:avLst/>
          </a:prstGeom>
          <a:noFill/>
          <a:ln w="28575">
            <a:solidFill>
              <a:srgbClr val="D7153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6885C9CF-39CB-F2A1-D75D-CF58AAE80BA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356255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3376D-7394-023C-6627-CB53393FE232}"/>
              </a:ext>
            </a:extLst>
          </p:cNvPr>
          <p:cNvSpPr>
            <a:spLocks noGrp="1"/>
          </p:cNvSpPr>
          <p:nvPr>
            <p:ph type="title"/>
          </p:nvPr>
        </p:nvSpPr>
        <p:spPr/>
        <p:txBody>
          <a:bodyPr/>
          <a:lstStyle/>
          <a:p>
            <a:r>
              <a:rPr lang="en-AU" dirty="0"/>
              <a:t>Reconstruct the text </a:t>
            </a:r>
          </a:p>
        </p:txBody>
      </p:sp>
      <p:sp>
        <p:nvSpPr>
          <p:cNvPr id="5" name="Text Placeholder 4">
            <a:extLst>
              <a:ext uri="{FF2B5EF4-FFF2-40B4-BE49-F238E27FC236}">
                <a16:creationId xmlns:a16="http://schemas.microsoft.com/office/drawing/2014/main" id="{B8124DC5-D468-41B1-A745-C3A7C7042CAF}"/>
              </a:ext>
            </a:extLst>
          </p:cNvPr>
          <p:cNvSpPr>
            <a:spLocks noGrp="1"/>
          </p:cNvSpPr>
          <p:nvPr>
            <p:ph type="body" sz="quarter" idx="18"/>
          </p:nvPr>
        </p:nvSpPr>
        <p:spPr/>
        <p:txBody>
          <a:bodyPr/>
          <a:lstStyle/>
          <a:p>
            <a:r>
              <a:rPr lang="en-AU" dirty="0"/>
              <a:t>Compare the thesis statements</a:t>
            </a:r>
          </a:p>
        </p:txBody>
      </p:sp>
      <p:sp>
        <p:nvSpPr>
          <p:cNvPr id="3" name="Content Placeholder 2">
            <a:extLst>
              <a:ext uri="{FF2B5EF4-FFF2-40B4-BE49-F238E27FC236}">
                <a16:creationId xmlns:a16="http://schemas.microsoft.com/office/drawing/2014/main" id="{0C20B345-BB92-654B-539A-DC3F0B303CD8}"/>
              </a:ext>
            </a:extLst>
          </p:cNvPr>
          <p:cNvSpPr>
            <a:spLocks noGrp="1"/>
          </p:cNvSpPr>
          <p:nvPr>
            <p:ph idx="1"/>
          </p:nvPr>
        </p:nvSpPr>
        <p:spPr/>
        <p:txBody>
          <a:bodyPr/>
          <a:lstStyle/>
          <a:p>
            <a:pPr>
              <a:lnSpc>
                <a:spcPct val="150000"/>
              </a:lnSpc>
              <a:spcBef>
                <a:spcPts val="600"/>
              </a:spcBef>
              <a:spcAft>
                <a:spcPts val="600"/>
              </a:spcAft>
            </a:pPr>
            <a:r>
              <a:rPr lang="en-AU" b="1" dirty="0">
                <a:effectLst/>
                <a:ea typeface="Calibri" panose="020F0502020204030204" pitchFamily="34" charset="0"/>
              </a:rPr>
              <a:t>Text A:</a:t>
            </a:r>
            <a:r>
              <a:rPr lang="en-AU" dirty="0">
                <a:effectLst/>
                <a:ea typeface="Calibri" panose="020F0502020204030204" pitchFamily="34" charset="0"/>
              </a:rPr>
              <a:t> So, fossil fuel companies have had a major say in what people think about climate change. Even though there's a heap of scientific evidence connecting fossil fuel emissions to climate change, these companies have spent a lot of money trying to make people unsure about the science and put off doing anything about it. </a:t>
            </a:r>
          </a:p>
          <a:p>
            <a:pPr>
              <a:lnSpc>
                <a:spcPct val="150000"/>
              </a:lnSpc>
              <a:spcBef>
                <a:spcPts val="600"/>
              </a:spcBef>
              <a:spcAft>
                <a:spcPts val="600"/>
              </a:spcAft>
            </a:pPr>
            <a:r>
              <a:rPr lang="en-AU" b="1" dirty="0">
                <a:effectLst/>
                <a:ea typeface="Calibri" panose="020F0502020204030204" pitchFamily="34" charset="0"/>
              </a:rPr>
              <a:t>Text B:</a:t>
            </a:r>
            <a:r>
              <a:rPr lang="en-AU" dirty="0">
                <a:effectLst/>
                <a:ea typeface="Calibri" panose="020F0502020204030204" pitchFamily="34" charset="0"/>
              </a:rPr>
              <a:t> Fossil fuel industries have shaped public understanding and perceptions of climate change. Despite scientific evidence linking fossil fuel emissions to climate change, the industry has invested in efforts to cast doubt on the scientific consensus and delay action on climate change.</a:t>
            </a:r>
          </a:p>
          <a:p>
            <a:endParaRPr lang="en-AU" dirty="0"/>
          </a:p>
        </p:txBody>
      </p:sp>
      <p:sp>
        <p:nvSpPr>
          <p:cNvPr id="4" name="Slide Number Placeholder 3">
            <a:extLst>
              <a:ext uri="{FF2B5EF4-FFF2-40B4-BE49-F238E27FC236}">
                <a16:creationId xmlns:a16="http://schemas.microsoft.com/office/drawing/2014/main" id="{FB54555C-9976-CBCA-5CCA-77A4F9792E2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236624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4617E-A500-339D-2D78-32789709AD97}"/>
              </a:ext>
            </a:extLst>
          </p:cNvPr>
          <p:cNvSpPr>
            <a:spLocks noGrp="1"/>
          </p:cNvSpPr>
          <p:nvPr>
            <p:ph type="title"/>
          </p:nvPr>
        </p:nvSpPr>
        <p:spPr/>
        <p:txBody>
          <a:bodyPr/>
          <a:lstStyle/>
          <a:p>
            <a:r>
              <a:rPr lang="en-AU" dirty="0"/>
              <a:t>Rewrite thesis statement</a:t>
            </a:r>
          </a:p>
        </p:txBody>
      </p:sp>
      <p:sp>
        <p:nvSpPr>
          <p:cNvPr id="5" name="Text Placeholder 4">
            <a:extLst>
              <a:ext uri="{FF2B5EF4-FFF2-40B4-BE49-F238E27FC236}">
                <a16:creationId xmlns:a16="http://schemas.microsoft.com/office/drawing/2014/main" id="{ECE46E03-38AF-EA54-D647-F696F6EBC870}"/>
              </a:ext>
            </a:extLst>
          </p:cNvPr>
          <p:cNvSpPr>
            <a:spLocks noGrp="1"/>
          </p:cNvSpPr>
          <p:nvPr>
            <p:ph type="body" sz="quarter" idx="18"/>
          </p:nvPr>
        </p:nvSpPr>
        <p:spPr/>
        <p:txBody>
          <a:bodyPr/>
          <a:lstStyle/>
          <a:p>
            <a:r>
              <a:rPr lang="en-AU" dirty="0"/>
              <a:t>Text B</a:t>
            </a:r>
          </a:p>
        </p:txBody>
      </p:sp>
      <p:sp>
        <p:nvSpPr>
          <p:cNvPr id="3" name="Content Placeholder 2" descr="Text B: Fossil fuel industries have 'significantly shaped' [highlighted] public understanding and perceptions of climate change. Despite 'overwhelming' [highlighted] scientific evidence linking fossil fuel emissions to climate change, the industry has invested 'heavily' [highlighted] in efforts to cast doubt on the scientific consensus and delay action on climate change.">
            <a:extLst>
              <a:ext uri="{FF2B5EF4-FFF2-40B4-BE49-F238E27FC236}">
                <a16:creationId xmlns:a16="http://schemas.microsoft.com/office/drawing/2014/main" id="{61FB716B-EBE2-4A37-4A9B-5928E909C046}"/>
              </a:ext>
            </a:extLst>
          </p:cNvPr>
          <p:cNvSpPr>
            <a:spLocks noGrp="1"/>
          </p:cNvSpPr>
          <p:nvPr>
            <p:ph idx="1"/>
          </p:nvPr>
        </p:nvSpPr>
        <p:spPr/>
        <p:txBody>
          <a:bodyPr/>
          <a:lstStyle/>
          <a:p>
            <a:r>
              <a:rPr lang="en-AU" sz="1800" b="1" dirty="0">
                <a:effectLst/>
                <a:ea typeface="Calibri" panose="020F0502020204030204" pitchFamily="34" charset="0"/>
              </a:rPr>
              <a:t>Text B:</a:t>
            </a:r>
            <a:r>
              <a:rPr lang="en-AU" sz="1800" dirty="0">
                <a:effectLst/>
                <a:ea typeface="Calibri" panose="020F0502020204030204" pitchFamily="34" charset="0"/>
              </a:rPr>
              <a:t> Fossil fuel industries have significantly shaped public understanding and perceptions of climate change. Despite overwhelming scientific evidence linking fossil fuel emissions to climate change, the industry has invested heavily in efforts to cast doubt on the scientific consensus and delay action on climate change</a:t>
            </a:r>
            <a:r>
              <a:rPr lang="en-AU" dirty="0">
                <a:ea typeface="Calibri" panose="020F0502020204030204" pitchFamily="34" charset="0"/>
              </a:rPr>
              <a:t>.</a:t>
            </a:r>
            <a:endParaRPr lang="en-AU" sz="1800" dirty="0">
              <a:effectLst/>
              <a:ea typeface="Calibri" panose="020F0502020204030204" pitchFamily="34" charset="0"/>
            </a:endParaRPr>
          </a:p>
        </p:txBody>
      </p:sp>
      <p:sp>
        <p:nvSpPr>
          <p:cNvPr id="6" name="Rectangle: Rounded Corners 5">
            <a:extLst>
              <a:ext uri="{FF2B5EF4-FFF2-40B4-BE49-F238E27FC236}">
                <a16:creationId xmlns:a16="http://schemas.microsoft.com/office/drawing/2014/main" id="{49B01630-82EE-905A-10B0-C84D72728678}"/>
              </a:ext>
              <a:ext uri="{C183D7F6-B498-43B3-948B-1728B52AA6E4}">
                <adec:decorative xmlns:adec="http://schemas.microsoft.com/office/drawing/2017/decorative" val="1"/>
              </a:ext>
            </a:extLst>
          </p:cNvPr>
          <p:cNvSpPr/>
          <p:nvPr/>
        </p:nvSpPr>
        <p:spPr>
          <a:xfrm>
            <a:off x="3907465" y="1684054"/>
            <a:ext cx="2188535" cy="324000"/>
          </a:xfrm>
          <a:prstGeom prst="roundRect">
            <a:avLst/>
          </a:prstGeom>
          <a:noFill/>
          <a:ln w="28575">
            <a:solidFill>
              <a:srgbClr val="D7153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8C70670-FA09-D58D-2AFF-5DC73139CD08}"/>
              </a:ext>
              <a:ext uri="{C183D7F6-B498-43B3-948B-1728B52AA6E4}">
                <adec:decorative xmlns:adec="http://schemas.microsoft.com/office/drawing/2017/decorative" val="1"/>
              </a:ext>
            </a:extLst>
          </p:cNvPr>
          <p:cNvSpPr/>
          <p:nvPr/>
        </p:nvSpPr>
        <p:spPr>
          <a:xfrm>
            <a:off x="2075791" y="2098724"/>
            <a:ext cx="1549911" cy="324000"/>
          </a:xfrm>
          <a:prstGeom prst="roundRect">
            <a:avLst/>
          </a:prstGeom>
          <a:noFill/>
          <a:ln w="28575">
            <a:solidFill>
              <a:srgbClr val="D7153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8" name="Rectangle: Rounded Corners 7">
            <a:extLst>
              <a:ext uri="{FF2B5EF4-FFF2-40B4-BE49-F238E27FC236}">
                <a16:creationId xmlns:a16="http://schemas.microsoft.com/office/drawing/2014/main" id="{C2F8F78A-DD31-965F-042E-46C42929AAEF}"/>
              </a:ext>
              <a:ext uri="{C183D7F6-B498-43B3-948B-1728B52AA6E4}">
                <adec:decorative xmlns:adec="http://schemas.microsoft.com/office/drawing/2017/decorative" val="1"/>
              </a:ext>
            </a:extLst>
          </p:cNvPr>
          <p:cNvSpPr/>
          <p:nvPr/>
        </p:nvSpPr>
        <p:spPr>
          <a:xfrm>
            <a:off x="2612734" y="2508078"/>
            <a:ext cx="821581" cy="324000"/>
          </a:xfrm>
          <a:prstGeom prst="roundRect">
            <a:avLst/>
          </a:prstGeom>
          <a:noFill/>
          <a:ln w="28575">
            <a:solidFill>
              <a:srgbClr val="D7153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7CBAB705-888A-8957-C72C-0C8FD19CB8D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25</a:t>
            </a:fld>
            <a:endParaRPr lang="en-AU"/>
          </a:p>
        </p:txBody>
      </p:sp>
    </p:spTree>
    <p:extLst>
      <p:ext uri="{BB962C8B-B14F-4D97-AF65-F5344CB8AC3E}">
        <p14:creationId xmlns:p14="http://schemas.microsoft.com/office/powerpoint/2010/main" val="385620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AEA6D-01BD-916C-D263-AB679C51CEE2}"/>
              </a:ext>
            </a:extLst>
          </p:cNvPr>
          <p:cNvSpPr>
            <a:spLocks noGrp="1"/>
          </p:cNvSpPr>
          <p:nvPr>
            <p:ph type="title"/>
          </p:nvPr>
        </p:nvSpPr>
        <p:spPr/>
        <p:txBody>
          <a:bodyPr/>
          <a:lstStyle/>
          <a:p>
            <a:r>
              <a:rPr lang="en-AU" dirty="0"/>
              <a:t>Rewrite the argument</a:t>
            </a:r>
          </a:p>
        </p:txBody>
      </p:sp>
      <p:sp>
        <p:nvSpPr>
          <p:cNvPr id="13" name="Text Placeholder 12">
            <a:extLst>
              <a:ext uri="{FF2B5EF4-FFF2-40B4-BE49-F238E27FC236}">
                <a16:creationId xmlns:a16="http://schemas.microsoft.com/office/drawing/2014/main" id="{7DC7B086-A519-11FE-D50D-61049CA2A7E1}"/>
              </a:ext>
            </a:extLst>
          </p:cNvPr>
          <p:cNvSpPr>
            <a:spLocks noGrp="1"/>
          </p:cNvSpPr>
          <p:nvPr>
            <p:ph type="body" sz="quarter" idx="18"/>
          </p:nvPr>
        </p:nvSpPr>
        <p:spPr/>
        <p:txBody>
          <a:bodyPr/>
          <a:lstStyle/>
          <a:p>
            <a:r>
              <a:rPr lang="en-AU" dirty="0"/>
              <a:t>Register</a:t>
            </a:r>
          </a:p>
        </p:txBody>
      </p:sp>
      <p:sp>
        <p:nvSpPr>
          <p:cNvPr id="3" name="Content Placeholder 2" descr="'So' [highlighted], the fossil fuel industry has been using science to 'mess with' [highlighted] our understanding of climate change. 'They’ve been paying big money' [highlighted] to groups like the Global Climate Coalition 'to do' [highlighted] the research for them and share 'info' [highlighted] about climate change. 'But, they are saying' [highlighted] that humans are causing climate change and spread fake news 'so we don’t believe the real' [highlighted] scientists anymore. 'It’s not cool.' [highlighted]">
            <a:extLst>
              <a:ext uri="{FF2B5EF4-FFF2-40B4-BE49-F238E27FC236}">
                <a16:creationId xmlns:a16="http://schemas.microsoft.com/office/drawing/2014/main" id="{5C04F652-F95A-6D4A-283A-99E8FA65F738}"/>
              </a:ext>
            </a:extLst>
          </p:cNvPr>
          <p:cNvSpPr>
            <a:spLocks noGrp="1"/>
          </p:cNvSpPr>
          <p:nvPr>
            <p:ph idx="1"/>
          </p:nvPr>
        </p:nvSpPr>
        <p:spPr/>
        <p:txBody>
          <a:bodyPr/>
          <a:lstStyle/>
          <a:p>
            <a:r>
              <a:rPr lang="en-AU" sz="1800" dirty="0">
                <a:effectLst/>
                <a:ea typeface="Calibri" panose="020F0502020204030204" pitchFamily="34" charset="0"/>
              </a:rPr>
              <a:t>So, the fossil fuel industry has been using science to mess with our understanding of climate change. They’ve been paying big money to groups like the Global Climate Coalition to do the research for them and share info about climate change. But, they are saying that humans are causing climate change and spread fake news so we don’t believe the real scientists anymore. It’s not cool.</a:t>
            </a:r>
          </a:p>
          <a:p>
            <a:endParaRPr lang="en-AU" dirty="0"/>
          </a:p>
        </p:txBody>
      </p:sp>
      <p:sp>
        <p:nvSpPr>
          <p:cNvPr id="5" name="Rectangle: Rounded Corners 4">
            <a:extLst>
              <a:ext uri="{FF2B5EF4-FFF2-40B4-BE49-F238E27FC236}">
                <a16:creationId xmlns:a16="http://schemas.microsoft.com/office/drawing/2014/main" id="{DEFD8792-E016-648C-57EC-6FB1F1423EC7}"/>
              </a:ext>
              <a:ext uri="{C183D7F6-B498-43B3-948B-1728B52AA6E4}">
                <adec:decorative xmlns:adec="http://schemas.microsoft.com/office/drawing/2017/decorative" val="1"/>
              </a:ext>
            </a:extLst>
          </p:cNvPr>
          <p:cNvSpPr/>
          <p:nvPr/>
        </p:nvSpPr>
        <p:spPr>
          <a:xfrm>
            <a:off x="303028" y="1682934"/>
            <a:ext cx="405809" cy="324000"/>
          </a:xfrm>
          <a:prstGeom prst="roundRect">
            <a:avLst/>
          </a:prstGeom>
          <a:noFill/>
          <a:ln w="28575">
            <a:solidFill>
              <a:srgbClr val="D7153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6" name="Rectangle: Rounded Corners 5">
            <a:extLst>
              <a:ext uri="{FF2B5EF4-FFF2-40B4-BE49-F238E27FC236}">
                <a16:creationId xmlns:a16="http://schemas.microsoft.com/office/drawing/2014/main" id="{16EE1005-3323-70E9-7357-18B6EB18887E}"/>
              </a:ext>
              <a:ext uri="{C183D7F6-B498-43B3-948B-1728B52AA6E4}">
                <adec:decorative xmlns:adec="http://schemas.microsoft.com/office/drawing/2017/decorative" val="1"/>
              </a:ext>
            </a:extLst>
          </p:cNvPr>
          <p:cNvSpPr/>
          <p:nvPr/>
        </p:nvSpPr>
        <p:spPr>
          <a:xfrm>
            <a:off x="5921527" y="1682934"/>
            <a:ext cx="1107855" cy="324000"/>
          </a:xfrm>
          <a:prstGeom prst="roundRect">
            <a:avLst/>
          </a:prstGeom>
          <a:noFill/>
          <a:ln w="28575">
            <a:solidFill>
              <a:srgbClr val="D7153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69C365F3-96E0-D0B8-EE4B-E2BF36E72137}"/>
              </a:ext>
              <a:ext uri="{C183D7F6-B498-43B3-948B-1728B52AA6E4}">
                <adec:decorative xmlns:adec="http://schemas.microsoft.com/office/drawing/2017/decorative" val="1"/>
              </a:ext>
            </a:extLst>
          </p:cNvPr>
          <p:cNvSpPr/>
          <p:nvPr/>
        </p:nvSpPr>
        <p:spPr>
          <a:xfrm>
            <a:off x="8225118" y="2087684"/>
            <a:ext cx="576038" cy="324000"/>
          </a:xfrm>
          <a:prstGeom prst="roundRect">
            <a:avLst/>
          </a:prstGeom>
          <a:noFill/>
          <a:ln w="28575">
            <a:solidFill>
              <a:srgbClr val="D7153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8" name="Rectangle: Rounded Corners 7">
            <a:extLst>
              <a:ext uri="{FF2B5EF4-FFF2-40B4-BE49-F238E27FC236}">
                <a16:creationId xmlns:a16="http://schemas.microsoft.com/office/drawing/2014/main" id="{A12C86AC-26AF-A422-AB4C-B03AFFC30106}"/>
              </a:ext>
              <a:ext uri="{C183D7F6-B498-43B3-948B-1728B52AA6E4}">
                <adec:decorative xmlns:adec="http://schemas.microsoft.com/office/drawing/2017/decorative" val="1"/>
              </a:ext>
            </a:extLst>
          </p:cNvPr>
          <p:cNvSpPr/>
          <p:nvPr/>
        </p:nvSpPr>
        <p:spPr>
          <a:xfrm>
            <a:off x="303028" y="2097970"/>
            <a:ext cx="3375837" cy="324000"/>
          </a:xfrm>
          <a:prstGeom prst="roundRect">
            <a:avLst/>
          </a:prstGeom>
          <a:noFill/>
          <a:ln w="28575">
            <a:solidFill>
              <a:srgbClr val="D7153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1C648B8E-D40B-FD4C-9E35-E66DDE895E76}"/>
              </a:ext>
              <a:ext uri="{C183D7F6-B498-43B3-948B-1728B52AA6E4}">
                <adec:decorative xmlns:adec="http://schemas.microsoft.com/office/drawing/2017/decorative" val="1"/>
              </a:ext>
            </a:extLst>
          </p:cNvPr>
          <p:cNvSpPr/>
          <p:nvPr/>
        </p:nvSpPr>
        <p:spPr>
          <a:xfrm>
            <a:off x="956176" y="2518013"/>
            <a:ext cx="485292" cy="324000"/>
          </a:xfrm>
          <a:prstGeom prst="roundRect">
            <a:avLst/>
          </a:prstGeom>
          <a:noFill/>
          <a:ln w="28575">
            <a:solidFill>
              <a:srgbClr val="D7153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12" name="Rectangle: Rounded Corners 11">
            <a:extLst>
              <a:ext uri="{FF2B5EF4-FFF2-40B4-BE49-F238E27FC236}">
                <a16:creationId xmlns:a16="http://schemas.microsoft.com/office/drawing/2014/main" id="{DC342584-0637-6C92-08C5-03D08AB188D9}"/>
              </a:ext>
              <a:ext uri="{C183D7F6-B498-43B3-948B-1728B52AA6E4}">
                <adec:decorative xmlns:adec="http://schemas.microsoft.com/office/drawing/2017/decorative" val="1"/>
              </a:ext>
            </a:extLst>
          </p:cNvPr>
          <p:cNvSpPr/>
          <p:nvPr/>
        </p:nvSpPr>
        <p:spPr>
          <a:xfrm>
            <a:off x="3801140" y="2520266"/>
            <a:ext cx="2179674" cy="324000"/>
          </a:xfrm>
          <a:prstGeom prst="roundRect">
            <a:avLst/>
          </a:prstGeom>
          <a:noFill/>
          <a:ln w="28575">
            <a:solidFill>
              <a:srgbClr val="D7153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16" name="Rectangle: Rounded Corners 15">
            <a:extLst>
              <a:ext uri="{FF2B5EF4-FFF2-40B4-BE49-F238E27FC236}">
                <a16:creationId xmlns:a16="http://schemas.microsoft.com/office/drawing/2014/main" id="{D1041F27-0A4C-76C9-D3EB-96EB29D9BB5D}"/>
              </a:ext>
              <a:ext uri="{C183D7F6-B498-43B3-948B-1728B52AA6E4}">
                <adec:decorative xmlns:adec="http://schemas.microsoft.com/office/drawing/2017/decorative" val="1"/>
              </a:ext>
            </a:extLst>
          </p:cNvPr>
          <p:cNvSpPr/>
          <p:nvPr/>
        </p:nvSpPr>
        <p:spPr>
          <a:xfrm>
            <a:off x="1467292" y="2907857"/>
            <a:ext cx="2945219" cy="324000"/>
          </a:xfrm>
          <a:prstGeom prst="roundRect">
            <a:avLst/>
          </a:prstGeom>
          <a:noFill/>
          <a:ln w="28575">
            <a:solidFill>
              <a:srgbClr val="D7153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17" name="Rectangle: Rounded Corners 16">
            <a:extLst>
              <a:ext uri="{FF2B5EF4-FFF2-40B4-BE49-F238E27FC236}">
                <a16:creationId xmlns:a16="http://schemas.microsoft.com/office/drawing/2014/main" id="{EC403907-0FB3-9692-3293-AC4FAC164ABA}"/>
              </a:ext>
              <a:ext uri="{C183D7F6-B498-43B3-948B-1728B52AA6E4}">
                <adec:decorative xmlns:adec="http://schemas.microsoft.com/office/drawing/2017/decorative" val="1"/>
              </a:ext>
            </a:extLst>
          </p:cNvPr>
          <p:cNvSpPr/>
          <p:nvPr/>
        </p:nvSpPr>
        <p:spPr>
          <a:xfrm>
            <a:off x="6475455" y="2912733"/>
            <a:ext cx="1360740" cy="324000"/>
          </a:xfrm>
          <a:prstGeom prst="roundRect">
            <a:avLst/>
          </a:prstGeom>
          <a:noFill/>
          <a:ln w="28575">
            <a:solidFill>
              <a:srgbClr val="D7153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6661F148-D7CF-1EF2-DD94-69DD4684C41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26</a:t>
            </a:fld>
            <a:endParaRPr lang="en-AU"/>
          </a:p>
        </p:txBody>
      </p:sp>
    </p:spTree>
    <p:extLst>
      <p:ext uri="{BB962C8B-B14F-4D97-AF65-F5344CB8AC3E}">
        <p14:creationId xmlns:p14="http://schemas.microsoft.com/office/powerpoint/2010/main" val="305482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5E09E-4306-270E-5CBC-888D464042F9}"/>
              </a:ext>
            </a:extLst>
          </p:cNvPr>
          <p:cNvSpPr>
            <a:spLocks noGrp="1"/>
          </p:cNvSpPr>
          <p:nvPr>
            <p:ph type="title"/>
          </p:nvPr>
        </p:nvSpPr>
        <p:spPr/>
        <p:txBody>
          <a:bodyPr/>
          <a:lstStyle/>
          <a:p>
            <a:r>
              <a:rPr lang="en-AU" dirty="0"/>
              <a:t>Sample answer with passive voice (1)</a:t>
            </a:r>
          </a:p>
        </p:txBody>
      </p:sp>
      <p:sp>
        <p:nvSpPr>
          <p:cNvPr id="5" name="Text Placeholder 4">
            <a:extLst>
              <a:ext uri="{FF2B5EF4-FFF2-40B4-BE49-F238E27FC236}">
                <a16:creationId xmlns:a16="http://schemas.microsoft.com/office/drawing/2014/main" id="{630ED082-934B-D43C-D05C-1589A5352A1B}"/>
              </a:ext>
            </a:extLst>
          </p:cNvPr>
          <p:cNvSpPr>
            <a:spLocks noGrp="1"/>
          </p:cNvSpPr>
          <p:nvPr>
            <p:ph type="body" sz="quarter" idx="18"/>
          </p:nvPr>
        </p:nvSpPr>
        <p:spPr/>
        <p:txBody>
          <a:bodyPr/>
          <a:lstStyle/>
          <a:p>
            <a:r>
              <a:rPr lang="en-AU" dirty="0"/>
              <a:t>Rewrite the argument</a:t>
            </a:r>
          </a:p>
        </p:txBody>
      </p:sp>
      <p:sp>
        <p:nvSpPr>
          <p:cNvPr id="3" name="Content Placeholder 2">
            <a:extLst>
              <a:ext uri="{FF2B5EF4-FFF2-40B4-BE49-F238E27FC236}">
                <a16:creationId xmlns:a16="http://schemas.microsoft.com/office/drawing/2014/main" id="{EA5E368C-E930-2B8A-C739-B2CB05D69898}"/>
              </a:ext>
            </a:extLst>
          </p:cNvPr>
          <p:cNvSpPr>
            <a:spLocks noGrp="1"/>
          </p:cNvSpPr>
          <p:nvPr>
            <p:ph idx="1"/>
          </p:nvPr>
        </p:nvSpPr>
        <p:spPr/>
        <p:txBody>
          <a:bodyPr/>
          <a:lstStyle/>
          <a:p>
            <a:pPr>
              <a:lnSpc>
                <a:spcPct val="150000"/>
              </a:lnSpc>
              <a:spcBef>
                <a:spcPts val="1200"/>
              </a:spcBef>
            </a:pPr>
            <a:r>
              <a:rPr lang="en-AU" sz="1800" dirty="0">
                <a:effectLst/>
                <a:ea typeface="Calibri" panose="020F0502020204030204" pitchFamily="34" charset="0"/>
              </a:rPr>
              <a:t>One of the most significant ways the fossil fuel industry has used science to impact our understanding of climate change is by funding research that casts doubt on the scientific consensus. Millions of dollars have been donated by fossil fuel companies such as the Global Climate organisations to conduct research and disseminate information about climate change. These organisations often downplay the role of human activities in causing climate change, promote false or misleading information, and attack the credibility of climate scientists.</a:t>
            </a:r>
          </a:p>
          <a:p>
            <a:endParaRPr lang="en-AU" dirty="0"/>
          </a:p>
        </p:txBody>
      </p:sp>
      <p:sp>
        <p:nvSpPr>
          <p:cNvPr id="4" name="Slide Number Placeholder 3">
            <a:extLst>
              <a:ext uri="{FF2B5EF4-FFF2-40B4-BE49-F238E27FC236}">
                <a16:creationId xmlns:a16="http://schemas.microsoft.com/office/drawing/2014/main" id="{563BC559-B8CC-A0D5-F3A9-7CEE6180CE9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27</a:t>
            </a:fld>
            <a:endParaRPr lang="en-AU"/>
          </a:p>
        </p:txBody>
      </p:sp>
    </p:spTree>
    <p:extLst>
      <p:ext uri="{BB962C8B-B14F-4D97-AF65-F5344CB8AC3E}">
        <p14:creationId xmlns:p14="http://schemas.microsoft.com/office/powerpoint/2010/main" val="2493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5E09E-4306-270E-5CBC-888D464042F9}"/>
              </a:ext>
            </a:extLst>
          </p:cNvPr>
          <p:cNvSpPr>
            <a:spLocks noGrp="1"/>
          </p:cNvSpPr>
          <p:nvPr>
            <p:ph type="title"/>
          </p:nvPr>
        </p:nvSpPr>
        <p:spPr/>
        <p:txBody>
          <a:bodyPr/>
          <a:lstStyle/>
          <a:p>
            <a:r>
              <a:rPr lang="en-AU" dirty="0"/>
              <a:t>Sample answer with passive voice (2)</a:t>
            </a:r>
          </a:p>
        </p:txBody>
      </p:sp>
      <p:sp>
        <p:nvSpPr>
          <p:cNvPr id="5" name="Text Placeholder 4">
            <a:extLst>
              <a:ext uri="{FF2B5EF4-FFF2-40B4-BE49-F238E27FC236}">
                <a16:creationId xmlns:a16="http://schemas.microsoft.com/office/drawing/2014/main" id="{77AB5927-3DA5-B5BF-A7B7-170026F5B1E0}"/>
              </a:ext>
            </a:extLst>
          </p:cNvPr>
          <p:cNvSpPr>
            <a:spLocks noGrp="1"/>
          </p:cNvSpPr>
          <p:nvPr>
            <p:ph type="body" sz="quarter" idx="18"/>
          </p:nvPr>
        </p:nvSpPr>
        <p:spPr/>
        <p:txBody>
          <a:bodyPr/>
          <a:lstStyle/>
          <a:p>
            <a:r>
              <a:rPr lang="en-AU" dirty="0"/>
              <a:t>Rewrite the argument</a:t>
            </a:r>
          </a:p>
        </p:txBody>
      </p:sp>
      <p:sp>
        <p:nvSpPr>
          <p:cNvPr id="3" name="Content Placeholder 2" descr="One of the most significant ways the fossil fuel industry has used science to impact our understanding of climate change is by funding research that casts doubt on the scientific consensus. 'Millions of dollars have been donated by fossil fuel companies' [highlighted]such as the Global Climate organisations to conduct research and disseminate information about climate change. These organisations often downplay the role of human activities in causing climate change, promote false or misleading information, and attack the credibility of climate scientists.">
            <a:extLst>
              <a:ext uri="{FF2B5EF4-FFF2-40B4-BE49-F238E27FC236}">
                <a16:creationId xmlns:a16="http://schemas.microsoft.com/office/drawing/2014/main" id="{EA5E368C-E930-2B8A-C739-B2CB05D69898}"/>
              </a:ext>
            </a:extLst>
          </p:cNvPr>
          <p:cNvSpPr>
            <a:spLocks noGrp="1"/>
          </p:cNvSpPr>
          <p:nvPr>
            <p:ph idx="1"/>
          </p:nvPr>
        </p:nvSpPr>
        <p:spPr/>
        <p:txBody>
          <a:bodyPr/>
          <a:lstStyle/>
          <a:p>
            <a:pPr>
              <a:lnSpc>
                <a:spcPct val="150000"/>
              </a:lnSpc>
              <a:spcBef>
                <a:spcPts val="1200"/>
              </a:spcBef>
            </a:pPr>
            <a:r>
              <a:rPr lang="en-AU" sz="1800" dirty="0">
                <a:effectLst/>
                <a:ea typeface="Calibri" panose="020F0502020204030204" pitchFamily="34" charset="0"/>
              </a:rPr>
              <a:t>One of the most significant ways the fossil fuel industry has used science to impact our understanding of climate change is by funding research that casts doubt on the scientific consensus. Millions of dollars have been donated by fossil fuel companies such as the Global Climate organisations to conduct research and disseminate information about climate change. These organisations often downplay the role of human activities in causing climate change, promote false or misleading information, and attack the credibility of climate scientists.</a:t>
            </a:r>
          </a:p>
        </p:txBody>
      </p:sp>
      <p:sp>
        <p:nvSpPr>
          <p:cNvPr id="6" name="Rectangle: Rounded Corners 5">
            <a:extLst>
              <a:ext uri="{FF2B5EF4-FFF2-40B4-BE49-F238E27FC236}">
                <a16:creationId xmlns:a16="http://schemas.microsoft.com/office/drawing/2014/main" id="{644B0469-C86B-2AA2-573C-675FB8E85C2C}"/>
              </a:ext>
              <a:ext uri="{C183D7F6-B498-43B3-948B-1728B52AA6E4}">
                <adec:decorative xmlns:adec="http://schemas.microsoft.com/office/drawing/2017/decorative" val="1"/>
              </a:ext>
            </a:extLst>
          </p:cNvPr>
          <p:cNvSpPr/>
          <p:nvPr/>
        </p:nvSpPr>
        <p:spPr>
          <a:xfrm>
            <a:off x="9128050" y="2089150"/>
            <a:ext cx="2541183" cy="324000"/>
          </a:xfrm>
          <a:prstGeom prst="roundRect">
            <a:avLst/>
          </a:prstGeom>
          <a:noFill/>
          <a:ln w="28575">
            <a:solidFill>
              <a:srgbClr val="D7153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D7E67-7564-51FF-C299-5F9405A51D92}"/>
              </a:ext>
              <a:ext uri="{C183D7F6-B498-43B3-948B-1728B52AA6E4}">
                <adec:decorative xmlns:adec="http://schemas.microsoft.com/office/drawing/2017/decorative" val="1"/>
              </a:ext>
            </a:extLst>
          </p:cNvPr>
          <p:cNvSpPr/>
          <p:nvPr/>
        </p:nvSpPr>
        <p:spPr>
          <a:xfrm>
            <a:off x="281761" y="2503819"/>
            <a:ext cx="4173281" cy="324000"/>
          </a:xfrm>
          <a:prstGeom prst="roundRect">
            <a:avLst/>
          </a:prstGeom>
          <a:noFill/>
          <a:ln w="28575">
            <a:solidFill>
              <a:srgbClr val="D7153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563BC559-B8CC-A0D5-F3A9-7CEE6180CE9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28</a:t>
            </a:fld>
            <a:endParaRPr lang="en-AU"/>
          </a:p>
        </p:txBody>
      </p:sp>
    </p:spTree>
    <p:extLst>
      <p:ext uri="{BB962C8B-B14F-4D97-AF65-F5344CB8AC3E}">
        <p14:creationId xmlns:p14="http://schemas.microsoft.com/office/powerpoint/2010/main" val="168390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5E09E-4306-270E-5CBC-888D464042F9}"/>
              </a:ext>
            </a:extLst>
          </p:cNvPr>
          <p:cNvSpPr>
            <a:spLocks noGrp="1"/>
          </p:cNvSpPr>
          <p:nvPr>
            <p:ph type="title"/>
          </p:nvPr>
        </p:nvSpPr>
        <p:spPr/>
        <p:txBody>
          <a:bodyPr/>
          <a:lstStyle/>
          <a:p>
            <a:r>
              <a:rPr lang="en-AU" dirty="0"/>
              <a:t>Sample answer evaluative language</a:t>
            </a:r>
          </a:p>
        </p:txBody>
      </p:sp>
      <p:sp>
        <p:nvSpPr>
          <p:cNvPr id="9" name="Text Placeholder 8">
            <a:extLst>
              <a:ext uri="{FF2B5EF4-FFF2-40B4-BE49-F238E27FC236}">
                <a16:creationId xmlns:a16="http://schemas.microsoft.com/office/drawing/2014/main" id="{E2D8F51F-7130-7CD1-B366-928B5354CB2A}"/>
              </a:ext>
            </a:extLst>
          </p:cNvPr>
          <p:cNvSpPr>
            <a:spLocks noGrp="1"/>
          </p:cNvSpPr>
          <p:nvPr>
            <p:ph type="body" sz="quarter" idx="18"/>
          </p:nvPr>
        </p:nvSpPr>
        <p:spPr/>
        <p:txBody>
          <a:bodyPr/>
          <a:lstStyle/>
          <a:p>
            <a:r>
              <a:rPr lang="en-AU" dirty="0"/>
              <a:t>Rewrite the argument</a:t>
            </a:r>
          </a:p>
        </p:txBody>
      </p:sp>
      <p:sp>
        <p:nvSpPr>
          <p:cNvPr id="3" name="Content Placeholder 2" descr="One of the most 'significant' [highlighted] ways the fossil fuel industry has used science to impact our understanding of climate change is by funding research that casts doubt on the scientific consensus. 'Millions' [highlighted] of dollars have been donated by fossil fuel companies such as the Global Climate organisations to conduct research and disseminate information about climate change. These organisations often downplay the role of human activities in causing climate change, promote false or misleading information, and 'attack' [highlighted] the credibility of climate scientists.">
            <a:extLst>
              <a:ext uri="{FF2B5EF4-FFF2-40B4-BE49-F238E27FC236}">
                <a16:creationId xmlns:a16="http://schemas.microsoft.com/office/drawing/2014/main" id="{EA5E368C-E930-2B8A-C739-B2CB05D69898}"/>
              </a:ext>
            </a:extLst>
          </p:cNvPr>
          <p:cNvSpPr>
            <a:spLocks noGrp="1"/>
          </p:cNvSpPr>
          <p:nvPr>
            <p:ph idx="1"/>
          </p:nvPr>
        </p:nvSpPr>
        <p:spPr/>
        <p:txBody>
          <a:bodyPr/>
          <a:lstStyle/>
          <a:p>
            <a:pPr>
              <a:lnSpc>
                <a:spcPct val="150000"/>
              </a:lnSpc>
              <a:spcBef>
                <a:spcPts val="1200"/>
              </a:spcBef>
            </a:pPr>
            <a:r>
              <a:rPr lang="en-AU" sz="1800" dirty="0">
                <a:effectLst/>
                <a:ea typeface="Calibri" panose="020F0502020204030204" pitchFamily="34" charset="0"/>
              </a:rPr>
              <a:t>One of the most significant ways the fossil fuel industry has used science to impact our understanding of climate change is by funding research that casts doubt on the scientific consensus. Millions of dollars have been donated by fossil fuel companies such as the Global Climate organisations to conduct research and disseminate information about climate change. These organisations often downplay the role of human activities in causing climate change, promote false or misleading information, and attack the credibility of climate scientists.</a:t>
            </a:r>
          </a:p>
        </p:txBody>
      </p:sp>
      <p:sp>
        <p:nvSpPr>
          <p:cNvPr id="5" name="Rectangle: Rounded Corners 4">
            <a:extLst>
              <a:ext uri="{FF2B5EF4-FFF2-40B4-BE49-F238E27FC236}">
                <a16:creationId xmlns:a16="http://schemas.microsoft.com/office/drawing/2014/main" id="{BE3D4EA4-A5B0-A304-6064-AA626F0553B8}"/>
              </a:ext>
              <a:ext uri="{C183D7F6-B498-43B3-948B-1728B52AA6E4}">
                <adec:decorative xmlns:adec="http://schemas.microsoft.com/office/drawing/2017/decorative" val="1"/>
              </a:ext>
            </a:extLst>
          </p:cNvPr>
          <p:cNvSpPr/>
          <p:nvPr/>
        </p:nvSpPr>
        <p:spPr>
          <a:xfrm>
            <a:off x="2089298" y="1682934"/>
            <a:ext cx="1153632" cy="324000"/>
          </a:xfrm>
          <a:prstGeom prst="roundRect">
            <a:avLst/>
          </a:prstGeom>
          <a:noFill/>
          <a:ln w="28575">
            <a:solidFill>
              <a:srgbClr val="D7153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6" name="Rectangle: Rounded Corners 5">
            <a:extLst>
              <a:ext uri="{FF2B5EF4-FFF2-40B4-BE49-F238E27FC236}">
                <a16:creationId xmlns:a16="http://schemas.microsoft.com/office/drawing/2014/main" id="{9522352F-C6F6-D5CB-0E2C-D562990B693A}"/>
              </a:ext>
              <a:ext uri="{C183D7F6-B498-43B3-948B-1728B52AA6E4}">
                <adec:decorative xmlns:adec="http://schemas.microsoft.com/office/drawing/2017/decorative" val="1"/>
              </a:ext>
            </a:extLst>
          </p:cNvPr>
          <p:cNvSpPr/>
          <p:nvPr/>
        </p:nvSpPr>
        <p:spPr>
          <a:xfrm>
            <a:off x="9159949" y="2094815"/>
            <a:ext cx="877185" cy="324000"/>
          </a:xfrm>
          <a:prstGeom prst="roundRect">
            <a:avLst/>
          </a:prstGeom>
          <a:noFill/>
          <a:ln w="28575">
            <a:solidFill>
              <a:srgbClr val="D7153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B65148D1-82C2-15F5-5A19-8763B435965B}"/>
              </a:ext>
              <a:ext uri="{C183D7F6-B498-43B3-948B-1728B52AA6E4}">
                <adec:decorative xmlns:adec="http://schemas.microsoft.com/office/drawing/2017/decorative" val="1"/>
              </a:ext>
            </a:extLst>
          </p:cNvPr>
          <p:cNvSpPr/>
          <p:nvPr/>
        </p:nvSpPr>
        <p:spPr>
          <a:xfrm>
            <a:off x="8980646" y="3341220"/>
            <a:ext cx="726880" cy="303491"/>
          </a:xfrm>
          <a:prstGeom prst="roundRect">
            <a:avLst/>
          </a:prstGeom>
          <a:noFill/>
          <a:ln w="28575">
            <a:solidFill>
              <a:srgbClr val="D7153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563BC559-B8CC-A0D5-F3A9-7CEE6180CE9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29</a:t>
            </a:fld>
            <a:endParaRPr lang="en-AU"/>
          </a:p>
        </p:txBody>
      </p:sp>
    </p:spTree>
    <p:extLst>
      <p:ext uri="{BB962C8B-B14F-4D97-AF65-F5344CB8AC3E}">
        <p14:creationId xmlns:p14="http://schemas.microsoft.com/office/powerpoint/2010/main" val="241706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2D24FF9-88CD-D4CC-AF09-30C149A5A77B}"/>
              </a:ext>
              <a:ext uri="{C183D7F6-B498-43B3-948B-1728B52AA6E4}">
                <adec:decorative xmlns:adec="http://schemas.microsoft.com/office/drawing/2017/decorative" val="1"/>
              </a:ext>
            </a:extLst>
          </p:cNvPr>
          <p:cNvSpPr>
            <a:spLocks noGrp="1"/>
          </p:cNvSpPr>
          <p:nvPr>
            <p:ph type="ftr" sz="quarter" idx="3"/>
          </p:nvPr>
        </p:nvSpPr>
        <p:spPr/>
        <p:txBody>
          <a:bodyPr/>
          <a:lstStyle/>
          <a:p>
            <a:r>
              <a:rPr lang="en-AU"/>
              <a:t>NSW Department of Education</a:t>
            </a:r>
          </a:p>
          <a:p>
            <a:endParaRPr lang="en-AU" dirty="0"/>
          </a:p>
        </p:txBody>
      </p:sp>
      <p:sp>
        <p:nvSpPr>
          <p:cNvPr id="4" name="Text Placeholder 3">
            <a:extLst>
              <a:ext uri="{FF2B5EF4-FFF2-40B4-BE49-F238E27FC236}">
                <a16:creationId xmlns:a16="http://schemas.microsoft.com/office/drawing/2014/main" id="{2CC0520C-82A7-311D-FF91-6C3681CCE7D8}"/>
              </a:ext>
              <a:ext uri="{C183D7F6-B498-43B3-948B-1728B52AA6E4}">
                <adec:decorative xmlns:adec="http://schemas.microsoft.com/office/drawing/2017/decorative" val="1"/>
              </a:ext>
            </a:extLst>
          </p:cNvPr>
          <p:cNvSpPr>
            <a:spLocks noGrp="1"/>
          </p:cNvSpPr>
          <p:nvPr>
            <p:ph type="body" sz="quarter" idx="11"/>
          </p:nvPr>
        </p:nvSpPr>
        <p:spPr/>
        <p:txBody>
          <a:bodyPr/>
          <a:lstStyle/>
          <a:p>
            <a:r>
              <a:rPr lang="en-AU" dirty="0"/>
              <a:t>1</a:t>
            </a:r>
          </a:p>
        </p:txBody>
      </p:sp>
      <p:sp>
        <p:nvSpPr>
          <p:cNvPr id="3" name="Title 2">
            <a:extLst>
              <a:ext uri="{FF2B5EF4-FFF2-40B4-BE49-F238E27FC236}">
                <a16:creationId xmlns:a16="http://schemas.microsoft.com/office/drawing/2014/main" id="{A3864303-68E8-B4A1-2B93-CCD2AB1A9252}"/>
              </a:ext>
            </a:extLst>
          </p:cNvPr>
          <p:cNvSpPr>
            <a:spLocks noGrp="1"/>
          </p:cNvSpPr>
          <p:nvPr>
            <p:ph type="ctrTitle"/>
          </p:nvPr>
        </p:nvSpPr>
        <p:spPr>
          <a:xfrm>
            <a:off x="540000" y="4067881"/>
            <a:ext cx="11291998" cy="800681"/>
          </a:xfrm>
        </p:spPr>
        <p:txBody>
          <a:bodyPr/>
          <a:lstStyle/>
          <a:p>
            <a:r>
              <a:rPr lang="en-US" dirty="0"/>
              <a:t>The tobacco industry and lung cancer</a:t>
            </a:r>
            <a:endParaRPr lang="en-AU" dirty="0"/>
          </a:p>
        </p:txBody>
      </p:sp>
      <p:sp>
        <p:nvSpPr>
          <p:cNvPr id="5" name="TextBox 4">
            <a:extLst>
              <a:ext uri="{FF2B5EF4-FFF2-40B4-BE49-F238E27FC236}">
                <a16:creationId xmlns:a16="http://schemas.microsoft.com/office/drawing/2014/main" id="{B929DAAC-AC9B-CFA9-4BCD-AEBBD3EAA08D}"/>
              </a:ext>
            </a:extLst>
          </p:cNvPr>
          <p:cNvSpPr txBox="1"/>
          <p:nvPr/>
        </p:nvSpPr>
        <p:spPr>
          <a:xfrm>
            <a:off x="540000" y="5071730"/>
            <a:ext cx="8189330" cy="684000"/>
          </a:xfrm>
          <a:prstGeom prst="rect">
            <a:avLst/>
          </a:prstGeom>
          <a:noFill/>
        </p:spPr>
        <p:txBody>
          <a:bodyPr wrap="square" lIns="0" tIns="0" rIns="0" bIns="0" rtlCol="0">
            <a:noAutofit/>
          </a:bodyPr>
          <a:lstStyle/>
          <a:p>
            <a:r>
              <a:rPr lang="en-AU" sz="2000" dirty="0">
                <a:solidFill>
                  <a:schemeClr val="accent2"/>
                </a:solidFill>
                <a:latin typeface="+mj-lt"/>
              </a:rPr>
              <a:t>Deconstructing an analytical exposition</a:t>
            </a:r>
            <a:endParaRPr lang="en-US" sz="2000" dirty="0">
              <a:solidFill>
                <a:schemeClr val="accent2"/>
              </a:solidFill>
              <a:latin typeface="+mj-lt"/>
            </a:endParaRPr>
          </a:p>
          <a:p>
            <a:endParaRPr lang="en-US" sz="1600" dirty="0">
              <a:latin typeface="+mj-lt"/>
            </a:endParaRPr>
          </a:p>
          <a:p>
            <a:pPr algn="l"/>
            <a:endParaRPr lang="en-AU" sz="1800" dirty="0">
              <a:solidFill>
                <a:schemeClr val="accent2"/>
              </a:solidFill>
              <a:latin typeface="+mj-lt"/>
            </a:endParaRPr>
          </a:p>
        </p:txBody>
      </p:sp>
    </p:spTree>
    <p:extLst>
      <p:ext uri="{BB962C8B-B14F-4D97-AF65-F5344CB8AC3E}">
        <p14:creationId xmlns:p14="http://schemas.microsoft.com/office/powerpoint/2010/main" val="119930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74F19F2-DED0-9DB2-6E52-C3EF661847A0}"/>
              </a:ext>
              <a:ext uri="{C183D7F6-B498-43B3-948B-1728B52AA6E4}">
                <adec:decorative xmlns:adec="http://schemas.microsoft.com/office/drawing/2017/decorative" val="1"/>
              </a:ext>
            </a:extLst>
          </p:cNvPr>
          <p:cNvSpPr>
            <a:spLocks noGrp="1"/>
          </p:cNvSpPr>
          <p:nvPr>
            <p:ph type="ftr" sz="quarter" idx="3"/>
          </p:nvPr>
        </p:nvSpPr>
        <p:spPr/>
        <p:txBody>
          <a:bodyPr/>
          <a:lstStyle/>
          <a:p>
            <a:r>
              <a:rPr lang="en-AU"/>
              <a:t>NSW Department of Education</a:t>
            </a:r>
          </a:p>
          <a:p>
            <a:endParaRPr lang="en-AU" dirty="0"/>
          </a:p>
        </p:txBody>
      </p:sp>
      <p:sp>
        <p:nvSpPr>
          <p:cNvPr id="4" name="Text Placeholder 3">
            <a:extLst>
              <a:ext uri="{FF2B5EF4-FFF2-40B4-BE49-F238E27FC236}">
                <a16:creationId xmlns:a16="http://schemas.microsoft.com/office/drawing/2014/main" id="{756B5215-4243-6BA3-F8A8-AE815C204890}"/>
              </a:ext>
              <a:ext uri="{C183D7F6-B498-43B3-948B-1728B52AA6E4}">
                <adec:decorative xmlns:adec="http://schemas.microsoft.com/office/drawing/2017/decorative" val="1"/>
              </a:ext>
            </a:extLst>
          </p:cNvPr>
          <p:cNvSpPr>
            <a:spLocks noGrp="1"/>
          </p:cNvSpPr>
          <p:nvPr>
            <p:ph type="body" sz="quarter" idx="11"/>
          </p:nvPr>
        </p:nvSpPr>
        <p:spPr/>
        <p:txBody>
          <a:bodyPr/>
          <a:lstStyle/>
          <a:p>
            <a:r>
              <a:rPr lang="en-AU" dirty="0"/>
              <a:t>3</a:t>
            </a:r>
          </a:p>
        </p:txBody>
      </p:sp>
      <p:sp>
        <p:nvSpPr>
          <p:cNvPr id="3" name="Title 2">
            <a:extLst>
              <a:ext uri="{FF2B5EF4-FFF2-40B4-BE49-F238E27FC236}">
                <a16:creationId xmlns:a16="http://schemas.microsoft.com/office/drawing/2014/main" id="{A92C4AF2-9FBE-3D25-D590-F1C7145187D3}"/>
              </a:ext>
            </a:extLst>
          </p:cNvPr>
          <p:cNvSpPr>
            <a:spLocks noGrp="1"/>
          </p:cNvSpPr>
          <p:nvPr>
            <p:ph type="ctrTitle"/>
          </p:nvPr>
        </p:nvSpPr>
        <p:spPr>
          <a:xfrm>
            <a:off x="540000" y="4067881"/>
            <a:ext cx="11291998" cy="800681"/>
          </a:xfrm>
        </p:spPr>
        <p:txBody>
          <a:bodyPr/>
          <a:lstStyle/>
          <a:p>
            <a:r>
              <a:rPr lang="en-US" dirty="0"/>
              <a:t>Asbestos and lung cancer</a:t>
            </a:r>
            <a:endParaRPr lang="en-AU" dirty="0"/>
          </a:p>
        </p:txBody>
      </p:sp>
      <p:sp>
        <p:nvSpPr>
          <p:cNvPr id="5" name="TextBox 4">
            <a:extLst>
              <a:ext uri="{FF2B5EF4-FFF2-40B4-BE49-F238E27FC236}">
                <a16:creationId xmlns:a16="http://schemas.microsoft.com/office/drawing/2014/main" id="{E75695BB-7D8D-231B-43B5-80962F5BB068}"/>
              </a:ext>
            </a:extLst>
          </p:cNvPr>
          <p:cNvSpPr txBox="1"/>
          <p:nvPr/>
        </p:nvSpPr>
        <p:spPr>
          <a:xfrm>
            <a:off x="540000" y="5814000"/>
            <a:ext cx="8189330" cy="684000"/>
          </a:xfrm>
          <a:prstGeom prst="rect">
            <a:avLst/>
          </a:prstGeom>
          <a:noFill/>
        </p:spPr>
        <p:txBody>
          <a:bodyPr wrap="square" lIns="0" tIns="0" rIns="0" bIns="0" rtlCol="0">
            <a:noAutofit/>
          </a:bodyPr>
          <a:lstStyle/>
          <a:p>
            <a:r>
              <a:rPr lang="en-AU" sz="2000" dirty="0">
                <a:solidFill>
                  <a:schemeClr val="accent2"/>
                </a:solidFill>
                <a:latin typeface="+mj-lt"/>
              </a:rPr>
              <a:t>Scaffolded construction of an analytical exposition</a:t>
            </a:r>
          </a:p>
          <a:p>
            <a:endParaRPr lang="en-US" sz="1600" dirty="0">
              <a:latin typeface="+mj-lt"/>
            </a:endParaRPr>
          </a:p>
          <a:p>
            <a:pPr algn="l"/>
            <a:endParaRPr lang="en-AU" sz="1800" dirty="0">
              <a:solidFill>
                <a:schemeClr val="accent2"/>
              </a:solidFill>
              <a:latin typeface="+mj-lt"/>
            </a:endParaRPr>
          </a:p>
        </p:txBody>
      </p:sp>
    </p:spTree>
    <p:extLst>
      <p:ext uri="{BB962C8B-B14F-4D97-AF65-F5344CB8AC3E}">
        <p14:creationId xmlns:p14="http://schemas.microsoft.com/office/powerpoint/2010/main" val="227945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3109E2-BFF3-1B07-F72F-204327031009}"/>
              </a:ext>
            </a:extLst>
          </p:cNvPr>
          <p:cNvSpPr>
            <a:spLocks noGrp="1"/>
          </p:cNvSpPr>
          <p:nvPr>
            <p:ph type="title"/>
          </p:nvPr>
        </p:nvSpPr>
        <p:spPr/>
        <p:txBody>
          <a:bodyPr/>
          <a:lstStyle/>
          <a:p>
            <a:r>
              <a:rPr lang="en-AU" dirty="0"/>
              <a:t>Analytical exposition scaffold</a:t>
            </a:r>
          </a:p>
        </p:txBody>
      </p:sp>
      <p:graphicFrame>
        <p:nvGraphicFramePr>
          <p:cNvPr id="6" name="Content Placeholder 5" descr="Table 1 of 3 of the analytical exposition scaffold covering the background (paragraph 1) and the thesis statement (paragraph 2).">
            <a:extLst>
              <a:ext uri="{FF2B5EF4-FFF2-40B4-BE49-F238E27FC236}">
                <a16:creationId xmlns:a16="http://schemas.microsoft.com/office/drawing/2014/main" id="{331184BF-E4BA-A22B-9193-98EF51A10E89}"/>
              </a:ext>
            </a:extLst>
          </p:cNvPr>
          <p:cNvGraphicFramePr>
            <a:graphicFrameLocks noGrp="1"/>
          </p:cNvGraphicFramePr>
          <p:nvPr>
            <p:ph idx="4294967295"/>
            <p:extLst>
              <p:ext uri="{D42A27DB-BD31-4B8C-83A1-F6EECF244321}">
                <p14:modId xmlns:p14="http://schemas.microsoft.com/office/powerpoint/2010/main" val="1477220241"/>
              </p:ext>
            </p:extLst>
          </p:nvPr>
        </p:nvGraphicFramePr>
        <p:xfrm>
          <a:off x="360000" y="1224255"/>
          <a:ext cx="3361534" cy="5110749"/>
        </p:xfrm>
        <a:graphic>
          <a:graphicData uri="http://schemas.openxmlformats.org/drawingml/2006/table">
            <a:tbl>
              <a:tblPr firstRow="1" firstCol="1" bandRow="1"/>
              <a:tblGrid>
                <a:gridCol w="1717720">
                  <a:extLst>
                    <a:ext uri="{9D8B030D-6E8A-4147-A177-3AD203B41FA5}">
                      <a16:colId xmlns:a16="http://schemas.microsoft.com/office/drawing/2014/main" val="827987398"/>
                    </a:ext>
                  </a:extLst>
                </a:gridCol>
                <a:gridCol w="1643814">
                  <a:extLst>
                    <a:ext uri="{9D8B030D-6E8A-4147-A177-3AD203B41FA5}">
                      <a16:colId xmlns:a16="http://schemas.microsoft.com/office/drawing/2014/main" val="3260731094"/>
                    </a:ext>
                  </a:extLst>
                </a:gridCol>
              </a:tblGrid>
              <a:tr h="398539">
                <a:tc>
                  <a:txBody>
                    <a:bodyPr/>
                    <a:lstStyle/>
                    <a:p>
                      <a:pPr>
                        <a:lnSpc>
                          <a:spcPct val="150000"/>
                        </a:lnSpc>
                        <a:spcBef>
                          <a:spcPts val="1200"/>
                        </a:spcBef>
                      </a:pPr>
                      <a:r>
                        <a:rPr lang="en-AU" sz="1200" b="1" dirty="0">
                          <a:solidFill>
                            <a:srgbClr val="FFFFFF"/>
                          </a:solidFill>
                          <a:effectLst/>
                          <a:latin typeface="+mj-lt"/>
                          <a:ea typeface="Calibri" panose="020F0502020204030204" pitchFamily="34" charset="0"/>
                          <a:cs typeface="Arial" panose="020B0604020202020204" pitchFamily="34" charset="0"/>
                        </a:rPr>
                        <a:t>Prompts</a:t>
                      </a:r>
                      <a:endParaRPr lang="en-AU" sz="1200" dirty="0">
                        <a:effectLst/>
                        <a:latin typeface="+mj-lt"/>
                        <a:ea typeface="Calibri" panose="020F0502020204030204" pitchFamily="34" charset="0"/>
                        <a:cs typeface="Arial" panose="020B0604020202020204" pitchFamily="34" charset="0"/>
                      </a:endParaRPr>
                    </a:p>
                  </a:txBody>
                  <a:tcPr marL="37136" marR="37136" marT="0" marB="0">
                    <a:lnL w="12700" cap="flat" cmpd="sng" algn="ctr">
                      <a:solidFill>
                        <a:srgbClr val="000000"/>
                      </a:solidFill>
                      <a:prstDash val="solid"/>
                      <a:round/>
                      <a:headEnd type="none" w="med" len="med"/>
                      <a:tailEnd type="none" w="med" len="med"/>
                    </a:lnL>
                    <a:lnR>
                      <a:noFill/>
                    </a:lnR>
                    <a:lnT>
                      <a:noFill/>
                    </a:lnT>
                    <a:lnB w="38100" cap="flat" cmpd="sng" algn="ctr">
                      <a:solidFill>
                        <a:srgbClr val="D7153A"/>
                      </a:solidFill>
                      <a:prstDash val="solid"/>
                      <a:round/>
                      <a:headEnd type="none" w="med" len="med"/>
                      <a:tailEnd type="none" w="med" len="med"/>
                    </a:lnB>
                    <a:solidFill>
                      <a:srgbClr val="002664"/>
                    </a:solidFill>
                  </a:tcPr>
                </a:tc>
                <a:tc>
                  <a:txBody>
                    <a:bodyPr/>
                    <a:lstStyle/>
                    <a:p>
                      <a:pPr>
                        <a:lnSpc>
                          <a:spcPct val="150000"/>
                        </a:lnSpc>
                        <a:spcBef>
                          <a:spcPts val="1200"/>
                        </a:spcBef>
                      </a:pPr>
                      <a:r>
                        <a:rPr lang="en-AU" sz="1200" b="1" dirty="0">
                          <a:solidFill>
                            <a:srgbClr val="FFFFFF"/>
                          </a:solidFill>
                          <a:effectLst/>
                          <a:latin typeface="+mj-lt"/>
                          <a:ea typeface="Calibri" panose="020F0502020204030204" pitchFamily="34" charset="0"/>
                          <a:cs typeface="Arial" panose="020B0604020202020204" pitchFamily="34" charset="0"/>
                        </a:rPr>
                        <a:t>Response</a:t>
                      </a:r>
                      <a:endParaRPr lang="en-AU" sz="1200" dirty="0">
                        <a:effectLst/>
                        <a:latin typeface="+mj-lt"/>
                        <a:ea typeface="Calibri" panose="020F0502020204030204" pitchFamily="34" charset="0"/>
                        <a:cs typeface="Arial" panose="020B0604020202020204" pitchFamily="34" charset="0"/>
                      </a:endParaRPr>
                    </a:p>
                  </a:txBody>
                  <a:tcPr marL="37136" marR="37136" marT="0" marB="0">
                    <a:lnL>
                      <a:noFill/>
                    </a:lnL>
                    <a:lnR w="12700" cap="flat" cmpd="sng" algn="ctr">
                      <a:solidFill>
                        <a:srgbClr val="000000"/>
                      </a:solidFill>
                      <a:prstDash val="solid"/>
                      <a:round/>
                      <a:headEnd type="none" w="med" len="med"/>
                      <a:tailEnd type="none" w="med" len="med"/>
                    </a:lnR>
                    <a:lnT>
                      <a:noFill/>
                    </a:lnT>
                    <a:lnB w="38100" cap="flat" cmpd="sng" algn="ctr">
                      <a:solidFill>
                        <a:srgbClr val="D7153A"/>
                      </a:solidFill>
                      <a:prstDash val="solid"/>
                      <a:round/>
                      <a:headEnd type="none" w="med" len="med"/>
                      <a:tailEnd type="none" w="med" len="med"/>
                    </a:lnB>
                    <a:solidFill>
                      <a:srgbClr val="002664"/>
                    </a:solidFill>
                  </a:tcPr>
                </a:tc>
                <a:extLst>
                  <a:ext uri="{0D108BD9-81ED-4DB2-BD59-A6C34878D82A}">
                    <a16:rowId xmlns:a16="http://schemas.microsoft.com/office/drawing/2014/main" val="2948106443"/>
                  </a:ext>
                </a:extLst>
              </a:tr>
              <a:tr h="1455540">
                <a:tc>
                  <a:txBody>
                    <a:bodyPr/>
                    <a:lstStyle/>
                    <a:p>
                      <a:pPr>
                        <a:lnSpc>
                          <a:spcPct val="150000"/>
                        </a:lnSpc>
                        <a:spcBef>
                          <a:spcPts val="600"/>
                        </a:spcBef>
                      </a:pPr>
                      <a:r>
                        <a:rPr lang="en-AU" sz="1200" b="1" dirty="0">
                          <a:solidFill>
                            <a:srgbClr val="000000"/>
                          </a:solidFill>
                          <a:effectLst/>
                          <a:latin typeface="+mn-lt"/>
                          <a:ea typeface="Calibri" panose="020F0502020204030204" pitchFamily="34" charset="0"/>
                          <a:cs typeface="Arial" panose="020B0604020202020204" pitchFamily="34" charset="0"/>
                        </a:rPr>
                        <a:t>Background:</a:t>
                      </a:r>
                      <a:endParaRPr lang="en-AU" sz="1200" dirty="0">
                        <a:effectLst/>
                        <a:latin typeface="+mn-lt"/>
                        <a:ea typeface="Calibri" panose="020F0502020204030204" pitchFamily="34" charset="0"/>
                        <a:cs typeface="Arial" panose="020B0604020202020204" pitchFamily="34" charset="0"/>
                      </a:endParaRPr>
                    </a:p>
                    <a:p>
                      <a:pPr>
                        <a:lnSpc>
                          <a:spcPct val="100000"/>
                        </a:lnSpc>
                        <a:spcBef>
                          <a:spcPts val="600"/>
                        </a:spcBef>
                      </a:pPr>
                      <a:r>
                        <a:rPr lang="en-AU" sz="1200" b="1" dirty="0">
                          <a:solidFill>
                            <a:srgbClr val="000000"/>
                          </a:solidFill>
                          <a:effectLst/>
                          <a:latin typeface="+mn-lt"/>
                          <a:ea typeface="Calibri" panose="020F0502020204030204" pitchFamily="34" charset="0"/>
                          <a:cs typeface="Arial" panose="020B0604020202020204" pitchFamily="34" charset="0"/>
                        </a:rPr>
                        <a:t>What is the exposition about?</a:t>
                      </a:r>
                      <a:endParaRPr lang="en-AU" sz="1200" dirty="0">
                        <a:effectLst/>
                        <a:latin typeface="+mn-lt"/>
                        <a:ea typeface="Calibri" panose="020F0502020204030204" pitchFamily="34" charset="0"/>
                        <a:cs typeface="Arial" panose="020B0604020202020204" pitchFamily="34" charset="0"/>
                      </a:endParaRPr>
                    </a:p>
                    <a:p>
                      <a:pPr>
                        <a:lnSpc>
                          <a:spcPct val="100000"/>
                        </a:lnSpc>
                        <a:spcBef>
                          <a:spcPts val="600"/>
                        </a:spcBef>
                      </a:pPr>
                      <a:r>
                        <a:rPr lang="en-AU" sz="1200" b="1" dirty="0">
                          <a:solidFill>
                            <a:srgbClr val="000000"/>
                          </a:solidFill>
                          <a:effectLst/>
                          <a:latin typeface="+mn-lt"/>
                          <a:ea typeface="Calibri" panose="020F0502020204030204" pitchFamily="34" charset="0"/>
                          <a:cs typeface="Arial" panose="020B0604020202020204" pitchFamily="34" charset="0"/>
                        </a:rPr>
                        <a:t>What is the context of the topic?</a:t>
                      </a:r>
                      <a:endParaRPr lang="en-AU" sz="1200" dirty="0">
                        <a:effectLst/>
                        <a:latin typeface="+mn-lt"/>
                        <a:ea typeface="Calibri" panose="020F0502020204030204" pitchFamily="34" charset="0"/>
                        <a:cs typeface="Arial" panose="020B0604020202020204" pitchFamily="34" charset="0"/>
                      </a:endParaRPr>
                    </a:p>
                  </a:txBody>
                  <a:tcPr marL="37136" marR="37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D7153A"/>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pPr>
                      <a:r>
                        <a:rPr lang="en-AU" sz="1200" dirty="0">
                          <a:effectLst/>
                          <a:latin typeface="+mn-lt"/>
                          <a:ea typeface="Calibri" panose="020F0502020204030204" pitchFamily="34" charset="0"/>
                          <a:cs typeface="Arial" panose="020B0604020202020204" pitchFamily="34" charset="0"/>
                        </a:rPr>
                        <a:t> </a:t>
                      </a:r>
                    </a:p>
                  </a:txBody>
                  <a:tcPr marL="37136" marR="37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D7153A"/>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9796225"/>
                  </a:ext>
                </a:extLst>
              </a:tr>
              <a:tr h="750519">
                <a:tc>
                  <a:txBody>
                    <a:bodyPr/>
                    <a:lstStyle/>
                    <a:p>
                      <a:pPr>
                        <a:lnSpc>
                          <a:spcPct val="150000"/>
                        </a:lnSpc>
                        <a:spcBef>
                          <a:spcPts val="1200"/>
                        </a:spcBef>
                      </a:pPr>
                      <a:r>
                        <a:rPr lang="en-AU" sz="1200" b="1" dirty="0">
                          <a:solidFill>
                            <a:srgbClr val="000000"/>
                          </a:solidFill>
                          <a:effectLst/>
                          <a:latin typeface="+mn-lt"/>
                          <a:ea typeface="Calibri" panose="020F0502020204030204" pitchFamily="34" charset="0"/>
                          <a:cs typeface="Arial" panose="020B0604020202020204" pitchFamily="34" charset="0"/>
                        </a:rPr>
                        <a:t>Write paragraph 1</a:t>
                      </a:r>
                      <a:endParaRPr lang="en-AU" sz="1200" dirty="0">
                        <a:effectLst/>
                        <a:latin typeface="+mn-lt"/>
                        <a:ea typeface="Calibri" panose="020F0502020204030204" pitchFamily="34" charset="0"/>
                        <a:cs typeface="Arial" panose="020B0604020202020204" pitchFamily="34" charset="0"/>
                      </a:endParaRPr>
                    </a:p>
                  </a:txBody>
                  <a:tcPr marL="37136" marR="37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150000"/>
                        </a:lnSpc>
                        <a:spcBef>
                          <a:spcPts val="1200"/>
                        </a:spcBef>
                      </a:pPr>
                      <a:r>
                        <a:rPr lang="en-AU" sz="1200" dirty="0">
                          <a:effectLst/>
                          <a:latin typeface="+mn-lt"/>
                          <a:ea typeface="Calibri" panose="020F0502020204030204" pitchFamily="34" charset="0"/>
                          <a:cs typeface="Arial" panose="020B0604020202020204" pitchFamily="34" charset="0"/>
                        </a:rPr>
                        <a:t> </a:t>
                      </a:r>
                    </a:p>
                  </a:txBody>
                  <a:tcPr marL="37136" marR="37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4116872969"/>
                  </a:ext>
                </a:extLst>
              </a:tr>
              <a:tr h="1762288">
                <a:tc>
                  <a:txBody>
                    <a:bodyPr/>
                    <a:lstStyle/>
                    <a:p>
                      <a:pPr>
                        <a:lnSpc>
                          <a:spcPct val="100000"/>
                        </a:lnSpc>
                        <a:spcBef>
                          <a:spcPts val="1200"/>
                        </a:spcBef>
                      </a:pPr>
                      <a:r>
                        <a:rPr lang="en-AU" sz="1200" b="1" dirty="0">
                          <a:solidFill>
                            <a:srgbClr val="000000"/>
                          </a:solidFill>
                          <a:effectLst/>
                          <a:latin typeface="+mn-lt"/>
                          <a:ea typeface="Calibri" panose="020F0502020204030204" pitchFamily="34" charset="0"/>
                          <a:cs typeface="Arial" panose="020B0604020202020204" pitchFamily="34" charset="0"/>
                        </a:rPr>
                        <a:t>Thesis statement:</a:t>
                      </a:r>
                      <a:endParaRPr lang="en-AU" sz="1200" dirty="0">
                        <a:effectLst/>
                        <a:latin typeface="+mn-lt"/>
                        <a:ea typeface="Calibri" panose="020F0502020204030204" pitchFamily="34" charset="0"/>
                        <a:cs typeface="Arial" panose="020B0604020202020204" pitchFamily="34" charset="0"/>
                      </a:endParaRPr>
                    </a:p>
                    <a:p>
                      <a:pPr>
                        <a:lnSpc>
                          <a:spcPct val="100000"/>
                        </a:lnSpc>
                        <a:spcBef>
                          <a:spcPts val="1200"/>
                        </a:spcBef>
                      </a:pPr>
                      <a:r>
                        <a:rPr lang="en-AU" sz="1200" b="1" dirty="0">
                          <a:solidFill>
                            <a:srgbClr val="000000"/>
                          </a:solidFill>
                          <a:effectLst/>
                          <a:latin typeface="+mn-lt"/>
                          <a:ea typeface="Calibri" panose="020F0502020204030204" pitchFamily="34" charset="0"/>
                          <a:cs typeface="Arial" panose="020B0604020202020204" pitchFamily="34" charset="0"/>
                        </a:rPr>
                        <a:t>What is your position on the issue?</a:t>
                      </a:r>
                    </a:p>
                    <a:p>
                      <a:pPr>
                        <a:lnSpc>
                          <a:spcPct val="100000"/>
                        </a:lnSpc>
                        <a:spcBef>
                          <a:spcPts val="1200"/>
                        </a:spcBef>
                      </a:pPr>
                      <a:r>
                        <a:rPr lang="en-AU" sz="1200" b="1" dirty="0">
                          <a:solidFill>
                            <a:srgbClr val="000000"/>
                          </a:solidFill>
                          <a:effectLst/>
                          <a:latin typeface="+mn-lt"/>
                          <a:ea typeface="Calibri" panose="020F0502020204030204" pitchFamily="34" charset="0"/>
                          <a:cs typeface="Arial" panose="020B0604020202020204" pitchFamily="34" charset="0"/>
                        </a:rPr>
                        <a:t>What are the arguments that you will expand on later in the text?</a:t>
                      </a:r>
                      <a:endParaRPr lang="en-AU" sz="1200" dirty="0">
                        <a:effectLst/>
                        <a:latin typeface="+mn-lt"/>
                        <a:ea typeface="Calibri" panose="020F0502020204030204" pitchFamily="34" charset="0"/>
                        <a:cs typeface="Arial" panose="020B0604020202020204" pitchFamily="34" charset="0"/>
                      </a:endParaRPr>
                    </a:p>
                  </a:txBody>
                  <a:tcPr marL="37136" marR="37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pPr>
                      <a:r>
                        <a:rPr lang="en-AU" sz="1200" dirty="0">
                          <a:effectLst/>
                          <a:latin typeface="+mn-lt"/>
                          <a:ea typeface="Calibri" panose="020F0502020204030204" pitchFamily="34" charset="0"/>
                          <a:cs typeface="Arial" panose="020B0604020202020204" pitchFamily="34" charset="0"/>
                        </a:rPr>
                        <a:t> </a:t>
                      </a:r>
                    </a:p>
                  </a:txBody>
                  <a:tcPr marL="37136" marR="37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4305744"/>
                  </a:ext>
                </a:extLst>
              </a:tr>
              <a:tr h="743863">
                <a:tc>
                  <a:txBody>
                    <a:bodyPr/>
                    <a:lstStyle/>
                    <a:p>
                      <a:pPr>
                        <a:lnSpc>
                          <a:spcPct val="150000"/>
                        </a:lnSpc>
                        <a:spcBef>
                          <a:spcPts val="1200"/>
                        </a:spcBef>
                      </a:pPr>
                      <a:r>
                        <a:rPr lang="en-AU" sz="1200" b="1" dirty="0">
                          <a:solidFill>
                            <a:srgbClr val="000000"/>
                          </a:solidFill>
                          <a:effectLst/>
                          <a:latin typeface="+mn-lt"/>
                          <a:ea typeface="Calibri" panose="020F0502020204030204" pitchFamily="34" charset="0"/>
                          <a:cs typeface="Arial" panose="020B0604020202020204" pitchFamily="34" charset="0"/>
                        </a:rPr>
                        <a:t>Write paragraph 2</a:t>
                      </a:r>
                      <a:endParaRPr lang="en-AU" sz="1200" dirty="0">
                        <a:effectLst/>
                        <a:latin typeface="+mn-lt"/>
                        <a:ea typeface="Calibri" panose="020F0502020204030204" pitchFamily="34" charset="0"/>
                        <a:cs typeface="Arial" panose="020B0604020202020204" pitchFamily="34" charset="0"/>
                      </a:endParaRPr>
                    </a:p>
                  </a:txBody>
                  <a:tcPr marL="37136" marR="37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150000"/>
                        </a:lnSpc>
                        <a:spcBef>
                          <a:spcPts val="1200"/>
                        </a:spcBef>
                      </a:pPr>
                      <a:r>
                        <a:rPr lang="en-AU" sz="1200" dirty="0">
                          <a:effectLst/>
                          <a:latin typeface="+mn-lt"/>
                          <a:ea typeface="Calibri" panose="020F0502020204030204" pitchFamily="34" charset="0"/>
                          <a:cs typeface="Arial" panose="020B0604020202020204" pitchFamily="34" charset="0"/>
                        </a:rPr>
                        <a:t> </a:t>
                      </a:r>
                    </a:p>
                  </a:txBody>
                  <a:tcPr marL="37136" marR="37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4364837"/>
                  </a:ext>
                </a:extLst>
              </a:tr>
            </a:tbl>
          </a:graphicData>
        </a:graphic>
      </p:graphicFrame>
      <p:graphicFrame>
        <p:nvGraphicFramePr>
          <p:cNvPr id="9" name="Content Placeholder 5" descr="Table 2 of 3 of the analytical exposition scaffold covering argument 1 and argument 2.">
            <a:extLst>
              <a:ext uri="{FF2B5EF4-FFF2-40B4-BE49-F238E27FC236}">
                <a16:creationId xmlns:a16="http://schemas.microsoft.com/office/drawing/2014/main" id="{F8646C36-D77E-258B-0806-4C1B9084127E}"/>
              </a:ext>
            </a:extLst>
          </p:cNvPr>
          <p:cNvGraphicFramePr>
            <a:graphicFrameLocks/>
          </p:cNvGraphicFramePr>
          <p:nvPr>
            <p:extLst>
              <p:ext uri="{D42A27DB-BD31-4B8C-83A1-F6EECF244321}">
                <p14:modId xmlns:p14="http://schemas.microsoft.com/office/powerpoint/2010/main" val="3263130347"/>
              </p:ext>
            </p:extLst>
          </p:nvPr>
        </p:nvGraphicFramePr>
        <p:xfrm>
          <a:off x="3850640" y="1224256"/>
          <a:ext cx="3362400" cy="5110751"/>
        </p:xfrm>
        <a:graphic>
          <a:graphicData uri="http://schemas.openxmlformats.org/drawingml/2006/table">
            <a:tbl>
              <a:tblPr firstRow="1" firstCol="1" bandRow="1"/>
              <a:tblGrid>
                <a:gridCol w="1718163">
                  <a:extLst>
                    <a:ext uri="{9D8B030D-6E8A-4147-A177-3AD203B41FA5}">
                      <a16:colId xmlns:a16="http://schemas.microsoft.com/office/drawing/2014/main" val="827987398"/>
                    </a:ext>
                  </a:extLst>
                </a:gridCol>
                <a:gridCol w="1644237">
                  <a:extLst>
                    <a:ext uri="{9D8B030D-6E8A-4147-A177-3AD203B41FA5}">
                      <a16:colId xmlns:a16="http://schemas.microsoft.com/office/drawing/2014/main" val="3260731094"/>
                    </a:ext>
                  </a:extLst>
                </a:gridCol>
              </a:tblGrid>
              <a:tr h="400261">
                <a:tc>
                  <a:txBody>
                    <a:bodyPr/>
                    <a:lstStyle/>
                    <a:p>
                      <a:pPr>
                        <a:lnSpc>
                          <a:spcPct val="150000"/>
                        </a:lnSpc>
                        <a:spcBef>
                          <a:spcPts val="1200"/>
                        </a:spcBef>
                      </a:pPr>
                      <a:r>
                        <a:rPr lang="en-AU" sz="1200" b="1" dirty="0">
                          <a:solidFill>
                            <a:srgbClr val="FFFFFF"/>
                          </a:solidFill>
                          <a:effectLst/>
                          <a:latin typeface="+mj-lt"/>
                          <a:ea typeface="Calibri" panose="020F0502020204030204" pitchFamily="34" charset="0"/>
                          <a:cs typeface="Arial" panose="020B0604020202020204" pitchFamily="34" charset="0"/>
                        </a:rPr>
                        <a:t>Prompts</a:t>
                      </a:r>
                      <a:endParaRPr lang="en-AU" sz="1200" dirty="0">
                        <a:effectLst/>
                        <a:latin typeface="+mj-lt"/>
                        <a:ea typeface="Calibri" panose="020F0502020204030204" pitchFamily="34" charset="0"/>
                        <a:cs typeface="Arial" panose="020B0604020202020204" pitchFamily="34" charset="0"/>
                      </a:endParaRPr>
                    </a:p>
                  </a:txBody>
                  <a:tcPr marL="37136" marR="37136" marT="0" marB="0">
                    <a:lnL w="12700" cap="flat" cmpd="sng" algn="ctr">
                      <a:solidFill>
                        <a:srgbClr val="000000"/>
                      </a:solidFill>
                      <a:prstDash val="solid"/>
                      <a:round/>
                      <a:headEnd type="none" w="med" len="med"/>
                      <a:tailEnd type="none" w="med" len="med"/>
                    </a:lnL>
                    <a:lnR>
                      <a:noFill/>
                    </a:lnR>
                    <a:lnT>
                      <a:noFill/>
                    </a:lnT>
                    <a:lnB w="38100" cap="flat" cmpd="sng" algn="ctr">
                      <a:solidFill>
                        <a:srgbClr val="D7153A"/>
                      </a:solidFill>
                      <a:prstDash val="solid"/>
                      <a:round/>
                      <a:headEnd type="none" w="med" len="med"/>
                      <a:tailEnd type="none" w="med" len="med"/>
                    </a:lnB>
                    <a:solidFill>
                      <a:srgbClr val="002664"/>
                    </a:solidFill>
                  </a:tcPr>
                </a:tc>
                <a:tc>
                  <a:txBody>
                    <a:bodyPr/>
                    <a:lstStyle/>
                    <a:p>
                      <a:pPr>
                        <a:lnSpc>
                          <a:spcPct val="150000"/>
                        </a:lnSpc>
                        <a:spcBef>
                          <a:spcPts val="1200"/>
                        </a:spcBef>
                      </a:pPr>
                      <a:r>
                        <a:rPr lang="en-AU" sz="1200" b="1" dirty="0">
                          <a:solidFill>
                            <a:srgbClr val="FFFFFF"/>
                          </a:solidFill>
                          <a:effectLst/>
                          <a:latin typeface="+mj-lt"/>
                          <a:ea typeface="Calibri" panose="020F0502020204030204" pitchFamily="34" charset="0"/>
                          <a:cs typeface="Arial" panose="020B0604020202020204" pitchFamily="34" charset="0"/>
                        </a:rPr>
                        <a:t>Response</a:t>
                      </a:r>
                      <a:endParaRPr lang="en-AU" sz="1200" dirty="0">
                        <a:effectLst/>
                        <a:latin typeface="+mj-lt"/>
                        <a:ea typeface="Calibri" panose="020F0502020204030204" pitchFamily="34" charset="0"/>
                        <a:cs typeface="Arial" panose="020B0604020202020204" pitchFamily="34" charset="0"/>
                      </a:endParaRPr>
                    </a:p>
                  </a:txBody>
                  <a:tcPr marL="37136" marR="37136" marT="0" marB="0">
                    <a:lnL>
                      <a:noFill/>
                    </a:lnL>
                    <a:lnR w="12700" cap="flat" cmpd="sng" algn="ctr">
                      <a:solidFill>
                        <a:srgbClr val="000000"/>
                      </a:solidFill>
                      <a:prstDash val="solid"/>
                      <a:round/>
                      <a:headEnd type="none" w="med" len="med"/>
                      <a:tailEnd type="none" w="med" len="med"/>
                    </a:lnR>
                    <a:lnT>
                      <a:noFill/>
                    </a:lnT>
                    <a:lnB w="38100" cap="flat" cmpd="sng" algn="ctr">
                      <a:solidFill>
                        <a:srgbClr val="D7153A"/>
                      </a:solidFill>
                      <a:prstDash val="solid"/>
                      <a:round/>
                      <a:headEnd type="none" w="med" len="med"/>
                      <a:tailEnd type="none" w="med" len="med"/>
                    </a:lnB>
                    <a:solidFill>
                      <a:srgbClr val="002664"/>
                    </a:solidFill>
                  </a:tcPr>
                </a:tc>
                <a:extLst>
                  <a:ext uri="{0D108BD9-81ED-4DB2-BD59-A6C34878D82A}">
                    <a16:rowId xmlns:a16="http://schemas.microsoft.com/office/drawing/2014/main" val="2948106443"/>
                  </a:ext>
                </a:extLst>
              </a:tr>
              <a:tr h="1883833">
                <a:tc>
                  <a:txBody>
                    <a:bodyPr/>
                    <a:lstStyle/>
                    <a:p>
                      <a:pPr>
                        <a:spcBef>
                          <a:spcPts val="600"/>
                        </a:spcBef>
                      </a:pPr>
                      <a:r>
                        <a:rPr lang="en-AU" sz="1200" b="1" kern="1200" dirty="0">
                          <a:solidFill>
                            <a:schemeClr val="tx1"/>
                          </a:solidFill>
                          <a:effectLst/>
                          <a:latin typeface="+mn-lt"/>
                          <a:ea typeface="+mn-ea"/>
                          <a:cs typeface="+mn-cs"/>
                        </a:rPr>
                        <a:t>Argument 1 – points to consider:</a:t>
                      </a:r>
                    </a:p>
                    <a:p>
                      <a:pPr>
                        <a:spcBef>
                          <a:spcPts val="600"/>
                        </a:spcBef>
                      </a:pPr>
                      <a:r>
                        <a:rPr lang="en-AU" sz="1200" b="1" kern="1200" dirty="0">
                          <a:solidFill>
                            <a:schemeClr val="tx1"/>
                          </a:solidFill>
                          <a:effectLst/>
                          <a:latin typeface="+mn-lt"/>
                          <a:ea typeface="+mn-ea"/>
                          <a:cs typeface="+mn-cs"/>
                        </a:rPr>
                        <a:t>What is being done to influence science or society?</a:t>
                      </a:r>
                    </a:p>
                    <a:p>
                      <a:pPr>
                        <a:spcBef>
                          <a:spcPts val="600"/>
                        </a:spcBef>
                      </a:pPr>
                      <a:r>
                        <a:rPr lang="en-AU" sz="1200" b="1" kern="1200" dirty="0">
                          <a:solidFill>
                            <a:schemeClr val="tx1"/>
                          </a:solidFill>
                          <a:effectLst/>
                          <a:latin typeface="+mn-lt"/>
                          <a:ea typeface="+mn-ea"/>
                          <a:cs typeface="+mn-cs"/>
                        </a:rPr>
                        <a:t>What is the evidence of this?</a:t>
                      </a:r>
                    </a:p>
                    <a:p>
                      <a:pPr>
                        <a:spcBef>
                          <a:spcPts val="600"/>
                        </a:spcBef>
                      </a:pPr>
                      <a:r>
                        <a:rPr lang="en-AU" sz="1200" b="1" kern="1200" dirty="0">
                          <a:solidFill>
                            <a:schemeClr val="tx1"/>
                          </a:solidFill>
                          <a:effectLst/>
                          <a:latin typeface="+mn-lt"/>
                          <a:ea typeface="+mn-ea"/>
                          <a:cs typeface="+mn-cs"/>
                        </a:rPr>
                        <a:t>What is the impact?</a:t>
                      </a:r>
                      <a:endParaRPr lang="en-AU" sz="1200" b="1" dirty="0">
                        <a:effectLst/>
                        <a:latin typeface="+mn-lt"/>
                        <a:ea typeface="Calibri" panose="020F0502020204030204" pitchFamily="34" charset="0"/>
                        <a:cs typeface="Arial" panose="020B0604020202020204" pitchFamily="34" charset="0"/>
                      </a:endParaRPr>
                    </a:p>
                  </a:txBody>
                  <a:tcPr marL="37136" marR="37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D7153A"/>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pPr>
                      <a:r>
                        <a:rPr lang="en-AU" sz="1200" dirty="0">
                          <a:effectLst/>
                          <a:latin typeface="+mn-lt"/>
                          <a:ea typeface="Calibri" panose="020F0502020204030204" pitchFamily="34" charset="0"/>
                          <a:cs typeface="Arial" panose="020B0604020202020204" pitchFamily="34" charset="0"/>
                        </a:rPr>
                        <a:t> </a:t>
                      </a:r>
                    </a:p>
                  </a:txBody>
                  <a:tcPr marL="37136" marR="37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D7153A"/>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9796225"/>
                  </a:ext>
                </a:extLst>
              </a:tr>
              <a:tr h="890277">
                <a:tc>
                  <a:txBody>
                    <a:bodyPr/>
                    <a:lstStyle/>
                    <a:p>
                      <a:pPr>
                        <a:lnSpc>
                          <a:spcPct val="150000"/>
                        </a:lnSpc>
                        <a:spcBef>
                          <a:spcPts val="1200"/>
                        </a:spcBef>
                      </a:pPr>
                      <a:r>
                        <a:rPr lang="en-AU" sz="1200" b="1" dirty="0">
                          <a:solidFill>
                            <a:schemeClr val="tx1"/>
                          </a:solidFill>
                          <a:effectLst/>
                          <a:latin typeface="+mn-lt"/>
                          <a:ea typeface="Calibri" panose="020F0502020204030204" pitchFamily="34" charset="0"/>
                          <a:cs typeface="Arial" panose="020B0604020202020204" pitchFamily="34" charset="0"/>
                        </a:rPr>
                        <a:t>Write paragraph 3</a:t>
                      </a:r>
                      <a:endParaRPr lang="en-AU" sz="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150000"/>
                        </a:lnSpc>
                        <a:spcBef>
                          <a:spcPts val="1200"/>
                        </a:spcBef>
                      </a:pPr>
                      <a:r>
                        <a:rPr lang="en-AU" sz="1200" dirty="0">
                          <a:effectLst/>
                          <a:latin typeface="+mn-lt"/>
                          <a:ea typeface="Calibri" panose="020F0502020204030204" pitchFamily="34" charset="0"/>
                          <a:cs typeface="Arial" panose="020B0604020202020204" pitchFamily="34" charset="0"/>
                        </a:rPr>
                        <a:t> </a:t>
                      </a:r>
                    </a:p>
                  </a:txBody>
                  <a:tcPr marL="37136" marR="37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4116872969"/>
                  </a:ext>
                </a:extLst>
              </a:tr>
              <a:tr h="1936380">
                <a:tc>
                  <a:txBody>
                    <a:bodyPr/>
                    <a:lstStyle/>
                    <a:p>
                      <a:pPr>
                        <a:lnSpc>
                          <a:spcPct val="100000"/>
                        </a:lnSpc>
                        <a:spcBef>
                          <a:spcPts val="600"/>
                        </a:spcBef>
                      </a:pPr>
                      <a:r>
                        <a:rPr lang="en-AU" sz="1200" b="1" dirty="0">
                          <a:solidFill>
                            <a:schemeClr val="tx1"/>
                          </a:solidFill>
                          <a:effectLst/>
                          <a:latin typeface="+mn-lt"/>
                          <a:ea typeface="Calibri" panose="020F0502020204030204" pitchFamily="34" charset="0"/>
                          <a:cs typeface="Arial" panose="020B0604020202020204" pitchFamily="34" charset="0"/>
                        </a:rPr>
                        <a:t>Argument 2 – points to consider:</a:t>
                      </a:r>
                      <a:endParaRPr lang="en-AU" sz="1200" dirty="0">
                        <a:solidFill>
                          <a:schemeClr val="tx1"/>
                        </a:solidFill>
                        <a:effectLst/>
                        <a:latin typeface="+mn-lt"/>
                        <a:ea typeface="Calibri" panose="020F0502020204030204" pitchFamily="34" charset="0"/>
                        <a:cs typeface="Arial" panose="020B0604020202020204" pitchFamily="34" charset="0"/>
                      </a:endParaRPr>
                    </a:p>
                    <a:p>
                      <a:pPr>
                        <a:lnSpc>
                          <a:spcPct val="100000"/>
                        </a:lnSpc>
                        <a:spcBef>
                          <a:spcPts val="600"/>
                        </a:spcBef>
                      </a:pPr>
                      <a:r>
                        <a:rPr lang="en-AU" sz="1200" b="1" dirty="0">
                          <a:solidFill>
                            <a:schemeClr val="tx1"/>
                          </a:solidFill>
                          <a:effectLst/>
                          <a:latin typeface="+mn-lt"/>
                          <a:ea typeface="Calibri" panose="020F0502020204030204" pitchFamily="34" charset="0"/>
                          <a:cs typeface="Arial" panose="020B0604020202020204" pitchFamily="34" charset="0"/>
                        </a:rPr>
                        <a:t>What is being done to influence science or society?</a:t>
                      </a:r>
                      <a:endParaRPr lang="en-AU" sz="1200" dirty="0">
                        <a:solidFill>
                          <a:schemeClr val="tx1"/>
                        </a:solidFill>
                        <a:effectLst/>
                        <a:latin typeface="+mn-lt"/>
                        <a:ea typeface="Calibri" panose="020F0502020204030204" pitchFamily="34" charset="0"/>
                        <a:cs typeface="Arial" panose="020B0604020202020204" pitchFamily="34" charset="0"/>
                      </a:endParaRPr>
                    </a:p>
                    <a:p>
                      <a:pPr>
                        <a:lnSpc>
                          <a:spcPct val="100000"/>
                        </a:lnSpc>
                        <a:spcBef>
                          <a:spcPts val="600"/>
                        </a:spcBef>
                      </a:pPr>
                      <a:r>
                        <a:rPr lang="en-AU" sz="1200" b="1" dirty="0">
                          <a:solidFill>
                            <a:schemeClr val="tx1"/>
                          </a:solidFill>
                          <a:effectLst/>
                          <a:latin typeface="+mn-lt"/>
                          <a:ea typeface="Calibri" panose="020F0502020204030204" pitchFamily="34" charset="0"/>
                          <a:cs typeface="Arial" panose="020B0604020202020204" pitchFamily="34" charset="0"/>
                        </a:rPr>
                        <a:t>What is the evidence of this?</a:t>
                      </a:r>
                      <a:endParaRPr lang="en-AU" sz="1200" dirty="0">
                        <a:solidFill>
                          <a:schemeClr val="tx1"/>
                        </a:solidFill>
                        <a:effectLst/>
                        <a:latin typeface="+mn-lt"/>
                        <a:ea typeface="Calibri" panose="020F0502020204030204" pitchFamily="34" charset="0"/>
                        <a:cs typeface="Arial" panose="020B0604020202020204" pitchFamily="34" charset="0"/>
                      </a:endParaRPr>
                    </a:p>
                    <a:p>
                      <a:pPr>
                        <a:lnSpc>
                          <a:spcPct val="100000"/>
                        </a:lnSpc>
                        <a:spcBef>
                          <a:spcPts val="600"/>
                        </a:spcBef>
                      </a:pPr>
                      <a:r>
                        <a:rPr lang="en-AU" sz="1200" b="1" dirty="0">
                          <a:solidFill>
                            <a:schemeClr val="tx1"/>
                          </a:solidFill>
                          <a:effectLst/>
                          <a:latin typeface="+mn-lt"/>
                          <a:ea typeface="Calibri" panose="020F0502020204030204" pitchFamily="34" charset="0"/>
                          <a:cs typeface="Arial" panose="020B0604020202020204" pitchFamily="34" charset="0"/>
                        </a:rPr>
                        <a:t>What is the impact?</a:t>
                      </a:r>
                      <a:endParaRPr lang="en-AU" sz="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pPr>
                      <a:r>
                        <a:rPr lang="en-AU" sz="1200" dirty="0">
                          <a:effectLst/>
                          <a:latin typeface="+mn-lt"/>
                          <a:ea typeface="Calibri" panose="020F0502020204030204" pitchFamily="34" charset="0"/>
                          <a:cs typeface="Arial" panose="020B0604020202020204" pitchFamily="34" charset="0"/>
                        </a:rPr>
                        <a:t> </a:t>
                      </a:r>
                    </a:p>
                  </a:txBody>
                  <a:tcPr marL="37136" marR="37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4305744"/>
                  </a:ext>
                </a:extLst>
              </a:tr>
            </a:tbl>
          </a:graphicData>
        </a:graphic>
      </p:graphicFrame>
      <p:graphicFrame>
        <p:nvGraphicFramePr>
          <p:cNvPr id="11" name="Content Placeholder 5" descr="Table 3 of 3 of the analytical exposition scaffold covering argument 3 and the conclusion.">
            <a:extLst>
              <a:ext uri="{FF2B5EF4-FFF2-40B4-BE49-F238E27FC236}">
                <a16:creationId xmlns:a16="http://schemas.microsoft.com/office/drawing/2014/main" id="{53C3CC9F-E8BC-D67D-E76C-D0A5282F8567}"/>
              </a:ext>
            </a:extLst>
          </p:cNvPr>
          <p:cNvGraphicFramePr>
            <a:graphicFrameLocks/>
          </p:cNvGraphicFramePr>
          <p:nvPr>
            <p:extLst>
              <p:ext uri="{D42A27DB-BD31-4B8C-83A1-F6EECF244321}">
                <p14:modId xmlns:p14="http://schemas.microsoft.com/office/powerpoint/2010/main" val="937797316"/>
              </p:ext>
            </p:extLst>
          </p:nvPr>
        </p:nvGraphicFramePr>
        <p:xfrm>
          <a:off x="7342146" y="1224255"/>
          <a:ext cx="3361534" cy="5105425"/>
        </p:xfrm>
        <a:graphic>
          <a:graphicData uri="http://schemas.openxmlformats.org/drawingml/2006/table">
            <a:tbl>
              <a:tblPr firstRow="1" firstCol="1" bandRow="1"/>
              <a:tblGrid>
                <a:gridCol w="1717720">
                  <a:extLst>
                    <a:ext uri="{9D8B030D-6E8A-4147-A177-3AD203B41FA5}">
                      <a16:colId xmlns:a16="http://schemas.microsoft.com/office/drawing/2014/main" val="827987398"/>
                    </a:ext>
                  </a:extLst>
                </a:gridCol>
                <a:gridCol w="1643814">
                  <a:extLst>
                    <a:ext uri="{9D8B030D-6E8A-4147-A177-3AD203B41FA5}">
                      <a16:colId xmlns:a16="http://schemas.microsoft.com/office/drawing/2014/main" val="3260731094"/>
                    </a:ext>
                  </a:extLst>
                </a:gridCol>
              </a:tblGrid>
              <a:tr h="396182">
                <a:tc>
                  <a:txBody>
                    <a:bodyPr/>
                    <a:lstStyle/>
                    <a:p>
                      <a:pPr>
                        <a:lnSpc>
                          <a:spcPct val="150000"/>
                        </a:lnSpc>
                        <a:spcBef>
                          <a:spcPts val="1200"/>
                        </a:spcBef>
                      </a:pPr>
                      <a:r>
                        <a:rPr lang="en-AU" sz="1200" b="1" dirty="0">
                          <a:solidFill>
                            <a:srgbClr val="FFFFFF"/>
                          </a:solidFill>
                          <a:effectLst/>
                          <a:latin typeface="+mj-lt"/>
                          <a:ea typeface="Calibri" panose="020F0502020204030204" pitchFamily="34" charset="0"/>
                          <a:cs typeface="Arial" panose="020B0604020202020204" pitchFamily="34" charset="0"/>
                        </a:rPr>
                        <a:t>Prompts</a:t>
                      </a:r>
                      <a:endParaRPr lang="en-AU" sz="1200" dirty="0">
                        <a:effectLst/>
                        <a:latin typeface="+mj-lt"/>
                        <a:ea typeface="Calibri" panose="020F0502020204030204" pitchFamily="34" charset="0"/>
                        <a:cs typeface="Arial" panose="020B0604020202020204" pitchFamily="34" charset="0"/>
                      </a:endParaRPr>
                    </a:p>
                  </a:txBody>
                  <a:tcPr marL="37136" marR="37136" marT="0" marB="0">
                    <a:lnL w="12700" cap="flat" cmpd="sng" algn="ctr">
                      <a:solidFill>
                        <a:srgbClr val="000000"/>
                      </a:solidFill>
                      <a:prstDash val="solid"/>
                      <a:round/>
                      <a:headEnd type="none" w="med" len="med"/>
                      <a:tailEnd type="none" w="med" len="med"/>
                    </a:lnL>
                    <a:lnR>
                      <a:noFill/>
                    </a:lnR>
                    <a:lnT>
                      <a:noFill/>
                    </a:lnT>
                    <a:lnB w="38100" cap="flat" cmpd="sng" algn="ctr">
                      <a:solidFill>
                        <a:srgbClr val="D7153A"/>
                      </a:solidFill>
                      <a:prstDash val="solid"/>
                      <a:round/>
                      <a:headEnd type="none" w="med" len="med"/>
                      <a:tailEnd type="none" w="med" len="med"/>
                    </a:lnB>
                    <a:solidFill>
                      <a:srgbClr val="002664"/>
                    </a:solidFill>
                  </a:tcPr>
                </a:tc>
                <a:tc>
                  <a:txBody>
                    <a:bodyPr/>
                    <a:lstStyle/>
                    <a:p>
                      <a:pPr>
                        <a:lnSpc>
                          <a:spcPct val="150000"/>
                        </a:lnSpc>
                        <a:spcBef>
                          <a:spcPts val="1200"/>
                        </a:spcBef>
                      </a:pPr>
                      <a:r>
                        <a:rPr lang="en-AU" sz="1200" b="1" dirty="0">
                          <a:solidFill>
                            <a:srgbClr val="FFFFFF"/>
                          </a:solidFill>
                          <a:effectLst/>
                          <a:latin typeface="+mj-lt"/>
                          <a:ea typeface="Calibri" panose="020F0502020204030204" pitchFamily="34" charset="0"/>
                          <a:cs typeface="Arial" panose="020B0604020202020204" pitchFamily="34" charset="0"/>
                        </a:rPr>
                        <a:t>Response</a:t>
                      </a:r>
                      <a:endParaRPr lang="en-AU" sz="1200" dirty="0">
                        <a:effectLst/>
                        <a:latin typeface="+mj-lt"/>
                        <a:ea typeface="Calibri" panose="020F0502020204030204" pitchFamily="34" charset="0"/>
                        <a:cs typeface="Arial" panose="020B0604020202020204" pitchFamily="34" charset="0"/>
                      </a:endParaRPr>
                    </a:p>
                  </a:txBody>
                  <a:tcPr marL="37136" marR="37136" marT="0" marB="0">
                    <a:lnL>
                      <a:noFill/>
                    </a:lnL>
                    <a:lnR w="12700" cap="flat" cmpd="sng" algn="ctr">
                      <a:solidFill>
                        <a:srgbClr val="000000"/>
                      </a:solidFill>
                      <a:prstDash val="solid"/>
                      <a:round/>
                      <a:headEnd type="none" w="med" len="med"/>
                      <a:tailEnd type="none" w="med" len="med"/>
                    </a:lnR>
                    <a:lnT>
                      <a:noFill/>
                    </a:lnT>
                    <a:lnB w="38100" cap="flat" cmpd="sng" algn="ctr">
                      <a:solidFill>
                        <a:srgbClr val="D7153A"/>
                      </a:solidFill>
                      <a:prstDash val="solid"/>
                      <a:round/>
                      <a:headEnd type="none" w="med" len="med"/>
                      <a:tailEnd type="none" w="med" len="med"/>
                    </a:lnB>
                    <a:solidFill>
                      <a:srgbClr val="002664"/>
                    </a:solidFill>
                  </a:tcPr>
                </a:tc>
                <a:extLst>
                  <a:ext uri="{0D108BD9-81ED-4DB2-BD59-A6C34878D82A}">
                    <a16:rowId xmlns:a16="http://schemas.microsoft.com/office/drawing/2014/main" val="2948106443"/>
                  </a:ext>
                </a:extLst>
              </a:tr>
              <a:tr h="1628901">
                <a:tc>
                  <a:txBody>
                    <a:bodyPr/>
                    <a:lstStyle/>
                    <a:p>
                      <a:pPr>
                        <a:spcBef>
                          <a:spcPts val="600"/>
                        </a:spcBef>
                      </a:pPr>
                      <a:r>
                        <a:rPr lang="en-AU" sz="1200" b="1" kern="1200" dirty="0">
                          <a:solidFill>
                            <a:schemeClr val="tx1"/>
                          </a:solidFill>
                          <a:effectLst/>
                          <a:latin typeface="+mn-lt"/>
                          <a:ea typeface="+mn-ea"/>
                          <a:cs typeface="+mn-cs"/>
                        </a:rPr>
                        <a:t>Argument 3 – points to consider:</a:t>
                      </a:r>
                    </a:p>
                    <a:p>
                      <a:pPr>
                        <a:spcBef>
                          <a:spcPts val="600"/>
                        </a:spcBef>
                      </a:pPr>
                      <a:r>
                        <a:rPr lang="en-AU" sz="1200" b="1" kern="1200" dirty="0">
                          <a:solidFill>
                            <a:schemeClr val="tx1"/>
                          </a:solidFill>
                          <a:effectLst/>
                          <a:latin typeface="+mn-lt"/>
                          <a:ea typeface="+mn-ea"/>
                          <a:cs typeface="+mn-cs"/>
                        </a:rPr>
                        <a:t>What is being done to influence science or society?</a:t>
                      </a:r>
                    </a:p>
                    <a:p>
                      <a:pPr>
                        <a:spcBef>
                          <a:spcPts val="600"/>
                        </a:spcBef>
                      </a:pPr>
                      <a:r>
                        <a:rPr lang="en-AU" sz="1200" b="1" kern="1200" dirty="0">
                          <a:solidFill>
                            <a:schemeClr val="tx1"/>
                          </a:solidFill>
                          <a:effectLst/>
                          <a:latin typeface="+mn-lt"/>
                          <a:ea typeface="+mn-ea"/>
                          <a:cs typeface="+mn-cs"/>
                        </a:rPr>
                        <a:t>What is the evidence of this?</a:t>
                      </a:r>
                    </a:p>
                    <a:p>
                      <a:pPr>
                        <a:spcBef>
                          <a:spcPts val="600"/>
                        </a:spcBef>
                      </a:pPr>
                      <a:r>
                        <a:rPr lang="en-AU" sz="1200" b="1" kern="1200" dirty="0">
                          <a:solidFill>
                            <a:schemeClr val="tx1"/>
                          </a:solidFill>
                          <a:effectLst/>
                          <a:latin typeface="+mn-lt"/>
                          <a:ea typeface="+mn-ea"/>
                          <a:cs typeface="+mn-cs"/>
                        </a:rPr>
                        <a:t>What is the impact?</a:t>
                      </a:r>
                      <a:endParaRPr lang="en-AU" sz="1200" b="1" dirty="0">
                        <a:effectLst/>
                        <a:latin typeface="+mn-lt"/>
                        <a:ea typeface="Calibri" panose="020F0502020204030204" pitchFamily="34" charset="0"/>
                        <a:cs typeface="Arial" panose="020B0604020202020204" pitchFamily="34" charset="0"/>
                      </a:endParaRPr>
                    </a:p>
                  </a:txBody>
                  <a:tcPr marL="37136" marR="37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D7153A"/>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pPr>
                      <a:r>
                        <a:rPr lang="en-AU" sz="1200" dirty="0">
                          <a:effectLst/>
                          <a:latin typeface="+mn-lt"/>
                          <a:ea typeface="Calibri" panose="020F0502020204030204" pitchFamily="34" charset="0"/>
                          <a:cs typeface="Arial" panose="020B0604020202020204" pitchFamily="34" charset="0"/>
                        </a:rPr>
                        <a:t> </a:t>
                      </a:r>
                    </a:p>
                  </a:txBody>
                  <a:tcPr marL="37136" marR="37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D7153A"/>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9796225"/>
                  </a:ext>
                </a:extLst>
              </a:tr>
              <a:tr h="825762">
                <a:tc>
                  <a:txBody>
                    <a:bodyPr/>
                    <a:lstStyle/>
                    <a:p>
                      <a:pPr>
                        <a:lnSpc>
                          <a:spcPct val="150000"/>
                        </a:lnSpc>
                        <a:spcBef>
                          <a:spcPts val="600"/>
                        </a:spcBef>
                      </a:pPr>
                      <a:r>
                        <a:rPr lang="en-AU" sz="1200" b="1" kern="1200" dirty="0">
                          <a:solidFill>
                            <a:schemeClr val="tx1"/>
                          </a:solidFill>
                          <a:effectLst/>
                          <a:latin typeface="+mn-lt"/>
                          <a:ea typeface="+mn-ea"/>
                          <a:cs typeface="+mn-cs"/>
                        </a:rPr>
                        <a:t>Write paragraph 5</a:t>
                      </a:r>
                      <a:endParaRPr lang="en-AU" sz="1200" b="1" dirty="0">
                        <a:effectLst/>
                        <a:latin typeface="+mn-lt"/>
                        <a:ea typeface="Calibri" panose="020F0502020204030204" pitchFamily="34" charset="0"/>
                        <a:cs typeface="Arial" panose="020B0604020202020204" pitchFamily="34" charset="0"/>
                      </a:endParaRPr>
                    </a:p>
                  </a:txBody>
                  <a:tcPr marL="37136" marR="37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150000"/>
                        </a:lnSpc>
                        <a:spcBef>
                          <a:spcPts val="1200"/>
                        </a:spcBef>
                      </a:pPr>
                      <a:r>
                        <a:rPr lang="en-AU" sz="1200" dirty="0">
                          <a:effectLst/>
                          <a:latin typeface="+mn-lt"/>
                          <a:ea typeface="Calibri" panose="020F0502020204030204" pitchFamily="34" charset="0"/>
                          <a:cs typeface="Arial" panose="020B0604020202020204" pitchFamily="34" charset="0"/>
                        </a:rPr>
                        <a:t> </a:t>
                      </a:r>
                    </a:p>
                  </a:txBody>
                  <a:tcPr marL="37136" marR="37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4116872969"/>
                  </a:ext>
                </a:extLst>
              </a:tr>
              <a:tr h="1343481">
                <a:tc>
                  <a:txBody>
                    <a:bodyPr/>
                    <a:lstStyle/>
                    <a:p>
                      <a:pPr>
                        <a:spcBef>
                          <a:spcPts val="600"/>
                        </a:spcBef>
                      </a:pPr>
                      <a:r>
                        <a:rPr lang="en-AU" sz="1200" b="1" kern="1200" dirty="0">
                          <a:solidFill>
                            <a:schemeClr val="tx1"/>
                          </a:solidFill>
                          <a:effectLst/>
                          <a:latin typeface="+mn-lt"/>
                          <a:ea typeface="+mn-ea"/>
                          <a:cs typeface="+mn-cs"/>
                        </a:rPr>
                        <a:t>Conclusion – points to consider:</a:t>
                      </a:r>
                    </a:p>
                    <a:p>
                      <a:pPr>
                        <a:spcBef>
                          <a:spcPts val="600"/>
                        </a:spcBef>
                      </a:pPr>
                      <a:r>
                        <a:rPr lang="en-AU" sz="1200" b="1" kern="1200" dirty="0">
                          <a:solidFill>
                            <a:schemeClr val="tx1"/>
                          </a:solidFill>
                          <a:effectLst/>
                          <a:latin typeface="+mn-lt"/>
                          <a:ea typeface="+mn-ea"/>
                          <a:cs typeface="+mn-cs"/>
                        </a:rPr>
                        <a:t>What is your position?</a:t>
                      </a:r>
                    </a:p>
                    <a:p>
                      <a:pPr>
                        <a:spcBef>
                          <a:spcPts val="600"/>
                        </a:spcBef>
                      </a:pPr>
                      <a:r>
                        <a:rPr lang="en-AU" sz="1200" b="1" kern="1200" dirty="0">
                          <a:solidFill>
                            <a:schemeClr val="tx1"/>
                          </a:solidFill>
                          <a:effectLst/>
                          <a:latin typeface="+mn-lt"/>
                          <a:ea typeface="+mn-ea"/>
                          <a:cs typeface="+mn-cs"/>
                        </a:rPr>
                        <a:t>Why? (give short reasons supporting your position)</a:t>
                      </a:r>
                      <a:endParaRPr lang="en-AU" sz="1200" b="1" dirty="0">
                        <a:effectLst/>
                        <a:latin typeface="+mn-lt"/>
                        <a:ea typeface="Calibri" panose="020F0502020204030204" pitchFamily="34" charset="0"/>
                        <a:cs typeface="Arial" panose="020B0604020202020204" pitchFamily="34" charset="0"/>
                      </a:endParaRPr>
                    </a:p>
                  </a:txBody>
                  <a:tcPr marL="37136" marR="37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pPr>
                      <a:r>
                        <a:rPr lang="en-AU" sz="1200" dirty="0">
                          <a:effectLst/>
                          <a:latin typeface="+mn-lt"/>
                          <a:ea typeface="Calibri" panose="020F0502020204030204" pitchFamily="34" charset="0"/>
                          <a:cs typeface="Arial" panose="020B0604020202020204" pitchFamily="34" charset="0"/>
                        </a:rPr>
                        <a:t> </a:t>
                      </a:r>
                    </a:p>
                  </a:txBody>
                  <a:tcPr marL="37136" marR="37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4305744"/>
                  </a:ext>
                </a:extLst>
              </a:tr>
              <a:tr h="848360">
                <a:tc>
                  <a:txBody>
                    <a:bodyPr/>
                    <a:lstStyle/>
                    <a:p>
                      <a:pPr>
                        <a:lnSpc>
                          <a:spcPct val="150000"/>
                        </a:lnSpc>
                        <a:spcBef>
                          <a:spcPts val="600"/>
                        </a:spcBef>
                      </a:pPr>
                      <a:r>
                        <a:rPr lang="en-AU" sz="1200" b="1" kern="1200" dirty="0">
                          <a:solidFill>
                            <a:schemeClr val="tx1"/>
                          </a:solidFill>
                          <a:effectLst/>
                          <a:latin typeface="+mn-lt"/>
                          <a:ea typeface="+mn-ea"/>
                          <a:cs typeface="+mn-cs"/>
                        </a:rPr>
                        <a:t>Write your conclusion</a:t>
                      </a:r>
                      <a:endParaRPr lang="en-AU" sz="1200" b="1" dirty="0">
                        <a:effectLst/>
                        <a:latin typeface="+mn-lt"/>
                        <a:ea typeface="Calibri" panose="020F0502020204030204" pitchFamily="34" charset="0"/>
                        <a:cs typeface="Arial" panose="020B0604020202020204" pitchFamily="34" charset="0"/>
                      </a:endParaRPr>
                    </a:p>
                  </a:txBody>
                  <a:tcPr marL="37136" marR="37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150000"/>
                        </a:lnSpc>
                        <a:spcBef>
                          <a:spcPts val="1200"/>
                        </a:spcBef>
                      </a:pPr>
                      <a:r>
                        <a:rPr lang="en-AU" sz="1200" dirty="0">
                          <a:effectLst/>
                          <a:latin typeface="+mn-lt"/>
                          <a:ea typeface="Calibri" panose="020F0502020204030204" pitchFamily="34" charset="0"/>
                          <a:cs typeface="Arial" panose="020B0604020202020204" pitchFamily="34" charset="0"/>
                        </a:rPr>
                        <a:t> </a:t>
                      </a:r>
                    </a:p>
                  </a:txBody>
                  <a:tcPr marL="37136" marR="37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4364837"/>
                  </a:ext>
                </a:extLst>
              </a:tr>
            </a:tbl>
          </a:graphicData>
        </a:graphic>
      </p:graphicFrame>
      <p:sp>
        <p:nvSpPr>
          <p:cNvPr id="4" name="Slide Number Placeholder 3">
            <a:extLst>
              <a:ext uri="{FF2B5EF4-FFF2-40B4-BE49-F238E27FC236}">
                <a16:creationId xmlns:a16="http://schemas.microsoft.com/office/drawing/2014/main" id="{9F90DD7A-EB43-1A51-64A1-0889634471E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31</a:t>
            </a:fld>
            <a:endParaRPr lang="en-AU"/>
          </a:p>
        </p:txBody>
      </p:sp>
    </p:spTree>
    <p:extLst>
      <p:ext uri="{BB962C8B-B14F-4D97-AF65-F5344CB8AC3E}">
        <p14:creationId xmlns:p14="http://schemas.microsoft.com/office/powerpoint/2010/main" val="284360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10743F-4463-F97C-AE5D-F10C66790925}"/>
              </a:ext>
            </a:extLst>
          </p:cNvPr>
          <p:cNvSpPr>
            <a:spLocks noGrp="1"/>
          </p:cNvSpPr>
          <p:nvPr>
            <p:ph type="title"/>
          </p:nvPr>
        </p:nvSpPr>
        <p:spPr/>
        <p:txBody>
          <a:bodyPr/>
          <a:lstStyle/>
          <a:p>
            <a:r>
              <a:rPr lang="en-AU" dirty="0"/>
              <a:t>Peer review</a:t>
            </a:r>
          </a:p>
        </p:txBody>
      </p:sp>
      <p:graphicFrame>
        <p:nvGraphicFramePr>
          <p:cNvPr id="6" name="Table 5" descr="Table 1 of 2 of a scaffold for students to peer review an analytical exposition. Some cells have been left intentionally blank for student responses.">
            <a:extLst>
              <a:ext uri="{FF2B5EF4-FFF2-40B4-BE49-F238E27FC236}">
                <a16:creationId xmlns:a16="http://schemas.microsoft.com/office/drawing/2014/main" id="{CCB0D25F-0A24-1D73-0F7B-3748D57D561D}"/>
              </a:ext>
            </a:extLst>
          </p:cNvPr>
          <p:cNvGraphicFramePr>
            <a:graphicFrameLocks noGrp="1"/>
          </p:cNvGraphicFramePr>
          <p:nvPr>
            <p:extLst>
              <p:ext uri="{D42A27DB-BD31-4B8C-83A1-F6EECF244321}">
                <p14:modId xmlns:p14="http://schemas.microsoft.com/office/powerpoint/2010/main" val="810380476"/>
              </p:ext>
            </p:extLst>
          </p:nvPr>
        </p:nvGraphicFramePr>
        <p:xfrm>
          <a:off x="360000" y="1422407"/>
          <a:ext cx="5546760" cy="4864093"/>
        </p:xfrm>
        <a:graphic>
          <a:graphicData uri="http://schemas.openxmlformats.org/drawingml/2006/table">
            <a:tbl>
              <a:tblPr firstRow="1" firstCol="1" bandRow="1"/>
              <a:tblGrid>
                <a:gridCol w="2519847">
                  <a:extLst>
                    <a:ext uri="{9D8B030D-6E8A-4147-A177-3AD203B41FA5}">
                      <a16:colId xmlns:a16="http://schemas.microsoft.com/office/drawing/2014/main" val="1320669434"/>
                    </a:ext>
                  </a:extLst>
                </a:gridCol>
                <a:gridCol w="1048969">
                  <a:extLst>
                    <a:ext uri="{9D8B030D-6E8A-4147-A177-3AD203B41FA5}">
                      <a16:colId xmlns:a16="http://schemas.microsoft.com/office/drawing/2014/main" val="1353751356"/>
                    </a:ext>
                  </a:extLst>
                </a:gridCol>
                <a:gridCol w="1977944">
                  <a:extLst>
                    <a:ext uri="{9D8B030D-6E8A-4147-A177-3AD203B41FA5}">
                      <a16:colId xmlns:a16="http://schemas.microsoft.com/office/drawing/2014/main" val="1527527235"/>
                    </a:ext>
                  </a:extLst>
                </a:gridCol>
              </a:tblGrid>
              <a:tr h="574746">
                <a:tc>
                  <a:txBody>
                    <a:bodyPr/>
                    <a:lstStyle/>
                    <a:p>
                      <a:pPr>
                        <a:lnSpc>
                          <a:spcPct val="150000"/>
                        </a:lnSpc>
                        <a:spcBef>
                          <a:spcPts val="1200"/>
                        </a:spcBef>
                      </a:pPr>
                      <a:r>
                        <a:rPr lang="en-AU" sz="1200" b="1" dirty="0">
                          <a:solidFill>
                            <a:srgbClr val="FFFFFF"/>
                          </a:solidFill>
                          <a:effectLst/>
                          <a:latin typeface="+mj-lt"/>
                          <a:ea typeface="Calibri" panose="020F0502020204030204" pitchFamily="34" charset="0"/>
                          <a:cs typeface="Arial" panose="020B0604020202020204" pitchFamily="34" charset="0"/>
                        </a:rPr>
                        <a:t>Criteria</a:t>
                      </a:r>
                      <a:endParaRPr lang="en-AU" sz="1200" dirty="0">
                        <a:effectLst/>
                        <a:latin typeface="+mj-lt"/>
                        <a:ea typeface="Calibri" panose="020F0502020204030204" pitchFamily="34" charset="0"/>
                        <a:cs typeface="Arial" panose="020B0604020202020204" pitchFamily="34" charset="0"/>
                      </a:endParaRPr>
                    </a:p>
                  </a:txBody>
                  <a:tcPr marL="57474" marR="57474" marT="0" marB="0">
                    <a:lnL w="12700" cap="flat" cmpd="sng" algn="ctr">
                      <a:solidFill>
                        <a:srgbClr val="000000"/>
                      </a:solidFill>
                      <a:prstDash val="solid"/>
                      <a:round/>
                      <a:headEnd type="none" w="med" len="med"/>
                      <a:tailEnd type="none" w="med" len="med"/>
                    </a:lnL>
                    <a:lnR>
                      <a:noFill/>
                    </a:lnR>
                    <a:lnT>
                      <a:noFill/>
                    </a:lnT>
                    <a:lnB w="38100" cap="flat" cmpd="sng" algn="ctr">
                      <a:solidFill>
                        <a:srgbClr val="D7153A"/>
                      </a:solidFill>
                      <a:prstDash val="solid"/>
                      <a:round/>
                      <a:headEnd type="none" w="med" len="med"/>
                      <a:tailEnd type="none" w="med" len="med"/>
                    </a:lnB>
                    <a:solidFill>
                      <a:srgbClr val="002664"/>
                    </a:solidFill>
                  </a:tcPr>
                </a:tc>
                <a:tc>
                  <a:txBody>
                    <a:bodyPr/>
                    <a:lstStyle/>
                    <a:p>
                      <a:pPr>
                        <a:lnSpc>
                          <a:spcPct val="150000"/>
                        </a:lnSpc>
                        <a:spcBef>
                          <a:spcPts val="1200"/>
                        </a:spcBef>
                      </a:pPr>
                      <a:r>
                        <a:rPr lang="en-AU" sz="1200" b="1" dirty="0">
                          <a:solidFill>
                            <a:srgbClr val="FFFFFF"/>
                          </a:solidFill>
                          <a:effectLst/>
                          <a:latin typeface="+mj-lt"/>
                          <a:ea typeface="Calibri" panose="020F0502020204030204" pitchFamily="34" charset="0"/>
                          <a:cs typeface="Arial" panose="020B0604020202020204" pitchFamily="34" charset="0"/>
                        </a:rPr>
                        <a:t>Present/ not present</a:t>
                      </a:r>
                      <a:endParaRPr lang="en-AU" sz="1200" dirty="0">
                        <a:effectLst/>
                        <a:latin typeface="+mj-lt"/>
                        <a:ea typeface="Calibri" panose="020F0502020204030204" pitchFamily="34" charset="0"/>
                        <a:cs typeface="Arial" panose="020B0604020202020204" pitchFamily="34" charset="0"/>
                      </a:endParaRPr>
                    </a:p>
                  </a:txBody>
                  <a:tcPr marL="57474" marR="57474" marT="0" marB="0">
                    <a:lnL>
                      <a:noFill/>
                    </a:lnL>
                    <a:lnR>
                      <a:noFill/>
                    </a:lnR>
                    <a:lnT>
                      <a:noFill/>
                    </a:lnT>
                    <a:lnB w="38100" cap="flat" cmpd="sng" algn="ctr">
                      <a:solidFill>
                        <a:srgbClr val="D7153A"/>
                      </a:solidFill>
                      <a:prstDash val="solid"/>
                      <a:round/>
                      <a:headEnd type="none" w="med" len="med"/>
                      <a:tailEnd type="none" w="med" len="med"/>
                    </a:lnB>
                    <a:solidFill>
                      <a:srgbClr val="002664"/>
                    </a:solidFill>
                  </a:tcPr>
                </a:tc>
                <a:tc>
                  <a:txBody>
                    <a:bodyPr/>
                    <a:lstStyle/>
                    <a:p>
                      <a:pPr>
                        <a:lnSpc>
                          <a:spcPct val="150000"/>
                        </a:lnSpc>
                        <a:spcBef>
                          <a:spcPts val="1200"/>
                        </a:spcBef>
                      </a:pPr>
                      <a:r>
                        <a:rPr lang="en-AU" sz="1200" b="1" dirty="0">
                          <a:solidFill>
                            <a:srgbClr val="FFFFFF"/>
                          </a:solidFill>
                          <a:effectLst/>
                          <a:latin typeface="+mj-lt"/>
                          <a:ea typeface="Calibri" panose="020F0502020204030204" pitchFamily="34" charset="0"/>
                          <a:cs typeface="Arial" panose="020B0604020202020204" pitchFamily="34" charset="0"/>
                        </a:rPr>
                        <a:t>Comment</a:t>
                      </a:r>
                      <a:endParaRPr lang="en-AU" sz="1200" dirty="0">
                        <a:effectLst/>
                        <a:latin typeface="+mj-lt"/>
                        <a:ea typeface="Calibri" panose="020F0502020204030204" pitchFamily="34" charset="0"/>
                        <a:cs typeface="Arial" panose="020B0604020202020204" pitchFamily="34" charset="0"/>
                      </a:endParaRPr>
                    </a:p>
                  </a:txBody>
                  <a:tcPr marL="57474" marR="57474" marT="0" marB="0">
                    <a:lnL>
                      <a:noFill/>
                    </a:lnL>
                    <a:lnR w="12700" cap="flat" cmpd="sng" algn="ctr">
                      <a:solidFill>
                        <a:srgbClr val="000000"/>
                      </a:solidFill>
                      <a:prstDash val="solid"/>
                      <a:round/>
                      <a:headEnd type="none" w="med" len="med"/>
                      <a:tailEnd type="none" w="med" len="med"/>
                    </a:lnR>
                    <a:lnT>
                      <a:noFill/>
                    </a:lnT>
                    <a:lnB w="38100" cap="flat" cmpd="sng" algn="ctr">
                      <a:solidFill>
                        <a:srgbClr val="D7153A"/>
                      </a:solidFill>
                      <a:prstDash val="solid"/>
                      <a:round/>
                      <a:headEnd type="none" w="med" len="med"/>
                      <a:tailEnd type="none" w="med" len="med"/>
                    </a:lnB>
                    <a:solidFill>
                      <a:srgbClr val="002664"/>
                    </a:solidFill>
                  </a:tcPr>
                </a:tc>
                <a:extLst>
                  <a:ext uri="{0D108BD9-81ED-4DB2-BD59-A6C34878D82A}">
                    <a16:rowId xmlns:a16="http://schemas.microsoft.com/office/drawing/2014/main" val="1560056572"/>
                  </a:ext>
                </a:extLst>
              </a:tr>
              <a:tr h="1029633">
                <a:tc>
                  <a:txBody>
                    <a:bodyPr/>
                    <a:lstStyle/>
                    <a:p>
                      <a:pPr>
                        <a:lnSpc>
                          <a:spcPct val="150000"/>
                        </a:lnSpc>
                        <a:spcBef>
                          <a:spcPts val="1200"/>
                        </a:spcBef>
                      </a:pPr>
                      <a:r>
                        <a:rPr lang="en-AU" sz="1200" b="1" dirty="0">
                          <a:solidFill>
                            <a:srgbClr val="000000"/>
                          </a:solidFill>
                          <a:effectLst/>
                          <a:latin typeface="+mn-lt"/>
                          <a:ea typeface="Calibri" panose="020F0502020204030204" pitchFamily="34" charset="0"/>
                          <a:cs typeface="Arial" panose="020B0604020202020204" pitchFamily="34" charset="0"/>
                        </a:rPr>
                        <a:t>Analytical exposition structure – background, thesis statement, argument 1–3, conclusion</a:t>
                      </a:r>
                      <a:endParaRPr lang="en-AU" sz="1200" dirty="0">
                        <a:effectLst/>
                        <a:latin typeface="+mn-lt"/>
                        <a:ea typeface="Calibri" panose="020F0502020204030204" pitchFamily="34" charset="0"/>
                        <a:cs typeface="Arial" panose="020B0604020202020204" pitchFamily="34" charset="0"/>
                      </a:endParaRPr>
                    </a:p>
                  </a:txBody>
                  <a:tcPr marL="57474" marR="5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D7153A"/>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pPr>
                      <a:r>
                        <a:rPr lang="en-AU" sz="1200" dirty="0">
                          <a:effectLst/>
                          <a:latin typeface="+mn-lt"/>
                          <a:ea typeface="Calibri" panose="020F0502020204030204" pitchFamily="34" charset="0"/>
                          <a:cs typeface="Arial" panose="020B0604020202020204" pitchFamily="34" charset="0"/>
                        </a:rPr>
                        <a:t> </a:t>
                      </a:r>
                    </a:p>
                  </a:txBody>
                  <a:tcPr marL="57474" marR="5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D7153A"/>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pPr>
                      <a:r>
                        <a:rPr lang="en-AU" sz="1200" dirty="0">
                          <a:effectLst/>
                          <a:latin typeface="+mn-lt"/>
                          <a:ea typeface="Calibri" panose="020F0502020204030204" pitchFamily="34" charset="0"/>
                          <a:cs typeface="Arial" panose="020B0604020202020204" pitchFamily="34" charset="0"/>
                        </a:rPr>
                        <a:t> </a:t>
                      </a:r>
                    </a:p>
                  </a:txBody>
                  <a:tcPr marL="57474" marR="5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D7153A"/>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69379"/>
                  </a:ext>
                </a:extLst>
              </a:tr>
              <a:tr h="1029633">
                <a:tc>
                  <a:txBody>
                    <a:bodyPr/>
                    <a:lstStyle/>
                    <a:p>
                      <a:pPr>
                        <a:lnSpc>
                          <a:spcPct val="150000"/>
                        </a:lnSpc>
                        <a:spcBef>
                          <a:spcPts val="1200"/>
                        </a:spcBef>
                      </a:pPr>
                      <a:r>
                        <a:rPr lang="en-AU" sz="1200" b="1" dirty="0">
                          <a:solidFill>
                            <a:srgbClr val="000000"/>
                          </a:solidFill>
                          <a:effectLst/>
                          <a:latin typeface="+mn-lt"/>
                          <a:ea typeface="Calibri" panose="020F0502020204030204" pitchFamily="34" charset="0"/>
                          <a:cs typeface="Arial" panose="020B0604020202020204" pitchFamily="34" charset="0"/>
                        </a:rPr>
                        <a:t>Background information – is concise and well developed</a:t>
                      </a:r>
                      <a:endParaRPr lang="en-AU" sz="1200" dirty="0">
                        <a:effectLst/>
                        <a:latin typeface="+mn-lt"/>
                        <a:ea typeface="Calibri" panose="020F0502020204030204" pitchFamily="34" charset="0"/>
                        <a:cs typeface="Arial" panose="020B0604020202020204" pitchFamily="34" charset="0"/>
                      </a:endParaRPr>
                    </a:p>
                  </a:txBody>
                  <a:tcPr marL="57474" marR="5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150000"/>
                        </a:lnSpc>
                        <a:spcBef>
                          <a:spcPts val="1200"/>
                        </a:spcBef>
                      </a:pPr>
                      <a:r>
                        <a:rPr lang="en-AU" sz="1200" dirty="0">
                          <a:effectLst/>
                          <a:latin typeface="+mn-lt"/>
                          <a:ea typeface="Calibri" panose="020F0502020204030204" pitchFamily="34" charset="0"/>
                          <a:cs typeface="Arial" panose="020B0604020202020204" pitchFamily="34" charset="0"/>
                        </a:rPr>
                        <a:t> </a:t>
                      </a:r>
                    </a:p>
                  </a:txBody>
                  <a:tcPr marL="57474" marR="5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150000"/>
                        </a:lnSpc>
                        <a:spcBef>
                          <a:spcPts val="1200"/>
                        </a:spcBef>
                      </a:pPr>
                      <a:r>
                        <a:rPr lang="en-AU" sz="1200" dirty="0">
                          <a:effectLst/>
                          <a:latin typeface="+mn-lt"/>
                          <a:ea typeface="Calibri" panose="020F0502020204030204" pitchFamily="34" charset="0"/>
                          <a:cs typeface="Arial" panose="020B0604020202020204" pitchFamily="34" charset="0"/>
                        </a:rPr>
                        <a:t> </a:t>
                      </a:r>
                    </a:p>
                  </a:txBody>
                  <a:tcPr marL="57474" marR="5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2854992480"/>
                  </a:ext>
                </a:extLst>
              </a:tr>
              <a:tr h="667981">
                <a:tc>
                  <a:txBody>
                    <a:bodyPr/>
                    <a:lstStyle/>
                    <a:p>
                      <a:pPr>
                        <a:lnSpc>
                          <a:spcPct val="150000"/>
                        </a:lnSpc>
                        <a:spcBef>
                          <a:spcPts val="1200"/>
                        </a:spcBef>
                      </a:pPr>
                      <a:r>
                        <a:rPr lang="en-AU" sz="1200" b="1">
                          <a:solidFill>
                            <a:srgbClr val="000000"/>
                          </a:solidFill>
                          <a:effectLst/>
                          <a:latin typeface="+mn-lt"/>
                          <a:ea typeface="Calibri" panose="020F0502020204030204" pitchFamily="34" charset="0"/>
                          <a:cs typeface="Arial" panose="020B0604020202020204" pitchFamily="34" charset="0"/>
                        </a:rPr>
                        <a:t>Thesis statement – is concise and well developed</a:t>
                      </a:r>
                      <a:endParaRPr lang="en-AU" sz="1200">
                        <a:effectLst/>
                        <a:latin typeface="+mn-lt"/>
                        <a:ea typeface="Calibri" panose="020F0502020204030204" pitchFamily="34" charset="0"/>
                        <a:cs typeface="Arial" panose="020B0604020202020204" pitchFamily="34" charset="0"/>
                      </a:endParaRPr>
                    </a:p>
                  </a:txBody>
                  <a:tcPr marL="57474" marR="5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pPr>
                      <a:r>
                        <a:rPr lang="en-AU" sz="1200">
                          <a:effectLst/>
                          <a:latin typeface="+mn-lt"/>
                          <a:ea typeface="Calibri" panose="020F0502020204030204" pitchFamily="34" charset="0"/>
                          <a:cs typeface="Arial" panose="020B0604020202020204" pitchFamily="34" charset="0"/>
                        </a:rPr>
                        <a:t> </a:t>
                      </a:r>
                    </a:p>
                  </a:txBody>
                  <a:tcPr marL="57474" marR="5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pPr>
                      <a:r>
                        <a:rPr lang="en-AU" sz="1200" dirty="0">
                          <a:effectLst/>
                          <a:latin typeface="+mn-lt"/>
                          <a:ea typeface="Calibri" panose="020F0502020204030204" pitchFamily="34" charset="0"/>
                          <a:cs typeface="Arial" panose="020B0604020202020204" pitchFamily="34" charset="0"/>
                        </a:rPr>
                        <a:t> </a:t>
                      </a:r>
                    </a:p>
                  </a:txBody>
                  <a:tcPr marL="57474" marR="5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6387877"/>
                  </a:ext>
                </a:extLst>
              </a:tr>
              <a:tr h="1562100">
                <a:tc>
                  <a:txBody>
                    <a:bodyPr/>
                    <a:lstStyle/>
                    <a:p>
                      <a:pPr>
                        <a:lnSpc>
                          <a:spcPct val="150000"/>
                        </a:lnSpc>
                        <a:spcBef>
                          <a:spcPts val="1200"/>
                        </a:spcBef>
                      </a:pPr>
                      <a:r>
                        <a:rPr lang="en-AU" sz="1200" b="1" dirty="0">
                          <a:solidFill>
                            <a:srgbClr val="000000"/>
                          </a:solidFill>
                          <a:effectLst/>
                          <a:latin typeface="+mn-lt"/>
                          <a:ea typeface="Calibri" panose="020F0502020204030204" pitchFamily="34" charset="0"/>
                          <a:cs typeface="Arial" panose="020B0604020202020204" pitchFamily="34" charset="0"/>
                        </a:rPr>
                        <a:t>Argument – comprehensive and well-developed arguments are presented and supported with evidence</a:t>
                      </a:r>
                      <a:endParaRPr lang="en-AU" sz="1200" dirty="0">
                        <a:effectLst/>
                        <a:latin typeface="+mn-lt"/>
                        <a:ea typeface="Calibri" panose="020F0502020204030204" pitchFamily="34" charset="0"/>
                        <a:cs typeface="Arial" panose="020B0604020202020204" pitchFamily="34" charset="0"/>
                      </a:endParaRPr>
                    </a:p>
                  </a:txBody>
                  <a:tcPr marL="57474" marR="5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150000"/>
                        </a:lnSpc>
                        <a:spcBef>
                          <a:spcPts val="1200"/>
                        </a:spcBef>
                      </a:pPr>
                      <a:r>
                        <a:rPr lang="en-AU" sz="1200">
                          <a:effectLst/>
                          <a:latin typeface="+mn-lt"/>
                          <a:ea typeface="Calibri" panose="020F0502020204030204" pitchFamily="34" charset="0"/>
                          <a:cs typeface="Arial" panose="020B0604020202020204" pitchFamily="34" charset="0"/>
                        </a:rPr>
                        <a:t> </a:t>
                      </a:r>
                    </a:p>
                  </a:txBody>
                  <a:tcPr marL="57474" marR="5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150000"/>
                        </a:lnSpc>
                        <a:spcBef>
                          <a:spcPts val="1200"/>
                        </a:spcBef>
                      </a:pPr>
                      <a:r>
                        <a:rPr lang="en-AU" sz="1200" dirty="0">
                          <a:effectLst/>
                          <a:latin typeface="+mn-lt"/>
                          <a:ea typeface="Calibri" panose="020F0502020204030204" pitchFamily="34" charset="0"/>
                          <a:cs typeface="Arial" panose="020B0604020202020204" pitchFamily="34" charset="0"/>
                        </a:rPr>
                        <a:t> </a:t>
                      </a:r>
                    </a:p>
                  </a:txBody>
                  <a:tcPr marL="57474" marR="5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1873061982"/>
                  </a:ext>
                </a:extLst>
              </a:tr>
            </a:tbl>
          </a:graphicData>
        </a:graphic>
      </p:graphicFrame>
      <p:graphicFrame>
        <p:nvGraphicFramePr>
          <p:cNvPr id="7" name="Table 6" descr="Table 2 of 2 of a scaffold for students to peer review an analytical exposition. Some cells have been left intentionally blank for student responses.">
            <a:extLst>
              <a:ext uri="{FF2B5EF4-FFF2-40B4-BE49-F238E27FC236}">
                <a16:creationId xmlns:a16="http://schemas.microsoft.com/office/drawing/2014/main" id="{B457F7EA-D921-4DE5-A2E2-4830711A1789}"/>
              </a:ext>
            </a:extLst>
          </p:cNvPr>
          <p:cNvGraphicFramePr>
            <a:graphicFrameLocks noGrp="1"/>
          </p:cNvGraphicFramePr>
          <p:nvPr>
            <p:extLst>
              <p:ext uri="{D42A27DB-BD31-4B8C-83A1-F6EECF244321}">
                <p14:modId xmlns:p14="http://schemas.microsoft.com/office/powerpoint/2010/main" val="2716165988"/>
              </p:ext>
            </p:extLst>
          </p:nvPr>
        </p:nvGraphicFramePr>
        <p:xfrm>
          <a:off x="6096000" y="1422400"/>
          <a:ext cx="5546762" cy="4866214"/>
        </p:xfrm>
        <a:graphic>
          <a:graphicData uri="http://schemas.openxmlformats.org/drawingml/2006/table">
            <a:tbl>
              <a:tblPr firstRow="1" firstCol="1" bandRow="1"/>
              <a:tblGrid>
                <a:gridCol w="2518729">
                  <a:extLst>
                    <a:ext uri="{9D8B030D-6E8A-4147-A177-3AD203B41FA5}">
                      <a16:colId xmlns:a16="http://schemas.microsoft.com/office/drawing/2014/main" val="1320669434"/>
                    </a:ext>
                  </a:extLst>
                </a:gridCol>
                <a:gridCol w="1048711">
                  <a:extLst>
                    <a:ext uri="{9D8B030D-6E8A-4147-A177-3AD203B41FA5}">
                      <a16:colId xmlns:a16="http://schemas.microsoft.com/office/drawing/2014/main" val="1353751356"/>
                    </a:ext>
                  </a:extLst>
                </a:gridCol>
                <a:gridCol w="1979322">
                  <a:extLst>
                    <a:ext uri="{9D8B030D-6E8A-4147-A177-3AD203B41FA5}">
                      <a16:colId xmlns:a16="http://schemas.microsoft.com/office/drawing/2014/main" val="1527527235"/>
                    </a:ext>
                  </a:extLst>
                </a:gridCol>
              </a:tblGrid>
              <a:tr h="558482">
                <a:tc>
                  <a:txBody>
                    <a:bodyPr/>
                    <a:lstStyle/>
                    <a:p>
                      <a:pPr>
                        <a:lnSpc>
                          <a:spcPct val="150000"/>
                        </a:lnSpc>
                        <a:spcBef>
                          <a:spcPts val="1200"/>
                        </a:spcBef>
                      </a:pPr>
                      <a:r>
                        <a:rPr lang="en-AU" sz="1200" b="1" dirty="0">
                          <a:solidFill>
                            <a:srgbClr val="FFFFFF"/>
                          </a:solidFill>
                          <a:effectLst/>
                          <a:latin typeface="+mj-lt"/>
                          <a:ea typeface="Calibri" panose="020F0502020204030204" pitchFamily="34" charset="0"/>
                          <a:cs typeface="Arial" panose="020B0604020202020204" pitchFamily="34" charset="0"/>
                        </a:rPr>
                        <a:t>Criteria</a:t>
                      </a:r>
                      <a:endParaRPr lang="en-AU" sz="1200" dirty="0">
                        <a:effectLst/>
                        <a:latin typeface="+mj-lt"/>
                        <a:ea typeface="Calibri" panose="020F0502020204030204" pitchFamily="34" charset="0"/>
                        <a:cs typeface="Arial" panose="020B0604020202020204" pitchFamily="34" charset="0"/>
                      </a:endParaRPr>
                    </a:p>
                  </a:txBody>
                  <a:tcPr marL="57474" marR="57474" marT="0" marB="0">
                    <a:lnL w="12700" cap="flat" cmpd="sng" algn="ctr">
                      <a:solidFill>
                        <a:srgbClr val="000000"/>
                      </a:solidFill>
                      <a:prstDash val="solid"/>
                      <a:round/>
                      <a:headEnd type="none" w="med" len="med"/>
                      <a:tailEnd type="none" w="med" len="med"/>
                    </a:lnL>
                    <a:lnR>
                      <a:noFill/>
                    </a:lnR>
                    <a:lnT>
                      <a:noFill/>
                    </a:lnT>
                    <a:lnB w="38100" cap="flat" cmpd="sng" algn="ctr">
                      <a:solidFill>
                        <a:srgbClr val="D7153A"/>
                      </a:solidFill>
                      <a:prstDash val="solid"/>
                      <a:round/>
                      <a:headEnd type="none" w="med" len="med"/>
                      <a:tailEnd type="none" w="med" len="med"/>
                    </a:lnB>
                    <a:solidFill>
                      <a:srgbClr val="002664"/>
                    </a:solidFill>
                  </a:tcPr>
                </a:tc>
                <a:tc>
                  <a:txBody>
                    <a:bodyPr/>
                    <a:lstStyle/>
                    <a:p>
                      <a:pPr>
                        <a:lnSpc>
                          <a:spcPct val="150000"/>
                        </a:lnSpc>
                        <a:spcBef>
                          <a:spcPts val="1200"/>
                        </a:spcBef>
                      </a:pPr>
                      <a:r>
                        <a:rPr lang="en-AU" sz="1200" b="1" dirty="0">
                          <a:solidFill>
                            <a:srgbClr val="FFFFFF"/>
                          </a:solidFill>
                          <a:effectLst/>
                          <a:latin typeface="+mj-lt"/>
                          <a:ea typeface="Calibri" panose="020F0502020204030204" pitchFamily="34" charset="0"/>
                          <a:cs typeface="Arial" panose="020B0604020202020204" pitchFamily="34" charset="0"/>
                        </a:rPr>
                        <a:t>Present/ not present</a:t>
                      </a:r>
                      <a:endParaRPr lang="en-AU" sz="1200" dirty="0">
                        <a:effectLst/>
                        <a:latin typeface="+mj-lt"/>
                        <a:ea typeface="Calibri" panose="020F0502020204030204" pitchFamily="34" charset="0"/>
                        <a:cs typeface="Arial" panose="020B0604020202020204" pitchFamily="34" charset="0"/>
                      </a:endParaRPr>
                    </a:p>
                  </a:txBody>
                  <a:tcPr marL="57474" marR="57474" marT="0" marB="0">
                    <a:lnL>
                      <a:noFill/>
                    </a:lnL>
                    <a:lnR>
                      <a:noFill/>
                    </a:lnR>
                    <a:lnT>
                      <a:noFill/>
                    </a:lnT>
                    <a:lnB w="38100" cap="flat" cmpd="sng" algn="ctr">
                      <a:solidFill>
                        <a:srgbClr val="D7153A"/>
                      </a:solidFill>
                      <a:prstDash val="solid"/>
                      <a:round/>
                      <a:headEnd type="none" w="med" len="med"/>
                      <a:tailEnd type="none" w="med" len="med"/>
                    </a:lnB>
                    <a:solidFill>
                      <a:srgbClr val="002664"/>
                    </a:solidFill>
                  </a:tcPr>
                </a:tc>
                <a:tc>
                  <a:txBody>
                    <a:bodyPr/>
                    <a:lstStyle/>
                    <a:p>
                      <a:pPr>
                        <a:lnSpc>
                          <a:spcPct val="150000"/>
                        </a:lnSpc>
                        <a:spcBef>
                          <a:spcPts val="1200"/>
                        </a:spcBef>
                      </a:pPr>
                      <a:r>
                        <a:rPr lang="en-AU" sz="1200" b="1" dirty="0">
                          <a:solidFill>
                            <a:srgbClr val="FFFFFF"/>
                          </a:solidFill>
                          <a:effectLst/>
                          <a:latin typeface="+mj-lt"/>
                          <a:ea typeface="Calibri" panose="020F0502020204030204" pitchFamily="34" charset="0"/>
                          <a:cs typeface="Arial" panose="020B0604020202020204" pitchFamily="34" charset="0"/>
                        </a:rPr>
                        <a:t>Comment</a:t>
                      </a:r>
                      <a:endParaRPr lang="en-AU" sz="1200" dirty="0">
                        <a:effectLst/>
                        <a:latin typeface="+mj-lt"/>
                        <a:ea typeface="Calibri" panose="020F0502020204030204" pitchFamily="34" charset="0"/>
                        <a:cs typeface="Arial" panose="020B0604020202020204" pitchFamily="34" charset="0"/>
                      </a:endParaRPr>
                    </a:p>
                  </a:txBody>
                  <a:tcPr marL="57474" marR="57474" marT="0" marB="0">
                    <a:lnL>
                      <a:noFill/>
                    </a:lnL>
                    <a:lnR w="12700" cap="flat" cmpd="sng" algn="ctr">
                      <a:solidFill>
                        <a:srgbClr val="000000"/>
                      </a:solidFill>
                      <a:prstDash val="solid"/>
                      <a:round/>
                      <a:headEnd type="none" w="med" len="med"/>
                      <a:tailEnd type="none" w="med" len="med"/>
                    </a:lnR>
                    <a:lnT>
                      <a:noFill/>
                    </a:lnT>
                    <a:lnB w="38100" cap="flat" cmpd="sng" algn="ctr">
                      <a:solidFill>
                        <a:srgbClr val="D7153A"/>
                      </a:solidFill>
                      <a:prstDash val="solid"/>
                      <a:round/>
                      <a:headEnd type="none" w="med" len="med"/>
                      <a:tailEnd type="none" w="med" len="med"/>
                    </a:lnB>
                    <a:solidFill>
                      <a:srgbClr val="002664"/>
                    </a:solidFill>
                  </a:tcPr>
                </a:tc>
                <a:extLst>
                  <a:ext uri="{0D108BD9-81ED-4DB2-BD59-A6C34878D82A}">
                    <a16:rowId xmlns:a16="http://schemas.microsoft.com/office/drawing/2014/main" val="1560056572"/>
                  </a:ext>
                </a:extLst>
              </a:tr>
              <a:tr h="565204">
                <a:tc>
                  <a:txBody>
                    <a:bodyPr/>
                    <a:lstStyle/>
                    <a:p>
                      <a:pPr>
                        <a:lnSpc>
                          <a:spcPct val="150000"/>
                        </a:lnSpc>
                        <a:spcBef>
                          <a:spcPts val="1200"/>
                        </a:spcBef>
                      </a:pPr>
                      <a:r>
                        <a:rPr lang="en-AU" sz="1200" b="1" kern="1200" dirty="0">
                          <a:solidFill>
                            <a:schemeClr val="tx1"/>
                          </a:solidFill>
                          <a:effectLst/>
                          <a:latin typeface="+mn-lt"/>
                          <a:ea typeface="+mn-ea"/>
                          <a:cs typeface="+mn-cs"/>
                        </a:rPr>
                        <a:t>Conclusion – the conclusion is compelling and insightful</a:t>
                      </a:r>
                      <a:endParaRPr lang="en-AU" sz="1200" b="1" dirty="0">
                        <a:solidFill>
                          <a:schemeClr val="tx1"/>
                        </a:solidFill>
                        <a:effectLst/>
                        <a:latin typeface="+mn-lt"/>
                        <a:ea typeface="Calibri" panose="020F0502020204030204" pitchFamily="34" charset="0"/>
                        <a:cs typeface="Arial" panose="020B0604020202020204" pitchFamily="34" charset="0"/>
                      </a:endParaRPr>
                    </a:p>
                  </a:txBody>
                  <a:tcPr marL="57474" marR="5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D7153A"/>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pPr>
                      <a:r>
                        <a:rPr lang="en-AU" sz="1000" b="1">
                          <a:effectLst/>
                          <a:latin typeface="Arial" panose="020B0604020202020204" pitchFamily="34" charset="0"/>
                          <a:ea typeface="Calibri" panose="020F0502020204030204" pitchFamily="34" charset="0"/>
                          <a:cs typeface="Arial" panose="020B0604020202020204" pitchFamily="34" charset="0"/>
                        </a:rPr>
                        <a:t> </a:t>
                      </a:r>
                    </a:p>
                  </a:txBody>
                  <a:tcPr marL="57474" marR="5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D7153A"/>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pPr>
                      <a:r>
                        <a:rPr lang="en-AU" sz="1000" b="1">
                          <a:effectLst/>
                          <a:latin typeface="Arial" panose="020B0604020202020204" pitchFamily="34" charset="0"/>
                          <a:ea typeface="Calibri" panose="020F0502020204030204" pitchFamily="34" charset="0"/>
                          <a:cs typeface="Arial" panose="020B0604020202020204" pitchFamily="34" charset="0"/>
                        </a:rPr>
                        <a:t> </a:t>
                      </a:r>
                    </a:p>
                  </a:txBody>
                  <a:tcPr marL="57474" marR="5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D7153A"/>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69379"/>
                  </a:ext>
                </a:extLst>
              </a:tr>
              <a:tr h="628833">
                <a:tc>
                  <a:txBody>
                    <a:bodyPr/>
                    <a:lstStyle/>
                    <a:p>
                      <a:pPr>
                        <a:lnSpc>
                          <a:spcPct val="150000"/>
                        </a:lnSpc>
                        <a:spcBef>
                          <a:spcPts val="1200"/>
                        </a:spcBef>
                      </a:pPr>
                      <a:r>
                        <a:rPr lang="en-AU" sz="1200" b="1" dirty="0">
                          <a:solidFill>
                            <a:schemeClr val="tx1"/>
                          </a:solidFill>
                          <a:effectLst/>
                          <a:latin typeface="+mn-lt"/>
                          <a:ea typeface="Calibri" panose="020F0502020204030204" pitchFamily="34" charset="0"/>
                          <a:cs typeface="Arial" panose="020B0604020202020204" pitchFamily="34" charset="0"/>
                        </a:rPr>
                        <a:t>Register – formal language used throughout the text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150000"/>
                        </a:lnSpc>
                        <a:spcBef>
                          <a:spcPts val="1200"/>
                        </a:spcBef>
                      </a:pPr>
                      <a:r>
                        <a:rPr lang="en-AU" sz="1000" b="1">
                          <a:effectLst/>
                          <a:latin typeface="Arial" panose="020B0604020202020204" pitchFamily="34" charset="0"/>
                          <a:ea typeface="Calibri" panose="020F0502020204030204" pitchFamily="34" charset="0"/>
                          <a:cs typeface="Arial" panose="020B0604020202020204" pitchFamily="34" charset="0"/>
                        </a:rPr>
                        <a:t> </a:t>
                      </a:r>
                    </a:p>
                  </a:txBody>
                  <a:tcPr marL="57474" marR="5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150000"/>
                        </a:lnSpc>
                        <a:spcBef>
                          <a:spcPts val="1200"/>
                        </a:spcBef>
                      </a:pPr>
                      <a:r>
                        <a:rPr lang="en-AU" sz="1000" b="1">
                          <a:effectLst/>
                          <a:latin typeface="Arial" panose="020B0604020202020204" pitchFamily="34" charset="0"/>
                          <a:ea typeface="Calibri" panose="020F0502020204030204" pitchFamily="34" charset="0"/>
                          <a:cs typeface="Arial" panose="020B0604020202020204" pitchFamily="34" charset="0"/>
                        </a:rPr>
                        <a:t> </a:t>
                      </a:r>
                    </a:p>
                  </a:txBody>
                  <a:tcPr marL="57474" marR="5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2854992480"/>
                  </a:ext>
                </a:extLst>
              </a:tr>
              <a:tr h="1000498">
                <a:tc>
                  <a:txBody>
                    <a:bodyPr/>
                    <a:lstStyle/>
                    <a:p>
                      <a:pPr>
                        <a:lnSpc>
                          <a:spcPct val="150000"/>
                        </a:lnSpc>
                        <a:spcBef>
                          <a:spcPts val="1200"/>
                        </a:spcBef>
                      </a:pPr>
                      <a:r>
                        <a:rPr lang="en-AU" sz="1200" b="1" dirty="0">
                          <a:solidFill>
                            <a:schemeClr val="tx1"/>
                          </a:solidFill>
                          <a:effectLst/>
                          <a:latin typeface="+mn-lt"/>
                          <a:ea typeface="Calibri" panose="020F0502020204030204" pitchFamily="34" charset="0"/>
                          <a:cs typeface="Arial" panose="020B0604020202020204" pitchFamily="34" charset="0"/>
                        </a:rPr>
                        <a:t>Nominalisation – is used effectively throughout the text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pPr>
                      <a:r>
                        <a:rPr lang="en-AU" sz="1000" b="1">
                          <a:effectLst/>
                          <a:latin typeface="Arial" panose="020B0604020202020204" pitchFamily="34" charset="0"/>
                          <a:ea typeface="Calibri" panose="020F0502020204030204" pitchFamily="34" charset="0"/>
                          <a:cs typeface="Arial" panose="020B0604020202020204" pitchFamily="34" charset="0"/>
                        </a:rPr>
                        <a:t> </a:t>
                      </a:r>
                    </a:p>
                  </a:txBody>
                  <a:tcPr marL="57474" marR="5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pPr>
                      <a:r>
                        <a:rPr lang="en-AU" sz="1000" b="1">
                          <a:effectLst/>
                          <a:latin typeface="Arial" panose="020B0604020202020204" pitchFamily="34" charset="0"/>
                          <a:ea typeface="Calibri" panose="020F0502020204030204" pitchFamily="34" charset="0"/>
                          <a:cs typeface="Arial" panose="020B0604020202020204" pitchFamily="34" charset="0"/>
                        </a:rPr>
                        <a:t> </a:t>
                      </a:r>
                    </a:p>
                  </a:txBody>
                  <a:tcPr marL="57474" marR="5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6387877"/>
                  </a:ext>
                </a:extLst>
              </a:tr>
              <a:tr h="636571">
                <a:tc>
                  <a:txBody>
                    <a:bodyPr/>
                    <a:lstStyle/>
                    <a:p>
                      <a:pPr>
                        <a:lnSpc>
                          <a:spcPct val="150000"/>
                        </a:lnSpc>
                        <a:spcBef>
                          <a:spcPts val="1200"/>
                        </a:spcBef>
                      </a:pPr>
                      <a:r>
                        <a:rPr lang="en-AU" sz="1200" b="1" dirty="0">
                          <a:solidFill>
                            <a:schemeClr val="tx1"/>
                          </a:solidFill>
                          <a:effectLst/>
                          <a:latin typeface="+mn-lt"/>
                          <a:ea typeface="Calibri" panose="020F0502020204030204" pitchFamily="34" charset="0"/>
                          <a:cs typeface="Arial" panose="020B0604020202020204" pitchFamily="34" charset="0"/>
                        </a:rPr>
                        <a:t>Evaluative language – is used effectively throughout the text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150000"/>
                        </a:lnSpc>
                        <a:spcBef>
                          <a:spcPts val="1200"/>
                        </a:spcBef>
                      </a:pPr>
                      <a:r>
                        <a:rPr lang="en-AU" sz="1000" b="1">
                          <a:effectLst/>
                          <a:latin typeface="Arial" panose="020B0604020202020204" pitchFamily="34" charset="0"/>
                          <a:ea typeface="Calibri" panose="020F0502020204030204" pitchFamily="34" charset="0"/>
                          <a:cs typeface="Arial" panose="020B0604020202020204" pitchFamily="34" charset="0"/>
                        </a:rPr>
                        <a:t> </a:t>
                      </a:r>
                    </a:p>
                  </a:txBody>
                  <a:tcPr marL="57474" marR="5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150000"/>
                        </a:lnSpc>
                        <a:spcBef>
                          <a:spcPts val="1200"/>
                        </a:spcBef>
                      </a:pPr>
                      <a:r>
                        <a:rPr lang="en-AU" sz="1000" b="1" dirty="0">
                          <a:effectLst/>
                          <a:latin typeface="Arial" panose="020B0604020202020204" pitchFamily="34" charset="0"/>
                          <a:ea typeface="Calibri" panose="020F0502020204030204" pitchFamily="34" charset="0"/>
                          <a:cs typeface="Arial" panose="020B0604020202020204" pitchFamily="34" charset="0"/>
                        </a:rPr>
                        <a:t> </a:t>
                      </a:r>
                    </a:p>
                  </a:txBody>
                  <a:tcPr marL="57474" marR="5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1873061982"/>
                  </a:ext>
                </a:extLst>
              </a:tr>
              <a:tr h="1476626">
                <a:tc>
                  <a:txBody>
                    <a:bodyPr/>
                    <a:lstStyle/>
                    <a:p>
                      <a:pPr>
                        <a:lnSpc>
                          <a:spcPct val="150000"/>
                        </a:lnSpc>
                        <a:spcBef>
                          <a:spcPts val="1200"/>
                        </a:spcBef>
                      </a:pPr>
                      <a:r>
                        <a:rPr lang="en-AU" sz="1200" b="1" dirty="0">
                          <a:solidFill>
                            <a:schemeClr val="tx1"/>
                          </a:solidFill>
                          <a:effectLst/>
                          <a:latin typeface="+mn-lt"/>
                          <a:ea typeface="Calibri" panose="020F0502020204030204" pitchFamily="34" charset="0"/>
                          <a:cs typeface="Arial" panose="020B0604020202020204" pitchFamily="34" charset="0"/>
                        </a:rPr>
                        <a:t>Clarity of writing (reads well) – writing effectively conveys meaning in a concise manner with no errors in grammar, punctuation and spelling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Bef>
                          <a:spcPts val="1200"/>
                        </a:spcBef>
                      </a:pPr>
                      <a:endParaRPr lang="en-AU" sz="1000" b="1" dirty="0">
                        <a:effectLst/>
                        <a:latin typeface="Arial" panose="020B0604020202020204" pitchFamily="34" charset="0"/>
                        <a:ea typeface="Calibri" panose="020F0502020204030204" pitchFamily="34" charset="0"/>
                        <a:cs typeface="Arial" panose="020B0604020202020204" pitchFamily="34" charset="0"/>
                      </a:endParaRPr>
                    </a:p>
                  </a:txBody>
                  <a:tcPr marL="57474" marR="5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Bef>
                          <a:spcPts val="1200"/>
                        </a:spcBef>
                      </a:pPr>
                      <a:endParaRPr lang="en-AU" sz="1000" b="1" dirty="0">
                        <a:effectLst/>
                        <a:latin typeface="Arial" panose="020B0604020202020204" pitchFamily="34" charset="0"/>
                        <a:ea typeface="Calibri" panose="020F0502020204030204" pitchFamily="34" charset="0"/>
                        <a:cs typeface="Arial" panose="020B0604020202020204" pitchFamily="34" charset="0"/>
                      </a:endParaRPr>
                    </a:p>
                  </a:txBody>
                  <a:tcPr marL="57474" marR="5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85834180"/>
                  </a:ext>
                </a:extLst>
              </a:tr>
            </a:tbl>
          </a:graphicData>
        </a:graphic>
      </p:graphicFrame>
      <p:sp>
        <p:nvSpPr>
          <p:cNvPr id="4" name="Slide Number Placeholder 3">
            <a:extLst>
              <a:ext uri="{FF2B5EF4-FFF2-40B4-BE49-F238E27FC236}">
                <a16:creationId xmlns:a16="http://schemas.microsoft.com/office/drawing/2014/main" id="{36DB01FC-D439-DA78-B4E7-E5FF09FC100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32</a:t>
            </a:fld>
            <a:endParaRPr lang="en-AU"/>
          </a:p>
        </p:txBody>
      </p:sp>
    </p:spTree>
    <p:extLst>
      <p:ext uri="{BB962C8B-B14F-4D97-AF65-F5344CB8AC3E}">
        <p14:creationId xmlns:p14="http://schemas.microsoft.com/office/powerpoint/2010/main" val="187164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7A22685-83FD-73BC-CCB2-B5CC5FB80B96}"/>
              </a:ext>
              <a:ext uri="{C183D7F6-B498-43B3-948B-1728B52AA6E4}">
                <adec:decorative xmlns:adec="http://schemas.microsoft.com/office/drawing/2017/decorative" val="1"/>
              </a:ext>
            </a:extLst>
          </p:cNvPr>
          <p:cNvSpPr>
            <a:spLocks noGrp="1"/>
          </p:cNvSpPr>
          <p:nvPr>
            <p:ph type="ftr" sz="quarter" idx="3"/>
          </p:nvPr>
        </p:nvSpPr>
        <p:spPr/>
        <p:txBody>
          <a:bodyPr/>
          <a:lstStyle/>
          <a:p>
            <a:r>
              <a:rPr lang="en-AU"/>
              <a:t>NSW Department of Education</a:t>
            </a:r>
          </a:p>
          <a:p>
            <a:endParaRPr lang="en-AU" dirty="0"/>
          </a:p>
        </p:txBody>
      </p:sp>
      <p:sp>
        <p:nvSpPr>
          <p:cNvPr id="4" name="Text Placeholder 3">
            <a:extLst>
              <a:ext uri="{FF2B5EF4-FFF2-40B4-BE49-F238E27FC236}">
                <a16:creationId xmlns:a16="http://schemas.microsoft.com/office/drawing/2014/main" id="{FA5BE0F6-2284-538A-AD04-D82E89DF0B8F}"/>
              </a:ext>
              <a:ext uri="{C183D7F6-B498-43B3-948B-1728B52AA6E4}">
                <adec:decorative xmlns:adec="http://schemas.microsoft.com/office/drawing/2017/decorative" val="1"/>
              </a:ext>
            </a:extLst>
          </p:cNvPr>
          <p:cNvSpPr>
            <a:spLocks noGrp="1"/>
          </p:cNvSpPr>
          <p:nvPr>
            <p:ph type="body" sz="quarter" idx="11"/>
          </p:nvPr>
        </p:nvSpPr>
        <p:spPr/>
        <p:txBody>
          <a:bodyPr/>
          <a:lstStyle/>
          <a:p>
            <a:r>
              <a:rPr lang="en-AU" dirty="0"/>
              <a:t>4</a:t>
            </a:r>
          </a:p>
        </p:txBody>
      </p:sp>
      <p:sp>
        <p:nvSpPr>
          <p:cNvPr id="3" name="Title 2">
            <a:extLst>
              <a:ext uri="{FF2B5EF4-FFF2-40B4-BE49-F238E27FC236}">
                <a16:creationId xmlns:a16="http://schemas.microsoft.com/office/drawing/2014/main" id="{8E561E7C-DCED-35F9-3130-FCE036FBD851}"/>
              </a:ext>
            </a:extLst>
          </p:cNvPr>
          <p:cNvSpPr>
            <a:spLocks noGrp="1"/>
          </p:cNvSpPr>
          <p:nvPr>
            <p:ph type="ctrTitle"/>
          </p:nvPr>
        </p:nvSpPr>
        <p:spPr/>
        <p:txBody>
          <a:bodyPr/>
          <a:lstStyle/>
          <a:p>
            <a:r>
              <a:rPr lang="en-AU" dirty="0"/>
              <a:t>Managing conflicts of interest</a:t>
            </a:r>
          </a:p>
        </p:txBody>
      </p:sp>
    </p:spTree>
    <p:extLst>
      <p:ext uri="{BB962C8B-B14F-4D97-AF65-F5344CB8AC3E}">
        <p14:creationId xmlns:p14="http://schemas.microsoft.com/office/powerpoint/2010/main" val="279286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E6A23-6129-78DA-8BA8-784C0F49AD6C}"/>
              </a:ext>
            </a:extLst>
          </p:cNvPr>
          <p:cNvSpPr>
            <a:spLocks noGrp="1"/>
          </p:cNvSpPr>
          <p:nvPr>
            <p:ph type="title"/>
          </p:nvPr>
        </p:nvSpPr>
        <p:spPr/>
        <p:txBody>
          <a:bodyPr/>
          <a:lstStyle/>
          <a:p>
            <a:r>
              <a:rPr lang="en-AU" dirty="0"/>
              <a:t>Managing conflicts of interest scaffold</a:t>
            </a:r>
          </a:p>
        </p:txBody>
      </p:sp>
      <p:graphicFrame>
        <p:nvGraphicFramePr>
          <p:cNvPr id="4" name="Table 3" descr="A table for comments on managing conflicts of interest in science.">
            <a:extLst>
              <a:ext uri="{FF2B5EF4-FFF2-40B4-BE49-F238E27FC236}">
                <a16:creationId xmlns:a16="http://schemas.microsoft.com/office/drawing/2014/main" id="{A2A8346E-B568-E5C0-8872-E68A81EF3980}"/>
              </a:ext>
            </a:extLst>
          </p:cNvPr>
          <p:cNvGraphicFramePr>
            <a:graphicFrameLocks noGrp="1"/>
          </p:cNvGraphicFramePr>
          <p:nvPr>
            <p:extLst>
              <p:ext uri="{D42A27DB-BD31-4B8C-83A1-F6EECF244321}">
                <p14:modId xmlns:p14="http://schemas.microsoft.com/office/powerpoint/2010/main" val="2201302469"/>
              </p:ext>
            </p:extLst>
          </p:nvPr>
        </p:nvGraphicFramePr>
        <p:xfrm>
          <a:off x="359998" y="1422407"/>
          <a:ext cx="10764002" cy="4449075"/>
        </p:xfrm>
        <a:graphic>
          <a:graphicData uri="http://schemas.openxmlformats.org/drawingml/2006/table">
            <a:tbl>
              <a:tblPr firstRow="1" firstCol="1" bandRow="1"/>
              <a:tblGrid>
                <a:gridCol w="1734806">
                  <a:extLst>
                    <a:ext uri="{9D8B030D-6E8A-4147-A177-3AD203B41FA5}">
                      <a16:colId xmlns:a16="http://schemas.microsoft.com/office/drawing/2014/main" val="1320669434"/>
                    </a:ext>
                  </a:extLst>
                </a:gridCol>
                <a:gridCol w="3009732">
                  <a:extLst>
                    <a:ext uri="{9D8B030D-6E8A-4147-A177-3AD203B41FA5}">
                      <a16:colId xmlns:a16="http://schemas.microsoft.com/office/drawing/2014/main" val="1353751356"/>
                    </a:ext>
                  </a:extLst>
                </a:gridCol>
                <a:gridCol w="3009732">
                  <a:extLst>
                    <a:ext uri="{9D8B030D-6E8A-4147-A177-3AD203B41FA5}">
                      <a16:colId xmlns:a16="http://schemas.microsoft.com/office/drawing/2014/main" val="393792310"/>
                    </a:ext>
                  </a:extLst>
                </a:gridCol>
                <a:gridCol w="3009732">
                  <a:extLst>
                    <a:ext uri="{9D8B030D-6E8A-4147-A177-3AD203B41FA5}">
                      <a16:colId xmlns:a16="http://schemas.microsoft.com/office/drawing/2014/main" val="1527527235"/>
                    </a:ext>
                  </a:extLst>
                </a:gridCol>
              </a:tblGrid>
              <a:tr h="453600">
                <a:tc>
                  <a:txBody>
                    <a:bodyPr/>
                    <a:lstStyle/>
                    <a:p>
                      <a:pPr>
                        <a:lnSpc>
                          <a:spcPct val="150000"/>
                        </a:lnSpc>
                        <a:spcBef>
                          <a:spcPts val="1200"/>
                        </a:spcBef>
                      </a:pPr>
                      <a:r>
                        <a:rPr lang="en-AU" sz="1200" b="1" dirty="0">
                          <a:solidFill>
                            <a:srgbClr val="FFFFFF"/>
                          </a:solidFill>
                          <a:effectLst/>
                        </a:rPr>
                        <a:t>Strategy</a:t>
                      </a:r>
                      <a:endParaRPr lang="en-AU" sz="1200" dirty="0">
                        <a:effectLst/>
                        <a:latin typeface="Arial" panose="020B0604020202020204" pitchFamily="34" charset="0"/>
                        <a:ea typeface="Calibri" panose="020F0502020204030204" pitchFamily="34" charset="0"/>
                        <a:cs typeface="Arial" panose="020B0604020202020204" pitchFamily="34" charset="0"/>
                      </a:endParaRPr>
                    </a:p>
                  </a:txBody>
                  <a:tcPr marL="67087" marR="67087" marT="0" marB="0">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rgbClr val="002664"/>
                    </a:solidFill>
                  </a:tcPr>
                </a:tc>
                <a:tc>
                  <a:txBody>
                    <a:bodyPr/>
                    <a:lstStyle/>
                    <a:p>
                      <a:pPr>
                        <a:lnSpc>
                          <a:spcPct val="150000"/>
                        </a:lnSpc>
                        <a:spcBef>
                          <a:spcPts val="1200"/>
                        </a:spcBef>
                      </a:pPr>
                      <a:r>
                        <a:rPr lang="en-AU" sz="1200" b="1" dirty="0">
                          <a:solidFill>
                            <a:srgbClr val="FFFFFF"/>
                          </a:solidFill>
                          <a:effectLst/>
                        </a:rPr>
                        <a:t>Description</a:t>
                      </a:r>
                      <a:endParaRPr lang="en-AU" sz="1200" dirty="0">
                        <a:effectLst/>
                        <a:latin typeface="Arial" panose="020B0604020202020204" pitchFamily="34" charset="0"/>
                        <a:ea typeface="Calibri" panose="020F0502020204030204" pitchFamily="34" charset="0"/>
                        <a:cs typeface="Arial" panose="020B0604020202020204" pitchFamily="34" charset="0"/>
                      </a:endParaRPr>
                    </a:p>
                  </a:txBody>
                  <a:tcPr marL="67087" marR="67087" marT="0" marB="0">
                    <a:lnL>
                      <a:noFill/>
                    </a:lnL>
                    <a:lnR>
                      <a:noFill/>
                    </a:lnR>
                    <a:lnT w="9525"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rgbClr val="002664"/>
                    </a:solidFill>
                  </a:tcPr>
                </a:tc>
                <a:tc>
                  <a:txBody>
                    <a:bodyPr/>
                    <a:lstStyle/>
                    <a:p>
                      <a:pPr>
                        <a:lnSpc>
                          <a:spcPct val="150000"/>
                        </a:lnSpc>
                        <a:spcBef>
                          <a:spcPts val="1200"/>
                        </a:spcBef>
                      </a:pPr>
                      <a:r>
                        <a:rPr lang="en-AU" sz="1200" b="1" dirty="0">
                          <a:solidFill>
                            <a:srgbClr val="FFFFFF"/>
                          </a:solidFill>
                          <a:effectLst/>
                        </a:rPr>
                        <a:t>Pros</a:t>
                      </a:r>
                      <a:endParaRPr lang="en-AU" sz="1200" dirty="0">
                        <a:effectLst/>
                        <a:latin typeface="Arial" panose="020B0604020202020204" pitchFamily="34" charset="0"/>
                        <a:ea typeface="Calibri" panose="020F0502020204030204" pitchFamily="34" charset="0"/>
                        <a:cs typeface="Arial" panose="020B0604020202020204" pitchFamily="34" charset="0"/>
                      </a:endParaRPr>
                    </a:p>
                  </a:txBody>
                  <a:tcPr marL="67087" marR="67087" marT="0" marB="0">
                    <a:lnL>
                      <a:noFill/>
                    </a:lnL>
                    <a:lnR>
                      <a:noFill/>
                    </a:lnR>
                    <a:lnT w="9525"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rgbClr val="002664"/>
                    </a:solidFill>
                  </a:tcPr>
                </a:tc>
                <a:tc>
                  <a:txBody>
                    <a:bodyPr/>
                    <a:lstStyle/>
                    <a:p>
                      <a:pPr>
                        <a:lnSpc>
                          <a:spcPct val="150000"/>
                        </a:lnSpc>
                        <a:spcBef>
                          <a:spcPts val="1200"/>
                        </a:spcBef>
                      </a:pPr>
                      <a:r>
                        <a:rPr lang="en-AU" sz="1200" b="1" dirty="0">
                          <a:solidFill>
                            <a:srgbClr val="FFFFFF"/>
                          </a:solidFill>
                          <a:effectLst/>
                        </a:rPr>
                        <a:t>Cons</a:t>
                      </a:r>
                      <a:endParaRPr lang="en-AU" sz="1200" dirty="0">
                        <a:effectLst/>
                        <a:latin typeface="Arial" panose="020B0604020202020204" pitchFamily="34" charset="0"/>
                        <a:ea typeface="Calibri" panose="020F0502020204030204" pitchFamily="34" charset="0"/>
                        <a:cs typeface="Arial" panose="020B0604020202020204" pitchFamily="34" charset="0"/>
                      </a:endParaRPr>
                    </a:p>
                  </a:txBody>
                  <a:tcPr marL="67087" marR="67087" marT="0" marB="0">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rgbClr val="002664"/>
                    </a:solidFill>
                  </a:tcPr>
                </a:tc>
                <a:extLst>
                  <a:ext uri="{0D108BD9-81ED-4DB2-BD59-A6C34878D82A}">
                    <a16:rowId xmlns:a16="http://schemas.microsoft.com/office/drawing/2014/main" val="1560056572"/>
                  </a:ext>
                </a:extLst>
              </a:tr>
              <a:tr h="1331825">
                <a:tc>
                  <a:txBody>
                    <a:bodyPr/>
                    <a:lstStyle/>
                    <a:p>
                      <a:pPr>
                        <a:lnSpc>
                          <a:spcPct val="150000"/>
                        </a:lnSpc>
                        <a:spcBef>
                          <a:spcPts val="1200"/>
                        </a:spcBef>
                      </a:pPr>
                      <a:r>
                        <a:rPr lang="en-AU" sz="1200" b="1" dirty="0">
                          <a:solidFill>
                            <a:srgbClr val="000000"/>
                          </a:solidFill>
                          <a:effectLst/>
                        </a:rPr>
                        <a:t>Disclosure</a:t>
                      </a:r>
                      <a:endParaRPr lang="en-AU" sz="1200" dirty="0">
                        <a:effectLst/>
                        <a:latin typeface="Arial" panose="020B0604020202020204" pitchFamily="34" charset="0"/>
                        <a:ea typeface="Calibri" panose="020F0502020204030204" pitchFamily="34" charset="0"/>
                        <a:cs typeface="Arial" panose="020B0604020202020204" pitchFamily="34" charset="0"/>
                      </a:endParaRPr>
                    </a:p>
                  </a:txBody>
                  <a:tcPr marL="67087" marR="67087" marT="0" marB="0">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2"/>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50000"/>
                        </a:lnSpc>
                        <a:spcBef>
                          <a:spcPts val="1200"/>
                        </a:spcBef>
                      </a:pPr>
                      <a:r>
                        <a:rPr lang="en-AU" sz="1200" dirty="0">
                          <a:effectLst/>
                          <a:latin typeface="+mn-lt"/>
                          <a:ea typeface="Calibri" panose="020F0502020204030204" pitchFamily="34" charset="0"/>
                          <a:cs typeface="Arial" panose="020B0604020202020204" pitchFamily="34" charset="0"/>
                        </a:rPr>
                        <a:t> </a:t>
                      </a:r>
                    </a:p>
                  </a:txBody>
                  <a:tcPr marL="57474" marR="5747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2"/>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50000"/>
                        </a:lnSpc>
                        <a:spcBef>
                          <a:spcPts val="1200"/>
                        </a:spcBef>
                      </a:pPr>
                      <a:endParaRPr lang="en-AU" sz="1200" dirty="0">
                        <a:effectLst/>
                        <a:latin typeface="+mn-lt"/>
                        <a:ea typeface="Calibri" panose="020F0502020204030204" pitchFamily="34" charset="0"/>
                        <a:cs typeface="Arial" panose="020B0604020202020204" pitchFamily="34" charset="0"/>
                      </a:endParaRPr>
                    </a:p>
                  </a:txBody>
                  <a:tcPr marL="57474" marR="5747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2"/>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50000"/>
                        </a:lnSpc>
                        <a:spcBef>
                          <a:spcPts val="1200"/>
                        </a:spcBef>
                      </a:pPr>
                      <a:r>
                        <a:rPr lang="en-AU" sz="1200" dirty="0">
                          <a:effectLst/>
                          <a:latin typeface="+mn-lt"/>
                          <a:ea typeface="Calibri" panose="020F0502020204030204" pitchFamily="34" charset="0"/>
                          <a:cs typeface="Arial" panose="020B0604020202020204" pitchFamily="34" charset="0"/>
                        </a:rPr>
                        <a:t> </a:t>
                      </a:r>
                    </a:p>
                  </a:txBody>
                  <a:tcPr marL="57474" marR="57474" marT="0" marB="0">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769379"/>
                  </a:ext>
                </a:extLst>
              </a:tr>
              <a:tr h="1331825">
                <a:tc>
                  <a:txBody>
                    <a:bodyPr/>
                    <a:lstStyle/>
                    <a:p>
                      <a:pPr>
                        <a:lnSpc>
                          <a:spcPct val="150000"/>
                        </a:lnSpc>
                        <a:spcBef>
                          <a:spcPts val="1200"/>
                        </a:spcBef>
                      </a:pPr>
                      <a:r>
                        <a:rPr lang="en-AU" sz="1200" b="1" dirty="0">
                          <a:solidFill>
                            <a:srgbClr val="000000"/>
                          </a:solidFill>
                          <a:effectLst/>
                        </a:rPr>
                        <a:t>Legislation and other regulations</a:t>
                      </a:r>
                      <a:endParaRPr lang="en-AU" sz="1200" dirty="0">
                        <a:effectLst/>
                        <a:latin typeface="Arial" panose="020B0604020202020204" pitchFamily="34" charset="0"/>
                        <a:ea typeface="Calibri" panose="020F0502020204030204" pitchFamily="34" charset="0"/>
                        <a:cs typeface="Arial" panose="020B0604020202020204" pitchFamily="34" charset="0"/>
                      </a:endParaRPr>
                    </a:p>
                  </a:txBody>
                  <a:tcPr marL="67087" marR="67087" marT="0" marB="0">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nSpc>
                          <a:spcPct val="150000"/>
                        </a:lnSpc>
                        <a:spcBef>
                          <a:spcPts val="1200"/>
                        </a:spcBef>
                      </a:pPr>
                      <a:r>
                        <a:rPr lang="en-AU" sz="1200" dirty="0">
                          <a:effectLst/>
                          <a:latin typeface="+mn-lt"/>
                          <a:ea typeface="Calibri" panose="020F0502020204030204" pitchFamily="34" charset="0"/>
                          <a:cs typeface="Arial" panose="020B0604020202020204" pitchFamily="34" charset="0"/>
                        </a:rPr>
                        <a:t> </a:t>
                      </a:r>
                    </a:p>
                  </a:txBody>
                  <a:tcPr marL="57474" marR="5747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nSpc>
                          <a:spcPct val="150000"/>
                        </a:lnSpc>
                        <a:spcBef>
                          <a:spcPts val="1200"/>
                        </a:spcBef>
                      </a:pPr>
                      <a:endParaRPr lang="en-AU" sz="1200" dirty="0">
                        <a:effectLst/>
                        <a:latin typeface="+mn-lt"/>
                        <a:ea typeface="Calibri" panose="020F0502020204030204" pitchFamily="34" charset="0"/>
                        <a:cs typeface="Arial" panose="020B0604020202020204" pitchFamily="34" charset="0"/>
                      </a:endParaRPr>
                    </a:p>
                  </a:txBody>
                  <a:tcPr marL="57474" marR="5747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nSpc>
                          <a:spcPct val="150000"/>
                        </a:lnSpc>
                        <a:spcBef>
                          <a:spcPts val="1200"/>
                        </a:spcBef>
                      </a:pPr>
                      <a:r>
                        <a:rPr lang="en-AU" sz="1200" dirty="0">
                          <a:effectLst/>
                          <a:latin typeface="+mn-lt"/>
                          <a:ea typeface="Calibri" panose="020F0502020204030204" pitchFamily="34" charset="0"/>
                          <a:cs typeface="Arial" panose="020B0604020202020204" pitchFamily="34" charset="0"/>
                        </a:rPr>
                        <a:t> </a:t>
                      </a:r>
                    </a:p>
                  </a:txBody>
                  <a:tcPr marL="57474" marR="57474" marT="0" marB="0">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2854992480"/>
                  </a:ext>
                </a:extLst>
              </a:tr>
              <a:tr h="1331825">
                <a:tc>
                  <a:txBody>
                    <a:bodyPr/>
                    <a:lstStyle/>
                    <a:p>
                      <a:pPr>
                        <a:lnSpc>
                          <a:spcPct val="150000"/>
                        </a:lnSpc>
                        <a:spcBef>
                          <a:spcPts val="1200"/>
                        </a:spcBef>
                      </a:pPr>
                      <a:r>
                        <a:rPr lang="en-AU" sz="1200" b="1" dirty="0">
                          <a:solidFill>
                            <a:srgbClr val="000000"/>
                          </a:solidFill>
                          <a:effectLst/>
                        </a:rPr>
                        <a:t>Peer review</a:t>
                      </a:r>
                      <a:endParaRPr lang="en-AU" sz="1200" dirty="0">
                        <a:effectLst/>
                        <a:latin typeface="Arial" panose="020B0604020202020204" pitchFamily="34" charset="0"/>
                        <a:ea typeface="Calibri" panose="020F0502020204030204" pitchFamily="34" charset="0"/>
                        <a:cs typeface="Arial" panose="020B0604020202020204" pitchFamily="34" charset="0"/>
                      </a:endParaRPr>
                    </a:p>
                  </a:txBody>
                  <a:tcPr marL="67087" marR="67087" marT="0" marB="0">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50000"/>
                        </a:lnSpc>
                        <a:spcBef>
                          <a:spcPts val="1200"/>
                        </a:spcBef>
                      </a:pPr>
                      <a:r>
                        <a:rPr lang="en-AU" sz="1200" dirty="0">
                          <a:effectLst/>
                          <a:latin typeface="+mn-lt"/>
                          <a:ea typeface="Calibri" panose="020F0502020204030204" pitchFamily="34" charset="0"/>
                          <a:cs typeface="Arial" panose="020B0604020202020204" pitchFamily="34" charset="0"/>
                        </a:rPr>
                        <a:t> </a:t>
                      </a:r>
                    </a:p>
                  </a:txBody>
                  <a:tcPr marL="57474" marR="5747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50000"/>
                        </a:lnSpc>
                        <a:spcBef>
                          <a:spcPts val="1200"/>
                        </a:spcBef>
                      </a:pPr>
                      <a:endParaRPr lang="en-AU" sz="1200" dirty="0">
                        <a:effectLst/>
                        <a:latin typeface="+mn-lt"/>
                        <a:ea typeface="Calibri" panose="020F0502020204030204" pitchFamily="34" charset="0"/>
                        <a:cs typeface="Arial" panose="020B0604020202020204" pitchFamily="34" charset="0"/>
                      </a:endParaRPr>
                    </a:p>
                  </a:txBody>
                  <a:tcPr marL="57474" marR="5747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50000"/>
                        </a:lnSpc>
                        <a:spcBef>
                          <a:spcPts val="1200"/>
                        </a:spcBef>
                      </a:pPr>
                      <a:r>
                        <a:rPr lang="en-AU" sz="1200" dirty="0">
                          <a:effectLst/>
                          <a:latin typeface="+mn-lt"/>
                          <a:ea typeface="Calibri" panose="020F0502020204030204" pitchFamily="34" charset="0"/>
                          <a:cs typeface="Arial" panose="020B0604020202020204" pitchFamily="34" charset="0"/>
                        </a:rPr>
                        <a:t> </a:t>
                      </a:r>
                    </a:p>
                  </a:txBody>
                  <a:tcPr marL="57474" marR="57474" marT="0" marB="0">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56387877"/>
                  </a:ext>
                </a:extLst>
              </a:tr>
            </a:tbl>
          </a:graphicData>
        </a:graphic>
      </p:graphicFrame>
      <p:sp>
        <p:nvSpPr>
          <p:cNvPr id="3" name="Slide Number Placeholder 2">
            <a:extLst>
              <a:ext uri="{FF2B5EF4-FFF2-40B4-BE49-F238E27FC236}">
                <a16:creationId xmlns:a16="http://schemas.microsoft.com/office/drawing/2014/main" id="{287E3277-3F85-4A66-5B05-932A6016FE78}"/>
              </a:ext>
            </a:extLst>
          </p:cNvPr>
          <p:cNvSpPr>
            <a:spLocks noGrp="1"/>
          </p:cNvSpPr>
          <p:nvPr>
            <p:ph type="sldNum" sz="quarter" idx="12"/>
          </p:nvPr>
        </p:nvSpPr>
        <p:spPr/>
        <p:txBody>
          <a:bodyPr/>
          <a:lstStyle/>
          <a:p>
            <a:fld id="{10A01DC5-1685-4615-8240-15192985C6A2}" type="slidenum">
              <a:rPr lang="en-AU" smtClean="0"/>
              <a:t>34</a:t>
            </a:fld>
            <a:endParaRPr lang="en-AU"/>
          </a:p>
        </p:txBody>
      </p:sp>
    </p:spTree>
    <p:extLst>
      <p:ext uri="{BB962C8B-B14F-4D97-AF65-F5344CB8AC3E}">
        <p14:creationId xmlns:p14="http://schemas.microsoft.com/office/powerpoint/2010/main" val="42744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D90AD9-96B9-5381-2FEC-B7B200BDD5E6}"/>
              </a:ext>
            </a:extLst>
          </p:cNvPr>
          <p:cNvSpPr>
            <a:spLocks noGrp="1"/>
          </p:cNvSpPr>
          <p:nvPr>
            <p:ph type="title"/>
          </p:nvPr>
        </p:nvSpPr>
        <p:spPr/>
        <p:txBody>
          <a:bodyPr/>
          <a:lstStyle/>
          <a:p>
            <a:r>
              <a:rPr lang="en-AU" dirty="0"/>
              <a:t>Copyright</a:t>
            </a:r>
          </a:p>
        </p:txBody>
      </p:sp>
      <p:sp>
        <p:nvSpPr>
          <p:cNvPr id="4" name="Text Placeholder 3">
            <a:extLst>
              <a:ext uri="{FF2B5EF4-FFF2-40B4-BE49-F238E27FC236}">
                <a16:creationId xmlns:a16="http://schemas.microsoft.com/office/drawing/2014/main" id="{E09D4365-91DB-1203-B1A7-B126FDE58BF6}"/>
              </a:ext>
            </a:extLst>
          </p:cNvPr>
          <p:cNvSpPr>
            <a:spLocks noGrp="1"/>
          </p:cNvSpPr>
          <p:nvPr>
            <p:ph type="body" sz="quarter" idx="18"/>
          </p:nvPr>
        </p:nvSpPr>
        <p:spPr/>
        <p:txBody>
          <a:bodyPr/>
          <a:lstStyle/>
          <a:p>
            <a:r>
              <a:rPr lang="en-AU" dirty="0"/>
              <a:t>© State of New South Wales (Department of Education), 2023</a:t>
            </a:r>
          </a:p>
        </p:txBody>
      </p:sp>
      <p:sp>
        <p:nvSpPr>
          <p:cNvPr id="5" name="TextBox 4">
            <a:extLst>
              <a:ext uri="{FF2B5EF4-FFF2-40B4-BE49-F238E27FC236}">
                <a16:creationId xmlns:a16="http://schemas.microsoft.com/office/drawing/2014/main" id="{3A8E0436-8C41-6C15-DD47-836E53F2240F}"/>
              </a:ext>
            </a:extLst>
          </p:cNvPr>
          <p:cNvSpPr txBox="1"/>
          <p:nvPr/>
        </p:nvSpPr>
        <p:spPr>
          <a:xfrm>
            <a:off x="406400" y="1644650"/>
            <a:ext cx="11257280" cy="4572000"/>
          </a:xfrm>
          <a:prstGeom prst="rect">
            <a:avLst/>
          </a:prstGeom>
          <a:noFill/>
        </p:spPr>
        <p:txBody>
          <a:bodyPr wrap="square" lIns="0" tIns="0" rIns="0" bIns="0" rtlCol="0">
            <a:noAutofit/>
          </a:bodyPr>
          <a:lstStyle/>
          <a:p>
            <a:pPr algn="l">
              <a:lnSpc>
                <a:spcPct val="150000"/>
              </a:lnSpc>
            </a:pPr>
            <a:r>
              <a:rPr lang="en-AU" sz="1200" dirty="0">
                <a:solidFill>
                  <a:schemeClr val="bg1"/>
                </a:solidFill>
              </a:rPr>
              <a:t>The copyright material published in this resource is subject to the Copyright Act 1968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pPr>
            <a:r>
              <a:rPr lang="en-AU" sz="1200" dirty="0">
                <a:solidFill>
                  <a:schemeClr val="bg1"/>
                </a:solidFill>
              </a:rPr>
              <a:t>Copyright material available in this resource and owned by the NSW Department of Education is licensed under a </a:t>
            </a:r>
            <a:r>
              <a:rPr lang="en-AU" sz="1200" dirty="0">
                <a:solidFill>
                  <a:schemeClr val="accent2"/>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 This licence allows you to share and adapt the material for any purpose, even commercially.</a:t>
            </a:r>
          </a:p>
          <a:p>
            <a:pPr algn="l">
              <a:lnSpc>
                <a:spcPct val="150000"/>
              </a:lnSpc>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285750" indent="-2857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285750" indent="-2857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a:t>
            </a:r>
          </a:p>
          <a:p>
            <a:pPr algn="l">
              <a:lnSpc>
                <a:spcPct val="150000"/>
              </a:lnSpc>
            </a:pPr>
            <a:endParaRPr lang="en-AU" sz="1200" dirty="0">
              <a:solidFill>
                <a:schemeClr val="bg1"/>
              </a:solidFill>
            </a:endParaRPr>
          </a:p>
          <a:p>
            <a:pPr algn="l">
              <a:lnSpc>
                <a:spcPct val="150000"/>
              </a:lnSpc>
            </a:pPr>
            <a:r>
              <a:rPr lang="en-AU" sz="1200" b="1" dirty="0">
                <a:solidFill>
                  <a:schemeClr val="bg1"/>
                </a:solidFill>
              </a:rPr>
              <a:t>Links to third-party material and websites</a:t>
            </a:r>
          </a:p>
          <a:p>
            <a:pPr marL="285750" indent="-285750" algn="l">
              <a:lnSpc>
                <a:spcPct val="150000"/>
              </a:lnSpc>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285750" indent="-285750" algn="l">
              <a:lnSpc>
                <a:spcPct val="150000"/>
              </a:lnSpc>
              <a:buFont typeface="Arial" panose="020B0604020202020204" pitchFamily="34" charset="0"/>
              <a:buChar char="•"/>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a:t>
            </a:r>
          </a:p>
          <a:p>
            <a:pPr marL="285750" indent="-285750" algn="l">
              <a:lnSpc>
                <a:spcPct val="150000"/>
              </a:lnSpc>
              <a:buFont typeface="Arial" panose="020B0604020202020204" pitchFamily="34" charset="0"/>
              <a:buChar char="•"/>
            </a:pPr>
            <a:endParaRPr lang="en-AU" sz="1200" dirty="0">
              <a:solidFill>
                <a:schemeClr val="bg1"/>
              </a:solidFill>
            </a:endParaRPr>
          </a:p>
          <a:p>
            <a:pPr algn="l">
              <a:lnSpc>
                <a:spcPct val="150000"/>
              </a:lnSpc>
            </a:pPr>
            <a:endParaRPr lang="en-AU" sz="1200" dirty="0">
              <a:solidFill>
                <a:schemeClr val="bg1"/>
              </a:solidFill>
            </a:endParaRPr>
          </a:p>
          <a:p>
            <a:pPr algn="l">
              <a:lnSpc>
                <a:spcPct val="150000"/>
              </a:lnSpc>
            </a:pPr>
            <a:endParaRPr lang="en-AU" sz="1200" dirty="0">
              <a:solidFill>
                <a:schemeClr val="bg1"/>
              </a:solidFill>
            </a:endParaRPr>
          </a:p>
        </p:txBody>
      </p:sp>
      <p:sp>
        <p:nvSpPr>
          <p:cNvPr id="2" name="Slide Number Placeholder 1">
            <a:extLst>
              <a:ext uri="{FF2B5EF4-FFF2-40B4-BE49-F238E27FC236}">
                <a16:creationId xmlns:a16="http://schemas.microsoft.com/office/drawing/2014/main" id="{FFC47D9D-BE24-D628-4B11-0C270511011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35</a:t>
            </a:fld>
            <a:endParaRPr lang="en-AU"/>
          </a:p>
        </p:txBody>
      </p:sp>
    </p:spTree>
    <p:extLst>
      <p:ext uri="{BB962C8B-B14F-4D97-AF65-F5344CB8AC3E}">
        <p14:creationId xmlns:p14="http://schemas.microsoft.com/office/powerpoint/2010/main" val="152600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639017A-9450-451A-9DBE-973CF420A388}"/>
              </a:ext>
            </a:extLst>
          </p:cNvPr>
          <p:cNvSpPr>
            <a:spLocks noGrp="1"/>
          </p:cNvSpPr>
          <p:nvPr>
            <p:ph type="title"/>
          </p:nvPr>
        </p:nvSpPr>
        <p:spPr/>
        <p:txBody>
          <a:bodyPr/>
          <a:lstStyle/>
          <a:p>
            <a:r>
              <a:rPr lang="en-AU"/>
              <a:t>Deconstructing the question</a:t>
            </a:r>
          </a:p>
        </p:txBody>
      </p:sp>
      <p:sp>
        <p:nvSpPr>
          <p:cNvPr id="4" name="Rectangle 3">
            <a:extLst>
              <a:ext uri="{FF2B5EF4-FFF2-40B4-BE49-F238E27FC236}">
                <a16:creationId xmlns:a16="http://schemas.microsoft.com/office/drawing/2014/main" id="{8D89E50A-2878-B864-8D24-62E27B88A0B4}"/>
              </a:ext>
              <a:ext uri="{C183D7F6-B498-43B3-948B-1728B52AA6E4}">
                <adec:decorative xmlns:adec="http://schemas.microsoft.com/office/drawing/2017/decorative" val="1"/>
              </a:ext>
            </a:extLst>
          </p:cNvPr>
          <p:cNvSpPr/>
          <p:nvPr/>
        </p:nvSpPr>
        <p:spPr>
          <a:xfrm>
            <a:off x="6179820" y="2366646"/>
            <a:ext cx="2377928" cy="352800"/>
          </a:xfrm>
          <a:prstGeom prst="rect">
            <a:avLst/>
          </a:prstGeom>
          <a:solidFill>
            <a:schemeClr val="accent6"/>
          </a:solid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4424EE21-F4AF-CA34-2902-8AE67E79CFE7}"/>
              </a:ext>
              <a:ext uri="{C183D7F6-B498-43B3-948B-1728B52AA6E4}">
                <adec:decorative xmlns:adec="http://schemas.microsoft.com/office/drawing/2017/decorative" val="1"/>
              </a:ext>
            </a:extLst>
          </p:cNvPr>
          <p:cNvSpPr/>
          <p:nvPr/>
        </p:nvSpPr>
        <p:spPr>
          <a:xfrm>
            <a:off x="3858491" y="2737168"/>
            <a:ext cx="2377928" cy="352800"/>
          </a:xfrm>
          <a:prstGeom prst="rect">
            <a:avLst/>
          </a:prstGeom>
          <a:solidFill>
            <a:schemeClr val="accent6"/>
          </a:solidFill>
          <a:ln w="19050" cmpd="sng">
            <a:solidFill>
              <a:schemeClr val="tx1"/>
            </a:solidFill>
            <a:prstDash val="soli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2" name="Rectangle 1">
            <a:extLst>
              <a:ext uri="{FF2B5EF4-FFF2-40B4-BE49-F238E27FC236}">
                <a16:creationId xmlns:a16="http://schemas.microsoft.com/office/drawing/2014/main" id="{577ED949-94DF-1C6F-4A5C-4DC0D5A46779}"/>
              </a:ext>
              <a:ext uri="{C183D7F6-B498-43B3-948B-1728B52AA6E4}">
                <adec:decorative xmlns:adec="http://schemas.microsoft.com/office/drawing/2017/decorative" val="1"/>
              </a:ext>
            </a:extLst>
          </p:cNvPr>
          <p:cNvSpPr/>
          <p:nvPr/>
        </p:nvSpPr>
        <p:spPr>
          <a:xfrm>
            <a:off x="582584" y="2366646"/>
            <a:ext cx="1205345" cy="352424"/>
          </a:xfrm>
          <a:prstGeom prst="rect">
            <a:avLst/>
          </a:prstGeom>
          <a:solidFill>
            <a:schemeClr val="accent6"/>
          </a:solidFill>
          <a:ln w="19050" cmpd="sng">
            <a:solidFill>
              <a:schemeClr val="tx1"/>
            </a:solidFill>
            <a:prstDash val="soli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272FAD3E-E946-8F3A-5EF8-7A597CDDC33A}"/>
              </a:ext>
              <a:ext uri="{C183D7F6-B498-43B3-948B-1728B52AA6E4}">
                <adec:decorative xmlns:adec="http://schemas.microsoft.com/office/drawing/2017/decorative" val="1"/>
              </a:ext>
            </a:extLst>
          </p:cNvPr>
          <p:cNvSpPr/>
          <p:nvPr/>
        </p:nvSpPr>
        <p:spPr>
          <a:xfrm>
            <a:off x="8572988" y="2366646"/>
            <a:ext cx="1293527" cy="352800"/>
          </a:xfrm>
          <a:prstGeom prst="rect">
            <a:avLst/>
          </a:prstGeom>
          <a:solidFill>
            <a:srgbClr val="FFFF00"/>
          </a:solidFill>
          <a:ln w="19050">
            <a:solidFill>
              <a:schemeClr val="tx1"/>
            </a:solidFill>
            <a:prstDash val="dash"/>
            <a:extLst>
              <a:ext uri="{C807C97D-BFC1-408E-A445-0C87EB9F89A2}">
                <ask:lineSketchStyleProps xmlns:ask="http://schemas.microsoft.com/office/drawing/2018/sketchyshapes" sd="1219033472">
                  <a:custGeom>
                    <a:avLst/>
                    <a:gdLst>
                      <a:gd name="connsiteX0" fmla="*/ 0 w 1293527"/>
                      <a:gd name="connsiteY0" fmla="*/ 0 h 263237"/>
                      <a:gd name="connsiteX1" fmla="*/ 672634 w 1293527"/>
                      <a:gd name="connsiteY1" fmla="*/ 0 h 263237"/>
                      <a:gd name="connsiteX2" fmla="*/ 1293527 w 1293527"/>
                      <a:gd name="connsiteY2" fmla="*/ 0 h 263237"/>
                      <a:gd name="connsiteX3" fmla="*/ 1293527 w 1293527"/>
                      <a:gd name="connsiteY3" fmla="*/ 263237 h 263237"/>
                      <a:gd name="connsiteX4" fmla="*/ 659699 w 1293527"/>
                      <a:gd name="connsiteY4" fmla="*/ 263237 h 263237"/>
                      <a:gd name="connsiteX5" fmla="*/ 0 w 1293527"/>
                      <a:gd name="connsiteY5" fmla="*/ 263237 h 263237"/>
                      <a:gd name="connsiteX6" fmla="*/ 0 w 1293527"/>
                      <a:gd name="connsiteY6" fmla="*/ 0 h 26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3527" h="263237" fill="none" extrusionOk="0">
                        <a:moveTo>
                          <a:pt x="0" y="0"/>
                        </a:moveTo>
                        <a:cubicBezTo>
                          <a:pt x="203239" y="-19435"/>
                          <a:pt x="536115" y="-3196"/>
                          <a:pt x="672634" y="0"/>
                        </a:cubicBezTo>
                        <a:cubicBezTo>
                          <a:pt x="809153" y="3196"/>
                          <a:pt x="1111685" y="12864"/>
                          <a:pt x="1293527" y="0"/>
                        </a:cubicBezTo>
                        <a:cubicBezTo>
                          <a:pt x="1298504" y="85898"/>
                          <a:pt x="1293125" y="188695"/>
                          <a:pt x="1293527" y="263237"/>
                        </a:cubicBezTo>
                        <a:cubicBezTo>
                          <a:pt x="1036553" y="237646"/>
                          <a:pt x="816333" y="281544"/>
                          <a:pt x="659699" y="263237"/>
                        </a:cubicBezTo>
                        <a:cubicBezTo>
                          <a:pt x="503065" y="244930"/>
                          <a:pt x="261231" y="232586"/>
                          <a:pt x="0" y="263237"/>
                        </a:cubicBezTo>
                        <a:cubicBezTo>
                          <a:pt x="10035" y="162770"/>
                          <a:pt x="12227" y="64818"/>
                          <a:pt x="0" y="0"/>
                        </a:cubicBezTo>
                        <a:close/>
                      </a:path>
                      <a:path w="1293527" h="263237" stroke="0" extrusionOk="0">
                        <a:moveTo>
                          <a:pt x="0" y="0"/>
                        </a:moveTo>
                        <a:cubicBezTo>
                          <a:pt x="305197" y="-9994"/>
                          <a:pt x="491532" y="10506"/>
                          <a:pt x="633828" y="0"/>
                        </a:cubicBezTo>
                        <a:cubicBezTo>
                          <a:pt x="776124" y="-10506"/>
                          <a:pt x="1017469" y="-8001"/>
                          <a:pt x="1293527" y="0"/>
                        </a:cubicBezTo>
                        <a:cubicBezTo>
                          <a:pt x="1287533" y="130805"/>
                          <a:pt x="1291962" y="197932"/>
                          <a:pt x="1293527" y="263237"/>
                        </a:cubicBezTo>
                        <a:cubicBezTo>
                          <a:pt x="1086196" y="286185"/>
                          <a:pt x="813527" y="261775"/>
                          <a:pt x="646764" y="263237"/>
                        </a:cubicBezTo>
                        <a:cubicBezTo>
                          <a:pt x="480001" y="264699"/>
                          <a:pt x="295849" y="243600"/>
                          <a:pt x="0" y="263237"/>
                        </a:cubicBezTo>
                        <a:cubicBezTo>
                          <a:pt x="816" y="165533"/>
                          <a:pt x="-9290" y="6471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00835138-724C-B840-FE39-5CE4EA653CA7}"/>
              </a:ext>
              <a:ext uri="{C183D7F6-B498-43B3-948B-1728B52AA6E4}">
                <adec:decorative xmlns:adec="http://schemas.microsoft.com/office/drawing/2017/decorative" val="1"/>
              </a:ext>
            </a:extLst>
          </p:cNvPr>
          <p:cNvSpPr/>
          <p:nvPr/>
        </p:nvSpPr>
        <p:spPr>
          <a:xfrm>
            <a:off x="10348653" y="2366646"/>
            <a:ext cx="997527" cy="352800"/>
          </a:xfrm>
          <a:prstGeom prst="rect">
            <a:avLst/>
          </a:prstGeom>
          <a:solidFill>
            <a:srgbClr val="CBEDFD"/>
          </a:solidFill>
          <a:ln w="28575">
            <a:solidFill>
              <a:schemeClr val="tx1"/>
            </a:solidFill>
            <a:prstDash val="lgDashDotDot"/>
            <a:extLst>
              <a:ext uri="{C807C97D-BFC1-408E-A445-0C87EB9F89A2}">
                <ask:lineSketchStyleProps xmlns:ask="http://schemas.microsoft.com/office/drawing/2018/sketchyshapes" sd="1219033472">
                  <a:custGeom>
                    <a:avLst/>
                    <a:gdLst>
                      <a:gd name="connsiteX0" fmla="*/ 0 w 997527"/>
                      <a:gd name="connsiteY0" fmla="*/ 0 h 263237"/>
                      <a:gd name="connsiteX1" fmla="*/ 518714 w 997527"/>
                      <a:gd name="connsiteY1" fmla="*/ 0 h 263237"/>
                      <a:gd name="connsiteX2" fmla="*/ 997527 w 997527"/>
                      <a:gd name="connsiteY2" fmla="*/ 0 h 263237"/>
                      <a:gd name="connsiteX3" fmla="*/ 997527 w 997527"/>
                      <a:gd name="connsiteY3" fmla="*/ 263237 h 263237"/>
                      <a:gd name="connsiteX4" fmla="*/ 508739 w 997527"/>
                      <a:gd name="connsiteY4" fmla="*/ 263237 h 263237"/>
                      <a:gd name="connsiteX5" fmla="*/ 0 w 997527"/>
                      <a:gd name="connsiteY5" fmla="*/ 263237 h 263237"/>
                      <a:gd name="connsiteX6" fmla="*/ 0 w 997527"/>
                      <a:gd name="connsiteY6" fmla="*/ 0 h 26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527" h="263237" fill="none" extrusionOk="0">
                        <a:moveTo>
                          <a:pt x="0" y="0"/>
                        </a:moveTo>
                        <a:cubicBezTo>
                          <a:pt x="234002" y="-5396"/>
                          <a:pt x="270510" y="34766"/>
                          <a:pt x="518714" y="0"/>
                        </a:cubicBezTo>
                        <a:cubicBezTo>
                          <a:pt x="766918" y="-34766"/>
                          <a:pt x="854581" y="14871"/>
                          <a:pt x="997527" y="0"/>
                        </a:cubicBezTo>
                        <a:cubicBezTo>
                          <a:pt x="1015666" y="85898"/>
                          <a:pt x="983963" y="188695"/>
                          <a:pt x="997527" y="263237"/>
                        </a:cubicBezTo>
                        <a:cubicBezTo>
                          <a:pt x="843855" y="295295"/>
                          <a:pt x="615775" y="243920"/>
                          <a:pt x="508739" y="263237"/>
                        </a:cubicBezTo>
                        <a:cubicBezTo>
                          <a:pt x="401703" y="282554"/>
                          <a:pt x="154769" y="228425"/>
                          <a:pt x="0" y="263237"/>
                        </a:cubicBezTo>
                        <a:cubicBezTo>
                          <a:pt x="-29450" y="162770"/>
                          <a:pt x="25388" y="64818"/>
                          <a:pt x="0" y="0"/>
                        </a:cubicBezTo>
                        <a:close/>
                      </a:path>
                      <a:path w="997527" h="263237" stroke="0" extrusionOk="0">
                        <a:moveTo>
                          <a:pt x="0" y="0"/>
                        </a:moveTo>
                        <a:cubicBezTo>
                          <a:pt x="108766" y="-46889"/>
                          <a:pt x="300060" y="26627"/>
                          <a:pt x="488788" y="0"/>
                        </a:cubicBezTo>
                        <a:cubicBezTo>
                          <a:pt x="677516" y="-26627"/>
                          <a:pt x="803436" y="25784"/>
                          <a:pt x="997527" y="0"/>
                        </a:cubicBezTo>
                        <a:cubicBezTo>
                          <a:pt x="1004695" y="130805"/>
                          <a:pt x="977536" y="197932"/>
                          <a:pt x="997527" y="263237"/>
                        </a:cubicBezTo>
                        <a:cubicBezTo>
                          <a:pt x="830373" y="312440"/>
                          <a:pt x="626311" y="243052"/>
                          <a:pt x="498764" y="263237"/>
                        </a:cubicBezTo>
                        <a:cubicBezTo>
                          <a:pt x="371217" y="283422"/>
                          <a:pt x="209054" y="256900"/>
                          <a:pt x="0" y="263237"/>
                        </a:cubicBezTo>
                        <a:cubicBezTo>
                          <a:pt x="-12345" y="165533"/>
                          <a:pt x="3872" y="6471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F33A6196-146A-A81A-C77D-4570CCFC4D87}"/>
              </a:ext>
              <a:ext uri="{C183D7F6-B498-43B3-948B-1728B52AA6E4}">
                <adec:decorative xmlns:adec="http://schemas.microsoft.com/office/drawing/2017/decorative" val="1"/>
              </a:ext>
            </a:extLst>
          </p:cNvPr>
          <p:cNvSpPr/>
          <p:nvPr/>
        </p:nvSpPr>
        <p:spPr>
          <a:xfrm>
            <a:off x="2049780" y="2737168"/>
            <a:ext cx="990600" cy="352800"/>
          </a:xfrm>
          <a:prstGeom prst="rect">
            <a:avLst/>
          </a:prstGeom>
          <a:solidFill>
            <a:schemeClr val="accent3">
              <a:lumMod val="75000"/>
            </a:schemeClr>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Content Placeholder 14" descr="Tobacco [highlighted] companies have funded several 'scientific studies' [highlighted]. 'Evaluate' [highlighted] the 'impact' [highlighted] of this on the 'victory' [highlighted] of the 'tobacco industry' [highlighted].">
            <a:extLst>
              <a:ext uri="{FF2B5EF4-FFF2-40B4-BE49-F238E27FC236}">
                <a16:creationId xmlns:a16="http://schemas.microsoft.com/office/drawing/2014/main" id="{7B87F84E-170C-1D21-0DDD-263CB2769F2F}"/>
              </a:ext>
            </a:extLst>
          </p:cNvPr>
          <p:cNvSpPr>
            <a:spLocks noGrp="1"/>
          </p:cNvSpPr>
          <p:nvPr>
            <p:ph idx="1"/>
          </p:nvPr>
        </p:nvSpPr>
        <p:spPr>
          <a:xfrm>
            <a:off x="360000" y="1754372"/>
            <a:ext cx="11484000" cy="1674628"/>
          </a:xfrm>
          <a:prstGeom prst="roundRect">
            <a:avLst/>
          </a:prstGeom>
          <a:ln w="57150">
            <a:solidFill>
              <a:schemeClr val="accent1"/>
            </a:solidFill>
          </a:ln>
        </p:spPr>
        <p:txBody>
          <a:bodyPr/>
          <a:lstStyle/>
          <a:p>
            <a:pPr>
              <a:spcBef>
                <a:spcPts val="1200"/>
              </a:spcBef>
            </a:pPr>
            <a:endParaRPr lang="en-AU" sz="2400" dirty="0">
              <a:latin typeface="Arial" panose="020B0604020202020204" pitchFamily="34" charset="0"/>
              <a:ea typeface="Calibri" panose="020F0502020204030204" pitchFamily="34" charset="0"/>
            </a:endParaRPr>
          </a:p>
          <a:p>
            <a:pPr marL="179388"/>
            <a:r>
              <a:rPr lang="en-AU" sz="2400" dirty="0">
                <a:effectLst/>
                <a:latin typeface="Arial" panose="020B0604020202020204" pitchFamily="34" charset="0"/>
                <a:ea typeface="Calibri" panose="020F0502020204030204" pitchFamily="34" charset="0"/>
              </a:rPr>
              <a:t>Tobacco companies have funded several scientific studies. Evaluate the impact of this on the victory of the tobacco industry.</a:t>
            </a:r>
            <a:endParaRPr lang="en-AU" sz="2400" dirty="0">
              <a:latin typeface="Arial" panose="020B0604020202020204" pitchFamily="34" charset="0"/>
              <a:ea typeface="Calibri" panose="020F0502020204030204" pitchFamily="34" charset="0"/>
            </a:endParaRPr>
          </a:p>
          <a:p>
            <a:endParaRPr lang="en-AU" sz="2400" dirty="0">
              <a:effectLst/>
              <a:latin typeface="Arial" panose="020B0604020202020204" pitchFamily="34" charset="0"/>
              <a:ea typeface="Calibri" panose="020F0502020204030204" pitchFamily="34" charset="0"/>
            </a:endParaRPr>
          </a:p>
          <a:p>
            <a:r>
              <a:rPr lang="en-AU" dirty="0"/>
              <a:t> </a:t>
            </a:r>
          </a:p>
        </p:txBody>
      </p:sp>
      <p:pic>
        <p:nvPicPr>
          <p:cNvPr id="12" name="Picture 2" descr="A 1950s advertisement for cigarettes – 'As your Dentist, I would recommend Viceroys. Viceroys filter the smoke!'">
            <a:extLst>
              <a:ext uri="{FF2B5EF4-FFF2-40B4-BE49-F238E27FC236}">
                <a16:creationId xmlns:a16="http://schemas.microsoft.com/office/drawing/2014/main" id="{3903308E-6649-6E21-10F6-4157860ED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2856" y="3577590"/>
            <a:ext cx="3721368" cy="25475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E71729A-6783-6893-D47A-8B400E388C9E}"/>
              </a:ext>
            </a:extLst>
          </p:cNvPr>
          <p:cNvSpPr txBox="1"/>
          <p:nvPr/>
        </p:nvSpPr>
        <p:spPr>
          <a:xfrm>
            <a:off x="360000" y="6360840"/>
            <a:ext cx="4028440" cy="137160"/>
          </a:xfrm>
          <a:prstGeom prst="rect">
            <a:avLst/>
          </a:prstGeom>
          <a:noFill/>
        </p:spPr>
        <p:txBody>
          <a:bodyPr wrap="square" lIns="0" tIns="0" rIns="0" bIns="0" rtlCol="0">
            <a:noAutofit/>
          </a:bodyPr>
          <a:lstStyle/>
          <a:p>
            <a:pPr algn="l"/>
            <a:r>
              <a:rPr lang="en-AU" sz="800" dirty="0"/>
              <a:t>Image source: </a:t>
            </a:r>
            <a:r>
              <a:rPr lang="en-AU" sz="800" dirty="0">
                <a:solidFill>
                  <a:schemeClr val="accent2"/>
                </a:solidFill>
                <a:hlinkClick r:id="rId4">
                  <a:extLst>
                    <a:ext uri="{A12FA001-AC4F-418D-AE19-62706E023703}">
                      <ahyp:hlinkClr xmlns:ahyp="http://schemas.microsoft.com/office/drawing/2018/hyperlinkcolor" val="tx"/>
                    </a:ext>
                  </a:extLst>
                </a:hlinkClick>
              </a:rPr>
              <a:t>Dentist recommends Viceroy Cigarettes</a:t>
            </a:r>
            <a:r>
              <a:rPr lang="en-AU" sz="800" dirty="0"/>
              <a:t>, </a:t>
            </a:r>
            <a:r>
              <a:rPr lang="en-AU" sz="800" dirty="0">
                <a:solidFill>
                  <a:schemeClr val="accent2"/>
                </a:solidFill>
                <a:hlinkClick r:id="rId5">
                  <a:extLst>
                    <a:ext uri="{A12FA001-AC4F-418D-AE19-62706E023703}">
                      <ahyp:hlinkClr xmlns:ahyp="http://schemas.microsoft.com/office/drawing/2018/hyperlinkcolor" val="tx"/>
                    </a:ext>
                  </a:extLst>
                </a:hlinkClick>
              </a:rPr>
              <a:t>clotho98</a:t>
            </a:r>
            <a:r>
              <a:rPr lang="en-AU" sz="800" dirty="0"/>
              <a:t>, </a:t>
            </a:r>
            <a:r>
              <a:rPr lang="en-AU" sz="800" dirty="0">
                <a:solidFill>
                  <a:schemeClr val="accent2"/>
                </a:solidFill>
                <a:hlinkClick r:id="rId6">
                  <a:extLst>
                    <a:ext uri="{A12FA001-AC4F-418D-AE19-62706E023703}">
                      <ahyp:hlinkClr xmlns:ahyp="http://schemas.microsoft.com/office/drawing/2018/hyperlinkcolor" val="tx"/>
                    </a:ext>
                  </a:extLst>
                </a:hlinkClick>
              </a:rPr>
              <a:t>CC BY-NC2.0 DEED </a:t>
            </a:r>
            <a:endParaRPr lang="en-AU" sz="800" dirty="0">
              <a:solidFill>
                <a:schemeClr val="accent2"/>
              </a:solidFill>
            </a:endParaRPr>
          </a:p>
        </p:txBody>
      </p:sp>
      <p:sp>
        <p:nvSpPr>
          <p:cNvPr id="5" name="Slide Number Placeholder 4">
            <a:extLst>
              <a:ext uri="{FF2B5EF4-FFF2-40B4-BE49-F238E27FC236}">
                <a16:creationId xmlns:a16="http://schemas.microsoft.com/office/drawing/2014/main" id="{CE2C29FA-385E-BF9D-0FDF-19C6E8E42EE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74677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9B7C5-E348-F3AD-240B-B3F0E623823C}"/>
              </a:ext>
            </a:extLst>
          </p:cNvPr>
          <p:cNvSpPr>
            <a:spLocks noGrp="1"/>
          </p:cNvSpPr>
          <p:nvPr>
            <p:ph type="title"/>
          </p:nvPr>
        </p:nvSpPr>
        <p:spPr/>
        <p:txBody>
          <a:bodyPr anchor="t">
            <a:normAutofit/>
          </a:bodyPr>
          <a:lstStyle/>
          <a:p>
            <a:r>
              <a:rPr lang="en-AU" dirty="0"/>
              <a:t>Sample</a:t>
            </a:r>
          </a:p>
        </p:txBody>
      </p:sp>
      <p:sp>
        <p:nvSpPr>
          <p:cNvPr id="6" name="Content Placeholder 5">
            <a:extLst>
              <a:ext uri="{FF2B5EF4-FFF2-40B4-BE49-F238E27FC236}">
                <a16:creationId xmlns:a16="http://schemas.microsoft.com/office/drawing/2014/main" id="{E6989DB0-B9F6-DE90-3D33-2227DCBBDFB2}"/>
              </a:ext>
            </a:extLst>
          </p:cNvPr>
          <p:cNvSpPr>
            <a:spLocks noGrp="1"/>
          </p:cNvSpPr>
          <p:nvPr>
            <p:ph sz="half" idx="4294967295"/>
          </p:nvPr>
        </p:nvSpPr>
        <p:spPr>
          <a:xfrm>
            <a:off x="383381" y="1207550"/>
            <a:ext cx="11425238" cy="5290450"/>
          </a:xfrm>
        </p:spPr>
        <p:txBody>
          <a:bodyPr numCol="2" spcCol="108000"/>
          <a:lstStyle/>
          <a:p>
            <a:pPr marL="0" marR="0">
              <a:lnSpc>
                <a:spcPct val="150000"/>
              </a:lnSpc>
              <a:spcBef>
                <a:spcPts val="0"/>
              </a:spcBef>
              <a:spcAft>
                <a:spcPts val="0"/>
              </a:spcAft>
            </a:pPr>
            <a:r>
              <a:rPr lang="en-US" sz="1050" dirty="0">
                <a:effectLst/>
              </a:rPr>
              <a:t>Tobacco started declining in the 1950s and the industry needed to boost sales to </a:t>
            </a:r>
          </a:p>
          <a:p>
            <a:pPr marL="0" marR="0">
              <a:lnSpc>
                <a:spcPct val="150000"/>
              </a:lnSpc>
              <a:spcBef>
                <a:spcPts val="0"/>
              </a:spcBef>
              <a:spcAft>
                <a:spcPts val="0"/>
              </a:spcAft>
            </a:pPr>
            <a:r>
              <a:rPr lang="en-US" sz="1050" dirty="0">
                <a:effectLst/>
              </a:rPr>
              <a:t>maintain economic viability. They implemented strong publicity campaigns and the </a:t>
            </a:r>
          </a:p>
          <a:p>
            <a:pPr marL="0" marR="0">
              <a:lnSpc>
                <a:spcPct val="150000"/>
              </a:lnSpc>
              <a:spcBef>
                <a:spcPts val="0"/>
              </a:spcBef>
              <a:spcAft>
                <a:spcPts val="0"/>
              </a:spcAft>
            </a:pPr>
            <a:r>
              <a:rPr lang="en-US" sz="1050" dirty="0">
                <a:effectLst/>
              </a:rPr>
              <a:t>venture into scientific research. </a:t>
            </a:r>
          </a:p>
          <a:p>
            <a:pPr marL="0" marR="0">
              <a:lnSpc>
                <a:spcPct val="150000"/>
              </a:lnSpc>
              <a:spcBef>
                <a:spcPts val="0"/>
              </a:spcBef>
              <a:spcAft>
                <a:spcPts val="0"/>
              </a:spcAft>
            </a:pPr>
            <a:r>
              <a:rPr lang="en-US" sz="1050" dirty="0">
                <a:effectLst/>
              </a:rPr>
              <a:t>Tobacco companies funding scientific research has been a controversial issue for </a:t>
            </a:r>
          </a:p>
          <a:p>
            <a:pPr marL="0" marR="0">
              <a:lnSpc>
                <a:spcPct val="150000"/>
              </a:lnSpc>
              <a:spcBef>
                <a:spcPts val="0"/>
              </a:spcBef>
              <a:spcAft>
                <a:spcPts val="0"/>
              </a:spcAft>
            </a:pPr>
            <a:r>
              <a:rPr lang="en-US" sz="1050" dirty="0">
                <a:effectLst/>
              </a:rPr>
              <a:t>decades, and has significantly impacted the success of the tobacco industry. By funding</a:t>
            </a:r>
          </a:p>
          <a:p>
            <a:pPr marL="0" marR="0">
              <a:lnSpc>
                <a:spcPct val="150000"/>
              </a:lnSpc>
              <a:spcBef>
                <a:spcPts val="0"/>
              </a:spcBef>
              <a:spcAft>
                <a:spcPts val="0"/>
              </a:spcAft>
            </a:pPr>
            <a:r>
              <a:rPr lang="en-US" sz="1050" dirty="0">
                <a:effectLst/>
              </a:rPr>
              <a:t>research, the tobacco industry has shaped public perception influenced policy </a:t>
            </a:r>
          </a:p>
          <a:p>
            <a:pPr marL="0" marR="0">
              <a:lnSpc>
                <a:spcPct val="150000"/>
              </a:lnSpc>
              <a:spcBef>
                <a:spcPts val="0"/>
              </a:spcBef>
              <a:spcAft>
                <a:spcPts val="0"/>
              </a:spcAft>
            </a:pPr>
            <a:r>
              <a:rPr lang="en-US" sz="1050" dirty="0">
                <a:effectLst/>
              </a:rPr>
              <a:t>decisions in its </a:t>
            </a:r>
            <a:r>
              <a:rPr lang="en-US" sz="1050" dirty="0" err="1">
                <a:effectLst/>
              </a:rPr>
              <a:t>favour</a:t>
            </a:r>
            <a:r>
              <a:rPr lang="en-US" sz="1050" dirty="0">
                <a:effectLst/>
              </a:rPr>
              <a:t>, even when scientific evidence is against them. </a:t>
            </a:r>
          </a:p>
          <a:p>
            <a:pPr marL="0" marR="0">
              <a:lnSpc>
                <a:spcPct val="150000"/>
              </a:lnSpc>
              <a:spcBef>
                <a:spcPts val="0"/>
              </a:spcBef>
              <a:spcAft>
                <a:spcPts val="0"/>
              </a:spcAft>
            </a:pPr>
            <a:r>
              <a:rPr lang="en-US" sz="1050" dirty="0">
                <a:effectLst/>
              </a:rPr>
              <a:t>In 1953 the tobacco industry was in crisis and needed to act. Science had shown that </a:t>
            </a:r>
          </a:p>
          <a:p>
            <a:pPr marL="0" marR="0">
              <a:lnSpc>
                <a:spcPct val="150000"/>
              </a:lnSpc>
              <a:spcBef>
                <a:spcPts val="0"/>
              </a:spcBef>
              <a:spcAft>
                <a:spcPts val="0"/>
              </a:spcAft>
            </a:pPr>
            <a:r>
              <a:rPr lang="en-US" sz="1050" dirty="0">
                <a:effectLst/>
              </a:rPr>
              <a:t>smoking caused lung cancer and other serious lung-related diseases. In response, public confidence in science was undermined by the tobacco industry by creating scientific uncertainty. This was achieved through an industry-academic conflict of interest. The simultaneous promotion of a smoking culture through strong advertising and the use of celebrities was also used to save their industry.</a:t>
            </a:r>
          </a:p>
          <a:p>
            <a:pPr marL="0" marR="0">
              <a:lnSpc>
                <a:spcPct val="150000"/>
              </a:lnSpc>
              <a:spcBef>
                <a:spcPts val="0"/>
              </a:spcBef>
              <a:spcAft>
                <a:spcPts val="0"/>
              </a:spcAft>
            </a:pPr>
            <a:r>
              <a:rPr lang="en-US" sz="1050" dirty="0">
                <a:effectLst/>
              </a:rPr>
              <a:t>It was suggested by Hill &amp; Knowlton, a public relations company, that tobacco companies control the science. The foundation of their strategy was using tobacco funding to find scientists who were skeptical of the link between smoking and lung cancer to firstly discredit the current research and then conduct and promote their own research. This has the two-fold effect of bringing doubt onto the current research and promoting their interest in the consumers' health.</a:t>
            </a:r>
          </a:p>
          <a:p>
            <a:pPr marL="0" marR="0">
              <a:lnSpc>
                <a:spcPct val="150000"/>
              </a:lnSpc>
              <a:spcBef>
                <a:spcPts val="0"/>
              </a:spcBef>
              <a:spcAft>
                <a:spcPts val="0"/>
              </a:spcAft>
            </a:pPr>
            <a:r>
              <a:rPr lang="en-US" sz="1050" dirty="0">
                <a:effectLst/>
              </a:rPr>
              <a:t>The industry continued to fund general research that could not draw comprehensive conclusions and address new research with questions and rebuttals as soon as it was released to promote scientific uncertainty.</a:t>
            </a:r>
          </a:p>
          <a:p>
            <a:pPr marL="0" marR="0">
              <a:lnSpc>
                <a:spcPct val="150000"/>
              </a:lnSpc>
              <a:spcBef>
                <a:spcPts val="0"/>
              </a:spcBef>
              <a:spcAft>
                <a:spcPts val="0"/>
              </a:spcAft>
            </a:pPr>
            <a:r>
              <a:rPr lang="en-US" sz="1050" dirty="0">
                <a:effectLst/>
              </a:rPr>
              <a:t>Dr Claudia </a:t>
            </a:r>
            <a:r>
              <a:rPr lang="en-US" sz="1050" dirty="0" err="1">
                <a:effectLst/>
              </a:rPr>
              <a:t>Henschke</a:t>
            </a:r>
            <a:r>
              <a:rPr lang="en-US" sz="1050" dirty="0">
                <a:effectLst/>
              </a:rPr>
              <a:t>, from Weill Cornell Medical College, failed to disclose funding of millions of dollars supplied by Vector, a parent company for the Liggett Group of cigarette manufacturers, for her research is another example of a possible conflict of interest within the tobacco industry. Dr </a:t>
            </a:r>
            <a:r>
              <a:rPr lang="en-US" sz="1050" dirty="0" err="1">
                <a:effectLst/>
              </a:rPr>
              <a:t>Henschke</a:t>
            </a:r>
            <a:r>
              <a:rPr lang="en-US" sz="1050" dirty="0">
                <a:effectLst/>
              </a:rPr>
              <a:t> has been researching and developing a patent for CT scanning and lung cancer. Her research promotes that scanning for lung cancer allows for early treatment and a decrease in deaths. The reasons behind the funding are brought into question by this. </a:t>
            </a:r>
          </a:p>
          <a:p>
            <a:pPr marL="0" marR="0">
              <a:lnSpc>
                <a:spcPct val="150000"/>
              </a:lnSpc>
              <a:spcBef>
                <a:spcPts val="0"/>
              </a:spcBef>
              <a:spcAft>
                <a:spcPts val="0"/>
              </a:spcAft>
            </a:pPr>
            <a:r>
              <a:rPr lang="en-US" sz="1050" dirty="0">
                <a:effectLst/>
              </a:rPr>
              <a:t>In recent years, studies indicating no harm from e-cigarettes have been funded by the tobacco industry, despite evidence that e-cigarettes can harm health. For example, a study published by </a:t>
            </a:r>
            <a:r>
              <a:rPr lang="en-US" sz="1050" dirty="0" err="1">
                <a:effectLst/>
              </a:rPr>
              <a:t>Pisinger</a:t>
            </a:r>
            <a:r>
              <a:rPr lang="en-US" sz="1050" dirty="0">
                <a:effectLst/>
              </a:rPr>
              <a:t>, </a:t>
            </a:r>
            <a:r>
              <a:rPr lang="en-US" sz="1050" dirty="0" err="1">
                <a:effectLst/>
              </a:rPr>
              <a:t>Godtfredsen</a:t>
            </a:r>
            <a:r>
              <a:rPr lang="en-US" sz="1050" dirty="0">
                <a:effectLst/>
              </a:rPr>
              <a:t>, and Bender found that conflicts of interest were associated with the tobacco industry – </a:t>
            </a:r>
            <a:r>
              <a:rPr lang="en-US" sz="1050" dirty="0" err="1">
                <a:effectLst/>
              </a:rPr>
              <a:t>favourable</a:t>
            </a:r>
            <a:r>
              <a:rPr lang="en-US" sz="1050" dirty="0">
                <a:effectLst/>
              </a:rPr>
              <a:t> results indicating no harm form e-cigarettes. 95.1% of papers without a conflict of interest and 39.4% of papers with a conflict of interest found that e-cigarettes were potentially harmful. This suggests the tobacco industry still uses similar tactics to influence public perception and policy decisions.</a:t>
            </a:r>
          </a:p>
          <a:p>
            <a:pPr marL="0" marR="0">
              <a:lnSpc>
                <a:spcPct val="150000"/>
              </a:lnSpc>
              <a:spcBef>
                <a:spcPts val="0"/>
              </a:spcBef>
              <a:spcAft>
                <a:spcPts val="0"/>
              </a:spcAft>
            </a:pPr>
            <a:r>
              <a:rPr lang="en-US" sz="1050" dirty="0">
                <a:effectLst/>
              </a:rPr>
              <a:t>In conclusion, tobacco companies funding scientific studies has significantly impacted the success of the tobacco industry. By funding research, the tobacco industry has shaped public perception and policy decisions in its </a:t>
            </a:r>
            <a:r>
              <a:rPr lang="en-US" sz="1050" dirty="0" err="1">
                <a:effectLst/>
              </a:rPr>
              <a:t>favour</a:t>
            </a:r>
            <a:r>
              <a:rPr lang="en-US" sz="1050" dirty="0">
                <a:effectLst/>
              </a:rPr>
              <a:t>, even when the scientific evidence is not. The awareness of potential conflicts of interest in scientific research, particularly when it comes to issues related to public health, is crucial when considering the validity of the findings.</a:t>
            </a:r>
          </a:p>
          <a:p>
            <a:pPr>
              <a:lnSpc>
                <a:spcPct val="150000"/>
              </a:lnSpc>
            </a:pPr>
            <a:endParaRPr lang="en-AU" sz="1100" dirty="0"/>
          </a:p>
        </p:txBody>
      </p:sp>
      <p:sp>
        <p:nvSpPr>
          <p:cNvPr id="4" name="Slide Number Placeholder 3">
            <a:extLst>
              <a:ext uri="{FF2B5EF4-FFF2-40B4-BE49-F238E27FC236}">
                <a16:creationId xmlns:a16="http://schemas.microsoft.com/office/drawing/2014/main" id="{64115402-9975-6922-4B01-C2C324A4779B}"/>
              </a:ext>
              <a:ext uri="{C183D7F6-B498-43B3-948B-1728B52AA6E4}">
                <adec:decorative xmlns:adec="http://schemas.microsoft.com/office/drawing/2017/decorative" val="1"/>
              </a:ext>
            </a:extLst>
          </p:cNvPr>
          <p:cNvSpPr>
            <a:spLocks noGrp="1"/>
          </p:cNvSpPr>
          <p:nvPr>
            <p:ph type="sldNum" sz="quarter" idx="12"/>
          </p:nvPr>
        </p:nvSpPr>
        <p:spPr/>
        <p:txBody>
          <a:bodyPr anchor="t">
            <a:normAutofit lnSpcReduction="10000"/>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9769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9B7C5-E348-F3AD-240B-B3F0E623823C}"/>
              </a:ext>
            </a:extLst>
          </p:cNvPr>
          <p:cNvSpPr>
            <a:spLocks noGrp="1"/>
          </p:cNvSpPr>
          <p:nvPr>
            <p:ph type="title"/>
          </p:nvPr>
        </p:nvSpPr>
        <p:spPr/>
        <p:txBody>
          <a:bodyPr anchor="t">
            <a:normAutofit/>
          </a:bodyPr>
          <a:lstStyle/>
          <a:p>
            <a:r>
              <a:rPr lang="en-AU" dirty="0"/>
              <a:t>Background</a:t>
            </a:r>
            <a:endParaRPr lang="en-AU" dirty="0">
              <a:solidFill>
                <a:schemeClr val="accent4">
                  <a:lumMod val="10000"/>
                </a:schemeClr>
              </a:solidFill>
            </a:endParaRPr>
          </a:p>
        </p:txBody>
      </p:sp>
      <p:sp>
        <p:nvSpPr>
          <p:cNvPr id="8" name="Text Placeholder 7">
            <a:extLst>
              <a:ext uri="{FF2B5EF4-FFF2-40B4-BE49-F238E27FC236}">
                <a16:creationId xmlns:a16="http://schemas.microsoft.com/office/drawing/2014/main" id="{D6CF8BBE-B15E-70C6-4826-9136631BB524}"/>
              </a:ext>
            </a:extLst>
          </p:cNvPr>
          <p:cNvSpPr>
            <a:spLocks noGrp="1"/>
          </p:cNvSpPr>
          <p:nvPr>
            <p:ph type="body" sz="quarter" idx="18"/>
          </p:nvPr>
        </p:nvSpPr>
        <p:spPr/>
        <p:txBody>
          <a:bodyPr/>
          <a:lstStyle/>
          <a:p>
            <a:br>
              <a:rPr lang="en-AU" dirty="0"/>
            </a:br>
            <a:r>
              <a:rPr lang="en-AU" dirty="0"/>
              <a:t>Structure of an analytical exposition</a:t>
            </a:r>
          </a:p>
        </p:txBody>
      </p:sp>
      <p:pic>
        <p:nvPicPr>
          <p:cNvPr id="5" name="Picture 4">
            <a:extLst>
              <a:ext uri="{FF2B5EF4-FFF2-40B4-BE49-F238E27FC236}">
                <a16:creationId xmlns:a16="http://schemas.microsoft.com/office/drawing/2014/main" id="{3EE6E414-150F-9B32-2A20-A22517CCC8FD}"/>
              </a:ext>
              <a:ext uri="{C183D7F6-B498-43B3-948B-1728B52AA6E4}">
                <adec:decorative xmlns:adec="http://schemas.microsoft.com/office/drawing/2017/decorative" val="1"/>
              </a:ext>
            </a:extLst>
          </p:cNvPr>
          <p:cNvPicPr>
            <a:picLocks noChangeAspect="1"/>
          </p:cNvPicPr>
          <p:nvPr/>
        </p:nvPicPr>
        <p:blipFill rotWithShape="1">
          <a:blip r:embed="rId3">
            <a:alphaModFix amt="70000"/>
          </a:blip>
          <a:srcRect l="-6701" t="866" r="-4320" b="-866"/>
          <a:stretch/>
        </p:blipFill>
        <p:spPr>
          <a:xfrm>
            <a:off x="408901" y="1677276"/>
            <a:ext cx="2640271" cy="2443276"/>
          </a:xfrm>
          <a:prstGeom prst="rect">
            <a:avLst/>
          </a:prstGeom>
          <a:solidFill>
            <a:schemeClr val="bg1"/>
          </a:solidFill>
          <a:ln w="79375"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93920114-E853-9937-465E-38BBB4C326EF}"/>
              </a:ext>
              <a:ext uri="{C183D7F6-B498-43B3-948B-1728B52AA6E4}">
                <adec:decorative xmlns:adec="http://schemas.microsoft.com/office/drawing/2017/decorative" val="1"/>
              </a:ext>
            </a:extLst>
          </p:cNvPr>
          <p:cNvPicPr>
            <a:picLocks noChangeAspect="1"/>
          </p:cNvPicPr>
          <p:nvPr/>
        </p:nvPicPr>
        <p:blipFill rotWithShape="1">
          <a:blip r:embed="rId4">
            <a:alphaModFix amt="70000"/>
          </a:blip>
          <a:srcRect l="-3843" t="-2271" r="-2371" b="-3895"/>
          <a:stretch/>
        </p:blipFill>
        <p:spPr>
          <a:xfrm>
            <a:off x="466000" y="4215654"/>
            <a:ext cx="2526075" cy="23692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Rectangle: Rounded Corners 8">
            <a:extLst>
              <a:ext uri="{FF2B5EF4-FFF2-40B4-BE49-F238E27FC236}">
                <a16:creationId xmlns:a16="http://schemas.microsoft.com/office/drawing/2014/main" id="{B0BD92A6-6237-6024-8907-F4A67738B34D}"/>
              </a:ext>
              <a:ext uri="{C183D7F6-B498-43B3-948B-1728B52AA6E4}">
                <adec:decorative xmlns:adec="http://schemas.microsoft.com/office/drawing/2017/decorative" val="1"/>
              </a:ext>
            </a:extLst>
          </p:cNvPr>
          <p:cNvSpPr/>
          <p:nvPr/>
        </p:nvSpPr>
        <p:spPr>
          <a:xfrm>
            <a:off x="360000" y="1594139"/>
            <a:ext cx="2733040" cy="483824"/>
          </a:xfrm>
          <a:prstGeom prst="roundRect">
            <a:avLst/>
          </a:prstGeom>
          <a:solidFill>
            <a:srgbClr val="002060">
              <a:alpha val="80000"/>
            </a:srgbClr>
          </a:solidFill>
          <a:ln w="28575">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800" b="1" dirty="0">
                <a:ln w="3175">
                  <a:noFill/>
                </a:ln>
                <a:solidFill>
                  <a:schemeClr val="bg1"/>
                </a:solidFill>
                <a:cs typeface="Arial" panose="020B0604020202020204" pitchFamily="34" charset="0"/>
              </a:rPr>
              <a:t>Background</a:t>
            </a:r>
          </a:p>
        </p:txBody>
      </p:sp>
      <p:sp>
        <p:nvSpPr>
          <p:cNvPr id="6" name="Rectangle: Rounded Corners 5" descr="This text box surrounds the 'Background' section of an analytical exposition.">
            <a:extLst>
              <a:ext uri="{FF2B5EF4-FFF2-40B4-BE49-F238E27FC236}">
                <a16:creationId xmlns:a16="http://schemas.microsoft.com/office/drawing/2014/main" id="{03F1B6CF-6ED7-32D7-D448-91D8DA9DAF3F}"/>
              </a:ext>
              <a:ext uri="{C183D7F6-B498-43B3-948B-1728B52AA6E4}">
                <adec:decorative xmlns:adec="http://schemas.microsoft.com/office/drawing/2017/decorative" val="0"/>
              </a:ext>
            </a:extLst>
          </p:cNvPr>
          <p:cNvSpPr/>
          <p:nvPr/>
        </p:nvSpPr>
        <p:spPr>
          <a:xfrm>
            <a:off x="3225800" y="2125514"/>
            <a:ext cx="8618200" cy="1474936"/>
          </a:xfrm>
          <a:prstGeom prst="roundRect">
            <a:avLst/>
          </a:prstGeom>
          <a:solidFill>
            <a:schemeClr val="bg1"/>
          </a:solidFill>
          <a:ln w="28575">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AU" sz="1600" dirty="0">
                <a:solidFill>
                  <a:schemeClr val="tx1"/>
                </a:solidFill>
                <a:cs typeface="Arial" panose="020B0604020202020204" pitchFamily="34" charset="0"/>
              </a:rPr>
              <a:t>Tobacco sales started declining in the 1950s and the industry needed to boost sales to maintain economic viability. They implemented strong publicity campaigns and ventured into scientific research. </a:t>
            </a:r>
          </a:p>
        </p:txBody>
      </p:sp>
      <p:sp>
        <p:nvSpPr>
          <p:cNvPr id="4" name="Slide Number Placeholder 3">
            <a:extLst>
              <a:ext uri="{FF2B5EF4-FFF2-40B4-BE49-F238E27FC236}">
                <a16:creationId xmlns:a16="http://schemas.microsoft.com/office/drawing/2014/main" id="{64115402-9975-6922-4B01-C2C324A4779B}"/>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a:t>
            </a:fld>
            <a:endParaRPr lang="en-AU"/>
          </a:p>
        </p:txBody>
      </p:sp>
    </p:spTree>
    <p:extLst>
      <p:ext uri="{BB962C8B-B14F-4D97-AF65-F5344CB8AC3E}">
        <p14:creationId xmlns:p14="http://schemas.microsoft.com/office/powerpoint/2010/main" val="75257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9B7C5-E348-F3AD-240B-B3F0E623823C}"/>
              </a:ext>
            </a:extLst>
          </p:cNvPr>
          <p:cNvSpPr>
            <a:spLocks noGrp="1"/>
          </p:cNvSpPr>
          <p:nvPr>
            <p:ph type="title"/>
          </p:nvPr>
        </p:nvSpPr>
        <p:spPr/>
        <p:txBody>
          <a:bodyPr anchor="t">
            <a:normAutofit/>
          </a:bodyPr>
          <a:lstStyle/>
          <a:p>
            <a:r>
              <a:rPr lang="en-AU" dirty="0"/>
              <a:t>Thesis statement</a:t>
            </a:r>
            <a:endParaRPr lang="en-AU" dirty="0">
              <a:solidFill>
                <a:srgbClr val="D7153A"/>
              </a:solidFill>
            </a:endParaRPr>
          </a:p>
        </p:txBody>
      </p:sp>
      <p:sp>
        <p:nvSpPr>
          <p:cNvPr id="8" name="Text Placeholder 7">
            <a:extLst>
              <a:ext uri="{FF2B5EF4-FFF2-40B4-BE49-F238E27FC236}">
                <a16:creationId xmlns:a16="http://schemas.microsoft.com/office/drawing/2014/main" id="{5DF82C71-C75C-80EE-0C99-0B1924019EC4}"/>
              </a:ext>
            </a:extLst>
          </p:cNvPr>
          <p:cNvSpPr>
            <a:spLocks noGrp="1"/>
          </p:cNvSpPr>
          <p:nvPr>
            <p:ph type="body" sz="quarter" idx="18"/>
          </p:nvPr>
        </p:nvSpPr>
        <p:spPr/>
        <p:txBody>
          <a:bodyPr/>
          <a:lstStyle/>
          <a:p>
            <a:br>
              <a:rPr lang="en-AU" dirty="0"/>
            </a:br>
            <a:r>
              <a:rPr lang="en-AU" dirty="0"/>
              <a:t>Structure of an analytical exposition</a:t>
            </a:r>
          </a:p>
        </p:txBody>
      </p:sp>
      <p:pic>
        <p:nvPicPr>
          <p:cNvPr id="5" name="Picture 4">
            <a:extLst>
              <a:ext uri="{FF2B5EF4-FFF2-40B4-BE49-F238E27FC236}">
                <a16:creationId xmlns:a16="http://schemas.microsoft.com/office/drawing/2014/main" id="{3EE6E414-150F-9B32-2A20-A22517CCC8FD}"/>
              </a:ext>
              <a:ext uri="{C183D7F6-B498-43B3-948B-1728B52AA6E4}">
                <adec:decorative xmlns:adec="http://schemas.microsoft.com/office/drawing/2017/decorative" val="1"/>
              </a:ext>
            </a:extLst>
          </p:cNvPr>
          <p:cNvPicPr>
            <a:picLocks noChangeAspect="1"/>
          </p:cNvPicPr>
          <p:nvPr/>
        </p:nvPicPr>
        <p:blipFill rotWithShape="1">
          <a:blip r:embed="rId3">
            <a:alphaModFix amt="70000"/>
          </a:blip>
          <a:srcRect l="-3774" t="-5651" r="-3774" b="-1898"/>
          <a:stretch/>
        </p:blipFill>
        <p:spPr>
          <a:xfrm>
            <a:off x="532720" y="1651999"/>
            <a:ext cx="2411650" cy="24775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93920114-E853-9937-465E-38BBB4C326EF}"/>
              </a:ext>
              <a:ext uri="{C183D7F6-B498-43B3-948B-1728B52AA6E4}">
                <adec:decorative xmlns:adec="http://schemas.microsoft.com/office/drawing/2017/decorative" val="1"/>
              </a:ext>
            </a:extLst>
          </p:cNvPr>
          <p:cNvPicPr>
            <a:picLocks noChangeAspect="1"/>
          </p:cNvPicPr>
          <p:nvPr/>
        </p:nvPicPr>
        <p:blipFill rotWithShape="1">
          <a:blip r:embed="rId4">
            <a:alphaModFix amt="70000"/>
          </a:blip>
          <a:srcRect l="-1592" t="-2249" r="-1592" b="-935"/>
          <a:stretch/>
        </p:blipFill>
        <p:spPr>
          <a:xfrm>
            <a:off x="532718" y="4253017"/>
            <a:ext cx="2411651" cy="22629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Rectangle: Rounded Corners 2">
            <a:extLst>
              <a:ext uri="{FF2B5EF4-FFF2-40B4-BE49-F238E27FC236}">
                <a16:creationId xmlns:a16="http://schemas.microsoft.com/office/drawing/2014/main" id="{50C6F1F3-6194-0BFD-4009-A4B7DE48BD04}"/>
              </a:ext>
              <a:ext uri="{C183D7F6-B498-43B3-948B-1728B52AA6E4}">
                <adec:decorative xmlns:adec="http://schemas.microsoft.com/office/drawing/2017/decorative" val="1"/>
              </a:ext>
            </a:extLst>
          </p:cNvPr>
          <p:cNvSpPr/>
          <p:nvPr/>
        </p:nvSpPr>
        <p:spPr>
          <a:xfrm>
            <a:off x="441960" y="2121057"/>
            <a:ext cx="2606040" cy="569488"/>
          </a:xfrm>
          <a:prstGeom prst="roundRect">
            <a:avLst/>
          </a:prstGeom>
          <a:solidFill>
            <a:srgbClr val="D7153A">
              <a:alpha val="92000"/>
            </a:srgb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800" b="1" dirty="0">
                <a:solidFill>
                  <a:schemeClr val="bg1"/>
                </a:solidFill>
                <a:cs typeface="Arial" panose="020B0604020202020204" pitchFamily="34" charset="0"/>
              </a:rPr>
              <a:t>Thesis statement</a:t>
            </a:r>
          </a:p>
        </p:txBody>
      </p:sp>
      <p:sp>
        <p:nvSpPr>
          <p:cNvPr id="6" name="Rectangle: Rounded Corners 5" descr="This text box surrounds the 'Background' section of an analytical exposition.">
            <a:extLst>
              <a:ext uri="{FF2B5EF4-FFF2-40B4-BE49-F238E27FC236}">
                <a16:creationId xmlns:a16="http://schemas.microsoft.com/office/drawing/2014/main" id="{03F1B6CF-6ED7-32D7-D448-91D8DA9DAF3F}"/>
              </a:ext>
              <a:ext uri="{C183D7F6-B498-43B3-948B-1728B52AA6E4}">
                <adec:decorative xmlns:adec="http://schemas.microsoft.com/office/drawing/2017/decorative" val="0"/>
              </a:ext>
            </a:extLst>
          </p:cNvPr>
          <p:cNvSpPr/>
          <p:nvPr/>
        </p:nvSpPr>
        <p:spPr>
          <a:xfrm>
            <a:off x="3198369" y="2125514"/>
            <a:ext cx="8645631" cy="2258526"/>
          </a:xfrm>
          <a:prstGeom prst="roundRect">
            <a:avLst/>
          </a:prstGeom>
          <a:solidFill>
            <a:schemeClr val="bg1"/>
          </a:solidFill>
          <a:ln w="28575">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solidFill>
                  <a:schemeClr val="tx1"/>
                </a:solidFill>
              </a:rPr>
              <a:t>Tobacco companies funding scientific research has been a controversial issue for decades, and has significantly impacted the success of the tobacco industry. By funding research, the tobacco industry has shaped public perception and influenced policy decisions in its favour, even when the scientific evidence is against them.</a:t>
            </a:r>
          </a:p>
        </p:txBody>
      </p:sp>
      <p:sp>
        <p:nvSpPr>
          <p:cNvPr id="4" name="Slide Number Placeholder 3">
            <a:extLst>
              <a:ext uri="{FF2B5EF4-FFF2-40B4-BE49-F238E27FC236}">
                <a16:creationId xmlns:a16="http://schemas.microsoft.com/office/drawing/2014/main" id="{64115402-9975-6922-4B01-C2C324A4779B}"/>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7</a:t>
            </a:fld>
            <a:endParaRPr lang="en-AU"/>
          </a:p>
        </p:txBody>
      </p:sp>
    </p:spTree>
    <p:extLst>
      <p:ext uri="{BB962C8B-B14F-4D97-AF65-F5344CB8AC3E}">
        <p14:creationId xmlns:p14="http://schemas.microsoft.com/office/powerpoint/2010/main" val="63950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9B7C5-E348-F3AD-240B-B3F0E623823C}"/>
              </a:ext>
            </a:extLst>
          </p:cNvPr>
          <p:cNvSpPr>
            <a:spLocks noGrp="1"/>
          </p:cNvSpPr>
          <p:nvPr>
            <p:ph type="title"/>
          </p:nvPr>
        </p:nvSpPr>
        <p:spPr/>
        <p:txBody>
          <a:bodyPr anchor="t">
            <a:normAutofit/>
          </a:bodyPr>
          <a:lstStyle/>
          <a:p>
            <a:r>
              <a:rPr lang="en-AU" dirty="0"/>
              <a:t>Argument 1</a:t>
            </a:r>
            <a:endParaRPr lang="en-AU" dirty="0">
              <a:solidFill>
                <a:srgbClr val="146CFD"/>
              </a:solidFill>
            </a:endParaRPr>
          </a:p>
        </p:txBody>
      </p:sp>
      <p:sp>
        <p:nvSpPr>
          <p:cNvPr id="10" name="Text Placeholder 9">
            <a:extLst>
              <a:ext uri="{FF2B5EF4-FFF2-40B4-BE49-F238E27FC236}">
                <a16:creationId xmlns:a16="http://schemas.microsoft.com/office/drawing/2014/main" id="{8BAAD13B-79B6-C7ED-D9BC-E584D85CE81E}"/>
              </a:ext>
            </a:extLst>
          </p:cNvPr>
          <p:cNvSpPr>
            <a:spLocks noGrp="1"/>
          </p:cNvSpPr>
          <p:nvPr>
            <p:ph type="body" sz="quarter" idx="18"/>
          </p:nvPr>
        </p:nvSpPr>
        <p:spPr/>
        <p:txBody>
          <a:bodyPr/>
          <a:lstStyle/>
          <a:p>
            <a:r>
              <a:rPr lang="en-AU" dirty="0"/>
              <a:t>Structure of an analytical exposition</a:t>
            </a:r>
          </a:p>
        </p:txBody>
      </p:sp>
      <p:pic>
        <p:nvPicPr>
          <p:cNvPr id="5" name="Picture 4">
            <a:extLst>
              <a:ext uri="{FF2B5EF4-FFF2-40B4-BE49-F238E27FC236}">
                <a16:creationId xmlns:a16="http://schemas.microsoft.com/office/drawing/2014/main" id="{3EE6E414-150F-9B32-2A20-A22517CCC8FD}"/>
              </a:ext>
              <a:ext uri="{C183D7F6-B498-43B3-948B-1728B52AA6E4}">
                <adec:decorative xmlns:adec="http://schemas.microsoft.com/office/drawing/2017/decorative" val="1"/>
              </a:ext>
            </a:extLst>
          </p:cNvPr>
          <p:cNvPicPr>
            <a:picLocks noChangeAspect="1"/>
          </p:cNvPicPr>
          <p:nvPr/>
        </p:nvPicPr>
        <p:blipFill>
          <a:blip r:embed="rId3">
            <a:alphaModFix amt="70000"/>
          </a:blip>
          <a:stretch>
            <a:fillRect/>
          </a:stretch>
        </p:blipFill>
        <p:spPr>
          <a:xfrm>
            <a:off x="514173" y="1769455"/>
            <a:ext cx="2310809" cy="23739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93920114-E853-9937-465E-38BBB4C326EF}"/>
              </a:ext>
              <a:ext uri="{C183D7F6-B498-43B3-948B-1728B52AA6E4}">
                <adec:decorative xmlns:adec="http://schemas.microsoft.com/office/drawing/2017/decorative" val="1"/>
              </a:ext>
            </a:extLst>
          </p:cNvPr>
          <p:cNvPicPr>
            <a:picLocks noChangeAspect="1"/>
          </p:cNvPicPr>
          <p:nvPr/>
        </p:nvPicPr>
        <p:blipFill>
          <a:blip r:embed="rId4">
            <a:alphaModFix amt="70000"/>
          </a:blip>
          <a:stretch>
            <a:fillRect/>
          </a:stretch>
        </p:blipFill>
        <p:spPr>
          <a:xfrm>
            <a:off x="514172" y="4236438"/>
            <a:ext cx="2310810" cy="21683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9" name="Group 8">
            <a:extLst>
              <a:ext uri="{FF2B5EF4-FFF2-40B4-BE49-F238E27FC236}">
                <a16:creationId xmlns:a16="http://schemas.microsoft.com/office/drawing/2014/main" id="{AA109069-D102-79B9-009F-5A4D69002C7F}"/>
              </a:ext>
              <a:ext uri="{C183D7F6-B498-43B3-948B-1728B52AA6E4}">
                <adec:decorative xmlns:adec="http://schemas.microsoft.com/office/drawing/2017/decorative" val="1"/>
              </a:ext>
            </a:extLst>
          </p:cNvPr>
          <p:cNvGrpSpPr/>
          <p:nvPr/>
        </p:nvGrpSpPr>
        <p:grpSpPr>
          <a:xfrm>
            <a:off x="398980" y="2104027"/>
            <a:ext cx="2545388" cy="1849103"/>
            <a:chOff x="398980" y="2104027"/>
            <a:chExt cx="2545388" cy="1849103"/>
          </a:xfrm>
        </p:grpSpPr>
        <p:sp>
          <p:nvSpPr>
            <p:cNvPr id="3" name="Rectangle: Rounded Corners 2">
              <a:extLst>
                <a:ext uri="{FF2B5EF4-FFF2-40B4-BE49-F238E27FC236}">
                  <a16:creationId xmlns:a16="http://schemas.microsoft.com/office/drawing/2014/main" id="{50C6F1F3-6194-0BFD-4009-A4B7DE48BD04}"/>
                </a:ext>
                <a:ext uri="{C183D7F6-B498-43B3-948B-1728B52AA6E4}">
                  <adec:decorative xmlns:adec="http://schemas.microsoft.com/office/drawing/2017/decorative" val="1"/>
                </a:ext>
              </a:extLst>
            </p:cNvPr>
            <p:cNvSpPr/>
            <p:nvPr/>
          </p:nvSpPr>
          <p:spPr>
            <a:xfrm>
              <a:off x="398980" y="2104027"/>
              <a:ext cx="2545388" cy="1849103"/>
            </a:xfrm>
            <a:prstGeom prst="roundRect">
              <a:avLst/>
            </a:prstGeom>
            <a:solidFill>
              <a:srgbClr val="146CFD">
                <a:alpha val="26000"/>
              </a:srgbClr>
            </a:solidFill>
            <a:ln w="28575">
              <a:solidFill>
                <a:srgbClr val="146C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b="1" dirty="0">
                <a:solidFill>
                  <a:schemeClr val="bg1"/>
                </a:solidFill>
                <a:cs typeface="Arial" panose="020B0604020202020204" pitchFamily="34" charset="0"/>
              </a:endParaRPr>
            </a:p>
          </p:txBody>
        </p:sp>
        <p:sp>
          <p:nvSpPr>
            <p:cNvPr id="8" name="Rectangle: Rounded Corners 7" descr="This text box surrounds the 'Background' section of an analytical exposition.">
              <a:extLst>
                <a:ext uri="{FF2B5EF4-FFF2-40B4-BE49-F238E27FC236}">
                  <a16:creationId xmlns:a16="http://schemas.microsoft.com/office/drawing/2014/main" id="{04A1B1FE-5288-BC86-A7E0-B0EBF916C371}"/>
                </a:ext>
                <a:ext uri="{C183D7F6-B498-43B3-948B-1728B52AA6E4}">
                  <adec:decorative xmlns:adec="http://schemas.microsoft.com/office/drawing/2017/decorative" val="0"/>
                </a:ext>
              </a:extLst>
            </p:cNvPr>
            <p:cNvSpPr/>
            <p:nvPr/>
          </p:nvSpPr>
          <p:spPr>
            <a:xfrm>
              <a:off x="1003672" y="2824267"/>
              <a:ext cx="1297025" cy="408623"/>
            </a:xfrm>
            <a:prstGeom prst="roundRect">
              <a:avLst/>
            </a:prstGeom>
            <a:solidFill>
              <a:srgbClr val="146CFD"/>
            </a:solidFill>
            <a:ln w="28575">
              <a:solidFill>
                <a:srgbClr val="146CFD"/>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r>
                <a:rPr lang="en-AU" sz="1800" b="1" dirty="0"/>
                <a:t>Argument</a:t>
              </a:r>
              <a:r>
                <a:rPr lang="en-AU" b="1" dirty="0"/>
                <a:t> </a:t>
              </a:r>
              <a:r>
                <a:rPr lang="en-AU" sz="1800" b="1" dirty="0"/>
                <a:t>1</a:t>
              </a:r>
              <a:endParaRPr lang="en-AU" sz="1800" dirty="0"/>
            </a:p>
          </p:txBody>
        </p:sp>
      </p:grpSp>
      <p:sp>
        <p:nvSpPr>
          <p:cNvPr id="6" name="Rectangle: Rounded Corners 5" descr="This text box surrounds the 'Background' section of an analytical exposition.">
            <a:extLst>
              <a:ext uri="{FF2B5EF4-FFF2-40B4-BE49-F238E27FC236}">
                <a16:creationId xmlns:a16="http://schemas.microsoft.com/office/drawing/2014/main" id="{03F1B6CF-6ED7-32D7-D448-91D8DA9DAF3F}"/>
              </a:ext>
              <a:ext uri="{C183D7F6-B498-43B3-948B-1728B52AA6E4}">
                <adec:decorative xmlns:adec="http://schemas.microsoft.com/office/drawing/2017/decorative" val="0"/>
              </a:ext>
            </a:extLst>
          </p:cNvPr>
          <p:cNvSpPr/>
          <p:nvPr/>
        </p:nvSpPr>
        <p:spPr>
          <a:xfrm>
            <a:off x="3160307" y="1698331"/>
            <a:ext cx="8632713" cy="4706466"/>
          </a:xfrm>
          <a:prstGeom prst="roundRect">
            <a:avLst/>
          </a:prstGeom>
          <a:solidFill>
            <a:schemeClr val="bg1"/>
          </a:solidFill>
          <a:ln w="28575">
            <a:solidFill>
              <a:srgbClr val="146CF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nSpc>
                <a:spcPct val="150000"/>
              </a:lnSpc>
            </a:pPr>
            <a:r>
              <a:rPr lang="en-AU" sz="1400" dirty="0">
                <a:solidFill>
                  <a:schemeClr val="tx1"/>
                </a:solidFill>
              </a:rPr>
              <a:t>In 1953 the tobacco industry was in crisis and needed to act. Science had shown that smoking caused lung cancer and other serious lung-related diseases. In response, public confidence in science was undermined by the tobacco industry by creating scientific uncertainty. This was achieved through an industry-academic conflict of interest. The simultaneous promotion of a smoking culture through strong advertising and the use of celebrities was also used to save their industry.</a:t>
            </a:r>
            <a:endParaRPr lang="en-AU" sz="1400" dirty="0"/>
          </a:p>
          <a:p>
            <a:pPr>
              <a:lnSpc>
                <a:spcPct val="150000"/>
              </a:lnSpc>
            </a:pPr>
            <a:r>
              <a:rPr lang="en-AU" sz="1400" dirty="0">
                <a:solidFill>
                  <a:schemeClr val="tx1"/>
                </a:solidFill>
              </a:rPr>
              <a:t>It was suggested by Hill &amp; Knowlton, a public relations company, that tobacco companies control the science. The foundation of their strategy was using tobacco funding to find scientists who were sceptical of the link between smoking and lung cancer to firstly discredit the current research and then conduct and promote their own research. This had the two-fold effect of bringing doubt onto the current research and promoting their interest in the consumers' health.</a:t>
            </a:r>
          </a:p>
          <a:p>
            <a:pPr>
              <a:lnSpc>
                <a:spcPct val="150000"/>
              </a:lnSpc>
            </a:pPr>
            <a:r>
              <a:rPr lang="en-AU" sz="1400" dirty="0">
                <a:solidFill>
                  <a:schemeClr val="tx1"/>
                </a:solidFill>
              </a:rPr>
              <a:t>The industry continued to fund general research that could not draw comprehensive conclusions with questions and rebuttals as soon as it was released to promote scientific uncertainty.</a:t>
            </a:r>
          </a:p>
        </p:txBody>
      </p:sp>
      <p:sp>
        <p:nvSpPr>
          <p:cNvPr id="4" name="Slide Number Placeholder 3">
            <a:extLst>
              <a:ext uri="{FF2B5EF4-FFF2-40B4-BE49-F238E27FC236}">
                <a16:creationId xmlns:a16="http://schemas.microsoft.com/office/drawing/2014/main" id="{64115402-9975-6922-4B01-C2C324A4779B}"/>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8</a:t>
            </a:fld>
            <a:endParaRPr lang="en-AU"/>
          </a:p>
        </p:txBody>
      </p:sp>
    </p:spTree>
    <p:extLst>
      <p:ext uri="{BB962C8B-B14F-4D97-AF65-F5344CB8AC3E}">
        <p14:creationId xmlns:p14="http://schemas.microsoft.com/office/powerpoint/2010/main" val="126977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9B7C5-E348-F3AD-240B-B3F0E623823C}"/>
              </a:ext>
            </a:extLst>
          </p:cNvPr>
          <p:cNvSpPr>
            <a:spLocks noGrp="1"/>
          </p:cNvSpPr>
          <p:nvPr>
            <p:ph type="title"/>
          </p:nvPr>
        </p:nvSpPr>
        <p:spPr/>
        <p:txBody>
          <a:bodyPr anchor="t">
            <a:normAutofit/>
          </a:bodyPr>
          <a:lstStyle/>
          <a:p>
            <a:r>
              <a:rPr lang="en-AU" dirty="0"/>
              <a:t>Argument 2</a:t>
            </a:r>
            <a:endParaRPr lang="en-AU" dirty="0">
              <a:solidFill>
                <a:srgbClr val="146CFD"/>
              </a:solidFill>
            </a:endParaRPr>
          </a:p>
        </p:txBody>
      </p:sp>
      <p:sp>
        <p:nvSpPr>
          <p:cNvPr id="8" name="Text Placeholder 7">
            <a:extLst>
              <a:ext uri="{FF2B5EF4-FFF2-40B4-BE49-F238E27FC236}">
                <a16:creationId xmlns:a16="http://schemas.microsoft.com/office/drawing/2014/main" id="{EF74D550-E5F8-6FA3-28B2-9912B9FB2A52}"/>
              </a:ext>
            </a:extLst>
          </p:cNvPr>
          <p:cNvSpPr>
            <a:spLocks noGrp="1"/>
          </p:cNvSpPr>
          <p:nvPr>
            <p:ph type="body" sz="quarter" idx="18"/>
          </p:nvPr>
        </p:nvSpPr>
        <p:spPr/>
        <p:txBody>
          <a:bodyPr/>
          <a:lstStyle/>
          <a:p>
            <a:br>
              <a:rPr lang="en-AU" dirty="0"/>
            </a:br>
            <a:r>
              <a:rPr lang="en-AU" dirty="0"/>
              <a:t>Structure of an analytical exposition</a:t>
            </a:r>
          </a:p>
        </p:txBody>
      </p:sp>
      <p:pic>
        <p:nvPicPr>
          <p:cNvPr id="5" name="Picture 4">
            <a:extLst>
              <a:ext uri="{FF2B5EF4-FFF2-40B4-BE49-F238E27FC236}">
                <a16:creationId xmlns:a16="http://schemas.microsoft.com/office/drawing/2014/main" id="{3EE6E414-150F-9B32-2A20-A22517CCC8FD}"/>
              </a:ext>
              <a:ext uri="{C183D7F6-B498-43B3-948B-1728B52AA6E4}">
                <adec:decorative xmlns:adec="http://schemas.microsoft.com/office/drawing/2017/decorative" val="1"/>
              </a:ext>
            </a:extLst>
          </p:cNvPr>
          <p:cNvPicPr>
            <a:picLocks noChangeAspect="1"/>
          </p:cNvPicPr>
          <p:nvPr/>
        </p:nvPicPr>
        <p:blipFill rotWithShape="1">
          <a:blip r:embed="rId3">
            <a:alphaModFix amt="70000"/>
          </a:blip>
          <a:srcRect l="-3810" t="-2310" b="-2195"/>
          <a:stretch/>
        </p:blipFill>
        <p:spPr>
          <a:xfrm>
            <a:off x="482274" y="1624330"/>
            <a:ext cx="2383201" cy="24647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93920114-E853-9937-465E-38BBB4C326EF}"/>
              </a:ext>
              <a:ext uri="{C183D7F6-B498-43B3-948B-1728B52AA6E4}">
                <adec:decorative xmlns:adec="http://schemas.microsoft.com/office/drawing/2017/decorative" val="1"/>
              </a:ext>
            </a:extLst>
          </p:cNvPr>
          <p:cNvPicPr>
            <a:picLocks noChangeAspect="1"/>
          </p:cNvPicPr>
          <p:nvPr/>
        </p:nvPicPr>
        <p:blipFill rotWithShape="1">
          <a:blip r:embed="rId4">
            <a:alphaModFix amt="70000"/>
          </a:blip>
          <a:srcRect l="-4311" t="-5219" r="-4311" b="-3403"/>
          <a:stretch/>
        </p:blipFill>
        <p:spPr>
          <a:xfrm>
            <a:off x="482273" y="4279712"/>
            <a:ext cx="2383202" cy="22362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3" name="Group 2">
            <a:extLst>
              <a:ext uri="{FF2B5EF4-FFF2-40B4-BE49-F238E27FC236}">
                <a16:creationId xmlns:a16="http://schemas.microsoft.com/office/drawing/2014/main" id="{39F5B486-037D-C225-D5C1-562958252E86}"/>
              </a:ext>
              <a:ext uri="{C183D7F6-B498-43B3-948B-1728B52AA6E4}">
                <adec:decorative xmlns:adec="http://schemas.microsoft.com/office/drawing/2017/decorative" val="1"/>
              </a:ext>
            </a:extLst>
          </p:cNvPr>
          <p:cNvGrpSpPr/>
          <p:nvPr/>
        </p:nvGrpSpPr>
        <p:grpSpPr>
          <a:xfrm>
            <a:off x="398980" y="4238000"/>
            <a:ext cx="2545388" cy="822570"/>
            <a:chOff x="398980" y="4238000"/>
            <a:chExt cx="2545388" cy="822570"/>
          </a:xfrm>
        </p:grpSpPr>
        <p:sp>
          <p:nvSpPr>
            <p:cNvPr id="9" name="Rectangle: Rounded Corners 8" descr="This text box surrounds the 'Background' section of an analytical exposition.">
              <a:extLst>
                <a:ext uri="{FF2B5EF4-FFF2-40B4-BE49-F238E27FC236}">
                  <a16:creationId xmlns:a16="http://schemas.microsoft.com/office/drawing/2014/main" id="{BA277C3D-21CD-7CB9-769D-947FB691001E}"/>
                </a:ext>
                <a:ext uri="{C183D7F6-B498-43B3-948B-1728B52AA6E4}">
                  <adec:decorative xmlns:adec="http://schemas.microsoft.com/office/drawing/2017/decorative" val="0"/>
                </a:ext>
              </a:extLst>
            </p:cNvPr>
            <p:cNvSpPr/>
            <p:nvPr/>
          </p:nvSpPr>
          <p:spPr>
            <a:xfrm>
              <a:off x="398980" y="4238000"/>
              <a:ext cx="2545388" cy="822570"/>
            </a:xfrm>
            <a:prstGeom prst="roundRect">
              <a:avLst/>
            </a:prstGeom>
            <a:solidFill>
              <a:srgbClr val="146CFD">
                <a:alpha val="26000"/>
              </a:srgbClr>
            </a:solidFill>
            <a:ln w="28575">
              <a:solidFill>
                <a:srgbClr val="146C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b="1" dirty="0">
                <a:solidFill>
                  <a:schemeClr val="bg1"/>
                </a:solidFill>
                <a:cs typeface="Arial" panose="020B0604020202020204" pitchFamily="34" charset="0"/>
              </a:endParaRPr>
            </a:p>
          </p:txBody>
        </p:sp>
        <p:sp>
          <p:nvSpPr>
            <p:cNvPr id="10" name="Rectangle: Rounded Corners 9" descr="This text box surrounds the 'Background' section of an analytical exposition.">
              <a:extLst>
                <a:ext uri="{FF2B5EF4-FFF2-40B4-BE49-F238E27FC236}">
                  <a16:creationId xmlns:a16="http://schemas.microsoft.com/office/drawing/2014/main" id="{3CDADC5C-4AD9-4CAF-87D4-1ACD9084E5DF}"/>
                </a:ext>
                <a:ext uri="{C183D7F6-B498-43B3-948B-1728B52AA6E4}">
                  <adec:decorative xmlns:adec="http://schemas.microsoft.com/office/drawing/2017/decorative" val="0"/>
                </a:ext>
              </a:extLst>
            </p:cNvPr>
            <p:cNvSpPr/>
            <p:nvPr/>
          </p:nvSpPr>
          <p:spPr>
            <a:xfrm>
              <a:off x="1023161" y="4444973"/>
              <a:ext cx="1297025" cy="408623"/>
            </a:xfrm>
            <a:prstGeom prst="roundRect">
              <a:avLst/>
            </a:prstGeom>
            <a:solidFill>
              <a:srgbClr val="146CFD"/>
            </a:solidFill>
            <a:ln w="28575">
              <a:solidFill>
                <a:srgbClr val="146CFD"/>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r>
                <a:rPr lang="en-AU" sz="1800" b="1" dirty="0"/>
                <a:t>Argument</a:t>
              </a:r>
              <a:r>
                <a:rPr lang="en-AU" b="1" dirty="0"/>
                <a:t> </a:t>
              </a:r>
              <a:r>
                <a:rPr lang="en-AU" sz="1800" b="1" dirty="0"/>
                <a:t>2</a:t>
              </a:r>
              <a:endParaRPr lang="en-AU" sz="1800" dirty="0"/>
            </a:p>
          </p:txBody>
        </p:sp>
      </p:grpSp>
      <p:sp>
        <p:nvSpPr>
          <p:cNvPr id="6" name="Rectangle: Rounded Corners 5" descr="This text box surrounds the 'Background' section of an analytical exposition.">
            <a:extLst>
              <a:ext uri="{FF2B5EF4-FFF2-40B4-BE49-F238E27FC236}">
                <a16:creationId xmlns:a16="http://schemas.microsoft.com/office/drawing/2014/main" id="{03F1B6CF-6ED7-32D7-D448-91D8DA9DAF3F}"/>
              </a:ext>
              <a:ext uri="{C183D7F6-B498-43B3-948B-1728B52AA6E4}">
                <adec:decorative xmlns:adec="http://schemas.microsoft.com/office/drawing/2017/decorative" val="0"/>
              </a:ext>
            </a:extLst>
          </p:cNvPr>
          <p:cNvSpPr/>
          <p:nvPr/>
        </p:nvSpPr>
        <p:spPr>
          <a:xfrm>
            <a:off x="3165208" y="1699200"/>
            <a:ext cx="8627812" cy="3315970"/>
          </a:xfrm>
          <a:prstGeom prst="roundRect">
            <a:avLst/>
          </a:prstGeom>
          <a:solidFill>
            <a:schemeClr val="bg1"/>
          </a:solidFill>
          <a:ln w="28575">
            <a:solidFill>
              <a:srgbClr val="146C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AU" sz="1600" dirty="0">
                <a:solidFill>
                  <a:schemeClr val="tx1"/>
                </a:solidFill>
              </a:rPr>
              <a:t>Dr Claudia </a:t>
            </a:r>
            <a:r>
              <a:rPr lang="en-AU" sz="1600" dirty="0" err="1">
                <a:solidFill>
                  <a:schemeClr val="tx1"/>
                </a:solidFill>
              </a:rPr>
              <a:t>Henschke</a:t>
            </a:r>
            <a:r>
              <a:rPr lang="en-AU" sz="1600" dirty="0">
                <a:solidFill>
                  <a:schemeClr val="tx1"/>
                </a:solidFill>
              </a:rPr>
              <a:t>, from Weill Cornell Medical College, failed to disclose funding of millions of dollars supplied by Vector, a parent company for the Liggett Group of cigarette manufacturers, for her research is another example of a possible conflict of interest within the tobacco industry. Dr </a:t>
            </a:r>
            <a:r>
              <a:rPr lang="en-AU" sz="1600" dirty="0" err="1">
                <a:solidFill>
                  <a:schemeClr val="tx1"/>
                </a:solidFill>
              </a:rPr>
              <a:t>Henschke</a:t>
            </a:r>
            <a:r>
              <a:rPr lang="en-AU" sz="1600" dirty="0">
                <a:solidFill>
                  <a:schemeClr val="tx1"/>
                </a:solidFill>
              </a:rPr>
              <a:t> has been researching and developing a patent for CT scanning and lung cancer. Her research promotes that scanning for lung cancer allows for early treatment and a decrease in deaths. The reasons behind the funding are brought into question by this.</a:t>
            </a:r>
          </a:p>
        </p:txBody>
      </p:sp>
      <p:sp>
        <p:nvSpPr>
          <p:cNvPr id="4" name="Slide Number Placeholder 3">
            <a:extLst>
              <a:ext uri="{FF2B5EF4-FFF2-40B4-BE49-F238E27FC236}">
                <a16:creationId xmlns:a16="http://schemas.microsoft.com/office/drawing/2014/main" id="{64115402-9975-6922-4B01-C2C324A4779B}"/>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9</a:t>
            </a:fld>
            <a:endParaRPr lang="en-AU"/>
          </a:p>
        </p:txBody>
      </p:sp>
    </p:spTree>
    <p:extLst>
      <p:ext uri="{BB962C8B-B14F-4D97-AF65-F5344CB8AC3E}">
        <p14:creationId xmlns:p14="http://schemas.microsoft.com/office/powerpoint/2010/main" val="245174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oE PPT Template 2022 DRAFT" id="{EE3A526C-8D38-9A4D-A42A-078C80723416}" vid="{3CBC06BA-A92D-1648-A71C-24BD71284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DoE_PPT_Template</Template>
  <TotalTime>0</TotalTime>
  <Words>5269</Words>
  <Application>Microsoft Office PowerPoint</Application>
  <PresentationFormat>Widescreen</PresentationFormat>
  <Paragraphs>398</Paragraphs>
  <Slides>35</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Times New Roman</vt:lpstr>
      <vt:lpstr>Public Sans SemiBold</vt:lpstr>
      <vt:lpstr>Arial</vt:lpstr>
      <vt:lpstr>Public Sans</vt:lpstr>
      <vt:lpstr>Public Sans Light</vt:lpstr>
      <vt:lpstr>NSWG Corporate</vt:lpstr>
      <vt:lpstr>Investigating science: conflicts of interest – focus on writing</vt:lpstr>
      <vt:lpstr>Contents</vt:lpstr>
      <vt:lpstr>The tobacco industry and lung cancer</vt:lpstr>
      <vt:lpstr>Deconstructing the question</vt:lpstr>
      <vt:lpstr>Sample</vt:lpstr>
      <vt:lpstr>Background</vt:lpstr>
      <vt:lpstr>Thesis statement</vt:lpstr>
      <vt:lpstr>Argument 1</vt:lpstr>
      <vt:lpstr>Argument 2</vt:lpstr>
      <vt:lpstr>Argument 3</vt:lpstr>
      <vt:lpstr>Conclusion</vt:lpstr>
      <vt:lpstr>Passive voice (1)</vt:lpstr>
      <vt:lpstr>Passive voice (2)</vt:lpstr>
      <vt:lpstr>Passive voice (3)</vt:lpstr>
      <vt:lpstr>Passive voice (4)</vt:lpstr>
      <vt:lpstr>Evaluative language (1) </vt:lpstr>
      <vt:lpstr>Evaluative language (2) </vt:lpstr>
      <vt:lpstr>Evaluative language (3) </vt:lpstr>
      <vt:lpstr>Evaluative language (4) </vt:lpstr>
      <vt:lpstr>The fossil fuel industry and climate change</vt:lpstr>
      <vt:lpstr>Deconstruct the question</vt:lpstr>
      <vt:lpstr>Register</vt:lpstr>
      <vt:lpstr>Evaluative language</vt:lpstr>
      <vt:lpstr>Reconstruct the text </vt:lpstr>
      <vt:lpstr>Rewrite thesis statement</vt:lpstr>
      <vt:lpstr>Rewrite the argument</vt:lpstr>
      <vt:lpstr>Sample answer with passive voice (1)</vt:lpstr>
      <vt:lpstr>Sample answer with passive voice (2)</vt:lpstr>
      <vt:lpstr>Sample answer evaluative language</vt:lpstr>
      <vt:lpstr>Asbestos and lung cancer</vt:lpstr>
      <vt:lpstr>Analytical exposition scaffold</vt:lpstr>
      <vt:lpstr>Peer review</vt:lpstr>
      <vt:lpstr>Managing conflicts of interest</vt:lpstr>
      <vt:lpstr>Managing conflicts of interest scaffold</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Conflicts of interest – focus on writing</dc:title>
  <dc:creator>NSW Department of Education</dc:creator>
  <dcterms:created xsi:type="dcterms:W3CDTF">2023-11-20T05:19:26Z</dcterms:created>
  <dcterms:modified xsi:type="dcterms:W3CDTF">2023-11-20T05:19:46Z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2023-11-20T05:19:46Z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9f831378-f966-4a3d-8974-b621f03ab467</vt:lpwstr>
  </property>
  <property fmtid="{D5CDD505-2E9C-101B-9397-08002B2CF9AE}" pid="8" name="MSIP_Label_b603dfd7-d93a-4381-a340-2995d8282205_ContentBits">
    <vt:lpwstr>0</vt:lpwstr>
  </property>
</Properties>
</file>