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17"/>
  </p:notesMasterIdLst>
  <p:handoutMasterIdLst>
    <p:handoutMasterId r:id="rId18"/>
  </p:handoutMasterIdLst>
  <p:sldIdLst>
    <p:sldId id="330" r:id="rId2"/>
    <p:sldId id="335" r:id="rId3"/>
    <p:sldId id="421" r:id="rId4"/>
    <p:sldId id="305" r:id="rId5"/>
    <p:sldId id="417" r:id="rId6"/>
    <p:sldId id="336" r:id="rId7"/>
    <p:sldId id="306" r:id="rId8"/>
    <p:sldId id="419" r:id="rId9"/>
    <p:sldId id="420" r:id="rId10"/>
    <p:sldId id="422" r:id="rId11"/>
    <p:sldId id="331" r:id="rId12"/>
    <p:sldId id="337" r:id="rId13"/>
    <p:sldId id="333" r:id="rId14"/>
    <p:sldId id="332" r:id="rId15"/>
    <p:sldId id="418" r:id="rId16"/>
  </p:sldIdLst>
  <p:sldSz cx="12192000" cy="6858000"/>
  <p:notesSz cx="9144000" cy="6858000"/>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Presentation" id="{1165592B-D1AE-EE48-AEB4-F19515D86DC8}">
          <p14:sldIdLst>
            <p14:sldId id="330"/>
            <p14:sldId id="335"/>
            <p14:sldId id="421"/>
            <p14:sldId id="305"/>
            <p14:sldId id="417"/>
            <p14:sldId id="336"/>
            <p14:sldId id="306"/>
            <p14:sldId id="419"/>
            <p14:sldId id="420"/>
            <p14:sldId id="422"/>
            <p14:sldId id="331"/>
            <p14:sldId id="337"/>
            <p14:sldId id="333"/>
            <p14:sldId id="332"/>
            <p14:sldId id="418"/>
          </p14:sldIdLst>
        </p14:section>
      </p14:sectionLst>
    </p:ext>
    <p:ext uri="{EFAFB233-063F-42B5-8137-9DF3F51BA10A}">
      <p15:sldGuideLst xmlns:p15="http://schemas.microsoft.com/office/powerpoint/2012/main">
        <p15:guide id="1" orient="horz" pos="1842" userDrawn="1">
          <p15:clr>
            <a:srgbClr val="A4A3A4"/>
          </p15:clr>
        </p15:guide>
        <p15:guide id="2" orient="horz" pos="3294" userDrawn="1">
          <p15:clr>
            <a:srgbClr val="A4A3A4"/>
          </p15:clr>
        </p15:guide>
        <p15:guide id="3" orient="horz" pos="2228" userDrawn="1">
          <p15:clr>
            <a:srgbClr val="A4A3A4"/>
          </p15:clr>
        </p15:guide>
        <p15:guide id="4" orient="horz" pos="2614" userDrawn="1">
          <p15:clr>
            <a:srgbClr val="A4A3A4"/>
          </p15:clr>
        </p15:guide>
        <p15:guide id="5" pos="3812" userDrawn="1">
          <p15:clr>
            <a:srgbClr val="A4A3A4"/>
          </p15:clr>
        </p15:guide>
        <p15:guide id="6" orient="horz" pos="1570" userDrawn="1">
          <p15:clr>
            <a:srgbClr val="A4A3A4"/>
          </p15:clr>
        </p15:guide>
        <p15:guide id="7" orient="horz" pos="1616" userDrawn="1">
          <p15:clr>
            <a:srgbClr val="A4A3A4"/>
          </p15:clr>
        </p15:guide>
        <p15:guide id="8" pos="1300" userDrawn="1">
          <p15:clr>
            <a:srgbClr val="A4A3A4"/>
          </p15:clr>
        </p15:guide>
        <p15:guide id="9" pos="3407" userDrawn="1">
          <p15:clr>
            <a:srgbClr val="A4A3A4"/>
          </p15:clr>
        </p15:guide>
        <p15:guide id="10" pos="236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D42"/>
    <a:srgbClr val="041E41"/>
    <a:srgbClr val="235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7AA584-41D6-49E6-A303-CF34969A5205}" v="3" dt="2023-02-10T04:10:20.479"/>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2436" autoAdjust="0"/>
  </p:normalViewPr>
  <p:slideViewPr>
    <p:cSldViewPr snapToGrid="0" showGuides="1">
      <p:cViewPr varScale="1">
        <p:scale>
          <a:sx n="90" d="100"/>
          <a:sy n="90" d="100"/>
        </p:scale>
        <p:origin x="1578" y="90"/>
      </p:cViewPr>
      <p:guideLst>
        <p:guide orient="horz" pos="1842"/>
        <p:guide orient="horz" pos="3294"/>
        <p:guide orient="horz" pos="2228"/>
        <p:guide orient="horz" pos="2614"/>
        <p:guide pos="3812"/>
        <p:guide orient="horz" pos="1570"/>
        <p:guide orient="horz" pos="1616"/>
        <p:guide pos="1300"/>
        <p:guide pos="3407"/>
        <p:guide pos="2361"/>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1" d="100"/>
          <a:sy n="111" d="100"/>
        </p:scale>
        <p:origin x="244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2/13/2023</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13/02/2023</a:t>
            </a:fld>
            <a:endParaRPr lang="en-AU"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dirty="0"/>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ucation.nsw.gov.au/teaching-and-learning/curriculum/planning-programming-and-assessing-k-12#Curriculum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C5488-DD16-4714-9519-7BE21BA11D4E}" type="slidenum">
              <a:rPr lang="en-AU" smtClean="0"/>
              <a:t>1</a:t>
            </a:fld>
            <a:endParaRPr lang="en-AU" dirty="0"/>
          </a:p>
        </p:txBody>
      </p:sp>
    </p:spTree>
    <p:extLst>
      <p:ext uri="{BB962C8B-B14F-4D97-AF65-F5344CB8AC3E}">
        <p14:creationId xmlns:p14="http://schemas.microsoft.com/office/powerpoint/2010/main" val="3065119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11</a:t>
            </a:fld>
            <a:endParaRPr lang="en-AU" dirty="0"/>
          </a:p>
        </p:txBody>
      </p:sp>
    </p:spTree>
    <p:extLst>
      <p:ext uri="{BB962C8B-B14F-4D97-AF65-F5344CB8AC3E}">
        <p14:creationId xmlns:p14="http://schemas.microsoft.com/office/powerpoint/2010/main" val="1956231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12</a:t>
            </a:fld>
            <a:endParaRPr lang="en-AU" dirty="0"/>
          </a:p>
        </p:txBody>
      </p:sp>
    </p:spTree>
    <p:extLst>
      <p:ext uri="{BB962C8B-B14F-4D97-AF65-F5344CB8AC3E}">
        <p14:creationId xmlns:p14="http://schemas.microsoft.com/office/powerpoint/2010/main" val="138895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14</a:t>
            </a:fld>
            <a:endParaRPr lang="en-AU" dirty="0"/>
          </a:p>
        </p:txBody>
      </p:sp>
    </p:spTree>
    <p:extLst>
      <p:ext uri="{BB962C8B-B14F-4D97-AF65-F5344CB8AC3E}">
        <p14:creationId xmlns:p14="http://schemas.microsoft.com/office/powerpoint/2010/main" val="337227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15</a:t>
            </a:fld>
            <a:endParaRPr lang="en-AU" dirty="0"/>
          </a:p>
        </p:txBody>
      </p:sp>
    </p:spTree>
    <p:extLst>
      <p:ext uri="{BB962C8B-B14F-4D97-AF65-F5344CB8AC3E}">
        <p14:creationId xmlns:p14="http://schemas.microsoft.com/office/powerpoint/2010/main" val="98333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2</a:t>
            </a:fld>
            <a:endParaRPr lang="en-AU" dirty="0"/>
          </a:p>
        </p:txBody>
      </p:sp>
    </p:spTree>
    <p:extLst>
      <p:ext uri="{BB962C8B-B14F-4D97-AF65-F5344CB8AC3E}">
        <p14:creationId xmlns:p14="http://schemas.microsoft.com/office/powerpoint/2010/main" val="398055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75371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dirty="0"/>
          </a:p>
        </p:txBody>
      </p:sp>
    </p:spTree>
    <p:extLst>
      <p:ext uri="{BB962C8B-B14F-4D97-AF65-F5344CB8AC3E}">
        <p14:creationId xmlns:p14="http://schemas.microsoft.com/office/powerpoint/2010/main" val="1615893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Speaking notes</a:t>
            </a:r>
          </a:p>
          <a:p>
            <a:r>
              <a:rPr lang="en-AU" sz="1800" b="0" i="0" dirty="0">
                <a:solidFill>
                  <a:srgbClr val="000000"/>
                </a:solidFill>
                <a:effectLst/>
                <a:latin typeface="Arial" panose="020B0604020202020204" pitchFamily="34" charset="0"/>
              </a:rPr>
              <a:t>As teachers implement new curriculum across K-12, this is a unique opportunity for all of us to refine what we do to meet the diverse needs of our learners.</a:t>
            </a:r>
            <a:endParaRPr lang="en-US" dirty="0">
              <a:ea typeface="Calibri"/>
              <a:cs typeface="Calibri"/>
            </a:endParaRPr>
          </a:p>
          <a:p>
            <a:r>
              <a:rPr lang="en-US" dirty="0">
                <a:ea typeface="Calibri"/>
                <a:cs typeface="Calibri"/>
              </a:rPr>
              <a:t>This professional learning:</a:t>
            </a:r>
          </a:p>
          <a:p>
            <a:pPr marL="171450" indent="-171450">
              <a:buFont typeface="Arial"/>
              <a:buChar char="•"/>
            </a:pPr>
            <a:r>
              <a:rPr lang="en-AU" dirty="0"/>
              <a:t>places equity at the centre</a:t>
            </a:r>
            <a:endParaRPr lang="en-US" dirty="0">
              <a:ea typeface="Calibri"/>
              <a:cs typeface="Calibri"/>
            </a:endParaRPr>
          </a:p>
          <a:p>
            <a:pPr marL="171450" indent="-171450">
              <a:buFont typeface="Arial"/>
              <a:buChar char="•"/>
            </a:pPr>
            <a:r>
              <a:rPr lang="en-US" dirty="0">
                <a:ea typeface="Calibri"/>
                <a:cs typeface="Calibri"/>
              </a:rPr>
              <a:t>supports system change across K-12 </a:t>
            </a:r>
            <a:endParaRPr lang="en-US" dirty="0"/>
          </a:p>
          <a:p>
            <a:pPr marL="171450" indent="-171450">
              <a:buFont typeface="Arial"/>
              <a:buChar char="•"/>
            </a:pPr>
            <a:r>
              <a:rPr lang="en-US" dirty="0">
                <a:ea typeface="Calibri"/>
                <a:cs typeface="Calibri"/>
              </a:rPr>
              <a:t>uses a strengths-based approach</a:t>
            </a:r>
          </a:p>
          <a:p>
            <a:pPr marL="171450" indent="-171450">
              <a:buFont typeface="Arial"/>
              <a:buChar char="•"/>
            </a:pPr>
            <a:r>
              <a:rPr lang="en-US" dirty="0">
                <a:ea typeface="Calibri"/>
                <a:cs typeface="Calibri"/>
              </a:rPr>
              <a:t>provides aligned, consistent advice, strategies and resources.</a:t>
            </a: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3458300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AU" sz="1800" b="1" i="0" u="none" strike="noStrike" dirty="0">
                <a:solidFill>
                  <a:srgbClr val="000000"/>
                </a:solidFill>
                <a:effectLst/>
                <a:latin typeface="Calibri" panose="020F0502020204030204" pitchFamily="34" charset="0"/>
              </a:rPr>
              <a:t>Speaking notes</a:t>
            </a:r>
          </a:p>
          <a:p>
            <a:pPr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This professional learning strengthens teacher capability for curriculum planning, programming and assessing to optimise learning for the full range of students. </a:t>
            </a:r>
            <a:r>
              <a:rPr lang="en-AU" sz="1800" b="0" i="0" dirty="0">
                <a:solidFill>
                  <a:srgbClr val="444444"/>
                </a:solidFill>
                <a:effectLst/>
                <a:latin typeface="Calibri" panose="020F0502020204030204" pitchFamily="34" charset="0"/>
              </a:rPr>
              <a:t>​</a:t>
            </a:r>
            <a:endParaRPr lang="en-AU"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The aligned, coherent advice provides the support teachers have asked for, available in one place.</a:t>
            </a:r>
            <a:endParaRPr lang="en-AU" sz="1800" b="0" i="0" dirty="0">
              <a:solidFill>
                <a:srgbClr val="444444"/>
              </a:solidFill>
              <a:effectLst/>
              <a:latin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dirty="0"/>
          </a:p>
        </p:txBody>
      </p:sp>
    </p:spTree>
    <p:extLst>
      <p:ext uri="{BB962C8B-B14F-4D97-AF65-F5344CB8AC3E}">
        <p14:creationId xmlns:p14="http://schemas.microsoft.com/office/powerpoint/2010/main" val="4198673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Speaking notes</a:t>
            </a:r>
          </a:p>
          <a:p>
            <a:r>
              <a:rPr lang="en-AU" sz="1800" b="0" i="0" dirty="0">
                <a:solidFill>
                  <a:srgbClr val="333333"/>
                </a:solidFill>
                <a:effectLst/>
                <a:latin typeface="Arial" panose="020B0604020202020204" pitchFamily="34" charset="0"/>
              </a:rPr>
              <a:t>You may wish to watch this brief overview of </a:t>
            </a:r>
            <a:r>
              <a:rPr lang="en-AU" sz="1800" b="0" i="0" u="sng" strike="noStrike" dirty="0">
                <a:solidFill>
                  <a:srgbClr val="2F5496"/>
                </a:solidFill>
                <a:effectLst/>
                <a:latin typeface="Arial" panose="020B0604020202020204" pitchFamily="34" charset="0"/>
                <a:hlinkClick r:id="rId3"/>
              </a:rPr>
              <a:t>Curriculum planning for every student in every classroom professional learning</a:t>
            </a:r>
            <a:r>
              <a:rPr lang="en-AU" sz="1800" b="0" i="0" u="sng" strike="noStrike" dirty="0">
                <a:solidFill>
                  <a:srgbClr val="2F5496"/>
                </a:solidFill>
                <a:effectLst/>
                <a:latin typeface="Arial" panose="020B0604020202020204" pitchFamily="34" charset="0"/>
              </a:rPr>
              <a:t> (AC00180)</a:t>
            </a:r>
            <a:r>
              <a:rPr lang="en-AU" sz="1800" b="0" i="0" dirty="0">
                <a:solidFill>
                  <a:srgbClr val="333333"/>
                </a:solidFill>
                <a:effectLst/>
                <a:latin typeface="Public Sans" pitchFamily="2" charset="0"/>
              </a:rPr>
              <a:t> (1:14 minutes) to show staff about this microlearning. </a:t>
            </a:r>
          </a:p>
          <a:p>
            <a:pPr algn="l" rtl="0" fontAlgn="base"/>
            <a:r>
              <a:rPr lang="en-US" sz="1800" b="1" i="0" u="none" strike="noStrike" dirty="0">
                <a:solidFill>
                  <a:srgbClr val="000000"/>
                </a:solidFill>
                <a:effectLst/>
                <a:latin typeface="Public Sans Light" pitchFamily="2" charset="0"/>
              </a:rPr>
              <a:t>Option</a:t>
            </a:r>
            <a:r>
              <a:rPr lang="en-AU" sz="1800" b="0" i="0" dirty="0">
                <a:solidFill>
                  <a:srgbClr val="444444"/>
                </a:solidFill>
                <a:effectLst/>
                <a:latin typeface="Public Sans Light" pitchFamily="2" charset="0"/>
              </a:rPr>
              <a:t>​</a:t>
            </a:r>
            <a:endParaRPr lang="en-AU" sz="2800"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Public Sans Light" pitchFamily="2" charset="0"/>
              </a:rPr>
              <a:t>If staff have already engaged in the selected modules, you </a:t>
            </a:r>
            <a:r>
              <a:rPr lang="en-US" sz="1800" b="0" i="0" u="none" strike="noStrike">
                <a:solidFill>
                  <a:srgbClr val="000000"/>
                </a:solidFill>
                <a:effectLst/>
                <a:latin typeface="Public Sans Light" pitchFamily="2" charset="0"/>
              </a:rPr>
              <a:t>can choose different modules </a:t>
            </a:r>
            <a:r>
              <a:rPr lang="en-US" sz="1800" b="0" i="0" u="none" strike="noStrike" dirty="0">
                <a:solidFill>
                  <a:srgbClr val="000000"/>
                </a:solidFill>
                <a:effectLst/>
                <a:latin typeface="Public Sans Light" pitchFamily="2" charset="0"/>
              </a:rPr>
              <a:t>to work through. Each of the 25 modules contain question prompts for individual and collaborative reflection and discussion on curriculum planning practice</a:t>
            </a:r>
            <a:endParaRPr lang="en-AU" sz="2800" b="0" i="0" dirty="0">
              <a:solidFill>
                <a:srgbClr val="444444"/>
              </a:solidFill>
              <a:effectLst/>
              <a:latin typeface="Calibri" panose="020F0502020204030204" pitchFamily="34" charset="0"/>
            </a:endParaRPr>
          </a:p>
          <a:p>
            <a:endParaRPr lang="en-AU" sz="1800" b="0" i="0" dirty="0">
              <a:solidFill>
                <a:srgbClr val="333333"/>
              </a:solidFill>
              <a:effectLst/>
              <a:latin typeface="Public Sans" pitchFamily="2" charset="0"/>
            </a:endParaRPr>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dirty="0"/>
          </a:p>
        </p:txBody>
      </p:sp>
    </p:spTree>
    <p:extLst>
      <p:ext uri="{BB962C8B-B14F-4D97-AF65-F5344CB8AC3E}">
        <p14:creationId xmlns:p14="http://schemas.microsoft.com/office/powerpoint/2010/main" val="312367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8</a:t>
            </a:fld>
            <a:endParaRPr lang="en-AU" dirty="0"/>
          </a:p>
        </p:txBody>
      </p:sp>
    </p:spTree>
    <p:extLst>
      <p:ext uri="{BB962C8B-B14F-4D97-AF65-F5344CB8AC3E}">
        <p14:creationId xmlns:p14="http://schemas.microsoft.com/office/powerpoint/2010/main" val="289896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dirty="0"/>
          </a:p>
        </p:txBody>
      </p:sp>
    </p:spTree>
    <p:extLst>
      <p:ext uri="{BB962C8B-B14F-4D97-AF65-F5344CB8AC3E}">
        <p14:creationId xmlns:p14="http://schemas.microsoft.com/office/powerpoint/2010/main" val="808141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253325970"/>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2843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422650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vider 2_Image">
    <p:bg>
      <p:bgPr>
        <a:solidFill>
          <a:srgbClr val="00266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bg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lvl1pPr>
              <a:defRPr>
                <a:solidFill>
                  <a:schemeClr val="bg1"/>
                </a:solidFill>
              </a:defRPr>
            </a:lvl1pPr>
          </a:lstStyle>
          <a:p>
            <a:r>
              <a:rPr lang="en-US"/>
              <a:t>Click icon to add picture</a:t>
            </a:r>
            <a:endParaRPr lang="en-AU"/>
          </a:p>
        </p:txBody>
      </p:sp>
      <p:pic>
        <p:nvPicPr>
          <p:cNvPr id="6" name="Picture 5">
            <a:extLst>
              <a:ext uri="{FF2B5EF4-FFF2-40B4-BE49-F238E27FC236}">
                <a16:creationId xmlns:a16="http://schemas.microsoft.com/office/drawing/2014/main" id="{1A97EB2D-0002-4493-AE06-E07C299221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350" y="360000"/>
            <a:ext cx="678225" cy="715199"/>
          </a:xfrm>
          <a:prstGeom prst="rect">
            <a:avLst/>
          </a:prstGeom>
        </p:spPr>
      </p:pic>
    </p:spTree>
    <p:extLst>
      <p:ext uri="{BB962C8B-B14F-4D97-AF65-F5344CB8AC3E}">
        <p14:creationId xmlns:p14="http://schemas.microsoft.com/office/powerpoint/2010/main" val="897824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1" name="Text Placeholder 10">
            <a:extLst>
              <a:ext uri="{FF2B5EF4-FFF2-40B4-BE49-F238E27FC236}">
                <a16:creationId xmlns:a16="http://schemas.microsoft.com/office/drawing/2014/main" id="{9A3EA2A1-9A76-4DF1-8B35-8460D1ED5121}"/>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10">
            <a:extLst>
              <a:ext uri="{FF2B5EF4-FFF2-40B4-BE49-F238E27FC236}">
                <a16:creationId xmlns:a16="http://schemas.microsoft.com/office/drawing/2014/main" id="{396D79FC-4511-46DC-8B32-AE6BB47494DD}"/>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10">
            <a:extLst>
              <a:ext uri="{FF2B5EF4-FFF2-40B4-BE49-F238E27FC236}">
                <a16:creationId xmlns:a16="http://schemas.microsoft.com/office/drawing/2014/main" id="{94DABD93-F5E5-4624-A12D-1CB78E87878C}"/>
              </a:ext>
            </a:extLst>
          </p:cNvPr>
          <p:cNvSpPr>
            <a:spLocks noGrp="1"/>
          </p:cNvSpPr>
          <p:nvPr>
            <p:ph type="body" sz="quarter" idx="21"/>
          </p:nvPr>
        </p:nvSpPr>
        <p:spPr>
          <a:xfrm>
            <a:off x="6227764" y="42480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10">
            <a:extLst>
              <a:ext uri="{FF2B5EF4-FFF2-40B4-BE49-F238E27FC236}">
                <a16:creationId xmlns:a16="http://schemas.microsoft.com/office/drawing/2014/main" id="{DF5F6401-A683-4E5C-B19F-60C8A58C2D35}"/>
              </a:ext>
            </a:extLst>
          </p:cNvPr>
          <p:cNvSpPr>
            <a:spLocks noGrp="1"/>
          </p:cNvSpPr>
          <p:nvPr>
            <p:ph type="body" sz="quarter" idx="22"/>
          </p:nvPr>
        </p:nvSpPr>
        <p:spPr>
          <a:xfrm>
            <a:off x="347663" y="42579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8917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3"/>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C2D0BD54-7D0B-4891-A21E-B22F9DA5CCA4}"/>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1" name="Text Placeholder 10">
            <a:extLst>
              <a:ext uri="{FF2B5EF4-FFF2-40B4-BE49-F238E27FC236}">
                <a16:creationId xmlns:a16="http://schemas.microsoft.com/office/drawing/2014/main" id="{10FE7487-16E1-4608-9554-0EFBC927D0F7}"/>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10">
            <a:extLst>
              <a:ext uri="{FF2B5EF4-FFF2-40B4-BE49-F238E27FC236}">
                <a16:creationId xmlns:a16="http://schemas.microsoft.com/office/drawing/2014/main" id="{52C16B6B-1D72-4FE8-B3CC-6616A1E2AF10}"/>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10">
            <a:extLst>
              <a:ext uri="{FF2B5EF4-FFF2-40B4-BE49-F238E27FC236}">
                <a16:creationId xmlns:a16="http://schemas.microsoft.com/office/drawing/2014/main" id="{95EB5E74-9FC4-4E25-B983-367B78B1663A}"/>
              </a:ext>
            </a:extLst>
          </p:cNvPr>
          <p:cNvSpPr>
            <a:spLocks noGrp="1"/>
          </p:cNvSpPr>
          <p:nvPr>
            <p:ph type="body" sz="quarter" idx="21"/>
          </p:nvPr>
        </p:nvSpPr>
        <p:spPr>
          <a:xfrm>
            <a:off x="6227764"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10">
            <a:extLst>
              <a:ext uri="{FF2B5EF4-FFF2-40B4-BE49-F238E27FC236}">
                <a16:creationId xmlns:a16="http://schemas.microsoft.com/office/drawing/2014/main" id="{E54B5F10-5A3E-4704-87D5-2CB8D15F46B2}"/>
              </a:ext>
            </a:extLst>
          </p:cNvPr>
          <p:cNvSpPr>
            <a:spLocks noGrp="1"/>
          </p:cNvSpPr>
          <p:nvPr>
            <p:ph type="body" sz="quarter" idx="22"/>
          </p:nvPr>
        </p:nvSpPr>
        <p:spPr>
          <a:xfrm>
            <a:off x="347663"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07124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28C0AB9A-5EB0-4C01-AB6A-268E21FF2C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8" name="Text Placeholder 10">
            <a:extLst>
              <a:ext uri="{FF2B5EF4-FFF2-40B4-BE49-F238E27FC236}">
                <a16:creationId xmlns:a16="http://schemas.microsoft.com/office/drawing/2014/main" id="{57511D4D-B7CF-4565-A769-9BC0C0A0A228}"/>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61342217"/>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620000"/>
            <a:ext cx="11484000" cy="4536000"/>
          </a:xfrm>
        </p:spPr>
        <p:txBody>
          <a:bodyPr/>
          <a:lstStyle>
            <a:lvl1pPr>
              <a:lnSpc>
                <a:spcPct val="150000"/>
              </a:lnSpc>
              <a:defRPr>
                <a:latin typeface="+mn-lt"/>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108185336"/>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77CB3A0F-511B-451A-8458-A90B8C25FB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8" name="Text Placeholder 10">
            <a:extLst>
              <a:ext uri="{FF2B5EF4-FFF2-40B4-BE49-F238E27FC236}">
                <a16:creationId xmlns:a16="http://schemas.microsoft.com/office/drawing/2014/main" id="{B0454035-2B61-4AA5-B92D-AE7B4F8DA6A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4272838"/>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p:nvPr>
        </p:nvSpPr>
        <p:spPr>
          <a:xfrm>
            <a:off x="360000" y="360000"/>
            <a:ext cx="10080000" cy="618075"/>
          </a:xfrm>
        </p:spPr>
        <p:txBody>
          <a:bodyPr/>
          <a:lstStyle>
            <a:lvl1pPr>
              <a:defRPr>
                <a:solidFill>
                  <a:schemeClr val="accent1"/>
                </a:solidFill>
              </a:defRPr>
            </a:lvl1pPr>
          </a:lstStyle>
          <a:p>
            <a:r>
              <a:rPr lang="en-US" dirty="0"/>
              <a:t>Click to edit Master title style</a:t>
            </a:r>
            <a:endParaRPr lang="en-AU" dirty="0"/>
          </a:p>
        </p:txBody>
      </p:sp>
      <p:sp>
        <p:nvSpPr>
          <p:cNvPr id="11" name="Text Placeholder 10">
            <a:extLst>
              <a:ext uri="{FF2B5EF4-FFF2-40B4-BE49-F238E27FC236}">
                <a16:creationId xmlns:a16="http://schemas.microsoft.com/office/drawing/2014/main" id="{2E4530E4-39F1-41F1-B2DC-30ACB1CA595C}"/>
              </a:ext>
            </a:extLst>
          </p:cNvPr>
          <p:cNvSpPr>
            <a:spLocks noGrp="1"/>
          </p:cNvSpPr>
          <p:nvPr>
            <p:ph type="body" sz="quarter" idx="18" hasCustomPrompt="1"/>
          </p:nvPr>
        </p:nvSpPr>
        <p:spPr>
          <a:xfrm>
            <a:off x="360000" y="11021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852557067"/>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03CD5AEC-C258-42AE-85FE-5BEE6B15C14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8" name="Text Placeholder 10">
            <a:extLst>
              <a:ext uri="{FF2B5EF4-FFF2-40B4-BE49-F238E27FC236}">
                <a16:creationId xmlns:a16="http://schemas.microsoft.com/office/drawing/2014/main" id="{16A8778F-1369-47FD-AB66-0F42629BE00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376049542"/>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268220912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624422"/>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907180"/>
            <a:ext cx="4680000" cy="43928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1907180"/>
            <a:ext cx="6624000" cy="4392819"/>
          </a:xfrm>
        </p:spPr>
        <p:txBody>
          <a:bodyPr numCol="2" spcCol="180000"/>
          <a:lstStyle>
            <a:lvl1pPr>
              <a:defRPr/>
            </a:lvl1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F677D244-6A00-4BD3-ACE8-5EC2A13CC5A8}"/>
              </a:ext>
            </a:extLst>
          </p:cNvPr>
          <p:cNvSpPr>
            <a:spLocks noGrp="1"/>
          </p:cNvSpPr>
          <p:nvPr>
            <p:ph type="title"/>
          </p:nvPr>
        </p:nvSpPr>
        <p:spPr>
          <a:xfrm>
            <a:off x="360000" y="360000"/>
            <a:ext cx="10080000" cy="776469"/>
          </a:xfrm>
        </p:spPr>
        <p:txBody>
          <a:bodyPr/>
          <a:lstStyle>
            <a:lvl1pPr>
              <a:defRPr>
                <a:solidFill>
                  <a:schemeClr val="accent1"/>
                </a:solidFill>
              </a:defRPr>
            </a:lvl1pPr>
          </a:lstStyle>
          <a:p>
            <a:r>
              <a:rPr lang="en-US" dirty="0"/>
              <a:t>Click to edit Master title style</a:t>
            </a:r>
            <a:endParaRPr lang="en-AU" dirty="0"/>
          </a:p>
        </p:txBody>
      </p:sp>
      <p:sp>
        <p:nvSpPr>
          <p:cNvPr id="11" name="Text Placeholder 10">
            <a:extLst>
              <a:ext uri="{FF2B5EF4-FFF2-40B4-BE49-F238E27FC236}">
                <a16:creationId xmlns:a16="http://schemas.microsoft.com/office/drawing/2014/main" id="{0B01DC35-DB3A-4874-A68A-863609323324}"/>
              </a:ext>
            </a:extLst>
          </p:cNvPr>
          <p:cNvSpPr>
            <a:spLocks noGrp="1"/>
          </p:cNvSpPr>
          <p:nvPr>
            <p:ph type="body" sz="quarter" idx="18" hasCustomPrompt="1"/>
          </p:nvPr>
        </p:nvSpPr>
        <p:spPr>
          <a:xfrm>
            <a:off x="360000" y="1201902"/>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29837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800225"/>
            <a:ext cx="4680000" cy="449977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Content Placeholder 2"/>
          <p:cNvSpPr>
            <a:spLocks noGrp="1"/>
          </p:cNvSpPr>
          <p:nvPr>
            <p:ph idx="1"/>
          </p:nvPr>
        </p:nvSpPr>
        <p:spPr>
          <a:xfrm>
            <a:off x="5220000" y="1800225"/>
            <a:ext cx="6624000" cy="4499774"/>
          </a:xfrm>
        </p:spPr>
        <p:txBody>
          <a:bodyPr numCol="2" spcCol="180000"/>
          <a:lstStyle>
            <a:lvl1pPr>
              <a:defRPr/>
            </a:lvl1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5A0FCAAA-70E2-4960-89F7-E534C412DC9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7" name="Text Placeholder 10">
            <a:extLst>
              <a:ext uri="{FF2B5EF4-FFF2-40B4-BE49-F238E27FC236}">
                <a16:creationId xmlns:a16="http://schemas.microsoft.com/office/drawing/2014/main" id="{2916A36C-ED56-48CD-A0DE-B0EE6F84BBF3}"/>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3287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rgbClr val="146CFD"/>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1"/>
            <a:endParaRPr lang="en-US"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365233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pullout text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E143F9-7EC0-4AAA-8FBE-0E958CF620A6}"/>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4" name="Text Placeholder 3">
            <a:extLst>
              <a:ext uri="{FF2B5EF4-FFF2-40B4-BE49-F238E27FC236}">
                <a16:creationId xmlns:a16="http://schemas.microsoft.com/office/drawing/2014/main" id="{186DFE73-8EDC-49F9-98CE-69EE49E53679}"/>
              </a:ext>
            </a:extLst>
          </p:cNvPr>
          <p:cNvSpPr>
            <a:spLocks noGrp="1"/>
          </p:cNvSpPr>
          <p:nvPr>
            <p:ph type="body" sz="quarter" idx="17"/>
          </p:nvPr>
        </p:nvSpPr>
        <p:spPr>
          <a:xfrm>
            <a:off x="5400675" y="1800000"/>
            <a:ext cx="6407150" cy="453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50575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5E2CE7-BAAF-4A0F-BCDC-D1B8B984B089}"/>
              </a:ext>
            </a:extLst>
          </p:cNvPr>
          <p:cNvSpPr>
            <a:spLocks noGrp="1"/>
          </p:cNvSpPr>
          <p:nvPr>
            <p:ph type="body" sz="quarter" idx="17"/>
          </p:nvPr>
        </p:nvSpPr>
        <p:spPr>
          <a:xfrm>
            <a:off x="360363" y="1800001"/>
            <a:ext cx="6588125" cy="4535712"/>
          </a:xfrm>
        </p:spPr>
        <p:txBody>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3">
            <a:extLst>
              <a:ext uri="{FF2B5EF4-FFF2-40B4-BE49-F238E27FC236}">
                <a16:creationId xmlns:a16="http://schemas.microsoft.com/office/drawing/2014/main" id="{6E72A7D1-A5EB-4D09-AD47-B0A275B76352}"/>
              </a:ext>
            </a:extLst>
          </p:cNvPr>
          <p:cNvSpPr>
            <a:spLocks noGrp="1"/>
          </p:cNvSpPr>
          <p:nvPr>
            <p:ph type="title"/>
          </p:nvPr>
        </p:nvSpPr>
        <p:spPr>
          <a:xfrm>
            <a:off x="360000" y="360000"/>
            <a:ext cx="6588488" cy="545601"/>
          </a:xfrm>
        </p:spPr>
        <p:txBody>
          <a:bodyPr/>
          <a:lstStyle>
            <a:lvl1pPr>
              <a:defRPr>
                <a:solidFill>
                  <a:schemeClr val="accent1"/>
                </a:solidFill>
              </a:defRPr>
            </a:lvl1pPr>
          </a:lstStyle>
          <a:p>
            <a:r>
              <a:rPr lang="en-US" dirty="0"/>
              <a:t>Click to edit Master title style</a:t>
            </a:r>
            <a:endParaRPr lang="en-AU" dirty="0"/>
          </a:p>
        </p:txBody>
      </p:sp>
      <p:sp>
        <p:nvSpPr>
          <p:cNvPr id="11" name="Text Placeholder 10">
            <a:extLst>
              <a:ext uri="{FF2B5EF4-FFF2-40B4-BE49-F238E27FC236}">
                <a16:creationId xmlns:a16="http://schemas.microsoft.com/office/drawing/2014/main" id="{B7B9D695-CA75-41BE-8E93-58026D8541AA}"/>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906299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3">
            <a:extLst>
              <a:ext uri="{FF2B5EF4-FFF2-40B4-BE49-F238E27FC236}">
                <a16:creationId xmlns:a16="http://schemas.microsoft.com/office/drawing/2014/main" id="{288B2F92-9E9A-44B6-B1AC-D5D3E091E305}"/>
              </a:ext>
            </a:extLst>
          </p:cNvPr>
          <p:cNvSpPr>
            <a:spLocks noGrp="1"/>
          </p:cNvSpPr>
          <p:nvPr>
            <p:ph type="title"/>
          </p:nvPr>
        </p:nvSpPr>
        <p:spPr>
          <a:xfrm>
            <a:off x="360000" y="360000"/>
            <a:ext cx="6587995" cy="545601"/>
          </a:xfrm>
        </p:spPr>
        <p:txBody>
          <a:bodyPr/>
          <a:lstStyle>
            <a:lvl1pPr>
              <a:defRPr>
                <a:solidFill>
                  <a:schemeClr val="accent1"/>
                </a:solidFill>
              </a:defRPr>
            </a:lvl1pPr>
          </a:lstStyle>
          <a:p>
            <a:r>
              <a:rPr lang="en-US" dirty="0"/>
              <a:t>Click to edit Master title style</a:t>
            </a:r>
            <a:endParaRPr lang="en-AU" dirty="0"/>
          </a:p>
        </p:txBody>
      </p:sp>
      <p:sp>
        <p:nvSpPr>
          <p:cNvPr id="10" name="Text Placeholder 10">
            <a:extLst>
              <a:ext uri="{FF2B5EF4-FFF2-40B4-BE49-F238E27FC236}">
                <a16:creationId xmlns:a16="http://schemas.microsoft.com/office/drawing/2014/main" id="{EC2837A2-1CBF-4261-8400-72B50306E678}"/>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899083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dirty="0"/>
              <a:t>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906300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cknowledgement of Country">
    <p:bg>
      <p:bgPr>
        <a:solidFill>
          <a:schemeClr val="accent4"/>
        </a:solidFill>
        <a:effectLst/>
      </p:bgPr>
    </p:bg>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943693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Acknowledgement of Country">
    <p:bg>
      <p:bgPr>
        <a:solidFill>
          <a:srgbClr val="002664"/>
        </a:solidFill>
        <a:effectLst/>
      </p:bgPr>
    </p:bg>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bg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solidFill>
                  <a:schemeClr val="bg1"/>
                </a:solidFill>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lvl1pPr>
              <a:defRPr>
                <a:solidFill>
                  <a:schemeClr val="bg1"/>
                </a:solidFill>
              </a:defRPr>
            </a:lvl1pPr>
          </a:lstStyle>
          <a:p>
            <a:fld id="{10A01DC5-1685-4615-8240-15192985C6A2}" type="slidenum">
              <a:rPr lang="en-AU" smtClean="0"/>
              <a:pPr/>
              <a:t>‹#›</a:t>
            </a:fld>
            <a:endParaRPr lang="en-AU"/>
          </a:p>
        </p:txBody>
      </p:sp>
      <p:pic>
        <p:nvPicPr>
          <p:cNvPr id="3" name="Picture 2">
            <a:extLst>
              <a:ext uri="{FF2B5EF4-FFF2-40B4-BE49-F238E27FC236}">
                <a16:creationId xmlns:a16="http://schemas.microsoft.com/office/drawing/2014/main" id="{CBCAB367-DE01-40E9-A368-655F816DA3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327" y="348916"/>
            <a:ext cx="653673" cy="689309"/>
          </a:xfrm>
          <a:prstGeom prst="rect">
            <a:avLst/>
          </a:prstGeom>
        </p:spPr>
      </p:pic>
    </p:spTree>
    <p:extLst>
      <p:ext uri="{BB962C8B-B14F-4D97-AF65-F5344CB8AC3E}">
        <p14:creationId xmlns:p14="http://schemas.microsoft.com/office/powerpoint/2010/main" val="4200440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2" name="Title 3">
            <a:extLst>
              <a:ext uri="{FF2B5EF4-FFF2-40B4-BE49-F238E27FC236}">
                <a16:creationId xmlns:a16="http://schemas.microsoft.com/office/drawing/2014/main" id="{CB7A21B1-08A4-421B-AA52-B0854A5F5781}"/>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11" name="Text Placeholder 10">
            <a:extLst>
              <a:ext uri="{FF2B5EF4-FFF2-40B4-BE49-F238E27FC236}">
                <a16:creationId xmlns:a16="http://schemas.microsoft.com/office/drawing/2014/main" id="{188840D4-8AFA-479E-9A68-568C2F149974}"/>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48656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Tree>
    <p:extLst>
      <p:ext uri="{BB962C8B-B14F-4D97-AF65-F5344CB8AC3E}">
        <p14:creationId xmlns:p14="http://schemas.microsoft.com/office/powerpoint/2010/main" val="351774495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E70140A7-B494-4ADF-8485-E52C7306BAA8}"/>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9" name="Text Placeholder 10">
            <a:extLst>
              <a:ext uri="{FF2B5EF4-FFF2-40B4-BE49-F238E27FC236}">
                <a16:creationId xmlns:a16="http://schemas.microsoft.com/office/drawing/2014/main" id="{C94CF964-0D7A-4F66-8FE1-E2E50D870BE0}"/>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528343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E86C865E-A068-4FBE-B21E-C9D861952ED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dirty="0"/>
              <a:t>Click to edit Master title style</a:t>
            </a:r>
            <a:endParaRPr lang="en-AU" dirty="0"/>
          </a:p>
        </p:txBody>
      </p:sp>
      <p:sp>
        <p:nvSpPr>
          <p:cNvPr id="12" name="Text Placeholder 10">
            <a:extLst>
              <a:ext uri="{FF2B5EF4-FFF2-40B4-BE49-F238E27FC236}">
                <a16:creationId xmlns:a16="http://schemas.microsoft.com/office/drawing/2014/main" id="{BE794027-C1B1-4CB9-8AFE-582EC29DB3F4}"/>
              </a:ext>
            </a:extLst>
          </p:cNvPr>
          <p:cNvSpPr>
            <a:spLocks noGrp="1"/>
          </p:cNvSpPr>
          <p:nvPr>
            <p:ph type="body" sz="quarter" idx="18" hasCustomPrompt="1"/>
          </p:nvPr>
        </p:nvSpPr>
        <p:spPr>
          <a:xfrm>
            <a:off x="360000" y="1623457"/>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147848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7753531B-D8A9-4B37-924D-FCDE48E22787}"/>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9" name="Text Placeholder 10">
            <a:extLst>
              <a:ext uri="{FF2B5EF4-FFF2-40B4-BE49-F238E27FC236}">
                <a16:creationId xmlns:a16="http://schemas.microsoft.com/office/drawing/2014/main" id="{4EE53A05-3D7E-4414-B822-57F7C3CD674C}"/>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70368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14599791-EF19-4673-AA81-5D6FF85F2016}"/>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dirty="0"/>
              <a:t>Click to edit Master title style</a:t>
            </a:r>
            <a:endParaRPr lang="en-AU" dirty="0"/>
          </a:p>
        </p:txBody>
      </p:sp>
      <p:sp>
        <p:nvSpPr>
          <p:cNvPr id="12" name="Text Placeholder 10">
            <a:extLst>
              <a:ext uri="{FF2B5EF4-FFF2-40B4-BE49-F238E27FC236}">
                <a16:creationId xmlns:a16="http://schemas.microsoft.com/office/drawing/2014/main" id="{DE07C0E9-CC6F-48B9-A5AB-2914FBDFD3B0}"/>
              </a:ext>
            </a:extLst>
          </p:cNvPr>
          <p:cNvSpPr>
            <a:spLocks noGrp="1"/>
          </p:cNvSpPr>
          <p:nvPr>
            <p:ph type="body" sz="quarter" idx="18" hasCustomPrompt="1"/>
          </p:nvPr>
        </p:nvSpPr>
        <p:spPr>
          <a:xfrm>
            <a:off x="360000" y="158927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578893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9FF4BC1C-28FA-438D-B02E-F022AA594BC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dirty="0"/>
              <a:t>Click to edit Master title style</a:t>
            </a:r>
            <a:endParaRPr lang="en-AU" dirty="0"/>
          </a:p>
        </p:txBody>
      </p:sp>
      <p:sp>
        <p:nvSpPr>
          <p:cNvPr id="9" name="Text Placeholder 10">
            <a:extLst>
              <a:ext uri="{FF2B5EF4-FFF2-40B4-BE49-F238E27FC236}">
                <a16:creationId xmlns:a16="http://schemas.microsoft.com/office/drawing/2014/main" id="{60FD63DB-4575-4B45-9A01-C99009246C7B}"/>
              </a:ext>
            </a:extLst>
          </p:cNvPr>
          <p:cNvSpPr>
            <a:spLocks noGrp="1"/>
          </p:cNvSpPr>
          <p:nvPr>
            <p:ph type="body" sz="quarter" idx="18" hasCustomPrompt="1"/>
          </p:nvPr>
        </p:nvSpPr>
        <p:spPr>
          <a:xfrm>
            <a:off x="360000" y="154654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82293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EFC25D5C-75DB-4279-AC00-2D320745128E}"/>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14" name="Text Placeholder 10">
            <a:extLst>
              <a:ext uri="{FF2B5EF4-FFF2-40B4-BE49-F238E27FC236}">
                <a16:creationId xmlns:a16="http://schemas.microsoft.com/office/drawing/2014/main" id="{D9046FC8-7C55-4C92-84EC-77EF486F475B}"/>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549889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564085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648087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2 column text above graph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9" name="Title 3">
            <a:extLst>
              <a:ext uri="{FF2B5EF4-FFF2-40B4-BE49-F238E27FC236}">
                <a16:creationId xmlns:a16="http://schemas.microsoft.com/office/drawing/2014/main" id="{05BC5410-7E55-4593-BA28-5E8E6B37DC5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11" name="Text Placeholder 10">
            <a:extLst>
              <a:ext uri="{FF2B5EF4-FFF2-40B4-BE49-F238E27FC236}">
                <a16:creationId xmlns:a16="http://schemas.microsoft.com/office/drawing/2014/main" id="{CCAC8508-E60B-446A-8E8E-4CDD0947B710}"/>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908393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79691CFB-7E44-4ABC-B663-13EAB9E121E0}"/>
              </a:ext>
            </a:extLst>
          </p:cNvPr>
          <p:cNvSpPr>
            <a:spLocks noGrp="1"/>
          </p:cNvSpPr>
          <p:nvPr>
            <p:ph type="title"/>
          </p:nvPr>
        </p:nvSpPr>
        <p:spPr>
          <a:xfrm>
            <a:off x="539748" y="360000"/>
            <a:ext cx="9900251" cy="545601"/>
          </a:xfrm>
        </p:spPr>
        <p:txBody>
          <a:bodyPr/>
          <a:lstStyle>
            <a:lvl1pPr>
              <a:defRPr>
                <a:solidFill>
                  <a:schemeClr val="accent1"/>
                </a:solidFill>
              </a:defRPr>
            </a:lvl1pPr>
          </a:lstStyle>
          <a:p>
            <a:r>
              <a:rPr lang="en-US" dirty="0"/>
              <a:t>Click to edit Master title style</a:t>
            </a:r>
            <a:endParaRPr lang="en-AU" dirty="0"/>
          </a:p>
        </p:txBody>
      </p:sp>
      <p:sp>
        <p:nvSpPr>
          <p:cNvPr id="13" name="Text Placeholder 10">
            <a:extLst>
              <a:ext uri="{FF2B5EF4-FFF2-40B4-BE49-F238E27FC236}">
                <a16:creationId xmlns:a16="http://schemas.microsoft.com/office/drawing/2014/main" id="{91B4D21B-6662-499E-B4B3-F33ABC0C0C36}"/>
              </a:ext>
            </a:extLst>
          </p:cNvPr>
          <p:cNvSpPr>
            <a:spLocks noGrp="1"/>
          </p:cNvSpPr>
          <p:nvPr>
            <p:ph type="body" sz="quarter" idx="18" hasCustomPrompt="1"/>
          </p:nvPr>
        </p:nvSpPr>
        <p:spPr>
          <a:xfrm>
            <a:off x="539748" y="1016704"/>
            <a:ext cx="9900252"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599301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2279487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10741BC9-5810-4402-AD5B-2DD451F81539}"/>
              </a:ext>
            </a:extLst>
          </p:cNvPr>
          <p:cNvSpPr>
            <a:spLocks noGrp="1"/>
          </p:cNvSpPr>
          <p:nvPr>
            <p:ph type="title"/>
          </p:nvPr>
        </p:nvSpPr>
        <p:spPr>
          <a:xfrm>
            <a:off x="539750" y="360000"/>
            <a:ext cx="9900250" cy="545601"/>
          </a:xfrm>
        </p:spPr>
        <p:txBody>
          <a:bodyPr/>
          <a:lstStyle>
            <a:lvl1pPr>
              <a:defRPr>
                <a:solidFill>
                  <a:schemeClr val="accent1"/>
                </a:solidFill>
              </a:defRPr>
            </a:lvl1pPr>
          </a:lstStyle>
          <a:p>
            <a:r>
              <a:rPr lang="en-US" dirty="0"/>
              <a:t>Click to edit Master title style</a:t>
            </a:r>
            <a:endParaRPr lang="en-AU" dirty="0"/>
          </a:p>
        </p:txBody>
      </p:sp>
      <p:sp>
        <p:nvSpPr>
          <p:cNvPr id="14" name="Text Placeholder 10">
            <a:extLst>
              <a:ext uri="{FF2B5EF4-FFF2-40B4-BE49-F238E27FC236}">
                <a16:creationId xmlns:a16="http://schemas.microsoft.com/office/drawing/2014/main" id="{26173B19-BDA0-4232-B1D7-D85D6B594E60}"/>
              </a:ext>
            </a:extLst>
          </p:cNvPr>
          <p:cNvSpPr>
            <a:spLocks noGrp="1"/>
          </p:cNvSpPr>
          <p:nvPr>
            <p:ph type="body" sz="quarter" idx="20" hasCustomPrompt="1"/>
          </p:nvPr>
        </p:nvSpPr>
        <p:spPr>
          <a:xfrm>
            <a:off x="539750" y="1016704"/>
            <a:ext cx="990025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073863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F2CB1FCA-D1E5-416B-B1F2-710F1C82DC16}"/>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14" name="Text Placeholder 10">
            <a:extLst>
              <a:ext uri="{FF2B5EF4-FFF2-40B4-BE49-F238E27FC236}">
                <a16:creationId xmlns:a16="http://schemas.microsoft.com/office/drawing/2014/main" id="{04324E8E-03E6-4838-9622-D9823630F780}"/>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119888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dirty="0"/>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15154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768458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2034317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82286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3816204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391450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29273159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8433916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hyperlink" Target="https://resources.education.nsw.gov.au/detail/AHA-AW221103124151" TargetMode="External"/><Relationship Id="rId5" Type="http://schemas.openxmlformats.org/officeDocument/2006/relationships/hyperlink" Target="https://resources.education.nsw.gov.au/detail/AHA-AW220816114835" TargetMode="External"/><Relationship Id="rId4" Type="http://schemas.openxmlformats.org/officeDocument/2006/relationships/hyperlink" Target="https://education.nsw.gov.au/teaching-and-learning/aec/policy-strategy-and-business-system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hyperlink" Target="https://education.nsw.gov.au/teaching-and-learning/curriculum/multicultural-education" TargetMode="External"/><Relationship Id="rId5" Type="http://schemas.openxmlformats.org/officeDocument/2006/relationships/hyperlink" Target="https://nswealdhub.powerhousehub.net/" TargetMode="External"/><Relationship Id="rId4" Type="http://schemas.openxmlformats.org/officeDocument/2006/relationships/hyperlink" Target="https://resources.education.nsw.gov.au/detail/AHA-DC21102114111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nsw.gov.au/teaching-and-learning/high-potential-and-gifted-education" TargetMode="External"/><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hyperlink" Target="https://education.nsw.gov.au/teaching-and-learning/high-potential-and-gifted-education/supporting-educators/illustrations-of-practice/tahj-s-story---film#sidenavigation_aut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hyperlink" Target="https://www.cast.org/impact/universal-design-for-learning-udl" TargetMode="External"/><Relationship Id="rId4" Type="http://schemas.openxmlformats.org/officeDocument/2006/relationships/hyperlink" Target="https://education.nsw.gov.au/campaigns/inclusive-practice-hub"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hyperlink" Target="https://education.nsw.gov.au/teaching-and-learning/curriculum/planning-programming-and-assessing-k-12#Curriculum0" TargetMode="External"/><Relationship Id="rId4" Type="http://schemas.openxmlformats.org/officeDocument/2006/relationships/hyperlink" Target="https://myplsso.education.nsw.gov.au/mylearning/catalogue/details/95110cf8-aa81-ed11-ade7-0003fffeadf8"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C79750-D2BD-4C02-B904-B68352E4D601}"/>
              </a:ext>
            </a:extLst>
          </p:cNvPr>
          <p:cNvSpPr>
            <a:spLocks noGrp="1"/>
          </p:cNvSpPr>
          <p:nvPr>
            <p:ph type="body" sz="quarter" idx="12"/>
          </p:nvPr>
        </p:nvSpPr>
        <p:spPr/>
        <p:txBody>
          <a:bodyPr/>
          <a:lstStyle/>
          <a:p>
            <a:r>
              <a:rPr lang="en-AU" dirty="0"/>
              <a:t>24 April 2023</a:t>
            </a:r>
          </a:p>
        </p:txBody>
      </p:sp>
      <p:sp>
        <p:nvSpPr>
          <p:cNvPr id="2" name="Text Placeholder 1">
            <a:extLst>
              <a:ext uri="{FF2B5EF4-FFF2-40B4-BE49-F238E27FC236}">
                <a16:creationId xmlns:a16="http://schemas.microsoft.com/office/drawing/2014/main" id="{397304EB-2F57-5445-8FE4-35E3582188C2}"/>
              </a:ext>
            </a:extLst>
          </p:cNvPr>
          <p:cNvSpPr>
            <a:spLocks noGrp="1"/>
          </p:cNvSpPr>
          <p:nvPr>
            <p:ph type="body" sz="quarter" idx="11"/>
          </p:nvPr>
        </p:nvSpPr>
        <p:spPr>
          <a:xfrm>
            <a:off x="3621946" y="6137386"/>
            <a:ext cx="3600000" cy="396000"/>
          </a:xfrm>
        </p:spPr>
        <p:txBody>
          <a:bodyPr/>
          <a:lstStyle/>
          <a:p>
            <a:r>
              <a:rPr lang="en-US" dirty="0">
                <a:latin typeface="Public Sans" pitchFamily="2" charset="0"/>
              </a:rPr>
              <a:t>Aboriginal Education</a:t>
            </a:r>
          </a:p>
        </p:txBody>
      </p:sp>
      <p:sp>
        <p:nvSpPr>
          <p:cNvPr id="3" name="Title 2">
            <a:extLst>
              <a:ext uri="{FF2B5EF4-FFF2-40B4-BE49-F238E27FC236}">
                <a16:creationId xmlns:a16="http://schemas.microsoft.com/office/drawing/2014/main" id="{23C5505F-4E80-5D48-8ED6-B3CF08F72BE2}"/>
              </a:ext>
            </a:extLst>
          </p:cNvPr>
          <p:cNvSpPr>
            <a:spLocks noGrp="1"/>
          </p:cNvSpPr>
          <p:nvPr>
            <p:ph type="ctrTitle"/>
          </p:nvPr>
        </p:nvSpPr>
        <p:spPr>
          <a:xfrm>
            <a:off x="3621946" y="1847828"/>
            <a:ext cx="6948000" cy="2700000"/>
          </a:xfrm>
        </p:spPr>
        <p:txBody>
          <a:bodyPr/>
          <a:lstStyle/>
          <a:p>
            <a:r>
              <a:rPr lang="en-US" sz="4400" dirty="0">
                <a:latin typeface="Public Sans SemiBold" pitchFamily="2" charset="0"/>
              </a:rPr>
              <a:t>Curriculum planning for every student in every classroom – professional learning</a:t>
            </a:r>
          </a:p>
        </p:txBody>
      </p:sp>
    </p:spTree>
    <p:extLst>
      <p:ext uri="{BB962C8B-B14F-4D97-AF65-F5344CB8AC3E}">
        <p14:creationId xmlns:p14="http://schemas.microsoft.com/office/powerpoint/2010/main" val="1978171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C0FC0A7-CD8A-4D3B-A283-08C9840FCE4B}"/>
              </a:ext>
            </a:extLst>
          </p:cNvPr>
          <p:cNvSpPr>
            <a:spLocks noGrp="1"/>
          </p:cNvSpPr>
          <p:nvPr>
            <p:ph type="title"/>
          </p:nvPr>
        </p:nvSpPr>
        <p:spPr/>
        <p:txBody>
          <a:bodyPr/>
          <a:lstStyle/>
          <a:p>
            <a:r>
              <a:rPr lang="en-AU" dirty="0"/>
              <a:t>Culturally safe learning environments</a:t>
            </a:r>
          </a:p>
        </p:txBody>
      </p:sp>
      <p:sp>
        <p:nvSpPr>
          <p:cNvPr id="12" name="Content Placeholder 11">
            <a:extLst>
              <a:ext uri="{FF2B5EF4-FFF2-40B4-BE49-F238E27FC236}">
                <a16:creationId xmlns:a16="http://schemas.microsoft.com/office/drawing/2014/main" id="{9D4A5120-80A1-4ABC-A676-29CCC5D002E7}"/>
              </a:ext>
            </a:extLst>
          </p:cNvPr>
          <p:cNvSpPr>
            <a:spLocks noGrp="1"/>
          </p:cNvSpPr>
          <p:nvPr>
            <p:ph idx="1"/>
          </p:nvPr>
        </p:nvSpPr>
        <p:spPr>
          <a:xfrm>
            <a:off x="360000" y="1620000"/>
            <a:ext cx="6487114" cy="4536000"/>
          </a:xfrm>
        </p:spPr>
        <p:txBody>
          <a:bodyPr/>
          <a:lstStyle/>
          <a:p>
            <a:pPr marL="342900" indent="-342900" fontAlgn="base">
              <a:buFont typeface="Arial" panose="020B0604020202020204" pitchFamily="34" charset="0"/>
              <a:buChar char="•"/>
            </a:pPr>
            <a:r>
              <a:rPr lang="en-AU" sz="1600" dirty="0"/>
              <a:t>Celebrate and promote Aboriginal and/or Torres Strait Islander cultural knowledge.</a:t>
            </a:r>
            <a:r>
              <a:rPr lang="en-US" sz="1600" dirty="0"/>
              <a:t>​</a:t>
            </a:r>
          </a:p>
          <a:p>
            <a:pPr marL="342900" indent="-342900" fontAlgn="base">
              <a:buFont typeface="Arial" panose="020B0604020202020204" pitchFamily="34" charset="0"/>
              <a:buChar char="•"/>
            </a:pPr>
            <a:r>
              <a:rPr lang="en-AU" sz="1600" dirty="0"/>
              <a:t>Ensure resources for learning include Aboriginal and/or Torres Strait Islander authors and voices. </a:t>
            </a:r>
            <a:r>
              <a:rPr lang="en-US" sz="1600" dirty="0"/>
              <a:t>​</a:t>
            </a:r>
          </a:p>
          <a:p>
            <a:pPr marL="342900" indent="-342900" fontAlgn="base">
              <a:buFont typeface="Arial" panose="020B0604020202020204" pitchFamily="34" charset="0"/>
              <a:buChar char="•"/>
            </a:pPr>
            <a:r>
              <a:rPr lang="en-AU" sz="1600" dirty="0"/>
              <a:t>Encourage participation and value the knowledge and skills of families, community members, Elders and cultural facilitators. </a:t>
            </a:r>
            <a:r>
              <a:rPr lang="en-US" sz="1600" dirty="0"/>
              <a:t>​</a:t>
            </a:r>
          </a:p>
          <a:p>
            <a:pPr marL="342900" indent="-342900" fontAlgn="base">
              <a:buFont typeface="Arial" panose="020B0604020202020204" pitchFamily="34" charset="0"/>
              <a:buChar char="•"/>
            </a:pPr>
            <a:r>
              <a:rPr lang="en-AU" sz="1600" dirty="0"/>
              <a:t>Show respect for Aboriginal and Torres Strait Islander culture and cultural identity. </a:t>
            </a:r>
            <a:r>
              <a:rPr lang="en-US" sz="1600" dirty="0"/>
              <a:t>​</a:t>
            </a:r>
          </a:p>
          <a:p>
            <a:pPr marL="342900" indent="-342900" fontAlgn="base">
              <a:buFont typeface="Arial" panose="020B0604020202020204" pitchFamily="34" charset="0"/>
              <a:buChar char="•"/>
            </a:pPr>
            <a:r>
              <a:rPr lang="en-AU" sz="1600" dirty="0"/>
              <a:t>Address incidents of racism and develop practices which promote anti-racism and ensure equity.</a:t>
            </a:r>
          </a:p>
          <a:p>
            <a:endParaRPr lang="en-AU" dirty="0"/>
          </a:p>
        </p:txBody>
      </p:sp>
      <p:sp>
        <p:nvSpPr>
          <p:cNvPr id="4" name="Slide Number Placeholder 3">
            <a:extLst>
              <a:ext uri="{FF2B5EF4-FFF2-40B4-BE49-F238E27FC236}">
                <a16:creationId xmlns:a16="http://schemas.microsoft.com/office/drawing/2014/main" id="{20F27D09-FE8F-4B53-89FA-9C405CC9A42B}"/>
              </a:ext>
            </a:extLst>
          </p:cNvPr>
          <p:cNvSpPr>
            <a:spLocks noGrp="1"/>
          </p:cNvSpPr>
          <p:nvPr>
            <p:ph type="sldNum" sz="quarter" idx="10"/>
          </p:nvPr>
        </p:nvSpPr>
        <p:spPr/>
        <p:txBody>
          <a:bodyPr/>
          <a:lstStyle/>
          <a:p>
            <a:fld id="{10A01DC5-1685-4615-8240-15192985C6A2}" type="slidenum">
              <a:rPr lang="en-AU" smtClean="0"/>
              <a:pPr/>
              <a:t>10</a:t>
            </a:fld>
            <a:endParaRPr lang="en-AU"/>
          </a:p>
        </p:txBody>
      </p:sp>
      <p:sp>
        <p:nvSpPr>
          <p:cNvPr id="13" name="Text Placeholder 12">
            <a:extLst>
              <a:ext uri="{FF2B5EF4-FFF2-40B4-BE49-F238E27FC236}">
                <a16:creationId xmlns:a16="http://schemas.microsoft.com/office/drawing/2014/main" id="{7D30CBA5-FB37-4EB3-8DDE-D199D3D5D95A}"/>
              </a:ext>
            </a:extLst>
          </p:cNvPr>
          <p:cNvSpPr>
            <a:spLocks noGrp="1"/>
          </p:cNvSpPr>
          <p:nvPr>
            <p:ph type="body" sz="quarter" idx="18"/>
          </p:nvPr>
        </p:nvSpPr>
        <p:spPr/>
        <p:txBody>
          <a:bodyPr/>
          <a:lstStyle/>
          <a:p>
            <a:r>
              <a:rPr lang="en-AU" dirty="0"/>
              <a:t>Practical strategies</a:t>
            </a:r>
          </a:p>
        </p:txBody>
      </p:sp>
      <p:pic>
        <p:nvPicPr>
          <p:cNvPr id="16" name="Picture 15">
            <a:extLst>
              <a:ext uri="{FF2B5EF4-FFF2-40B4-BE49-F238E27FC236}">
                <a16:creationId xmlns:a16="http://schemas.microsoft.com/office/drawing/2014/main" id="{C2FB33E0-0739-4B7A-8CBA-9FB675789F4D}"/>
              </a:ext>
            </a:extLst>
          </p:cNvPr>
          <p:cNvPicPr>
            <a:picLocks noChangeAspect="1"/>
          </p:cNvPicPr>
          <p:nvPr/>
        </p:nvPicPr>
        <p:blipFill rotWithShape="1">
          <a:blip r:embed="rId2">
            <a:extLst>
              <a:ext uri="{28A0092B-C50C-407E-A947-70E740481C1C}">
                <a14:useLocalDpi xmlns:a14="http://schemas.microsoft.com/office/drawing/2010/main" val="0"/>
              </a:ext>
            </a:extLst>
          </a:blip>
          <a:srcRect r="13880"/>
          <a:stretch/>
        </p:blipFill>
        <p:spPr>
          <a:xfrm>
            <a:off x="7288806" y="2079197"/>
            <a:ext cx="4543194" cy="3478691"/>
          </a:xfrm>
          <a:prstGeom prst="rect">
            <a:avLst/>
          </a:prstGeom>
        </p:spPr>
      </p:pic>
    </p:spTree>
    <p:extLst>
      <p:ext uri="{BB962C8B-B14F-4D97-AF65-F5344CB8AC3E}">
        <p14:creationId xmlns:p14="http://schemas.microsoft.com/office/powerpoint/2010/main" val="4182342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D46060-8C15-0940-BC29-C0A881B36D80}"/>
              </a:ext>
            </a:extLst>
          </p:cNvPr>
          <p:cNvSpPr>
            <a:spLocks noGrp="1"/>
          </p:cNvSpPr>
          <p:nvPr>
            <p:ph type="sldNum" sz="quarter" idx="16"/>
          </p:nvPr>
        </p:nvSpPr>
        <p:spPr/>
        <p:txBody>
          <a:bodyPr anchor="b">
            <a:normAutofit lnSpcReduction="10000"/>
          </a:bodyPr>
          <a:lstStyle/>
          <a:p>
            <a:pPr>
              <a:spcAft>
                <a:spcPts val="600"/>
              </a:spcAft>
            </a:pPr>
            <a:fld id="{53F625F3-B677-4D46-AEB5-DC449A9DF797}" type="slidenum">
              <a:rPr lang="en-AU" smtClean="0"/>
              <a:pPr>
                <a:spcAft>
                  <a:spcPts val="600"/>
                </a:spcAft>
              </a:pPr>
              <a:t>11</a:t>
            </a:fld>
            <a:endParaRPr lang="en-AU"/>
          </a:p>
        </p:txBody>
      </p:sp>
      <p:pic>
        <p:nvPicPr>
          <p:cNvPr id="8" name="Picture Placeholder 7">
            <a:extLst>
              <a:ext uri="{FF2B5EF4-FFF2-40B4-BE49-F238E27FC236}">
                <a16:creationId xmlns:a16="http://schemas.microsoft.com/office/drawing/2014/main" id="{994F8E9F-04AA-445A-BE48-474C7627977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0"/>
            <a:ext cx="5040313" cy="6858000"/>
          </a:xfrm>
        </p:spPr>
      </p:pic>
      <p:sp>
        <p:nvSpPr>
          <p:cNvPr id="4" name="Text Placeholder 3">
            <a:extLst>
              <a:ext uri="{FF2B5EF4-FFF2-40B4-BE49-F238E27FC236}">
                <a16:creationId xmlns:a16="http://schemas.microsoft.com/office/drawing/2014/main" id="{4DB13713-070E-B14F-83DD-5CAA988B5300}"/>
              </a:ext>
            </a:extLst>
          </p:cNvPr>
          <p:cNvSpPr>
            <a:spLocks noGrp="1"/>
          </p:cNvSpPr>
          <p:nvPr>
            <p:ph type="body" sz="quarter" idx="14"/>
          </p:nvPr>
        </p:nvSpPr>
        <p:spPr>
          <a:xfrm>
            <a:off x="5400000" y="1774961"/>
            <a:ext cx="6408000" cy="4723040"/>
          </a:xfrm>
        </p:spPr>
        <p:txBody>
          <a:bodyPr wrap="square">
            <a:normAutofit fontScale="77500" lnSpcReduction="20000"/>
          </a:bodyPr>
          <a:lstStyle/>
          <a:p>
            <a:pPr>
              <a:lnSpc>
                <a:spcPct val="170000"/>
              </a:lnSpc>
            </a:pPr>
            <a:r>
              <a:rPr lang="en-AU" sz="1900" dirty="0">
                <a:hlinkClick r:id="rId4"/>
              </a:rPr>
              <a:t>Aboriginal education policy and key documents </a:t>
            </a:r>
            <a:endParaRPr lang="en-AU" sz="1900" dirty="0"/>
          </a:p>
          <a:p>
            <a:pPr>
              <a:lnSpc>
                <a:spcPct val="170000"/>
              </a:lnSpc>
            </a:pPr>
            <a:r>
              <a:rPr lang="en-AU" sz="1900" dirty="0"/>
              <a:t>The Aboriginal Education Policy confirms the NSW Department of Education's commitment to improvement in educational outcomes and wellbeing for Aboriginal and Torres Strait Islander students. </a:t>
            </a:r>
          </a:p>
          <a:p>
            <a:pPr>
              <a:lnSpc>
                <a:spcPct val="170000"/>
              </a:lnSpc>
            </a:pPr>
            <a:r>
              <a:rPr lang="en-AU" sz="1900" dirty="0">
                <a:hlinkClick r:id="rId5"/>
              </a:rPr>
              <a:t>Strong strides together: Meeting the educational goals for Aboriginal and/or Torres Strait Islander students  </a:t>
            </a:r>
            <a:endParaRPr lang="en-AU" sz="1900" dirty="0"/>
          </a:p>
          <a:p>
            <a:pPr>
              <a:lnSpc>
                <a:spcPct val="170000"/>
              </a:lnSpc>
            </a:pPr>
            <a:r>
              <a:rPr lang="en-AU" sz="1900" dirty="0"/>
              <a:t>This resource is developed by the NSW Department of Education’s Centre for Education Statistics and Evaluation and brings together the evidence on ways that schools can contribute to the educational success of Aboriginal and/or Torres Strait Islander students. </a:t>
            </a:r>
          </a:p>
          <a:p>
            <a:pPr>
              <a:lnSpc>
                <a:spcPct val="170000"/>
              </a:lnSpc>
            </a:pPr>
            <a:r>
              <a:rPr lang="en-AU" sz="1900" dirty="0">
                <a:hlinkClick r:id="rId6"/>
              </a:rPr>
              <a:t>Strong strides together – summary discussion guide</a:t>
            </a:r>
            <a:endParaRPr lang="en-US" sz="1900" dirty="0"/>
          </a:p>
          <a:p>
            <a:endParaRPr lang="en-US" sz="1700" dirty="0"/>
          </a:p>
        </p:txBody>
      </p:sp>
      <p:sp>
        <p:nvSpPr>
          <p:cNvPr id="9" name="Rectangle 8">
            <a:extLst>
              <a:ext uri="{FF2B5EF4-FFF2-40B4-BE49-F238E27FC236}">
                <a16:creationId xmlns:a16="http://schemas.microsoft.com/office/drawing/2014/main" id="{8DC16EF4-D38C-4108-A164-5036A26735E5}"/>
              </a:ext>
            </a:extLst>
          </p:cNvPr>
          <p:cNvSpPr/>
          <p:nvPr/>
        </p:nvSpPr>
        <p:spPr>
          <a:xfrm>
            <a:off x="5347582" y="838988"/>
            <a:ext cx="5750292" cy="456985"/>
          </a:xfrm>
          <a:prstGeom prst="rect">
            <a:avLst/>
          </a:prstGeom>
        </p:spPr>
        <p:txBody>
          <a:bodyPr wrap="none">
            <a:spAutoFit/>
          </a:bodyPr>
          <a:lstStyle/>
          <a:p>
            <a:pPr defTabSz="914377">
              <a:lnSpc>
                <a:spcPct val="150000"/>
              </a:lnSpc>
              <a:spcAft>
                <a:spcPts val="1200"/>
              </a:spcAft>
            </a:pPr>
            <a:r>
              <a:rPr lang="en-US" dirty="0">
                <a:solidFill>
                  <a:schemeClr val="accent2"/>
                </a:solidFill>
                <a:latin typeface="+mj-lt"/>
              </a:rPr>
              <a:t>Curriculum planning support for Aboriginal learners</a:t>
            </a:r>
          </a:p>
        </p:txBody>
      </p:sp>
      <p:sp>
        <p:nvSpPr>
          <p:cNvPr id="2" name="Title 1">
            <a:extLst>
              <a:ext uri="{FF2B5EF4-FFF2-40B4-BE49-F238E27FC236}">
                <a16:creationId xmlns:a16="http://schemas.microsoft.com/office/drawing/2014/main" id="{B5EC26BC-85AF-0A40-9EEA-511B3EAAEE94}"/>
              </a:ext>
            </a:extLst>
          </p:cNvPr>
          <p:cNvSpPr>
            <a:spLocks noGrp="1"/>
          </p:cNvSpPr>
          <p:nvPr>
            <p:ph type="title"/>
          </p:nvPr>
        </p:nvSpPr>
        <p:spPr>
          <a:xfrm>
            <a:off x="5400000" y="360000"/>
            <a:ext cx="5400000" cy="557775"/>
          </a:xfrm>
        </p:spPr>
        <p:txBody>
          <a:bodyPr wrap="square" anchor="ctr">
            <a:normAutofit/>
          </a:bodyPr>
          <a:lstStyle/>
          <a:p>
            <a:r>
              <a:rPr lang="en-US" sz="3200" dirty="0"/>
              <a:t>Aboriginal education</a:t>
            </a:r>
          </a:p>
        </p:txBody>
      </p:sp>
    </p:spTree>
    <p:extLst>
      <p:ext uri="{BB962C8B-B14F-4D97-AF65-F5344CB8AC3E}">
        <p14:creationId xmlns:p14="http://schemas.microsoft.com/office/powerpoint/2010/main" val="711524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hidden="1">
            <a:extLst>
              <a:ext uri="{FF2B5EF4-FFF2-40B4-BE49-F238E27FC236}">
                <a16:creationId xmlns:a16="http://schemas.microsoft.com/office/drawing/2014/main" id="{86D46060-8C15-0940-BC29-C0A881B36D80}"/>
              </a:ext>
            </a:extLst>
          </p:cNvPr>
          <p:cNvSpPr>
            <a:spLocks noGrp="1"/>
          </p:cNvSpPr>
          <p:nvPr>
            <p:ph type="sldNum" sz="quarter" idx="16"/>
          </p:nvPr>
        </p:nvSpPr>
        <p:spPr/>
        <p:txBody>
          <a:bodyPr/>
          <a:lstStyle/>
          <a:p>
            <a:pPr>
              <a:spcAft>
                <a:spcPts val="600"/>
              </a:spcAft>
            </a:pPr>
            <a:fld id="{53F625F3-B677-4D46-AEB5-DC449A9DF797}" type="slidenum">
              <a:rPr lang="en-AU" smtClean="0"/>
              <a:pPr>
                <a:spcAft>
                  <a:spcPts val="600"/>
                </a:spcAft>
              </a:pPr>
              <a:t>12</a:t>
            </a:fld>
            <a:endParaRPr lang="en-AU"/>
          </a:p>
        </p:txBody>
      </p:sp>
      <p:pic>
        <p:nvPicPr>
          <p:cNvPr id="3074" name="Picture 2">
            <a:extLst>
              <a:ext uri="{FF2B5EF4-FFF2-40B4-BE49-F238E27FC236}">
                <a16:creationId xmlns:a16="http://schemas.microsoft.com/office/drawing/2014/main" id="{D22F97F5-E05C-FACF-C803-62C3E253FDA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046904" y="10"/>
            <a:ext cx="5145096" cy="6857990"/>
          </a:xfrm>
          <a:prstGeom prst="rect">
            <a:avLst/>
          </a:prstGeom>
          <a:solidFill>
            <a:srgbClr val="FFFFFF"/>
          </a:solidFill>
        </p:spPr>
      </p:pic>
      <p:sp>
        <p:nvSpPr>
          <p:cNvPr id="4" name="Text Placeholder 3">
            <a:extLst>
              <a:ext uri="{FF2B5EF4-FFF2-40B4-BE49-F238E27FC236}">
                <a16:creationId xmlns:a16="http://schemas.microsoft.com/office/drawing/2014/main" id="{4DB13713-070E-B14F-83DD-5CAA988B5300}"/>
              </a:ext>
            </a:extLst>
          </p:cNvPr>
          <p:cNvSpPr>
            <a:spLocks noGrp="1"/>
          </p:cNvSpPr>
          <p:nvPr>
            <p:ph type="body" sz="quarter" idx="17"/>
          </p:nvPr>
        </p:nvSpPr>
        <p:spPr>
          <a:xfrm>
            <a:off x="360364" y="1672045"/>
            <a:ext cx="6458448" cy="4950823"/>
          </a:xfrm>
        </p:spPr>
        <p:txBody>
          <a:bodyPr wrap="square">
            <a:normAutofit fontScale="70000" lnSpcReduction="20000"/>
          </a:bodyPr>
          <a:lstStyle/>
          <a:p>
            <a:pPr fontAlgn="base">
              <a:lnSpc>
                <a:spcPct val="170000"/>
              </a:lnSpc>
            </a:pPr>
            <a:r>
              <a:rPr lang="en-AU" sz="2000" u="sng">
                <a:hlinkClick r:id="rId4"/>
              </a:rPr>
              <a:t>Capability Framework for Teaching EAL/D Aboriginal and Torres Strait Islander students</a:t>
            </a:r>
            <a:endParaRPr lang="en-AU" sz="2000" dirty="0"/>
          </a:p>
          <a:p>
            <a:pPr fontAlgn="base">
              <a:lnSpc>
                <a:spcPct val="170000"/>
              </a:lnSpc>
            </a:pPr>
            <a:r>
              <a:rPr lang="en-AU" sz="2000" dirty="0"/>
              <a:t>This resource is designed to increase the capability of teachers in rural, remote and metropolitan areas to better meet the needs of Aboriginal and Torres Strait Islander EAL/D learners. The framework is aligned with the Australian Professional Standards for Teachers. </a:t>
            </a:r>
          </a:p>
          <a:p>
            <a:pPr fontAlgn="base">
              <a:lnSpc>
                <a:spcPct val="170000"/>
              </a:lnSpc>
            </a:pPr>
            <a:r>
              <a:rPr lang="en-AU" sz="2000" u="sng" dirty="0">
                <a:hlinkClick r:id="rId5"/>
              </a:rPr>
              <a:t>EAL/D Hub</a:t>
            </a:r>
            <a:r>
              <a:rPr lang="en-AU" sz="2000" dirty="0"/>
              <a:t> </a:t>
            </a:r>
          </a:p>
          <a:p>
            <a:pPr fontAlgn="base">
              <a:lnSpc>
                <a:spcPct val="170000"/>
              </a:lnSpc>
            </a:pPr>
            <a:r>
              <a:rPr lang="en-AU" sz="2000" dirty="0"/>
              <a:t>The EAL/D Hub provides online professional learning to promote excellence in teaching Aboriginal and Torres Strait Islander learners. </a:t>
            </a:r>
          </a:p>
          <a:p>
            <a:pPr>
              <a:lnSpc>
                <a:spcPct val="170000"/>
              </a:lnSpc>
            </a:pPr>
            <a:r>
              <a:rPr lang="en-US" sz="2000" dirty="0">
                <a:hlinkClick r:id="rId6"/>
              </a:rPr>
              <a:t>Multicultural education</a:t>
            </a:r>
            <a:endParaRPr lang="en-US" sz="2000" dirty="0"/>
          </a:p>
          <a:p>
            <a:pPr>
              <a:lnSpc>
                <a:spcPct val="170000"/>
              </a:lnSpc>
            </a:pPr>
            <a:r>
              <a:rPr lang="en-AU" sz="2000" dirty="0"/>
              <a:t>Find resources to build culturally inclusive and responsive learning environments and provide support for EAL/D students.</a:t>
            </a:r>
            <a:endParaRPr lang="en-US" sz="2000" dirty="0"/>
          </a:p>
          <a:p>
            <a:endParaRPr lang="en-US" dirty="0"/>
          </a:p>
        </p:txBody>
      </p:sp>
      <p:sp>
        <p:nvSpPr>
          <p:cNvPr id="5" name="Text Placeholder 4">
            <a:extLst>
              <a:ext uri="{FF2B5EF4-FFF2-40B4-BE49-F238E27FC236}">
                <a16:creationId xmlns:a16="http://schemas.microsoft.com/office/drawing/2014/main" id="{67461B47-038B-AD4F-87F7-60A7E4B25CF3}"/>
              </a:ext>
            </a:extLst>
          </p:cNvPr>
          <p:cNvSpPr>
            <a:spLocks noGrp="1"/>
          </p:cNvSpPr>
          <p:nvPr>
            <p:ph type="body" sz="quarter" idx="18"/>
          </p:nvPr>
        </p:nvSpPr>
        <p:spPr>
          <a:xfrm>
            <a:off x="360000" y="974463"/>
            <a:ext cx="6588125" cy="357950"/>
          </a:xfrm>
        </p:spPr>
        <p:txBody>
          <a:bodyPr>
            <a:normAutofit/>
          </a:bodyPr>
          <a:lstStyle/>
          <a:p>
            <a:pPr fontAlgn="base">
              <a:lnSpc>
                <a:spcPct val="140000"/>
              </a:lnSpc>
            </a:pPr>
            <a:r>
              <a:rPr lang="en-US" sz="1800" dirty="0"/>
              <a:t>Curriculum planning support for EAL/D learners</a:t>
            </a:r>
          </a:p>
        </p:txBody>
      </p:sp>
      <p:sp>
        <p:nvSpPr>
          <p:cNvPr id="2" name="Title 1">
            <a:extLst>
              <a:ext uri="{FF2B5EF4-FFF2-40B4-BE49-F238E27FC236}">
                <a16:creationId xmlns:a16="http://schemas.microsoft.com/office/drawing/2014/main" id="{B5EC26BC-85AF-0A40-9EEA-511B3EAAEE94}"/>
              </a:ext>
            </a:extLst>
          </p:cNvPr>
          <p:cNvSpPr>
            <a:spLocks noGrp="1"/>
          </p:cNvSpPr>
          <p:nvPr>
            <p:ph type="title"/>
          </p:nvPr>
        </p:nvSpPr>
        <p:spPr/>
        <p:txBody>
          <a:bodyPr wrap="square" anchor="ctr">
            <a:noAutofit/>
          </a:bodyPr>
          <a:lstStyle/>
          <a:p>
            <a:r>
              <a:rPr lang="en-US" sz="2400" dirty="0"/>
              <a:t>English as an additional language or dialect education</a:t>
            </a:r>
          </a:p>
        </p:txBody>
      </p:sp>
    </p:spTree>
    <p:extLst>
      <p:ext uri="{BB962C8B-B14F-4D97-AF65-F5344CB8AC3E}">
        <p14:creationId xmlns:p14="http://schemas.microsoft.com/office/powerpoint/2010/main" val="553429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26B94C2-3BE3-4449-BC2E-4095EB0F2051}"/>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6" name="Slide Number Placeholder 5">
            <a:extLst>
              <a:ext uri="{FF2B5EF4-FFF2-40B4-BE49-F238E27FC236}">
                <a16:creationId xmlns:a16="http://schemas.microsoft.com/office/drawing/2014/main" id="{86D46060-8C15-0940-BC29-C0A881B36D80}"/>
              </a:ext>
            </a:extLst>
          </p:cNvPr>
          <p:cNvSpPr>
            <a:spLocks noGrp="1"/>
          </p:cNvSpPr>
          <p:nvPr>
            <p:ph type="sldNum" sz="quarter" idx="16"/>
          </p:nvPr>
        </p:nvSpPr>
        <p:spPr/>
        <p:txBody>
          <a:bodyPr anchor="b">
            <a:normAutofit lnSpcReduction="10000"/>
          </a:bodyPr>
          <a:lstStyle/>
          <a:p>
            <a:pPr>
              <a:spcAft>
                <a:spcPts val="600"/>
              </a:spcAft>
            </a:pPr>
            <a:fld id="{53F625F3-B677-4D46-AEB5-DC449A9DF797}" type="slidenum">
              <a:rPr lang="en-AU" smtClean="0"/>
              <a:pPr>
                <a:spcAft>
                  <a:spcPts val="600"/>
                </a:spcAft>
              </a:pPr>
              <a:t>13</a:t>
            </a:fld>
            <a:endParaRPr lang="en-AU"/>
          </a:p>
        </p:txBody>
      </p:sp>
      <p:sp>
        <p:nvSpPr>
          <p:cNvPr id="4" name="Text Placeholder 3">
            <a:extLst>
              <a:ext uri="{FF2B5EF4-FFF2-40B4-BE49-F238E27FC236}">
                <a16:creationId xmlns:a16="http://schemas.microsoft.com/office/drawing/2014/main" id="{4DB13713-070E-B14F-83DD-5CAA988B5300}"/>
              </a:ext>
            </a:extLst>
          </p:cNvPr>
          <p:cNvSpPr>
            <a:spLocks noGrp="1"/>
          </p:cNvSpPr>
          <p:nvPr>
            <p:ph type="body" sz="quarter" idx="17"/>
          </p:nvPr>
        </p:nvSpPr>
        <p:spPr>
          <a:xfrm>
            <a:off x="5436850" y="1972491"/>
            <a:ext cx="6407150" cy="4543509"/>
          </a:xfrm>
        </p:spPr>
        <p:txBody>
          <a:bodyPr wrap="square">
            <a:normAutofit fontScale="92500" lnSpcReduction="10000"/>
          </a:bodyPr>
          <a:lstStyle/>
          <a:p>
            <a:pPr fontAlgn="base">
              <a:lnSpc>
                <a:spcPct val="140000"/>
              </a:lnSpc>
            </a:pPr>
            <a:r>
              <a:rPr lang="en-AU" u="sng" dirty="0">
                <a:hlinkClick r:id="rId3"/>
              </a:rPr>
              <a:t>High potential and gifted education</a:t>
            </a:r>
            <a:r>
              <a:rPr lang="en-AU" dirty="0"/>
              <a:t> </a:t>
            </a:r>
          </a:p>
          <a:p>
            <a:pPr fontAlgn="base">
              <a:lnSpc>
                <a:spcPct val="140000"/>
              </a:lnSpc>
            </a:pPr>
            <a:r>
              <a:rPr lang="en-AU" dirty="0"/>
              <a:t>Find professional learning and resources to support high potential and gifted learners, including a link to the HPGE professional learning and resources hub. </a:t>
            </a:r>
          </a:p>
          <a:p>
            <a:pPr fontAlgn="base">
              <a:lnSpc>
                <a:spcPct val="140000"/>
              </a:lnSpc>
            </a:pPr>
            <a:r>
              <a:rPr lang="en-AU" u="sng" dirty="0">
                <a:hlinkClick r:id="rId4"/>
              </a:rPr>
              <a:t>Illustration of practice – Tahj’s story</a:t>
            </a:r>
            <a:r>
              <a:rPr lang="en-AU" dirty="0"/>
              <a:t> </a:t>
            </a:r>
          </a:p>
          <a:p>
            <a:pPr fontAlgn="base">
              <a:lnSpc>
                <a:spcPct val="140000"/>
              </a:lnSpc>
            </a:pPr>
            <a:r>
              <a:rPr lang="en-AU" dirty="0"/>
              <a:t>This resource explores how consideration of culture, community, connections, and high potential across multiple domains can build partnerships and support the wellbeing, achievement and aspirations of high potential and gifted Aboriginal students.  </a:t>
            </a:r>
          </a:p>
          <a:p>
            <a:endParaRPr lang="en-US" dirty="0"/>
          </a:p>
        </p:txBody>
      </p:sp>
      <p:sp>
        <p:nvSpPr>
          <p:cNvPr id="9" name="Rectangle 8">
            <a:extLst>
              <a:ext uri="{FF2B5EF4-FFF2-40B4-BE49-F238E27FC236}">
                <a16:creationId xmlns:a16="http://schemas.microsoft.com/office/drawing/2014/main" id="{E1D82700-CA1D-4A2E-957C-2DBF59E3AB9C}"/>
              </a:ext>
            </a:extLst>
          </p:cNvPr>
          <p:cNvSpPr/>
          <p:nvPr/>
        </p:nvSpPr>
        <p:spPr>
          <a:xfrm>
            <a:off x="5304701" y="1204672"/>
            <a:ext cx="5673348" cy="497508"/>
          </a:xfrm>
          <a:prstGeom prst="rect">
            <a:avLst/>
          </a:prstGeom>
        </p:spPr>
        <p:txBody>
          <a:bodyPr wrap="none">
            <a:spAutoFit/>
          </a:bodyPr>
          <a:lstStyle/>
          <a:p>
            <a:pPr defTabSz="914377">
              <a:lnSpc>
                <a:spcPct val="150000"/>
              </a:lnSpc>
              <a:spcAft>
                <a:spcPts val="1200"/>
              </a:spcAft>
            </a:pPr>
            <a:r>
              <a:rPr lang="en-US" sz="2000" dirty="0">
                <a:solidFill>
                  <a:schemeClr val="accent2"/>
                </a:solidFill>
                <a:latin typeface="+mj-lt"/>
              </a:rPr>
              <a:t>Curriculum planning support for HPG learners</a:t>
            </a:r>
          </a:p>
        </p:txBody>
      </p:sp>
      <p:sp>
        <p:nvSpPr>
          <p:cNvPr id="2" name="Title 1">
            <a:extLst>
              <a:ext uri="{FF2B5EF4-FFF2-40B4-BE49-F238E27FC236}">
                <a16:creationId xmlns:a16="http://schemas.microsoft.com/office/drawing/2014/main" id="{B5EC26BC-85AF-0A40-9EEA-511B3EAAEE94}"/>
              </a:ext>
            </a:extLst>
          </p:cNvPr>
          <p:cNvSpPr>
            <a:spLocks noGrp="1"/>
          </p:cNvSpPr>
          <p:nvPr>
            <p:ph type="title"/>
          </p:nvPr>
        </p:nvSpPr>
        <p:spPr/>
        <p:txBody>
          <a:bodyPr wrap="square" anchor="ctr">
            <a:normAutofit/>
          </a:bodyPr>
          <a:lstStyle/>
          <a:p>
            <a:r>
              <a:rPr lang="en-US" sz="3200" dirty="0"/>
              <a:t>High potential and gifted education</a:t>
            </a:r>
          </a:p>
        </p:txBody>
      </p:sp>
    </p:spTree>
    <p:extLst>
      <p:ext uri="{BB962C8B-B14F-4D97-AF65-F5344CB8AC3E}">
        <p14:creationId xmlns:p14="http://schemas.microsoft.com/office/powerpoint/2010/main" val="71454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hidden="1">
            <a:extLst>
              <a:ext uri="{FF2B5EF4-FFF2-40B4-BE49-F238E27FC236}">
                <a16:creationId xmlns:a16="http://schemas.microsoft.com/office/drawing/2014/main" id="{86D46060-8C15-0940-BC29-C0A881B36D80}"/>
              </a:ext>
            </a:extLst>
          </p:cNvPr>
          <p:cNvSpPr>
            <a:spLocks noGrp="1"/>
          </p:cNvSpPr>
          <p:nvPr>
            <p:ph type="sldNum" sz="quarter" idx="16"/>
          </p:nvPr>
        </p:nvSpPr>
        <p:spPr/>
        <p:txBody>
          <a:bodyPr/>
          <a:lstStyle/>
          <a:p>
            <a:pPr>
              <a:spcAft>
                <a:spcPts val="600"/>
              </a:spcAft>
            </a:pPr>
            <a:fld id="{53F625F3-B677-4D46-AEB5-DC449A9DF797}" type="slidenum">
              <a:rPr lang="en-AU" smtClean="0"/>
              <a:pPr>
                <a:spcAft>
                  <a:spcPts val="600"/>
                </a:spcAft>
              </a:pPr>
              <a:t>14</a:t>
            </a:fld>
            <a:endParaRPr lang="en-AU"/>
          </a:p>
        </p:txBody>
      </p:sp>
      <p:pic>
        <p:nvPicPr>
          <p:cNvPr id="5122" name="Picture 2">
            <a:extLst>
              <a:ext uri="{FF2B5EF4-FFF2-40B4-BE49-F238E27FC236}">
                <a16:creationId xmlns:a16="http://schemas.microsoft.com/office/drawing/2014/main" id="{8BF289E0-04AB-CCEC-0CB5-A6A0F17BFAC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046904" y="10"/>
            <a:ext cx="5145096" cy="6857990"/>
          </a:xfrm>
          <a:prstGeom prst="rect">
            <a:avLst/>
          </a:prstGeom>
          <a:solidFill>
            <a:srgbClr val="FFFFFF"/>
          </a:solidFill>
        </p:spPr>
      </p:pic>
      <p:sp>
        <p:nvSpPr>
          <p:cNvPr id="4" name="Text Placeholder 3">
            <a:extLst>
              <a:ext uri="{FF2B5EF4-FFF2-40B4-BE49-F238E27FC236}">
                <a16:creationId xmlns:a16="http://schemas.microsoft.com/office/drawing/2014/main" id="{4DB13713-070E-B14F-83DD-5CAA988B5300}"/>
              </a:ext>
            </a:extLst>
          </p:cNvPr>
          <p:cNvSpPr>
            <a:spLocks noGrp="1"/>
          </p:cNvSpPr>
          <p:nvPr>
            <p:ph type="body" sz="quarter" idx="17"/>
          </p:nvPr>
        </p:nvSpPr>
        <p:spPr>
          <a:xfrm>
            <a:off x="360364" y="1800001"/>
            <a:ext cx="6338540" cy="4535712"/>
          </a:xfrm>
        </p:spPr>
        <p:txBody>
          <a:bodyPr wrap="square">
            <a:normAutofit/>
          </a:bodyPr>
          <a:lstStyle/>
          <a:p>
            <a:pPr fontAlgn="base"/>
            <a:r>
              <a:rPr lang="en-AU" u="sng" dirty="0">
                <a:hlinkClick r:id="rId4"/>
              </a:rPr>
              <a:t>Inclusive Practice hub</a:t>
            </a:r>
            <a:r>
              <a:rPr lang="en-AU" dirty="0"/>
              <a:t> </a:t>
            </a:r>
          </a:p>
          <a:p>
            <a:pPr fontAlgn="base"/>
            <a:r>
              <a:rPr lang="en-AU" dirty="0"/>
              <a:t>A collection of evidence-based resources to support learners with disability and/or additional needs. </a:t>
            </a:r>
          </a:p>
          <a:p>
            <a:r>
              <a:rPr lang="en-US" dirty="0">
                <a:hlinkClick r:id="rId5"/>
              </a:rPr>
              <a:t>About universal design for learning</a:t>
            </a:r>
            <a:endParaRPr lang="en-US" dirty="0"/>
          </a:p>
          <a:p>
            <a:r>
              <a:rPr lang="en-US" dirty="0"/>
              <a:t>Find more information about the Universal Design for Learning framework and guidelines.</a:t>
            </a:r>
          </a:p>
          <a:p>
            <a:endParaRPr lang="en-US" dirty="0"/>
          </a:p>
        </p:txBody>
      </p:sp>
      <p:sp>
        <p:nvSpPr>
          <p:cNvPr id="5" name="Text Placeholder 4">
            <a:extLst>
              <a:ext uri="{FF2B5EF4-FFF2-40B4-BE49-F238E27FC236}">
                <a16:creationId xmlns:a16="http://schemas.microsoft.com/office/drawing/2014/main" id="{67461B47-038B-AD4F-87F7-60A7E4B25CF3}"/>
              </a:ext>
            </a:extLst>
          </p:cNvPr>
          <p:cNvSpPr>
            <a:spLocks noGrp="1"/>
          </p:cNvSpPr>
          <p:nvPr>
            <p:ph type="body" sz="quarter" idx="18"/>
          </p:nvPr>
        </p:nvSpPr>
        <p:spPr>
          <a:xfrm>
            <a:off x="458416" y="924779"/>
            <a:ext cx="6489709" cy="449390"/>
          </a:xfrm>
        </p:spPr>
        <p:txBody>
          <a:bodyPr>
            <a:normAutofit fontScale="92500"/>
          </a:bodyPr>
          <a:lstStyle/>
          <a:p>
            <a:pPr fontAlgn="base"/>
            <a:r>
              <a:rPr lang="en-US" dirty="0"/>
              <a:t>Curriculum planning support for learners with disability</a:t>
            </a:r>
          </a:p>
        </p:txBody>
      </p:sp>
      <p:sp>
        <p:nvSpPr>
          <p:cNvPr id="2" name="Title 1">
            <a:extLst>
              <a:ext uri="{FF2B5EF4-FFF2-40B4-BE49-F238E27FC236}">
                <a16:creationId xmlns:a16="http://schemas.microsoft.com/office/drawing/2014/main" id="{B5EC26BC-85AF-0A40-9EEA-511B3EAAEE94}"/>
              </a:ext>
            </a:extLst>
          </p:cNvPr>
          <p:cNvSpPr>
            <a:spLocks noGrp="1"/>
          </p:cNvSpPr>
          <p:nvPr>
            <p:ph type="title"/>
          </p:nvPr>
        </p:nvSpPr>
        <p:spPr>
          <a:xfrm>
            <a:off x="359637" y="402736"/>
            <a:ext cx="6588488" cy="545601"/>
          </a:xfrm>
        </p:spPr>
        <p:txBody>
          <a:bodyPr wrap="square" anchor="ctr">
            <a:normAutofit/>
          </a:bodyPr>
          <a:lstStyle/>
          <a:p>
            <a:r>
              <a:rPr lang="en-US" sz="2800" dirty="0"/>
              <a:t> Education for learners with disability</a:t>
            </a:r>
          </a:p>
        </p:txBody>
      </p:sp>
    </p:spTree>
    <p:extLst>
      <p:ext uri="{BB962C8B-B14F-4D97-AF65-F5344CB8AC3E}">
        <p14:creationId xmlns:p14="http://schemas.microsoft.com/office/powerpoint/2010/main" val="3368161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D46060-8C15-0940-BC29-C0A881B36D80}"/>
              </a:ext>
            </a:extLst>
          </p:cNvPr>
          <p:cNvSpPr>
            <a:spLocks noGrp="1"/>
          </p:cNvSpPr>
          <p:nvPr>
            <p:ph type="sldNum" sz="quarter" idx="10"/>
          </p:nvPr>
        </p:nvSpPr>
        <p:spPr/>
        <p:txBody>
          <a:bodyPr anchor="b">
            <a:normAutofit lnSpcReduction="10000"/>
          </a:bodyPr>
          <a:lstStyle/>
          <a:p>
            <a:pPr>
              <a:spcAft>
                <a:spcPts val="600"/>
              </a:spcAft>
            </a:pPr>
            <a:fld id="{53F625F3-B677-4D46-AEB5-DC449A9DF797}" type="slidenum">
              <a:rPr lang="en-AU" smtClean="0"/>
              <a:pPr>
                <a:spcAft>
                  <a:spcPts val="600"/>
                </a:spcAft>
              </a:pPr>
              <a:t>15</a:t>
            </a:fld>
            <a:endParaRPr lang="en-AU"/>
          </a:p>
        </p:txBody>
      </p:sp>
      <p:sp>
        <p:nvSpPr>
          <p:cNvPr id="5" name="Text Placeholder 4">
            <a:extLst>
              <a:ext uri="{FF2B5EF4-FFF2-40B4-BE49-F238E27FC236}">
                <a16:creationId xmlns:a16="http://schemas.microsoft.com/office/drawing/2014/main" id="{67461B47-038B-AD4F-87F7-60A7E4B25CF3}"/>
              </a:ext>
            </a:extLst>
          </p:cNvPr>
          <p:cNvSpPr>
            <a:spLocks noGrp="1"/>
          </p:cNvSpPr>
          <p:nvPr>
            <p:ph idx="1"/>
          </p:nvPr>
        </p:nvSpPr>
        <p:spPr/>
        <p:txBody>
          <a:bodyPr>
            <a:normAutofit/>
          </a:bodyPr>
          <a:lstStyle/>
          <a:p>
            <a:pPr marL="0" indent="0" algn="l" rtl="0" fontAlgn="base">
              <a:buNone/>
            </a:pPr>
            <a:r>
              <a:rPr lang="en-AU" sz="1800" b="0" i="0" dirty="0">
                <a:solidFill>
                  <a:srgbClr val="000000"/>
                </a:solidFill>
                <a:effectLst/>
                <a:latin typeface="Public Sans SemiBold" pitchFamily="2" charset="0"/>
              </a:rPr>
              <a:t>Australian Professional Standards for Teachers</a:t>
            </a:r>
            <a:endParaRPr lang="en-AU" b="0" i="0" dirty="0">
              <a:solidFill>
                <a:srgbClr val="000000"/>
              </a:solidFill>
              <a:effectLst/>
              <a:latin typeface="Public Sans SemiBold" pitchFamily="2" charset="0"/>
            </a:endParaRPr>
          </a:p>
          <a:p>
            <a:pPr algn="l" rtl="0" fontAlgn="base"/>
            <a:r>
              <a:rPr lang="en-AU" sz="1800" b="0" i="0" dirty="0">
                <a:solidFill>
                  <a:srgbClr val="000000"/>
                </a:solidFill>
                <a:effectLst/>
                <a:latin typeface="Public Sans" pitchFamily="2" charset="0"/>
              </a:rPr>
              <a:t>1.4.2 – Design and implement effective teaching strategies that are responsive to the local community and cultural setting, linguistic background and histories of Aboriginal and Torres Strait Islander students. </a:t>
            </a:r>
            <a:endParaRPr lang="en-AU" b="0" i="0" dirty="0">
              <a:solidFill>
                <a:srgbClr val="000000"/>
              </a:solidFill>
              <a:effectLst/>
              <a:latin typeface="Public Sans" pitchFamily="2" charset="0"/>
            </a:endParaRPr>
          </a:p>
          <a:p>
            <a:pPr algn="l" rtl="0" fontAlgn="base"/>
            <a:r>
              <a:rPr lang="en-AU" sz="1800" b="0" i="0" dirty="0">
                <a:solidFill>
                  <a:srgbClr val="000000"/>
                </a:solidFill>
                <a:effectLst/>
                <a:latin typeface="Public Sans" pitchFamily="2" charset="0"/>
              </a:rPr>
              <a:t>6.3.1 – Participate in learning to update knowledge and practice targeted to professional needs and school and/or system priorities. </a:t>
            </a:r>
            <a:endParaRPr lang="en-AU" b="0" i="0" dirty="0">
              <a:solidFill>
                <a:srgbClr val="000000"/>
              </a:solidFill>
              <a:effectLst/>
              <a:latin typeface="Public Sans" pitchFamily="2" charset="0"/>
            </a:endParaRPr>
          </a:p>
          <a:p>
            <a:pPr algn="l" rtl="0" fontAlgn="base"/>
            <a:r>
              <a:rPr lang="en-AU" sz="1800" b="0" i="0" dirty="0">
                <a:solidFill>
                  <a:srgbClr val="000000"/>
                </a:solidFill>
                <a:effectLst/>
                <a:latin typeface="Public Sans" pitchFamily="2" charset="0"/>
              </a:rPr>
              <a:t>6.3.2 – Contribute to collegial discussions and apply constructive feedback from colleagues to improve professional knowledge and practice. </a:t>
            </a:r>
            <a:endParaRPr lang="en-AU" b="0" i="0" dirty="0">
              <a:solidFill>
                <a:srgbClr val="000000"/>
              </a:solidFill>
              <a:effectLst/>
              <a:latin typeface="Public Sans" pitchFamily="2" charset="0"/>
            </a:endParaRPr>
          </a:p>
        </p:txBody>
      </p:sp>
      <p:sp>
        <p:nvSpPr>
          <p:cNvPr id="4" name="Text Placeholder 3">
            <a:extLst>
              <a:ext uri="{FF2B5EF4-FFF2-40B4-BE49-F238E27FC236}">
                <a16:creationId xmlns:a16="http://schemas.microsoft.com/office/drawing/2014/main" id="{4DB13713-070E-B14F-83DD-5CAA988B5300}"/>
              </a:ext>
            </a:extLst>
          </p:cNvPr>
          <p:cNvSpPr>
            <a:spLocks noGrp="1"/>
          </p:cNvSpPr>
          <p:nvPr>
            <p:ph type="body" sz="quarter" idx="18"/>
          </p:nvPr>
        </p:nvSpPr>
        <p:spPr>
          <a:xfrm>
            <a:off x="360000" y="905602"/>
            <a:ext cx="10080000" cy="386934"/>
          </a:xfrm>
        </p:spPr>
        <p:txBody>
          <a:bodyPr wrap="square">
            <a:normAutofit/>
          </a:bodyPr>
          <a:lstStyle/>
          <a:p>
            <a:r>
              <a:rPr lang="en-US" sz="1800" dirty="0"/>
              <a:t>Curriculum planning for every student in every classroom professional learning webinar</a:t>
            </a:r>
          </a:p>
        </p:txBody>
      </p:sp>
      <p:sp>
        <p:nvSpPr>
          <p:cNvPr id="2" name="Title 1">
            <a:extLst>
              <a:ext uri="{FF2B5EF4-FFF2-40B4-BE49-F238E27FC236}">
                <a16:creationId xmlns:a16="http://schemas.microsoft.com/office/drawing/2014/main" id="{B5EC26BC-85AF-0A40-9EEA-511B3EAAEE94}"/>
              </a:ext>
            </a:extLst>
          </p:cNvPr>
          <p:cNvSpPr>
            <a:spLocks noGrp="1"/>
          </p:cNvSpPr>
          <p:nvPr>
            <p:ph type="title"/>
          </p:nvPr>
        </p:nvSpPr>
        <p:spPr/>
        <p:txBody>
          <a:bodyPr wrap="square" anchor="ctr">
            <a:normAutofit fontScale="90000"/>
          </a:bodyPr>
          <a:lstStyle/>
          <a:p>
            <a:r>
              <a:rPr lang="en-US" dirty="0"/>
              <a:t>The Australian Professional Standards for Teachers</a:t>
            </a:r>
          </a:p>
        </p:txBody>
      </p:sp>
    </p:spTree>
    <p:extLst>
      <p:ext uri="{BB962C8B-B14F-4D97-AF65-F5344CB8AC3E}">
        <p14:creationId xmlns:p14="http://schemas.microsoft.com/office/powerpoint/2010/main" val="141704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Two high school students, wearing aboriginal flag shirts, are working on aboriginal paintings for reconciliation day.">
            <a:extLst>
              <a:ext uri="{FF2B5EF4-FFF2-40B4-BE49-F238E27FC236}">
                <a16:creationId xmlns:a16="http://schemas.microsoft.com/office/drawing/2014/main" id="{29B251FF-49AA-40CD-A27F-3DEC64A618E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4284617" y="0"/>
            <a:ext cx="6558009" cy="6858000"/>
          </a:xfrm>
        </p:spPr>
      </p:pic>
      <p:sp>
        <p:nvSpPr>
          <p:cNvPr id="2" name="Text Placeholder 1">
            <a:extLst>
              <a:ext uri="{FF2B5EF4-FFF2-40B4-BE49-F238E27FC236}">
                <a16:creationId xmlns:a16="http://schemas.microsoft.com/office/drawing/2014/main" id="{397304EB-2F57-5445-8FE4-35E3582188C2}"/>
              </a:ext>
            </a:extLst>
          </p:cNvPr>
          <p:cNvSpPr>
            <a:spLocks noGrp="1"/>
          </p:cNvSpPr>
          <p:nvPr>
            <p:ph type="body" sz="quarter" idx="10"/>
          </p:nvPr>
        </p:nvSpPr>
        <p:spPr>
          <a:xfrm>
            <a:off x="311175" y="5289738"/>
            <a:ext cx="3536938" cy="720000"/>
          </a:xfrm>
        </p:spPr>
        <p:txBody>
          <a:bodyPr/>
          <a:lstStyle/>
          <a:p>
            <a:r>
              <a:rPr lang="en-US" dirty="0">
                <a:latin typeface="Public Sans SemiBold" pitchFamily="2" charset="0"/>
              </a:rPr>
              <a:t>Aboriginal Education</a:t>
            </a:r>
          </a:p>
          <a:p>
            <a:r>
              <a:rPr lang="en-US" dirty="0">
                <a:latin typeface="+mn-lt"/>
              </a:rPr>
              <a:t>24 April 2023</a:t>
            </a:r>
          </a:p>
        </p:txBody>
      </p:sp>
      <p:sp>
        <p:nvSpPr>
          <p:cNvPr id="16" name="Rectangle 15">
            <a:extLst>
              <a:ext uri="{FF2B5EF4-FFF2-40B4-BE49-F238E27FC236}">
                <a16:creationId xmlns:a16="http://schemas.microsoft.com/office/drawing/2014/main" id="{B6B862EB-DE31-4E12-A97E-C122C7203C44}"/>
              </a:ext>
            </a:extLst>
          </p:cNvPr>
          <p:cNvSpPr/>
          <p:nvPr/>
        </p:nvSpPr>
        <p:spPr>
          <a:xfrm>
            <a:off x="311175" y="2803527"/>
            <a:ext cx="3450928" cy="1882503"/>
          </a:xfrm>
          <a:prstGeom prst="rect">
            <a:avLst/>
          </a:prstGeom>
        </p:spPr>
        <p:txBody>
          <a:bodyPr wrap="square">
            <a:spAutoFit/>
          </a:bodyPr>
          <a:lstStyle/>
          <a:p>
            <a:pPr>
              <a:lnSpc>
                <a:spcPct val="150000"/>
              </a:lnSpc>
            </a:pPr>
            <a:r>
              <a:rPr lang="en-AU" sz="2000" dirty="0">
                <a:solidFill>
                  <a:schemeClr val="bg1"/>
                </a:solidFill>
                <a:latin typeface="Public Sans SemiBold" pitchFamily="2" charset="0"/>
                <a:ea typeface="+mj-ea"/>
                <a:cs typeface="+mj-cs"/>
              </a:rPr>
              <a:t>Carolyn </a:t>
            </a:r>
            <a:r>
              <a:rPr lang="en-AU" sz="2000" dirty="0" err="1">
                <a:solidFill>
                  <a:schemeClr val="bg1"/>
                </a:solidFill>
                <a:latin typeface="Public Sans SemiBold" pitchFamily="2" charset="0"/>
                <a:ea typeface="+mj-ea"/>
                <a:cs typeface="+mj-cs"/>
              </a:rPr>
              <a:t>Amat</a:t>
            </a:r>
            <a:endParaRPr lang="en-AU" sz="2000" dirty="0">
              <a:solidFill>
                <a:schemeClr val="bg1"/>
              </a:solidFill>
              <a:latin typeface="Public Sans SemiBold" pitchFamily="2" charset="0"/>
              <a:ea typeface="+mj-ea"/>
              <a:cs typeface="+mj-cs"/>
            </a:endParaRPr>
          </a:p>
          <a:p>
            <a:pPr>
              <a:lnSpc>
                <a:spcPct val="150000"/>
              </a:lnSpc>
            </a:pPr>
            <a:r>
              <a:rPr lang="en-AU" sz="2000" dirty="0">
                <a:solidFill>
                  <a:schemeClr val="bg1"/>
                </a:solidFill>
                <a:ea typeface="+mj-ea"/>
                <a:cs typeface="+mj-cs"/>
              </a:rPr>
              <a:t>Curriculum Implementation Advisor, Curriculum and Reform Directorate</a:t>
            </a:r>
          </a:p>
        </p:txBody>
      </p:sp>
      <p:sp>
        <p:nvSpPr>
          <p:cNvPr id="3" name="Text Placeholder 2">
            <a:extLst>
              <a:ext uri="{FF2B5EF4-FFF2-40B4-BE49-F238E27FC236}">
                <a16:creationId xmlns:a16="http://schemas.microsoft.com/office/drawing/2014/main" id="{23C5505F-4E80-5D48-8ED6-B3CF08F72BE2}"/>
              </a:ext>
            </a:extLst>
          </p:cNvPr>
          <p:cNvSpPr>
            <a:spLocks noGrp="1"/>
          </p:cNvSpPr>
          <p:nvPr>
            <p:ph type="ctrTitle"/>
          </p:nvPr>
        </p:nvSpPr>
        <p:spPr>
          <a:xfrm>
            <a:off x="397185" y="569778"/>
            <a:ext cx="3450928" cy="1174926"/>
          </a:xfrm>
        </p:spPr>
        <p:txBody>
          <a:bodyPr/>
          <a:lstStyle/>
          <a:p>
            <a:pPr>
              <a:lnSpc>
                <a:spcPct val="150000"/>
              </a:lnSpc>
            </a:pPr>
            <a:r>
              <a:rPr lang="en-AU" sz="2000" dirty="0">
                <a:latin typeface="Public Sans SemiBold" pitchFamily="2" charset="0"/>
              </a:rPr>
              <a:t>Anthony </a:t>
            </a:r>
            <a:r>
              <a:rPr lang="en-AU" sz="2000" dirty="0" err="1">
                <a:latin typeface="Public Sans SemiBold" pitchFamily="2" charset="0"/>
              </a:rPr>
              <a:t>Galluzzo</a:t>
            </a:r>
            <a:br>
              <a:rPr lang="en-AU" sz="2000" dirty="0">
                <a:latin typeface="Public Sans" pitchFamily="2" charset="0"/>
              </a:rPr>
            </a:br>
            <a:r>
              <a:rPr lang="en-AU" sz="2000" b="0" dirty="0">
                <a:latin typeface="+mn-lt"/>
              </a:rPr>
              <a:t>K-6 Advisor, Aboriginal Outcomes and Partnerships Directorate</a:t>
            </a:r>
            <a:br>
              <a:rPr lang="en-AU" sz="2000" b="0" dirty="0">
                <a:latin typeface="Public Sans" pitchFamily="2" charset="0"/>
              </a:rPr>
            </a:br>
            <a:r>
              <a:rPr lang="en-AU" sz="2000" b="0" dirty="0">
                <a:latin typeface="Public Sans" pitchFamily="2" charset="0"/>
              </a:rPr>
              <a:t> </a:t>
            </a:r>
            <a:br>
              <a:rPr lang="en-AU" sz="1800" dirty="0">
                <a:latin typeface="Public Sans" pitchFamily="2" charset="0"/>
              </a:rPr>
            </a:br>
            <a:endParaRPr lang="en-AU" sz="2400" b="0" dirty="0">
              <a:latin typeface="Public Sans" pitchFamily="2" charset="0"/>
            </a:endParaRPr>
          </a:p>
        </p:txBody>
      </p:sp>
    </p:spTree>
    <p:extLst>
      <p:ext uri="{BB962C8B-B14F-4D97-AF65-F5344CB8AC3E}">
        <p14:creationId xmlns:p14="http://schemas.microsoft.com/office/powerpoint/2010/main" val="333726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his artwork was commissioned for our department’s reconciliation action plan. It was created by Suzanna Bulai, a student at Boggabilla Central School which is on Gamilaraay Country near the Queensland border in the north east of NSW. The artwork expresses the themes of community, school, friendship and family.">
            <a:extLst>
              <a:ext uri="{FF2B5EF4-FFF2-40B4-BE49-F238E27FC236}">
                <a16:creationId xmlns:a16="http://schemas.microsoft.com/office/drawing/2014/main" id="{0BCD0B0C-5422-4D25-8DA0-BFE6CFA0029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582" t="309" r="15381" b="309"/>
          <a:stretch/>
        </p:blipFill>
        <p:spPr>
          <a:xfrm>
            <a:off x="-5400" y="0"/>
            <a:ext cx="5040000" cy="6858000"/>
          </a:xfrm>
        </p:spPr>
      </p:pic>
      <p:sp>
        <p:nvSpPr>
          <p:cNvPr id="8" name="Text Placeholder 7">
            <a:extLst>
              <a:ext uri="{FF2B5EF4-FFF2-40B4-BE49-F238E27FC236}">
                <a16:creationId xmlns:a16="http://schemas.microsoft.com/office/drawing/2014/main" id="{3C41A6B9-5EA6-4799-8F3E-D37608758DA4}"/>
              </a:ext>
            </a:extLst>
          </p:cNvPr>
          <p:cNvSpPr>
            <a:spLocks noGrp="1"/>
          </p:cNvSpPr>
          <p:nvPr>
            <p:ph type="body" sz="quarter" idx="15"/>
          </p:nvPr>
        </p:nvSpPr>
        <p:spPr>
          <a:xfrm>
            <a:off x="5400000" y="5670431"/>
            <a:ext cx="6407999" cy="860233"/>
          </a:xfrm>
        </p:spPr>
        <p:txBody>
          <a:bodyPr/>
          <a:lstStyle/>
          <a:p>
            <a:pPr>
              <a:lnSpc>
                <a:spcPct val="100000"/>
              </a:lnSpc>
            </a:pPr>
            <a:r>
              <a:rPr lang="en-AU" dirty="0"/>
              <a:t>This artwork was created by Suzanna </a:t>
            </a:r>
            <a:r>
              <a:rPr lang="en-AU" dirty="0" err="1"/>
              <a:t>Bulai</a:t>
            </a:r>
            <a:r>
              <a:rPr lang="en-AU" dirty="0"/>
              <a:t>, a student at Boggabilla Central School which is on </a:t>
            </a:r>
            <a:r>
              <a:rPr lang="en-AU" dirty="0" err="1"/>
              <a:t>Gamilaraay</a:t>
            </a:r>
            <a:r>
              <a:rPr lang="en-AU" dirty="0"/>
              <a:t> Country near the Queensland border in the north east of NSW. The artwork expresses the themes of community, school, friendship and family. Image © State of New South Wales (Department of Education) 2022.</a:t>
            </a:r>
          </a:p>
        </p:txBody>
      </p:sp>
      <p:sp>
        <p:nvSpPr>
          <p:cNvPr id="5" name="Text Placeholder 4">
            <a:extLst>
              <a:ext uri="{FF2B5EF4-FFF2-40B4-BE49-F238E27FC236}">
                <a16:creationId xmlns:a16="http://schemas.microsoft.com/office/drawing/2014/main" id="{2C1E3A82-1DCC-764A-881C-D4723BFC4887}"/>
              </a:ext>
            </a:extLst>
          </p:cNvPr>
          <p:cNvSpPr>
            <a:spLocks noGrp="1"/>
          </p:cNvSpPr>
          <p:nvPr>
            <p:ph type="body" sz="quarter" idx="14"/>
          </p:nvPr>
        </p:nvSpPr>
        <p:spPr>
          <a:xfrm>
            <a:off x="5400000" y="1800225"/>
            <a:ext cx="6408000" cy="3437981"/>
          </a:xfrm>
        </p:spPr>
        <p:txBody>
          <a:bodyPr/>
          <a:lstStyle/>
          <a:p>
            <a:pPr algn="l" rtl="0" fontAlgn="base"/>
            <a:r>
              <a:rPr lang="en-AU" sz="1800" b="0" i="0" dirty="0">
                <a:effectLst/>
                <a:latin typeface="Public Sans" pitchFamily="2" charset="0"/>
              </a:rPr>
              <a:t>We acknowledge the many diverse Aboriginal Nations and language groups of NSW and pay respect to the Lands, Skies and Waters of these Nations, and to the many Ancestors who have shaped and nurtured Country.  </a:t>
            </a:r>
            <a:endParaRPr lang="en-AU" b="0" i="0" dirty="0">
              <a:effectLst/>
              <a:latin typeface="Public Sans" pitchFamily="2" charset="0"/>
            </a:endParaRPr>
          </a:p>
          <a:p>
            <a:pPr algn="l" rtl="0" fontAlgn="base"/>
            <a:r>
              <a:rPr lang="en-AU" sz="1800" b="0" i="0" dirty="0">
                <a:effectLst/>
                <a:latin typeface="Public Sans" pitchFamily="2" charset="0"/>
              </a:rPr>
              <a:t>We honour the Elders, the custodians of Country, and the future generations who have a responsibility to continue the legacy of Elders and Ancestors.</a:t>
            </a:r>
            <a:r>
              <a:rPr lang="en-AU" sz="1800" b="0" i="0" dirty="0">
                <a:effectLst/>
                <a:latin typeface="Arial" panose="020B0604020202020204" pitchFamily="34" charset="0"/>
              </a:rPr>
              <a:t> </a:t>
            </a:r>
            <a:endParaRPr lang="en-AU" b="0" i="0" dirty="0">
              <a:effectLst/>
              <a:latin typeface="Segoe UI" panose="020B0502040204020203" pitchFamily="34" charset="0"/>
            </a:endParaRPr>
          </a:p>
          <a:p>
            <a:endParaRPr lang="en-US" dirty="0"/>
          </a:p>
        </p:txBody>
      </p:sp>
      <p:sp>
        <p:nvSpPr>
          <p:cNvPr id="4" name="Title 3">
            <a:extLst>
              <a:ext uri="{FF2B5EF4-FFF2-40B4-BE49-F238E27FC236}">
                <a16:creationId xmlns:a16="http://schemas.microsoft.com/office/drawing/2014/main" id="{ED0F17AF-530E-424B-830A-EC00780F16A1}"/>
              </a:ext>
            </a:extLst>
          </p:cNvPr>
          <p:cNvSpPr>
            <a:spLocks noGrp="1"/>
          </p:cNvSpPr>
          <p:nvPr>
            <p:ph type="title"/>
          </p:nvPr>
        </p:nvSpPr>
        <p:spPr/>
        <p:txBody>
          <a:bodyPr/>
          <a:lstStyle/>
          <a:p>
            <a:r>
              <a:rPr lang="en-US" dirty="0">
                <a:latin typeface="Public Sans" pitchFamily="2" charset="0"/>
              </a:rPr>
              <a:t>Acknowledgement of Country</a:t>
            </a:r>
          </a:p>
        </p:txBody>
      </p:sp>
    </p:spTree>
    <p:extLst>
      <p:ext uri="{BB962C8B-B14F-4D97-AF65-F5344CB8AC3E}">
        <p14:creationId xmlns:p14="http://schemas.microsoft.com/office/powerpoint/2010/main" val="66966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21EF9F9-7AAC-3543-9AED-DC658758422C}"/>
              </a:ext>
            </a:extLst>
          </p:cNvPr>
          <p:cNvSpPr>
            <a:spLocks noGrp="1"/>
          </p:cNvSpPr>
          <p:nvPr>
            <p:ph type="sldNum" sz="quarter" idx="10"/>
          </p:nvPr>
        </p:nvSpPr>
        <p:spPr/>
        <p:txBody>
          <a:bodyPr/>
          <a:lstStyle/>
          <a:p>
            <a:fld id="{53F625F3-B677-4D46-AEB5-DC449A9DF797}" type="slidenum">
              <a:rPr lang="en-AU" smtClean="0"/>
              <a:pPr/>
              <a:t>4</a:t>
            </a:fld>
            <a:endParaRPr lang="en-AU" dirty="0"/>
          </a:p>
        </p:txBody>
      </p:sp>
      <p:graphicFrame>
        <p:nvGraphicFramePr>
          <p:cNvPr id="6" name="Content Placeholder 6" descr="Write an accurate and equivalent text description  that provides the same content and function as this item. See http://diagramcenter.org/table-of-contents-2.html ">
            <a:extLst>
              <a:ext uri="{FF2B5EF4-FFF2-40B4-BE49-F238E27FC236}">
                <a16:creationId xmlns:a16="http://schemas.microsoft.com/office/drawing/2014/main" id="{433EB8F5-ECA9-B047-8CE7-9181935899B8}"/>
              </a:ext>
            </a:extLst>
          </p:cNvPr>
          <p:cNvGraphicFramePr>
            <a:graphicFrameLocks/>
          </p:cNvGraphicFramePr>
          <p:nvPr>
            <p:extLst>
              <p:ext uri="{D42A27DB-BD31-4B8C-83A1-F6EECF244321}">
                <p14:modId xmlns:p14="http://schemas.microsoft.com/office/powerpoint/2010/main" val="1560085482"/>
              </p:ext>
            </p:extLst>
          </p:nvPr>
        </p:nvGraphicFramePr>
        <p:xfrm>
          <a:off x="355451" y="1583861"/>
          <a:ext cx="10862678" cy="4461574"/>
        </p:xfrm>
        <a:graphic>
          <a:graphicData uri="http://schemas.openxmlformats.org/drawingml/2006/table">
            <a:tbl>
              <a:tblPr firstRow="1">
                <a:tableStyleId>{3B4B98B0-60AC-42C2-AFA5-B58CD77FA1E5}</a:tableStyleId>
              </a:tblPr>
              <a:tblGrid>
                <a:gridCol w="8847862">
                  <a:extLst>
                    <a:ext uri="{9D8B030D-6E8A-4147-A177-3AD203B41FA5}">
                      <a16:colId xmlns:a16="http://schemas.microsoft.com/office/drawing/2014/main" val="20000"/>
                    </a:ext>
                  </a:extLst>
                </a:gridCol>
                <a:gridCol w="2014816">
                  <a:extLst>
                    <a:ext uri="{9D8B030D-6E8A-4147-A177-3AD203B41FA5}">
                      <a16:colId xmlns:a16="http://schemas.microsoft.com/office/drawing/2014/main" val="20001"/>
                    </a:ext>
                  </a:extLst>
                </a:gridCol>
              </a:tblGrid>
              <a:tr h="388489">
                <a:tc>
                  <a:txBody>
                    <a:bodyPr/>
                    <a:lstStyle/>
                    <a:p>
                      <a:pPr algn="l"/>
                      <a:r>
                        <a:rPr lang="en-AU" b="1" dirty="0">
                          <a:solidFill>
                            <a:schemeClr val="bg1"/>
                          </a:solidFill>
                          <a:latin typeface="Public Sans" pitchFamily="2" charset="0"/>
                          <a:cs typeface="Arial" panose="020B0604020202020204" pitchFamily="34" charset="0"/>
                        </a:rPr>
                        <a:t>Item</a:t>
                      </a:r>
                    </a:p>
                  </a:txBody>
                  <a:tcPr anchor="ctr">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AU" b="1" dirty="0">
                          <a:solidFill>
                            <a:schemeClr val="bg1"/>
                          </a:solidFill>
                          <a:latin typeface="Public Sans" pitchFamily="2" charset="0"/>
                          <a:cs typeface="Arial" panose="020B0604020202020204" pitchFamily="34" charset="0"/>
                        </a:rPr>
                        <a:t>Timing</a:t>
                      </a:r>
                    </a:p>
                  </a:txBody>
                  <a:tcPr anchor="ctr">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96726917"/>
                  </a:ext>
                </a:extLst>
              </a:tr>
              <a:tr h="388489">
                <a:tc>
                  <a:txBody>
                    <a:bodyPr/>
                    <a:lstStyle/>
                    <a:p>
                      <a:pPr algn="l">
                        <a:lnSpc>
                          <a:spcPct val="150000"/>
                        </a:lnSpc>
                      </a:pPr>
                      <a:r>
                        <a:rPr lang="en-AU" dirty="0">
                          <a:solidFill>
                            <a:schemeClr val="tx1"/>
                          </a:solidFill>
                          <a:latin typeface="Public Sans" pitchFamily="2" charset="0"/>
                          <a:cs typeface="Arial" panose="020B0604020202020204" pitchFamily="34" charset="0"/>
                        </a:rPr>
                        <a:t>Acknowledgement of Country and introduction</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50000"/>
                        </a:lnSpc>
                      </a:pPr>
                      <a:r>
                        <a:rPr lang="en-AU" dirty="0">
                          <a:solidFill>
                            <a:schemeClr val="tx1"/>
                          </a:solidFill>
                          <a:latin typeface="Public Sans" pitchFamily="2" charset="0"/>
                          <a:cs typeface="Arial" panose="020B0604020202020204" pitchFamily="34" charset="0"/>
                        </a:rPr>
                        <a:t>  1 min</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88489">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Challenge –  the diversity of learners</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  4 min</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88489">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PL module – Celebrating and planning for diverse student needs</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15 min</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88489">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Reflection and discussion – part 1</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10 min</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7027839"/>
                  </a:ext>
                </a:extLst>
              </a:tr>
              <a:tr h="388489">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Who are our Aboriginal learners?</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  5 min</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393163"/>
                  </a:ext>
                </a:extLst>
              </a:tr>
              <a:tr h="388489">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PL module – Engaging Aboriginal learners</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10 min</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4312022"/>
                  </a:ext>
                </a:extLst>
              </a:tr>
              <a:tr h="388489">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Reflection and discussion – part 2</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10 min</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88489">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Next steps</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  5 min</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88489">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Additional resources</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798" rtl="0" eaLnBrk="1" fontAlgn="auto" latinLnBrk="0" hangingPunct="1">
                        <a:lnSpc>
                          <a:spcPct val="150000"/>
                        </a:lnSpc>
                        <a:spcBef>
                          <a:spcPts val="0"/>
                        </a:spcBef>
                        <a:spcAft>
                          <a:spcPts val="0"/>
                        </a:spcAft>
                        <a:buClrTx/>
                        <a:buSzTx/>
                        <a:buFontTx/>
                        <a:buNone/>
                        <a:tabLst/>
                        <a:defRPr/>
                      </a:pPr>
                      <a:r>
                        <a:rPr lang="en-AU" dirty="0">
                          <a:solidFill>
                            <a:schemeClr val="tx1"/>
                          </a:solidFill>
                          <a:latin typeface="Public Sans" pitchFamily="2" charset="0"/>
                          <a:cs typeface="Arial" panose="020B0604020202020204" pitchFamily="34" charset="0"/>
                        </a:rPr>
                        <a:t>extra time</a:t>
                      </a:r>
                    </a:p>
                  </a:txBody>
                  <a:tcPr anchor="ctr">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5219383"/>
                  </a:ext>
                </a:extLst>
              </a:tr>
            </a:tbl>
          </a:graphicData>
        </a:graphic>
      </p:graphicFrame>
      <p:sp>
        <p:nvSpPr>
          <p:cNvPr id="4" name="Text Placeholder 3">
            <a:extLst>
              <a:ext uri="{FF2B5EF4-FFF2-40B4-BE49-F238E27FC236}">
                <a16:creationId xmlns:a16="http://schemas.microsoft.com/office/drawing/2014/main" id="{84D96A15-33A5-4940-92FC-3258232BBDE0}"/>
              </a:ext>
            </a:extLst>
          </p:cNvPr>
          <p:cNvSpPr>
            <a:spLocks noGrp="1"/>
          </p:cNvSpPr>
          <p:nvPr>
            <p:ph type="body" sz="quarter" idx="18"/>
          </p:nvPr>
        </p:nvSpPr>
        <p:spPr/>
        <p:txBody>
          <a:bodyPr/>
          <a:lstStyle/>
          <a:p>
            <a:r>
              <a:rPr lang="en-US" dirty="0">
                <a:latin typeface="Public Sans" pitchFamily="2" charset="0"/>
              </a:rPr>
              <a:t>Curriculum planning for every student in every classroom professional learning</a:t>
            </a:r>
          </a:p>
        </p:txBody>
      </p:sp>
      <p:sp>
        <p:nvSpPr>
          <p:cNvPr id="5" name="Title 4">
            <a:extLst>
              <a:ext uri="{FF2B5EF4-FFF2-40B4-BE49-F238E27FC236}">
                <a16:creationId xmlns:a16="http://schemas.microsoft.com/office/drawing/2014/main" id="{76088C42-1202-194C-83D4-5E7AAFAA6881}"/>
              </a:ext>
            </a:extLst>
          </p:cNvPr>
          <p:cNvSpPr>
            <a:spLocks noGrp="1"/>
          </p:cNvSpPr>
          <p:nvPr>
            <p:ph type="title"/>
          </p:nvPr>
        </p:nvSpPr>
        <p:spPr/>
        <p:txBody>
          <a:bodyPr/>
          <a:lstStyle/>
          <a:p>
            <a:r>
              <a:rPr lang="en-US" dirty="0">
                <a:latin typeface="Public Sans" pitchFamily="2" charset="0"/>
              </a:rPr>
              <a:t>Webinar structure</a:t>
            </a:r>
          </a:p>
        </p:txBody>
      </p:sp>
    </p:spTree>
    <p:extLst>
      <p:ext uri="{BB962C8B-B14F-4D97-AF65-F5344CB8AC3E}">
        <p14:creationId xmlns:p14="http://schemas.microsoft.com/office/powerpoint/2010/main" val="196428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FDB629-A67B-414A-9D0E-6159ED21B34A}"/>
              </a:ext>
            </a:extLst>
          </p:cNvPr>
          <p:cNvSpPr>
            <a:spLocks noGrp="1"/>
          </p:cNvSpPr>
          <p:nvPr>
            <p:ph type="sldNum" sz="quarter" idx="10"/>
          </p:nvPr>
        </p:nvSpPr>
        <p:spPr/>
        <p:txBody>
          <a:bodyPr/>
          <a:lstStyle/>
          <a:p>
            <a:fld id="{53F625F3-B677-4D46-AEB5-DC449A9DF797}" type="slidenum">
              <a:rPr lang="en-AU" dirty="0" smtClean="0"/>
              <a:pPr/>
              <a:t>5</a:t>
            </a:fld>
            <a:endParaRPr lang="en-AU"/>
          </a:p>
        </p:txBody>
      </p:sp>
      <p:pic>
        <p:nvPicPr>
          <p:cNvPr id="8200" name="Picture 8">
            <a:extLst>
              <a:ext uri="{FF2B5EF4-FFF2-40B4-BE49-F238E27FC236}">
                <a16:creationId xmlns:a16="http://schemas.microsoft.com/office/drawing/2014/main" id="{FB8C61A5-3CF0-986B-2E43-117BBDD8D69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324"/>
          <a:stretch/>
        </p:blipFill>
        <p:spPr bwMode="auto">
          <a:xfrm>
            <a:off x="1138432" y="4941257"/>
            <a:ext cx="9704133" cy="166474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9F6775F1-0F55-4832-B4F6-B1E119BED60B}"/>
              </a:ext>
            </a:extLst>
          </p:cNvPr>
          <p:cNvSpPr>
            <a:spLocks noGrp="1"/>
          </p:cNvSpPr>
          <p:nvPr>
            <p:ph idx="1"/>
          </p:nvPr>
        </p:nvSpPr>
        <p:spPr>
          <a:xfrm>
            <a:off x="360000" y="1620000"/>
            <a:ext cx="11484000" cy="3461451"/>
          </a:xfrm>
        </p:spPr>
        <p:txBody>
          <a:bodyPr vert="horz" lIns="91440" tIns="45720" rIns="91440" bIns="45720" rtlCol="0" anchor="t">
            <a:normAutofit/>
          </a:bodyPr>
          <a:lstStyle/>
          <a:p>
            <a:r>
              <a:rPr lang="en-US" sz="1800" dirty="0">
                <a:latin typeface="Public Sans" pitchFamily="2" charset="0"/>
                <a:cs typeface="Arial"/>
              </a:rPr>
              <a:t>All NSW teachers will be developing new teaching and learning programs.</a:t>
            </a:r>
            <a:endParaRPr lang="en-US" sz="1800" dirty="0">
              <a:latin typeface="Public Sans" pitchFamily="2" charset="0"/>
            </a:endParaRPr>
          </a:p>
          <a:p>
            <a:r>
              <a:rPr lang="en-US" sz="1800" dirty="0">
                <a:latin typeface="Public Sans" pitchFamily="2" charset="0"/>
                <a:cs typeface="Arial"/>
              </a:rPr>
              <a:t>This professional learning presents aligned, coherent advice from the department's expert teams:</a:t>
            </a:r>
          </a:p>
          <a:p>
            <a:pPr marL="285750" lvl="1" indent="-285750">
              <a:buFont typeface="Arial" panose="020B0604020202020204" pitchFamily="34" charset="0"/>
              <a:buChar char="•"/>
            </a:pPr>
            <a:r>
              <a:rPr lang="en-US" b="0" dirty="0">
                <a:latin typeface="Public Sans" pitchFamily="2" charset="0"/>
                <a:cs typeface="Arial"/>
              </a:rPr>
              <a:t>Aboriginal Outcomes and Partnerships</a:t>
            </a:r>
          </a:p>
          <a:p>
            <a:pPr marL="285750" lvl="1" indent="-285750">
              <a:buFont typeface="Arial" panose="020B0604020202020204" pitchFamily="34" charset="0"/>
              <a:buChar char="•"/>
            </a:pPr>
            <a:r>
              <a:rPr lang="en-US" b="0" dirty="0">
                <a:latin typeface="Public Sans" pitchFamily="2" charset="0"/>
                <a:cs typeface="Arial"/>
              </a:rPr>
              <a:t>Curriculum and Reform (including High potential and gifted education)</a:t>
            </a:r>
          </a:p>
          <a:p>
            <a:pPr marL="285750" lvl="3" indent="-285750"/>
            <a:r>
              <a:rPr lang="en-US" b="0" dirty="0">
                <a:latin typeface="Public Sans" pitchFamily="2" charset="0"/>
                <a:cs typeface="Arial"/>
              </a:rPr>
              <a:t>Inclusion and Wellbeing (including Inclusive Education and Disability Strategy)</a:t>
            </a:r>
          </a:p>
          <a:p>
            <a:pPr marL="285750" lvl="1" indent="-285750">
              <a:buFont typeface="Arial" panose="020B0604020202020204" pitchFamily="34" charset="0"/>
              <a:buChar char="•"/>
            </a:pPr>
            <a:r>
              <a:rPr lang="en-US" b="0" dirty="0">
                <a:latin typeface="Public Sans" pitchFamily="2" charset="0"/>
                <a:cs typeface="Arial"/>
              </a:rPr>
              <a:t>Multicultural Education (including English as an additional language or dialect).</a:t>
            </a:r>
            <a:endParaRPr lang="en-US" dirty="0">
              <a:latin typeface="Arial"/>
              <a:cs typeface="Arial"/>
            </a:endParaRPr>
          </a:p>
          <a:p>
            <a:pPr marL="0" indent="0">
              <a:buNone/>
            </a:pPr>
            <a:endParaRPr lang="en-US" dirty="0">
              <a:latin typeface="Arial"/>
              <a:cs typeface="Arial"/>
            </a:endParaRPr>
          </a:p>
        </p:txBody>
      </p:sp>
      <p:sp>
        <p:nvSpPr>
          <p:cNvPr id="5" name="Text Placeholder 4">
            <a:extLst>
              <a:ext uri="{FF2B5EF4-FFF2-40B4-BE49-F238E27FC236}">
                <a16:creationId xmlns:a16="http://schemas.microsoft.com/office/drawing/2014/main" id="{D124A8F7-1B3A-4C51-96C5-0E596F57A3D8}"/>
              </a:ext>
            </a:extLst>
          </p:cNvPr>
          <p:cNvSpPr>
            <a:spLocks noGrp="1"/>
          </p:cNvSpPr>
          <p:nvPr>
            <p:ph type="body" sz="quarter" idx="18"/>
          </p:nvPr>
        </p:nvSpPr>
        <p:spPr/>
        <p:txBody>
          <a:bodyPr vert="horz" wrap="square" lIns="0" tIns="45720" rIns="91440" bIns="45720" rtlCol="0" anchor="t">
            <a:noAutofit/>
          </a:bodyPr>
          <a:lstStyle/>
          <a:p>
            <a:pPr>
              <a:spcAft>
                <a:spcPts val="0"/>
              </a:spcAft>
            </a:pPr>
            <a:r>
              <a:rPr lang="en-US" dirty="0">
                <a:latin typeface="Public Sans" pitchFamily="2" charset="0"/>
              </a:rPr>
              <a:t>Streamlining and strengthening curriculum planning</a:t>
            </a:r>
          </a:p>
        </p:txBody>
      </p:sp>
      <p:sp>
        <p:nvSpPr>
          <p:cNvPr id="2" name="Title 1">
            <a:extLst>
              <a:ext uri="{FF2B5EF4-FFF2-40B4-BE49-F238E27FC236}">
                <a16:creationId xmlns:a16="http://schemas.microsoft.com/office/drawing/2014/main" id="{37B87001-DAFD-4AF5-8E8B-70587B6DD643}"/>
              </a:ext>
            </a:extLst>
          </p:cNvPr>
          <p:cNvSpPr>
            <a:spLocks noGrp="1"/>
          </p:cNvSpPr>
          <p:nvPr>
            <p:ph type="title"/>
          </p:nvPr>
        </p:nvSpPr>
        <p:spPr/>
        <p:txBody>
          <a:bodyPr/>
          <a:lstStyle/>
          <a:p>
            <a:r>
              <a:rPr lang="en-US" dirty="0">
                <a:latin typeface="Public Sans" pitchFamily="2" charset="0"/>
                <a:cs typeface="Arial"/>
              </a:rPr>
              <a:t>NSW Curriculum reform</a:t>
            </a:r>
            <a:endParaRPr lang="en-US" dirty="0">
              <a:latin typeface="Public Sans" pitchFamily="2" charset="0"/>
            </a:endParaRPr>
          </a:p>
        </p:txBody>
      </p:sp>
    </p:spTree>
    <p:extLst>
      <p:ext uri="{BB962C8B-B14F-4D97-AF65-F5344CB8AC3E}">
        <p14:creationId xmlns:p14="http://schemas.microsoft.com/office/powerpoint/2010/main" val="817997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D46060-8C15-0940-BC29-C0A881B36D80}"/>
              </a:ext>
            </a:extLst>
          </p:cNvPr>
          <p:cNvSpPr>
            <a:spLocks noGrp="1"/>
          </p:cNvSpPr>
          <p:nvPr>
            <p:ph type="sldNum" sz="quarter" idx="10"/>
          </p:nvPr>
        </p:nvSpPr>
        <p:spPr/>
        <p:txBody>
          <a:bodyPr anchor="b">
            <a:normAutofit lnSpcReduction="10000"/>
          </a:bodyPr>
          <a:lstStyle/>
          <a:p>
            <a:pPr>
              <a:spcAft>
                <a:spcPts val="600"/>
              </a:spcAft>
            </a:pPr>
            <a:fld id="{53F625F3-B677-4D46-AEB5-DC449A9DF797}" type="slidenum">
              <a:rPr lang="en-AU" smtClean="0"/>
              <a:pPr>
                <a:spcAft>
                  <a:spcPts val="600"/>
                </a:spcAft>
              </a:pPr>
              <a:t>6</a:t>
            </a:fld>
            <a:endParaRPr lang="en-AU"/>
          </a:p>
        </p:txBody>
      </p:sp>
      <p:pic>
        <p:nvPicPr>
          <p:cNvPr id="1026" name="Picture 2">
            <a:extLst>
              <a:ext uri="{FF2B5EF4-FFF2-40B4-BE49-F238E27FC236}">
                <a16:creationId xmlns:a16="http://schemas.microsoft.com/office/drawing/2014/main" id="{E81A17DB-B31D-6F1E-51C3-C4EAC4F83B7B}"/>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0" t="9502" b="8666"/>
          <a:stretch/>
        </p:blipFill>
        <p:spPr bwMode="auto">
          <a:xfrm>
            <a:off x="6805749" y="2603527"/>
            <a:ext cx="5276356" cy="245934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67461B47-038B-AD4F-87F7-60A7E4B25CF3}"/>
              </a:ext>
            </a:extLst>
          </p:cNvPr>
          <p:cNvSpPr>
            <a:spLocks noGrp="1"/>
          </p:cNvSpPr>
          <p:nvPr>
            <p:ph idx="1"/>
          </p:nvPr>
        </p:nvSpPr>
        <p:spPr>
          <a:xfrm>
            <a:off x="360001" y="1620000"/>
            <a:ext cx="6014674" cy="4536000"/>
          </a:xfrm>
        </p:spPr>
        <p:txBody>
          <a:bodyPr>
            <a:normAutofit/>
          </a:bodyPr>
          <a:lstStyle/>
          <a:p>
            <a:pPr marL="0" indent="0" rtl="0" fontAlgn="base">
              <a:buNone/>
            </a:pPr>
            <a:r>
              <a:rPr lang="en-AU" b="0" i="0" u="none" strike="noStrike" dirty="0">
                <a:effectLst/>
                <a:latin typeface="Public Sans SemiBold" pitchFamily="2" charset="0"/>
              </a:rPr>
              <a:t>Background</a:t>
            </a:r>
          </a:p>
          <a:p>
            <a:pPr marL="0" indent="0" rtl="0" fontAlgn="base">
              <a:buNone/>
            </a:pPr>
            <a:r>
              <a:rPr lang="en-AU" b="0" i="0" u="none" strike="noStrike" dirty="0">
                <a:effectLst/>
              </a:rPr>
              <a:t>In all NSW classrooms, there is a diverse range of students, including students with disability, high potential and gifted students, Aboriginal students and students who are learning English as an additional language or dialect.</a:t>
            </a:r>
            <a:endParaRPr lang="en-AU" b="0" i="0" dirty="0">
              <a:effectLst/>
            </a:endParaRPr>
          </a:p>
          <a:p>
            <a:pPr marL="0" indent="0" rtl="0" fontAlgn="base">
              <a:buNone/>
            </a:pPr>
            <a:r>
              <a:rPr lang="en-AU" b="0" i="0" u="none" strike="noStrike" dirty="0">
                <a:effectLst/>
              </a:rPr>
              <a:t>Some students may identify with more than one of these groups, or even all of them.</a:t>
            </a:r>
            <a:endParaRPr lang="en-US" b="0" i="0" dirty="0">
              <a:effectLst/>
            </a:endParaRPr>
          </a:p>
          <a:p>
            <a:pPr marL="0" indent="0">
              <a:buNone/>
            </a:pPr>
            <a:endParaRPr lang="en-AU" dirty="0"/>
          </a:p>
        </p:txBody>
      </p:sp>
      <p:sp>
        <p:nvSpPr>
          <p:cNvPr id="4" name="Text Placeholder 3">
            <a:extLst>
              <a:ext uri="{FF2B5EF4-FFF2-40B4-BE49-F238E27FC236}">
                <a16:creationId xmlns:a16="http://schemas.microsoft.com/office/drawing/2014/main" id="{4DB13713-070E-B14F-83DD-5CAA988B5300}"/>
              </a:ext>
            </a:extLst>
          </p:cNvPr>
          <p:cNvSpPr>
            <a:spLocks noGrp="1"/>
          </p:cNvSpPr>
          <p:nvPr>
            <p:ph type="body" sz="quarter" idx="18"/>
          </p:nvPr>
        </p:nvSpPr>
        <p:spPr/>
        <p:txBody>
          <a:bodyPr wrap="square">
            <a:normAutofit fontScale="85000" lnSpcReduction="20000"/>
          </a:bodyPr>
          <a:lstStyle/>
          <a:p>
            <a:r>
              <a:rPr lang="en-US" dirty="0"/>
              <a:t>for every student in every classroom</a:t>
            </a:r>
          </a:p>
        </p:txBody>
      </p:sp>
      <p:sp>
        <p:nvSpPr>
          <p:cNvPr id="2" name="Title 1">
            <a:extLst>
              <a:ext uri="{FF2B5EF4-FFF2-40B4-BE49-F238E27FC236}">
                <a16:creationId xmlns:a16="http://schemas.microsoft.com/office/drawing/2014/main" id="{B5EC26BC-85AF-0A40-9EEA-511B3EAAEE94}"/>
              </a:ext>
            </a:extLst>
          </p:cNvPr>
          <p:cNvSpPr>
            <a:spLocks noGrp="1"/>
          </p:cNvSpPr>
          <p:nvPr>
            <p:ph type="title"/>
          </p:nvPr>
        </p:nvSpPr>
        <p:spPr>
          <a:xfrm>
            <a:off x="359999" y="360000"/>
            <a:ext cx="10764001" cy="545601"/>
          </a:xfrm>
        </p:spPr>
        <p:txBody>
          <a:bodyPr wrap="square" anchor="ctr">
            <a:normAutofit/>
          </a:bodyPr>
          <a:lstStyle/>
          <a:p>
            <a:r>
              <a:rPr lang="en-US" dirty="0"/>
              <a:t>Curriculum planning</a:t>
            </a:r>
          </a:p>
        </p:txBody>
      </p:sp>
    </p:spTree>
    <p:extLst>
      <p:ext uri="{BB962C8B-B14F-4D97-AF65-F5344CB8AC3E}">
        <p14:creationId xmlns:p14="http://schemas.microsoft.com/office/powerpoint/2010/main" val="1263238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D46060-8C15-0940-BC29-C0A881B36D80}"/>
              </a:ext>
            </a:extLst>
          </p:cNvPr>
          <p:cNvSpPr>
            <a:spLocks noGrp="1"/>
          </p:cNvSpPr>
          <p:nvPr>
            <p:ph type="sldNum" sz="quarter" idx="14"/>
          </p:nvPr>
        </p:nvSpPr>
        <p:spPr/>
        <p:txBody>
          <a:bodyPr/>
          <a:lstStyle/>
          <a:p>
            <a:pPr>
              <a:spcAft>
                <a:spcPts val="600"/>
              </a:spcAft>
            </a:pPr>
            <a:fld id="{53F625F3-B677-4D46-AEB5-DC449A9DF797}" type="slidenum">
              <a:rPr lang="en-AU" smtClean="0"/>
              <a:pPr>
                <a:spcAft>
                  <a:spcPts val="600"/>
                </a:spcAft>
              </a:pPr>
              <a:t>7</a:t>
            </a:fld>
            <a:endParaRPr lang="en-AU"/>
          </a:p>
        </p:txBody>
      </p:sp>
      <p:pic>
        <p:nvPicPr>
          <p:cNvPr id="10" name="Picture 2" descr="Puzzle pieces with icons and reconciliation artwork">
            <a:extLst>
              <a:ext uri="{FF2B5EF4-FFF2-40B4-BE49-F238E27FC236}">
                <a16:creationId xmlns:a16="http://schemas.microsoft.com/office/drawing/2014/main" id="{55582BFF-8929-489D-BBFD-2F540AB21D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2" t="5873" b="8745"/>
          <a:stretch/>
        </p:blipFill>
        <p:spPr bwMode="auto">
          <a:xfrm>
            <a:off x="6936376" y="2326217"/>
            <a:ext cx="5060023" cy="2878786"/>
          </a:xfrm>
          <a:prstGeom prst="rect">
            <a:avLst/>
          </a:prstGeom>
        </p:spPr>
      </p:pic>
      <p:sp>
        <p:nvSpPr>
          <p:cNvPr id="4" name="Text Placeholder 3">
            <a:extLst>
              <a:ext uri="{FF2B5EF4-FFF2-40B4-BE49-F238E27FC236}">
                <a16:creationId xmlns:a16="http://schemas.microsoft.com/office/drawing/2014/main" id="{4DB13713-070E-B14F-83DD-5CAA988B5300}"/>
              </a:ext>
            </a:extLst>
          </p:cNvPr>
          <p:cNvSpPr>
            <a:spLocks noGrp="1"/>
          </p:cNvSpPr>
          <p:nvPr>
            <p:ph type="body" sz="quarter" idx="13"/>
          </p:nvPr>
        </p:nvSpPr>
        <p:spPr>
          <a:xfrm>
            <a:off x="359999" y="1827349"/>
            <a:ext cx="6288995" cy="4472650"/>
          </a:xfrm>
        </p:spPr>
        <p:txBody>
          <a:bodyPr wrap="square">
            <a:normAutofit fontScale="92500" lnSpcReduction="10000"/>
          </a:bodyPr>
          <a:lstStyle/>
          <a:p>
            <a:pPr>
              <a:lnSpc>
                <a:spcPct val="160000"/>
              </a:lnSpc>
            </a:pPr>
            <a:r>
              <a:rPr lang="en-AU" dirty="0"/>
              <a:t>Find curriculum planning advice, strategies and resources for teachers and learn more about the microlearning modules. </a:t>
            </a:r>
            <a:endParaRPr lang="en-US" dirty="0"/>
          </a:p>
          <a:p>
            <a:pPr marL="285750" indent="-285750">
              <a:lnSpc>
                <a:spcPct val="160000"/>
              </a:lnSpc>
              <a:buFont typeface="Arial" panose="020B0604020202020204" pitchFamily="34" charset="0"/>
              <a:buChar char="•"/>
            </a:pPr>
            <a:r>
              <a:rPr lang="en-AU" dirty="0">
                <a:hlinkClick r:id="rId4"/>
              </a:rPr>
              <a:t>Curriculum planning for every student in every classroom professional learning (AC00180) </a:t>
            </a:r>
            <a:r>
              <a:rPr lang="en-AU" dirty="0"/>
              <a:t>– (NESA Accredited PD) microlearning available in MyPL .</a:t>
            </a:r>
          </a:p>
          <a:p>
            <a:pPr marL="285750" indent="-285750">
              <a:lnSpc>
                <a:spcPct val="160000"/>
              </a:lnSpc>
              <a:buFont typeface="Arial" panose="020B0604020202020204" pitchFamily="34" charset="0"/>
              <a:buChar char="•"/>
            </a:pPr>
            <a:r>
              <a:rPr lang="en-AU" dirty="0">
                <a:hlinkClick r:id="rId5"/>
              </a:rPr>
              <a:t>Curriculum planning for every student </a:t>
            </a:r>
            <a:r>
              <a:rPr lang="en-AU" dirty="0"/>
              <a:t>– Resources and professional learning to assist in planning, programming and assessing from K-12.</a:t>
            </a:r>
          </a:p>
          <a:p>
            <a:endParaRPr lang="en-US" dirty="0"/>
          </a:p>
        </p:txBody>
      </p:sp>
      <p:sp>
        <p:nvSpPr>
          <p:cNvPr id="5" name="Text Placeholder 4">
            <a:extLst>
              <a:ext uri="{FF2B5EF4-FFF2-40B4-BE49-F238E27FC236}">
                <a16:creationId xmlns:a16="http://schemas.microsoft.com/office/drawing/2014/main" id="{67461B47-038B-AD4F-87F7-60A7E4B25CF3}"/>
              </a:ext>
            </a:extLst>
          </p:cNvPr>
          <p:cNvSpPr>
            <a:spLocks noGrp="1"/>
          </p:cNvSpPr>
          <p:nvPr>
            <p:ph type="body" sz="quarter" idx="18"/>
          </p:nvPr>
        </p:nvSpPr>
        <p:spPr>
          <a:xfrm>
            <a:off x="360000" y="1050880"/>
            <a:ext cx="10080000" cy="427703"/>
          </a:xfrm>
        </p:spPr>
        <p:txBody>
          <a:bodyPr>
            <a:normAutofit/>
          </a:bodyPr>
          <a:lstStyle/>
          <a:p>
            <a:r>
              <a:rPr lang="en-US" dirty="0"/>
              <a:t>Professional learning resources</a:t>
            </a:r>
          </a:p>
        </p:txBody>
      </p:sp>
      <p:sp>
        <p:nvSpPr>
          <p:cNvPr id="2" name="Title 1">
            <a:extLst>
              <a:ext uri="{FF2B5EF4-FFF2-40B4-BE49-F238E27FC236}">
                <a16:creationId xmlns:a16="http://schemas.microsoft.com/office/drawing/2014/main" id="{B5EC26BC-85AF-0A40-9EEA-511B3EAAEE94}"/>
              </a:ext>
            </a:extLst>
          </p:cNvPr>
          <p:cNvSpPr>
            <a:spLocks noGrp="1"/>
          </p:cNvSpPr>
          <p:nvPr>
            <p:ph type="title"/>
          </p:nvPr>
        </p:nvSpPr>
        <p:spPr/>
        <p:txBody>
          <a:bodyPr wrap="square" anchor="ctr">
            <a:noAutofit/>
          </a:bodyPr>
          <a:lstStyle/>
          <a:p>
            <a:r>
              <a:rPr lang="en-US" dirty="0"/>
              <a:t>Curriculum planning for every student K-12</a:t>
            </a:r>
          </a:p>
        </p:txBody>
      </p:sp>
    </p:spTree>
    <p:extLst>
      <p:ext uri="{BB962C8B-B14F-4D97-AF65-F5344CB8AC3E}">
        <p14:creationId xmlns:p14="http://schemas.microsoft.com/office/powerpoint/2010/main" val="2526542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D46060-8C15-0940-BC29-C0A881B36D80}"/>
              </a:ext>
            </a:extLst>
          </p:cNvPr>
          <p:cNvSpPr>
            <a:spLocks noGrp="1"/>
          </p:cNvSpPr>
          <p:nvPr>
            <p:ph type="sldNum" sz="quarter" idx="10"/>
          </p:nvPr>
        </p:nvSpPr>
        <p:spPr/>
        <p:txBody>
          <a:bodyPr anchor="b">
            <a:normAutofit lnSpcReduction="10000"/>
          </a:bodyPr>
          <a:lstStyle/>
          <a:p>
            <a:pPr>
              <a:spcAft>
                <a:spcPts val="600"/>
              </a:spcAft>
            </a:pPr>
            <a:fld id="{53F625F3-B677-4D46-AEB5-DC449A9DF797}" type="slidenum">
              <a:rPr lang="en-AU" smtClean="0"/>
              <a:pPr>
                <a:spcAft>
                  <a:spcPts val="600"/>
                </a:spcAft>
              </a:pPr>
              <a:t>8</a:t>
            </a:fld>
            <a:endParaRPr lang="en-AU" dirty="0"/>
          </a:p>
        </p:txBody>
      </p:sp>
      <p:sp>
        <p:nvSpPr>
          <p:cNvPr id="5" name="Text Placeholder 4">
            <a:extLst>
              <a:ext uri="{FF2B5EF4-FFF2-40B4-BE49-F238E27FC236}">
                <a16:creationId xmlns:a16="http://schemas.microsoft.com/office/drawing/2014/main" id="{67461B47-038B-AD4F-87F7-60A7E4B25CF3}"/>
              </a:ext>
            </a:extLst>
          </p:cNvPr>
          <p:cNvSpPr>
            <a:spLocks noGrp="1"/>
          </p:cNvSpPr>
          <p:nvPr>
            <p:ph idx="1"/>
          </p:nvPr>
        </p:nvSpPr>
        <p:spPr/>
        <p:txBody>
          <a:bodyPr>
            <a:normAutofit/>
          </a:bodyPr>
          <a:lstStyle/>
          <a:p>
            <a:pPr rtl="0" fontAlgn="base">
              <a:lnSpc>
                <a:spcPct val="140000"/>
              </a:lnSpc>
            </a:pPr>
            <a:r>
              <a:rPr lang="en-AU" i="0" dirty="0">
                <a:effectLst/>
                <a:latin typeface="Public Sans" pitchFamily="2" charset="0"/>
              </a:rPr>
              <a:t>Think about what resonates most for you as you work your way through the module? </a:t>
            </a:r>
          </a:p>
          <a:p>
            <a:pPr marL="342900" indent="-342900" rtl="0" fontAlgn="base">
              <a:lnSpc>
                <a:spcPct val="140000"/>
              </a:lnSpc>
              <a:buFont typeface="Arial" panose="020B0604020202020204" pitchFamily="34" charset="0"/>
              <a:buChar char="•"/>
            </a:pPr>
            <a:r>
              <a:rPr lang="en-AU" b="0" i="0" dirty="0">
                <a:effectLst/>
              </a:rPr>
              <a:t>What does diversity look like within your classroom?</a:t>
            </a:r>
          </a:p>
          <a:p>
            <a:pPr marL="342900" indent="-342900" rtl="0" fontAlgn="base">
              <a:lnSpc>
                <a:spcPct val="140000"/>
              </a:lnSpc>
              <a:buFont typeface="Arial" panose="020B0604020202020204" pitchFamily="34" charset="0"/>
              <a:buChar char="•"/>
            </a:pPr>
            <a:r>
              <a:rPr lang="en-AU" b="0" i="0" dirty="0">
                <a:effectLst/>
              </a:rPr>
              <a:t>What does diversity look like within your school context?</a:t>
            </a:r>
          </a:p>
          <a:p>
            <a:pPr marL="342900" indent="-342900" rtl="0" fontAlgn="base">
              <a:lnSpc>
                <a:spcPct val="140000"/>
              </a:lnSpc>
              <a:buFont typeface="Arial" panose="020B0604020202020204" pitchFamily="34" charset="0"/>
              <a:buChar char="•"/>
            </a:pPr>
            <a:r>
              <a:rPr lang="en-AU" b="0" i="0" dirty="0">
                <a:effectLst/>
              </a:rPr>
              <a:t>What information and data helps build your understanding of the students?</a:t>
            </a:r>
          </a:p>
          <a:p>
            <a:pPr marL="342900" indent="-342900" rtl="0" fontAlgn="base">
              <a:lnSpc>
                <a:spcPct val="140000"/>
              </a:lnSpc>
              <a:buFont typeface="Arial" panose="020B0604020202020204" pitchFamily="34" charset="0"/>
              <a:buChar char="•"/>
            </a:pPr>
            <a:r>
              <a:rPr lang="en-AU" dirty="0"/>
              <a:t>H</a:t>
            </a:r>
            <a:r>
              <a:rPr lang="en-AU" b="0" i="0" dirty="0">
                <a:effectLst/>
              </a:rPr>
              <a:t>ow do you celebrate and plan for diversity?</a:t>
            </a:r>
          </a:p>
        </p:txBody>
      </p:sp>
      <p:sp>
        <p:nvSpPr>
          <p:cNvPr id="4" name="Text Placeholder 3">
            <a:extLst>
              <a:ext uri="{FF2B5EF4-FFF2-40B4-BE49-F238E27FC236}">
                <a16:creationId xmlns:a16="http://schemas.microsoft.com/office/drawing/2014/main" id="{4DB13713-070E-B14F-83DD-5CAA988B5300}"/>
              </a:ext>
            </a:extLst>
          </p:cNvPr>
          <p:cNvSpPr>
            <a:spLocks noGrp="1"/>
          </p:cNvSpPr>
          <p:nvPr>
            <p:ph type="body" sz="quarter" idx="18"/>
          </p:nvPr>
        </p:nvSpPr>
        <p:spPr>
          <a:xfrm>
            <a:off x="360000" y="982520"/>
            <a:ext cx="10080000" cy="310015"/>
          </a:xfrm>
        </p:spPr>
        <p:txBody>
          <a:bodyPr wrap="square">
            <a:noAutofit/>
          </a:bodyPr>
          <a:lstStyle/>
          <a:p>
            <a:r>
              <a:rPr lang="en-US" dirty="0"/>
              <a:t>Reflection and discussion – part 1</a:t>
            </a:r>
          </a:p>
        </p:txBody>
      </p:sp>
      <p:sp>
        <p:nvSpPr>
          <p:cNvPr id="2" name="Title 1">
            <a:extLst>
              <a:ext uri="{FF2B5EF4-FFF2-40B4-BE49-F238E27FC236}">
                <a16:creationId xmlns:a16="http://schemas.microsoft.com/office/drawing/2014/main" id="{B5EC26BC-85AF-0A40-9EEA-511B3EAAEE94}"/>
              </a:ext>
            </a:extLst>
          </p:cNvPr>
          <p:cNvSpPr>
            <a:spLocks noGrp="1"/>
          </p:cNvSpPr>
          <p:nvPr>
            <p:ph type="title"/>
          </p:nvPr>
        </p:nvSpPr>
        <p:spPr/>
        <p:txBody>
          <a:bodyPr wrap="square" anchor="ctr">
            <a:normAutofit fontScale="90000"/>
          </a:bodyPr>
          <a:lstStyle/>
          <a:p>
            <a:r>
              <a:rPr lang="en-US" dirty="0"/>
              <a:t>Celebrating and planning for diverse student needs</a:t>
            </a:r>
          </a:p>
        </p:txBody>
      </p:sp>
    </p:spTree>
    <p:extLst>
      <p:ext uri="{BB962C8B-B14F-4D97-AF65-F5344CB8AC3E}">
        <p14:creationId xmlns:p14="http://schemas.microsoft.com/office/powerpoint/2010/main" val="294345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D46060-8C15-0940-BC29-C0A881B36D80}"/>
              </a:ext>
            </a:extLst>
          </p:cNvPr>
          <p:cNvSpPr>
            <a:spLocks noGrp="1"/>
          </p:cNvSpPr>
          <p:nvPr>
            <p:ph type="sldNum" sz="quarter" idx="10"/>
          </p:nvPr>
        </p:nvSpPr>
        <p:spPr/>
        <p:txBody>
          <a:bodyPr anchor="b">
            <a:normAutofit lnSpcReduction="10000"/>
          </a:bodyPr>
          <a:lstStyle/>
          <a:p>
            <a:pPr>
              <a:spcAft>
                <a:spcPts val="600"/>
              </a:spcAft>
            </a:pPr>
            <a:fld id="{53F625F3-B677-4D46-AEB5-DC449A9DF797}" type="slidenum">
              <a:rPr lang="en-AU" smtClean="0"/>
              <a:pPr>
                <a:spcAft>
                  <a:spcPts val="600"/>
                </a:spcAft>
              </a:pPr>
              <a:t>9</a:t>
            </a:fld>
            <a:endParaRPr lang="en-AU" dirty="0"/>
          </a:p>
        </p:txBody>
      </p:sp>
      <p:pic>
        <p:nvPicPr>
          <p:cNvPr id="6146" name="Picture 2" descr="Primary students sit outside in the park together.">
            <a:extLst>
              <a:ext uri="{FF2B5EF4-FFF2-40B4-BE49-F238E27FC236}">
                <a16:creationId xmlns:a16="http://schemas.microsoft.com/office/drawing/2014/main" id="{29AF4DBF-884E-1C0D-0EB6-9221B7AE7B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219748" y="1967291"/>
            <a:ext cx="4624252" cy="3558298"/>
          </a:xfrm>
          <a:prstGeom prst="rect">
            <a:avLst/>
          </a:prstGeom>
        </p:spPr>
      </p:pic>
      <p:sp>
        <p:nvSpPr>
          <p:cNvPr id="5" name="Text Placeholder 4">
            <a:extLst>
              <a:ext uri="{FF2B5EF4-FFF2-40B4-BE49-F238E27FC236}">
                <a16:creationId xmlns:a16="http://schemas.microsoft.com/office/drawing/2014/main" id="{67461B47-038B-AD4F-87F7-60A7E4B25CF3}"/>
              </a:ext>
            </a:extLst>
          </p:cNvPr>
          <p:cNvSpPr>
            <a:spLocks noGrp="1"/>
          </p:cNvSpPr>
          <p:nvPr>
            <p:ph idx="1"/>
          </p:nvPr>
        </p:nvSpPr>
        <p:spPr>
          <a:xfrm>
            <a:off x="360000" y="1620000"/>
            <a:ext cx="6315120" cy="4676297"/>
          </a:xfrm>
        </p:spPr>
        <p:txBody>
          <a:bodyPr>
            <a:normAutofit lnSpcReduction="10000"/>
          </a:bodyPr>
          <a:lstStyle/>
          <a:p>
            <a:pPr rtl="0" fontAlgn="base"/>
            <a:r>
              <a:rPr lang="en-AU" sz="2200" b="0" i="0" dirty="0">
                <a:effectLst/>
              </a:rPr>
              <a:t>What strategies are you implementing to support Aboriginal and/or Torres Strait Islander learners and build culturally safe learning environments?  </a:t>
            </a:r>
          </a:p>
          <a:p>
            <a:pPr rtl="0" fontAlgn="base"/>
            <a:r>
              <a:rPr lang="en-AU" sz="2200" b="0" i="0" dirty="0">
                <a:effectLst/>
              </a:rPr>
              <a:t>What is one professional commitment you could make to ensure your teaching practice is culturally responsive </a:t>
            </a:r>
            <a:r>
              <a:rPr lang="en-AU" sz="2200" dirty="0"/>
              <a:t>to</a:t>
            </a:r>
            <a:r>
              <a:rPr lang="en-AU" sz="2200" b="0" i="0" dirty="0">
                <a:effectLst/>
              </a:rPr>
              <a:t> Aboriginal and/or Torres Strait Islander learners and allows all students to build shared understanding?</a:t>
            </a:r>
            <a:r>
              <a:rPr lang="en-AU" b="0" i="0" dirty="0">
                <a:effectLst/>
              </a:rPr>
              <a:t> </a:t>
            </a:r>
          </a:p>
          <a:p>
            <a:pPr marL="0" indent="0">
              <a:buNone/>
            </a:pPr>
            <a:endParaRPr lang="en-AU" dirty="0"/>
          </a:p>
        </p:txBody>
      </p:sp>
      <p:sp>
        <p:nvSpPr>
          <p:cNvPr id="4" name="Text Placeholder 3">
            <a:extLst>
              <a:ext uri="{FF2B5EF4-FFF2-40B4-BE49-F238E27FC236}">
                <a16:creationId xmlns:a16="http://schemas.microsoft.com/office/drawing/2014/main" id="{4DB13713-070E-B14F-83DD-5CAA988B5300}"/>
              </a:ext>
            </a:extLst>
          </p:cNvPr>
          <p:cNvSpPr>
            <a:spLocks noGrp="1"/>
          </p:cNvSpPr>
          <p:nvPr>
            <p:ph type="body" sz="quarter" idx="18"/>
          </p:nvPr>
        </p:nvSpPr>
        <p:spPr>
          <a:xfrm>
            <a:off x="360000" y="905602"/>
            <a:ext cx="10080000" cy="386934"/>
          </a:xfrm>
        </p:spPr>
        <p:txBody>
          <a:bodyPr wrap="square">
            <a:normAutofit lnSpcReduction="10000"/>
          </a:bodyPr>
          <a:lstStyle/>
          <a:p>
            <a:r>
              <a:rPr lang="en-US" dirty="0"/>
              <a:t>Reflection and discussion – part 2</a:t>
            </a:r>
          </a:p>
        </p:txBody>
      </p:sp>
      <p:sp>
        <p:nvSpPr>
          <p:cNvPr id="2" name="Title 1">
            <a:extLst>
              <a:ext uri="{FF2B5EF4-FFF2-40B4-BE49-F238E27FC236}">
                <a16:creationId xmlns:a16="http://schemas.microsoft.com/office/drawing/2014/main" id="{B5EC26BC-85AF-0A40-9EEA-511B3EAAEE94}"/>
              </a:ext>
            </a:extLst>
          </p:cNvPr>
          <p:cNvSpPr>
            <a:spLocks noGrp="1"/>
          </p:cNvSpPr>
          <p:nvPr>
            <p:ph type="title"/>
          </p:nvPr>
        </p:nvSpPr>
        <p:spPr/>
        <p:txBody>
          <a:bodyPr wrap="square" anchor="ctr">
            <a:normAutofit/>
          </a:bodyPr>
          <a:lstStyle/>
          <a:p>
            <a:r>
              <a:rPr lang="en-US" sz="3200" dirty="0"/>
              <a:t>Engaging Aboriginal learners</a:t>
            </a:r>
          </a:p>
        </p:txBody>
      </p:sp>
    </p:spTree>
    <p:extLst>
      <p:ext uri="{BB962C8B-B14F-4D97-AF65-F5344CB8AC3E}">
        <p14:creationId xmlns:p14="http://schemas.microsoft.com/office/powerpoint/2010/main" val="4109478679"/>
      </p:ext>
    </p:extLst>
  </p:cSld>
  <p:clrMapOvr>
    <a:masterClrMapping/>
  </p:clrMapOvr>
</p:sld>
</file>

<file path=ppt/theme/theme1.xml><?xml version="1.0" encoding="utf-8"?>
<a:theme xmlns:a="http://schemas.openxmlformats.org/drawingml/2006/main" name="NSWG Corporate">
  <a:themeElements>
    <a:clrScheme name="Custom 1">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raft-updated-template.potx" id="{CFB5B524-3546-40BF-AADD-32F92B0624E1}" vid="{4DE3A013-8EF5-4F08-AE49-9E37C639DA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DoE_Powerpoint_Template_-_Widescreen_-_Arial_Font</Template>
  <TotalTime>167</TotalTime>
  <Words>1343</Words>
  <Application>Microsoft Office PowerPoint</Application>
  <PresentationFormat>Widescreen</PresentationFormat>
  <Paragraphs>142</Paragraphs>
  <Slides>15</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Public Sans</vt:lpstr>
      <vt:lpstr>Public Sans Light</vt:lpstr>
      <vt:lpstr>Public Sans SemiBold</vt:lpstr>
      <vt:lpstr>Segoe UI</vt:lpstr>
      <vt:lpstr>Times New Roman</vt:lpstr>
      <vt:lpstr>NSWG Corporate</vt:lpstr>
      <vt:lpstr>Curriculum planning for every student in every classroom – professional learning</vt:lpstr>
      <vt:lpstr>Anthony Galluzzo K-6 Advisor, Aboriginal Outcomes and Partnerships Directorate   </vt:lpstr>
      <vt:lpstr>Acknowledgement of Country</vt:lpstr>
      <vt:lpstr>Webinar structure</vt:lpstr>
      <vt:lpstr>NSW Curriculum reform</vt:lpstr>
      <vt:lpstr>Curriculum planning</vt:lpstr>
      <vt:lpstr>Curriculum planning for every student K-12</vt:lpstr>
      <vt:lpstr>Celebrating and planning for diverse student needs</vt:lpstr>
      <vt:lpstr>Engaging Aboriginal learners</vt:lpstr>
      <vt:lpstr>Culturally safe learning environments</vt:lpstr>
      <vt:lpstr>Aboriginal education</vt:lpstr>
      <vt:lpstr>English as an additional language or dialect education</vt:lpstr>
      <vt:lpstr>High potential and gifted education</vt:lpstr>
      <vt:lpstr> Education for learners with disability</vt:lpstr>
      <vt:lpstr>The Australian Professional Standards for Teachers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planning for every student in every classroom – professional learning</dc:title>
  <dc:creator>NSW Department of Education</dc:creator>
  <cp:keywords>Aboriginal Education</cp:keywords>
  <cp:lastModifiedBy>Shanie Singleton</cp:lastModifiedBy>
  <cp:revision>2</cp:revision>
  <dcterms:created xsi:type="dcterms:W3CDTF">2023-02-03T00:02:21Z</dcterms:created>
  <dcterms:modified xsi:type="dcterms:W3CDTF">2023-02-12T21:35:26Z</dcterms:modified>
</cp:coreProperties>
</file>