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8" r:id="rId6"/>
    <p:sldId id="275" r:id="rId7"/>
    <p:sldId id="274" r:id="rId8"/>
    <p:sldId id="257" r:id="rId9"/>
    <p:sldId id="269"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33" autoAdjust="0"/>
    <p:restoredTop sz="89757" autoAdjust="0"/>
  </p:normalViewPr>
  <p:slideViewPr>
    <p:cSldViewPr snapToGrid="0">
      <p:cViewPr varScale="1">
        <p:scale>
          <a:sx n="69" d="100"/>
          <a:sy n="69" d="100"/>
        </p:scale>
        <p:origin x="69"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DECFB-D574-4553-9C76-F8A90275752C}" type="datetimeFigureOut">
              <a:rPr lang="en-AU" smtClean="0"/>
              <a:t>3/07/2018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ACBCE-3859-4ACB-B9A4-F18B0C7E2FE1}" type="slidenum">
              <a:rPr lang="en-AU" smtClean="0"/>
              <a:t>‹#›</a:t>
            </a:fld>
            <a:endParaRPr lang="en-AU"/>
          </a:p>
        </p:txBody>
      </p:sp>
    </p:spTree>
    <p:extLst>
      <p:ext uri="{BB962C8B-B14F-4D97-AF65-F5344CB8AC3E}">
        <p14:creationId xmlns:p14="http://schemas.microsoft.com/office/powerpoint/2010/main" val="262577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3</a:t>
            </a:fld>
            <a:endParaRPr lang="en-AU"/>
          </a:p>
        </p:txBody>
      </p:sp>
    </p:spTree>
    <p:extLst>
      <p:ext uri="{BB962C8B-B14F-4D97-AF65-F5344CB8AC3E}">
        <p14:creationId xmlns:p14="http://schemas.microsoft.com/office/powerpoint/2010/main" val="222306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13</a:t>
            </a:fld>
            <a:endParaRPr lang="en-AU"/>
          </a:p>
        </p:txBody>
      </p:sp>
    </p:spTree>
    <p:extLst>
      <p:ext uri="{BB962C8B-B14F-4D97-AF65-F5344CB8AC3E}">
        <p14:creationId xmlns:p14="http://schemas.microsoft.com/office/powerpoint/2010/main" val="208751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https://upload.wikimedia.org/wikipedia/en/thumb/5/52/Nobravery.JPG/220px-Nobravery.JPG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70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https://ak7.picdn.net/shutterstock/videos/7927627/thumb/6.jpg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37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https://www.teachingenglish.org.uk/article/class-journals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5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http://lemerg.com/651852.html</a:t>
            </a:r>
          </a:p>
          <a:p>
            <a:r>
              <a:rPr lang="en-AU" dirty="0"/>
              <a:t>Image two: http://nurturedance.org/Images/ken_martini_contact_improvisation_2.jpg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30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http://gospelarena.org/wp-content/uploads/2017/08/Core-story.jpg</a:t>
            </a:r>
          </a:p>
        </p:txBody>
      </p:sp>
      <p:sp>
        <p:nvSpPr>
          <p:cNvPr id="4" name="Slide Number Placeholder 3"/>
          <p:cNvSpPr>
            <a:spLocks noGrp="1"/>
          </p:cNvSpPr>
          <p:nvPr>
            <p:ph type="sldNum" sz="quarter" idx="10"/>
          </p:nvPr>
        </p:nvSpPr>
        <p:spPr/>
        <p:txBody>
          <a:bodyPr/>
          <a:lstStyle/>
          <a:p>
            <a:fld id="{6A8ACBCE-3859-4ACB-B9A4-F18B0C7E2FE1}" type="slidenum">
              <a:rPr lang="en-AU" smtClean="0"/>
              <a:t>4</a:t>
            </a:fld>
            <a:endParaRPr lang="en-AU"/>
          </a:p>
        </p:txBody>
      </p:sp>
    </p:spTree>
    <p:extLst>
      <p:ext uri="{BB962C8B-B14F-4D97-AF65-F5344CB8AC3E}">
        <p14:creationId xmlns:p14="http://schemas.microsoft.com/office/powerpoint/2010/main" val="268135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http://expression.co.za/wp-content/uploads/2015/09/bigstock-Vivid-Brain-3646646-1.jpg</a:t>
            </a:r>
          </a:p>
        </p:txBody>
      </p:sp>
      <p:sp>
        <p:nvSpPr>
          <p:cNvPr id="4" name="Slide Number Placeholder 3"/>
          <p:cNvSpPr>
            <a:spLocks noGrp="1"/>
          </p:cNvSpPr>
          <p:nvPr>
            <p:ph type="sldNum" sz="quarter" idx="10"/>
          </p:nvPr>
        </p:nvSpPr>
        <p:spPr/>
        <p:txBody>
          <a:bodyPr/>
          <a:lstStyle/>
          <a:p>
            <a:fld id="{6A8ACBCE-3859-4ACB-B9A4-F18B0C7E2FE1}" type="slidenum">
              <a:rPr lang="en-AU" smtClean="0"/>
              <a:t>5</a:t>
            </a:fld>
            <a:endParaRPr lang="en-AU"/>
          </a:p>
        </p:txBody>
      </p:sp>
    </p:spTree>
    <p:extLst>
      <p:ext uri="{BB962C8B-B14F-4D97-AF65-F5344CB8AC3E}">
        <p14:creationId xmlns:p14="http://schemas.microsoft.com/office/powerpoint/2010/main" val="139182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http://clipart-library.com/clipart/kcKn95g7i.htm</a:t>
            </a:r>
          </a:p>
        </p:txBody>
      </p:sp>
      <p:sp>
        <p:nvSpPr>
          <p:cNvPr id="4" name="Slide Number Placeholder 3"/>
          <p:cNvSpPr>
            <a:spLocks noGrp="1"/>
          </p:cNvSpPr>
          <p:nvPr>
            <p:ph type="sldNum" sz="quarter" idx="10"/>
          </p:nvPr>
        </p:nvSpPr>
        <p:spPr/>
        <p:txBody>
          <a:bodyPr/>
          <a:lstStyle/>
          <a:p>
            <a:fld id="{6A8ACBCE-3859-4ACB-B9A4-F18B0C7E2FE1}" type="slidenum">
              <a:rPr lang="en-AU" smtClean="0"/>
              <a:t>6</a:t>
            </a:fld>
            <a:endParaRPr lang="en-AU"/>
          </a:p>
        </p:txBody>
      </p:sp>
    </p:spTree>
    <p:extLst>
      <p:ext uri="{BB962C8B-B14F-4D97-AF65-F5344CB8AC3E}">
        <p14:creationId xmlns:p14="http://schemas.microsoft.com/office/powerpoint/2010/main" val="137871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https://www.erikbrede.com/wp-content/uploads/2015/09/The-Asylum-Project-Empty-Bed-Final-1500px.jpg</a:t>
            </a:r>
          </a:p>
        </p:txBody>
      </p:sp>
      <p:sp>
        <p:nvSpPr>
          <p:cNvPr id="4" name="Slide Number Placeholder 3"/>
          <p:cNvSpPr>
            <a:spLocks noGrp="1"/>
          </p:cNvSpPr>
          <p:nvPr>
            <p:ph type="sldNum" sz="quarter" idx="10"/>
          </p:nvPr>
        </p:nvSpPr>
        <p:spPr/>
        <p:txBody>
          <a:bodyPr/>
          <a:lstStyle/>
          <a:p>
            <a:fld id="{6A8ACBCE-3859-4ACB-B9A4-F18B0C7E2FE1}" type="slidenum">
              <a:rPr lang="en-AU" smtClean="0"/>
              <a:t>7</a:t>
            </a:fld>
            <a:endParaRPr lang="en-AU"/>
          </a:p>
        </p:txBody>
      </p:sp>
    </p:spTree>
    <p:extLst>
      <p:ext uri="{BB962C8B-B14F-4D97-AF65-F5344CB8AC3E}">
        <p14:creationId xmlns:p14="http://schemas.microsoft.com/office/powerpoint/2010/main" val="3982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https://www.skipprichard.com/wp-content/uploads/2016/08/bigstock-Promise-120546617-583x389.jpg</a:t>
            </a:r>
          </a:p>
        </p:txBody>
      </p:sp>
      <p:sp>
        <p:nvSpPr>
          <p:cNvPr id="4" name="Slide Number Placeholder 3"/>
          <p:cNvSpPr>
            <a:spLocks noGrp="1"/>
          </p:cNvSpPr>
          <p:nvPr>
            <p:ph type="sldNum" sz="quarter" idx="10"/>
          </p:nvPr>
        </p:nvSpPr>
        <p:spPr/>
        <p:txBody>
          <a:bodyPr/>
          <a:lstStyle/>
          <a:p>
            <a:fld id="{6A8ACBCE-3859-4ACB-B9A4-F18B0C7E2FE1}" type="slidenum">
              <a:rPr lang="en-AU" smtClean="0"/>
              <a:t>8</a:t>
            </a:fld>
            <a:endParaRPr lang="en-AU"/>
          </a:p>
        </p:txBody>
      </p:sp>
    </p:spTree>
    <p:extLst>
      <p:ext uri="{BB962C8B-B14F-4D97-AF65-F5344CB8AC3E}">
        <p14:creationId xmlns:p14="http://schemas.microsoft.com/office/powerpoint/2010/main" val="335254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https://i2.wp.com/www.wayofninja.com/wp-content/uploads/2016/12/park-690533_1280.jpg?resize=420%2C280&amp;ssl=1</a:t>
            </a:r>
          </a:p>
        </p:txBody>
      </p:sp>
      <p:sp>
        <p:nvSpPr>
          <p:cNvPr id="4" name="Slide Number Placeholder 3"/>
          <p:cNvSpPr>
            <a:spLocks noGrp="1"/>
          </p:cNvSpPr>
          <p:nvPr>
            <p:ph type="sldNum" sz="quarter" idx="10"/>
          </p:nvPr>
        </p:nvSpPr>
        <p:spPr/>
        <p:txBody>
          <a:bodyPr/>
          <a:lstStyle/>
          <a:p>
            <a:fld id="{6A8ACBCE-3859-4ACB-B9A4-F18B0C7E2FE1}" type="slidenum">
              <a:rPr lang="en-AU" smtClean="0"/>
              <a:t>9</a:t>
            </a:fld>
            <a:endParaRPr lang="en-AU"/>
          </a:p>
        </p:txBody>
      </p:sp>
    </p:spTree>
    <p:extLst>
      <p:ext uri="{BB962C8B-B14F-4D97-AF65-F5344CB8AC3E}">
        <p14:creationId xmlns:p14="http://schemas.microsoft.com/office/powerpoint/2010/main" val="32000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https://www.teachingenglish.org.uk/article/class-journals</a:t>
            </a:r>
          </a:p>
        </p:txBody>
      </p:sp>
      <p:sp>
        <p:nvSpPr>
          <p:cNvPr id="4" name="Slide Number Placeholder 3"/>
          <p:cNvSpPr>
            <a:spLocks noGrp="1"/>
          </p:cNvSpPr>
          <p:nvPr>
            <p:ph type="sldNum" sz="quarter" idx="10"/>
          </p:nvPr>
        </p:nvSpPr>
        <p:spPr/>
        <p:txBody>
          <a:bodyPr/>
          <a:lstStyle/>
          <a:p>
            <a:fld id="{6A8ACBCE-3859-4ACB-B9A4-F18B0C7E2FE1}" type="slidenum">
              <a:rPr lang="en-AU" smtClean="0"/>
              <a:t>10</a:t>
            </a:fld>
            <a:endParaRPr lang="en-AU"/>
          </a:p>
        </p:txBody>
      </p:sp>
    </p:spTree>
    <p:extLst>
      <p:ext uri="{BB962C8B-B14F-4D97-AF65-F5344CB8AC3E}">
        <p14:creationId xmlns:p14="http://schemas.microsoft.com/office/powerpoint/2010/main" val="115758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http://www.darrenstockford.com/wp-content/uploads/2014/06/ear-noise.jpg</a:t>
            </a:r>
          </a:p>
        </p:txBody>
      </p:sp>
      <p:sp>
        <p:nvSpPr>
          <p:cNvPr id="4" name="Slide Number Placeholder 3"/>
          <p:cNvSpPr>
            <a:spLocks noGrp="1"/>
          </p:cNvSpPr>
          <p:nvPr>
            <p:ph type="sldNum" sz="quarter" idx="10"/>
          </p:nvPr>
        </p:nvSpPr>
        <p:spPr/>
        <p:txBody>
          <a:bodyPr/>
          <a:lstStyle/>
          <a:p>
            <a:fld id="{6A8ACBCE-3859-4ACB-B9A4-F18B0C7E2FE1}" type="slidenum">
              <a:rPr lang="en-AU" smtClean="0"/>
              <a:t>11</a:t>
            </a:fld>
            <a:endParaRPr lang="en-AU"/>
          </a:p>
        </p:txBody>
      </p:sp>
    </p:spTree>
    <p:extLst>
      <p:ext uri="{BB962C8B-B14F-4D97-AF65-F5344CB8AC3E}">
        <p14:creationId xmlns:p14="http://schemas.microsoft.com/office/powerpoint/2010/main" val="200222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26B5C-2B38-7F4B-8A4D-5A87EA42038D}"/>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155947011"/>
      </p:ext>
    </p:extLst>
  </p:cSld>
  <p:clrMapOvr>
    <a:masterClrMapping/>
  </p:clrMapOvr>
  <p:extLst mod="1">
    <p:ext uri="{DCECCB84-F9BA-43D5-87BE-67443E8EF086}">
      <p15:sldGuideLst xmlns:p15="http://schemas.microsoft.com/office/powerpoint/2012/main">
        <p15:guide id="1" pos="325" userDrawn="1">
          <p15:clr>
            <a:srgbClr val="FBAE40"/>
          </p15:clr>
        </p15:guide>
        <p15:guide id="2" pos="7378" userDrawn="1">
          <p15:clr>
            <a:srgbClr val="FBAE40"/>
          </p15:clr>
        </p15:guide>
        <p15:guide id="3" orient="horz" pos="368" userDrawn="1">
          <p15:clr>
            <a:srgbClr val="FBAE40"/>
          </p15:clr>
        </p15:guide>
        <p15:guide id="4" orient="horz" pos="935" userDrawn="1">
          <p15:clr>
            <a:srgbClr val="FBAE40"/>
          </p15:clr>
        </p15:guide>
        <p15:guide id="5" pos="3817" userDrawn="1">
          <p15:clr>
            <a:srgbClr val="FBAE40"/>
          </p15:clr>
        </p15:guide>
        <p15:guide id="6" orient="horz" pos="358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ummpWepKW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2258-610E-41D4-96BC-C1180C83FEB5}"/>
              </a:ext>
            </a:extLst>
          </p:cNvPr>
          <p:cNvSpPr>
            <a:spLocks noGrp="1"/>
          </p:cNvSpPr>
          <p:nvPr>
            <p:ph type="ctrTitle" idx="4294967295"/>
          </p:nvPr>
        </p:nvSpPr>
        <p:spPr>
          <a:xfrm>
            <a:off x="0" y="6049261"/>
            <a:ext cx="12192000" cy="697229"/>
          </a:xfrm>
          <a:prstGeom prst="rect">
            <a:avLst/>
          </a:prstGeom>
        </p:spPr>
        <p:txBody>
          <a:bodyPr>
            <a:normAutofit/>
          </a:bodyPr>
          <a:lstStyle/>
          <a:p>
            <a:pPr algn="ctr"/>
            <a:r>
              <a:rPr lang="en-AU" sz="4400" dirty="0">
                <a:solidFill>
                  <a:schemeClr val="bg1"/>
                </a:solidFill>
              </a:rPr>
              <a:t>Exploring stimuli</a:t>
            </a:r>
          </a:p>
        </p:txBody>
      </p:sp>
    </p:spTree>
    <p:extLst>
      <p:ext uri="{BB962C8B-B14F-4D97-AF65-F5344CB8AC3E}">
        <p14:creationId xmlns:p14="http://schemas.microsoft.com/office/powerpoint/2010/main" val="7200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12595" y="450031"/>
            <a:ext cx="10515600" cy="1325563"/>
          </a:xfrm>
          <a:prstGeom prst="rect">
            <a:avLst/>
          </a:prstGeom>
        </p:spPr>
        <p:txBody>
          <a:bodyPr/>
          <a:lstStyle/>
          <a:p>
            <a:r>
              <a:rPr lang="en-AU" b="1" dirty="0">
                <a:solidFill>
                  <a:srgbClr val="C00000"/>
                </a:solidFill>
              </a:rPr>
              <a:t>Exploration: Visual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56479" y="1120900"/>
            <a:ext cx="7304906" cy="4448136"/>
          </a:xfrm>
          <a:prstGeom prst="rect">
            <a:avLst/>
          </a:prstGeom>
        </p:spPr>
        <p:txBody>
          <a:bodyPr>
            <a:noAutofit/>
          </a:bodyPr>
          <a:lstStyle/>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Visual stimulus </a:t>
            </a:r>
            <a:r>
              <a:rPr lang="en-AU" sz="1900" b="1" dirty="0" smtClean="0">
                <a:solidFill>
                  <a:schemeClr val="bg2">
                    <a:lumMod val="10000"/>
                  </a:schemeClr>
                </a:solidFill>
              </a:rPr>
              <a:t>task</a:t>
            </a:r>
            <a:endParaRPr lang="en-AU" sz="1900" b="1"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Step 1: </a:t>
            </a:r>
            <a:r>
              <a:rPr lang="en-AU" sz="1900" dirty="0">
                <a:solidFill>
                  <a:schemeClr val="bg2">
                    <a:lumMod val="10000"/>
                  </a:schemeClr>
                </a:solidFill>
              </a:rPr>
              <a:t>In pairs, choose one of the three images and decide what you think it is communicating.</a:t>
            </a:r>
          </a:p>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Step 2:</a:t>
            </a:r>
            <a:r>
              <a:rPr lang="en-AU" sz="1900" dirty="0">
                <a:solidFill>
                  <a:schemeClr val="bg2">
                    <a:lumMod val="10000"/>
                  </a:schemeClr>
                </a:solidFill>
              </a:rPr>
              <a:t> Create six to eight shapes reflecting that idea. Remember to use different levels and directions.</a:t>
            </a:r>
          </a:p>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Step 3:</a:t>
            </a:r>
            <a:r>
              <a:rPr lang="en-AU" sz="1900" dirty="0">
                <a:solidFill>
                  <a:schemeClr val="bg2">
                    <a:lumMod val="10000"/>
                  </a:schemeClr>
                </a:solidFill>
              </a:rPr>
              <a:t> Link these shapes with movements allowing them to become a phrase of movement. </a:t>
            </a:r>
          </a:p>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Step 4:</a:t>
            </a:r>
            <a:r>
              <a:rPr lang="en-AU" sz="1900" dirty="0">
                <a:solidFill>
                  <a:schemeClr val="bg2">
                    <a:lumMod val="10000"/>
                  </a:schemeClr>
                </a:solidFill>
              </a:rPr>
              <a:t> Perform this phrase for the class and watch each others creations. Discuss what worked well. </a:t>
            </a:r>
          </a:p>
          <a:p>
            <a:pPr marL="254000" indent="0">
              <a:lnSpc>
                <a:spcPct val="120000"/>
              </a:lnSpc>
              <a:spcBef>
                <a:spcPts val="400"/>
              </a:spcBef>
              <a:buSzPct val="80000"/>
              <a:buNone/>
              <a:defRPr sz="1800">
                <a:solidFill>
                  <a:srgbClr val="000000"/>
                </a:solidFill>
              </a:defRPr>
            </a:pPr>
            <a:r>
              <a:rPr lang="en-AU" sz="1900" b="1" dirty="0">
                <a:solidFill>
                  <a:schemeClr val="bg2">
                    <a:lumMod val="10000"/>
                  </a:schemeClr>
                </a:solidFill>
              </a:rPr>
              <a:t>Step 5: </a:t>
            </a:r>
            <a:r>
              <a:rPr lang="en-AU" sz="1900" dirty="0">
                <a:solidFill>
                  <a:schemeClr val="bg2">
                    <a:lumMod val="10000"/>
                  </a:schemeClr>
                </a:solidFill>
              </a:rPr>
              <a:t>Write an entry in your process diary on the activity. Answer questions such as:</a:t>
            </a:r>
          </a:p>
          <a:p>
            <a:pPr marL="768350" indent="-514350">
              <a:lnSpc>
                <a:spcPct val="120000"/>
              </a:lnSpc>
              <a:spcBef>
                <a:spcPts val="400"/>
              </a:spcBef>
              <a:buSzPct val="80000"/>
              <a:buAutoNum type="arabicPeriod"/>
              <a:defRPr sz="1800">
                <a:solidFill>
                  <a:srgbClr val="000000"/>
                </a:solidFill>
              </a:defRPr>
            </a:pPr>
            <a:r>
              <a:rPr lang="en-AU" sz="1900" dirty="0">
                <a:solidFill>
                  <a:schemeClr val="bg2">
                    <a:lumMod val="10000"/>
                  </a:schemeClr>
                </a:solidFill>
              </a:rPr>
              <a:t>How did the images help you develop an idea for movement?</a:t>
            </a:r>
          </a:p>
          <a:p>
            <a:pPr marL="768350" indent="-514350">
              <a:lnSpc>
                <a:spcPct val="120000"/>
              </a:lnSpc>
              <a:spcBef>
                <a:spcPts val="400"/>
              </a:spcBef>
              <a:buSzPct val="80000"/>
              <a:buAutoNum type="arabicPeriod"/>
              <a:defRPr sz="1800">
                <a:solidFill>
                  <a:srgbClr val="000000"/>
                </a:solidFill>
              </a:defRPr>
            </a:pPr>
            <a:r>
              <a:rPr lang="en-AU" sz="1900" dirty="0">
                <a:solidFill>
                  <a:schemeClr val="bg2">
                    <a:lumMod val="10000"/>
                  </a:schemeClr>
                </a:solidFill>
              </a:rPr>
              <a:t>Do you think this was an easy or difficult task? Why?</a:t>
            </a:r>
          </a:p>
          <a:p>
            <a:pPr marL="768350" indent="-514350">
              <a:lnSpc>
                <a:spcPct val="120000"/>
              </a:lnSpc>
              <a:spcBef>
                <a:spcPts val="400"/>
              </a:spcBef>
              <a:buSzPct val="80000"/>
              <a:buAutoNum type="arabicPeriod"/>
              <a:defRPr sz="1800">
                <a:solidFill>
                  <a:srgbClr val="000000"/>
                </a:solidFill>
              </a:defRPr>
            </a:pPr>
            <a:endParaRPr lang="en-AU" sz="1900" dirty="0">
              <a:solidFill>
                <a:schemeClr val="bg2">
                  <a:lumMod val="10000"/>
                </a:schemeClr>
              </a:solidFill>
            </a:endParaRPr>
          </a:p>
        </p:txBody>
      </p:sp>
      <p:pic>
        <p:nvPicPr>
          <p:cNvPr id="10" name="Picture 9">
            <a:extLst>
              <a:ext uri="{FF2B5EF4-FFF2-40B4-BE49-F238E27FC236}">
                <a16:creationId xmlns:a16="http://schemas.microsoft.com/office/drawing/2014/main" id="{DA3082D6-6C38-4B89-95A4-62D69903837E}"/>
              </a:ext>
            </a:extLst>
          </p:cNvPr>
          <p:cNvPicPr>
            <a:picLocks noChangeAspect="1"/>
          </p:cNvPicPr>
          <p:nvPr/>
        </p:nvPicPr>
        <p:blipFill>
          <a:blip r:embed="rId3"/>
          <a:stretch>
            <a:fillRect/>
          </a:stretch>
        </p:blipFill>
        <p:spPr>
          <a:xfrm>
            <a:off x="7664450" y="1484313"/>
            <a:ext cx="4048125" cy="2686050"/>
          </a:xfrm>
          <a:prstGeom prst="rect">
            <a:avLst/>
          </a:prstGeom>
        </p:spPr>
      </p:pic>
    </p:spTree>
    <p:extLst>
      <p:ext uri="{BB962C8B-B14F-4D97-AF65-F5344CB8AC3E}">
        <p14:creationId xmlns:p14="http://schemas.microsoft.com/office/powerpoint/2010/main" val="292824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34897" y="483486"/>
            <a:ext cx="10515600" cy="1325563"/>
          </a:xfrm>
          <a:prstGeom prst="rect">
            <a:avLst/>
          </a:prstGeom>
        </p:spPr>
        <p:txBody>
          <a:bodyPr/>
          <a:lstStyle/>
          <a:p>
            <a:r>
              <a:rPr lang="en-AU" b="1" dirty="0">
                <a:solidFill>
                  <a:srgbClr val="C00000"/>
                </a:solidFill>
              </a:rPr>
              <a:t>Exploration: Let’s explore the different stimuli</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37606" y="1323691"/>
            <a:ext cx="9797348" cy="4950082"/>
          </a:xfrm>
          <a:prstGeom prst="rect">
            <a:avLst/>
          </a:prstGeom>
        </p:spPr>
        <p:txBody>
          <a:bodyPr>
            <a:noAutofit/>
          </a:bodyPr>
          <a:lstStyle/>
          <a:p>
            <a:pPr marL="254000" indent="0">
              <a:lnSpc>
                <a:spcPct val="120000"/>
              </a:lnSpc>
              <a:spcBef>
                <a:spcPts val="400"/>
              </a:spcBef>
              <a:buSzPct val="80000"/>
              <a:buNone/>
              <a:defRPr sz="1800">
                <a:solidFill>
                  <a:srgbClr val="000000"/>
                </a:solidFill>
              </a:defRPr>
            </a:pPr>
            <a:r>
              <a:rPr lang="en-AU" sz="2100" b="1" dirty="0">
                <a:solidFill>
                  <a:schemeClr val="bg2">
                    <a:lumMod val="10000"/>
                  </a:schemeClr>
                </a:solidFill>
              </a:rPr>
              <a:t>Auditory: What we hear</a:t>
            </a: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The most obvious auditory stimuli is music. You can begin with listening to a certain piece of music, and be inspired by that piece. The music not only dictates the idea of the dance, but also the mood, style and length. </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Try not to stick to the obvious. Explore what other auditory stimulus is out there…</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Other auditory stimuli include:</a:t>
            </a:r>
          </a:p>
          <a:p>
            <a:pPr marL="539750" indent="-285750">
              <a:lnSpc>
                <a:spcPct val="120000"/>
              </a:lnSpc>
              <a:spcBef>
                <a:spcPts val="400"/>
              </a:spcBef>
              <a:buSzPct val="80000"/>
              <a:defRPr sz="1800">
                <a:solidFill>
                  <a:srgbClr val="000000"/>
                </a:solidFill>
              </a:defRPr>
            </a:pPr>
            <a:r>
              <a:rPr lang="en-AU" sz="2100" dirty="0">
                <a:solidFill>
                  <a:schemeClr val="bg2">
                    <a:lumMod val="10000"/>
                  </a:schemeClr>
                </a:solidFill>
              </a:rPr>
              <a:t>percussive instrument sounds</a:t>
            </a:r>
          </a:p>
          <a:p>
            <a:pPr marL="539750" indent="-285750">
              <a:lnSpc>
                <a:spcPct val="120000"/>
              </a:lnSpc>
              <a:spcBef>
                <a:spcPts val="400"/>
              </a:spcBef>
              <a:buSzPct val="80000"/>
              <a:defRPr sz="1800">
                <a:solidFill>
                  <a:srgbClr val="000000"/>
                </a:solidFill>
              </a:defRPr>
            </a:pPr>
            <a:r>
              <a:rPr lang="en-AU" sz="2100" dirty="0">
                <a:solidFill>
                  <a:schemeClr val="bg2">
                    <a:lumMod val="10000"/>
                  </a:schemeClr>
                </a:solidFill>
              </a:rPr>
              <a:t>human voices</a:t>
            </a:r>
          </a:p>
          <a:p>
            <a:pPr marL="539750" indent="-285750">
              <a:lnSpc>
                <a:spcPct val="120000"/>
              </a:lnSpc>
              <a:spcBef>
                <a:spcPts val="400"/>
              </a:spcBef>
              <a:buSzPct val="80000"/>
              <a:defRPr sz="1800">
                <a:solidFill>
                  <a:srgbClr val="000000"/>
                </a:solidFill>
              </a:defRPr>
            </a:pPr>
            <a:r>
              <a:rPr lang="en-AU" sz="2100" dirty="0">
                <a:solidFill>
                  <a:schemeClr val="bg2">
                    <a:lumMod val="10000"/>
                  </a:schemeClr>
                </a:solidFill>
              </a:rPr>
              <a:t>words</a:t>
            </a:r>
          </a:p>
          <a:p>
            <a:pPr marL="539750" indent="-285750">
              <a:lnSpc>
                <a:spcPct val="120000"/>
              </a:lnSpc>
              <a:spcBef>
                <a:spcPts val="400"/>
              </a:spcBef>
              <a:buSzPct val="80000"/>
              <a:defRPr sz="1800">
                <a:solidFill>
                  <a:srgbClr val="000000"/>
                </a:solidFill>
              </a:defRPr>
            </a:pPr>
            <a:r>
              <a:rPr lang="en-AU" sz="2100" dirty="0">
                <a:solidFill>
                  <a:schemeClr val="bg2">
                    <a:lumMod val="10000"/>
                  </a:schemeClr>
                </a:solidFill>
              </a:rPr>
              <a:t>poems</a:t>
            </a:r>
          </a:p>
          <a:p>
            <a:pPr marL="539750" indent="-285750">
              <a:lnSpc>
                <a:spcPct val="120000"/>
              </a:lnSpc>
              <a:spcBef>
                <a:spcPts val="400"/>
              </a:spcBef>
              <a:buSzPct val="80000"/>
              <a:defRPr sz="1800">
                <a:solidFill>
                  <a:srgbClr val="000000"/>
                </a:solidFill>
              </a:defRPr>
            </a:pPr>
            <a:r>
              <a:rPr lang="en-AU" sz="2100" dirty="0">
                <a:solidFill>
                  <a:schemeClr val="bg2">
                    <a:lumMod val="10000"/>
                  </a:schemeClr>
                </a:solidFill>
              </a:rPr>
              <a:t>any other noise </a:t>
            </a:r>
          </a:p>
        </p:txBody>
      </p:sp>
      <p:pic>
        <p:nvPicPr>
          <p:cNvPr id="4" name="Picture 3">
            <a:extLst>
              <a:ext uri="{FF2B5EF4-FFF2-40B4-BE49-F238E27FC236}">
                <a16:creationId xmlns:a16="http://schemas.microsoft.com/office/drawing/2014/main" id="{AA27E96D-F4FF-4C79-B82C-C9838FB7D655}"/>
              </a:ext>
            </a:extLst>
          </p:cNvPr>
          <p:cNvPicPr>
            <a:picLocks noChangeAspect="1"/>
          </p:cNvPicPr>
          <p:nvPr/>
        </p:nvPicPr>
        <p:blipFill>
          <a:blip r:embed="rId3"/>
          <a:stretch>
            <a:fillRect/>
          </a:stretch>
        </p:blipFill>
        <p:spPr>
          <a:xfrm>
            <a:off x="9612963" y="3810000"/>
            <a:ext cx="1649583" cy="2006992"/>
          </a:xfrm>
          <a:prstGeom prst="rect">
            <a:avLst/>
          </a:prstGeom>
        </p:spPr>
      </p:pic>
    </p:spTree>
    <p:extLst>
      <p:ext uri="{BB962C8B-B14F-4D97-AF65-F5344CB8AC3E}">
        <p14:creationId xmlns:p14="http://schemas.microsoft.com/office/powerpoint/2010/main" val="85742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12595" y="472335"/>
            <a:ext cx="10515600" cy="1325563"/>
          </a:xfrm>
          <a:prstGeom prst="rect">
            <a:avLst/>
          </a:prstGeom>
        </p:spPr>
        <p:txBody>
          <a:bodyPr/>
          <a:lstStyle/>
          <a:p>
            <a:r>
              <a:rPr lang="en-AU" b="1" dirty="0">
                <a:solidFill>
                  <a:srgbClr val="C00000"/>
                </a:solidFill>
              </a:rPr>
              <a:t>Exploration: Auditory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189571" y="1484313"/>
            <a:ext cx="11704320" cy="4177665"/>
          </a:xfrm>
          <a:prstGeom prst="rect">
            <a:avLst/>
          </a:prstGeom>
        </p:spPr>
        <p:txBody>
          <a:bodyPr>
            <a:noAutofit/>
          </a:bodyPr>
          <a:lstStyle/>
          <a:p>
            <a:pPr marL="254000" indent="0">
              <a:spcBef>
                <a:spcPts val="400"/>
              </a:spcBef>
              <a:buSzPct val="80000"/>
              <a:buNone/>
              <a:defRPr sz="1800">
                <a:solidFill>
                  <a:srgbClr val="000000"/>
                </a:solidFill>
              </a:defRPr>
            </a:pPr>
            <a:r>
              <a:rPr lang="en-AU" sz="1600" b="1" dirty="0">
                <a:solidFill>
                  <a:schemeClr val="bg2">
                    <a:lumMod val="10000"/>
                  </a:schemeClr>
                </a:solidFill>
              </a:rPr>
              <a:t>Auditory stimulus task- Sounds of the environment</a:t>
            </a:r>
          </a:p>
          <a:p>
            <a:pPr marL="254000" indent="0">
              <a:spcBef>
                <a:spcPts val="400"/>
              </a:spcBef>
              <a:buSzPct val="80000"/>
              <a:buNone/>
              <a:defRPr sz="1800">
                <a:solidFill>
                  <a:srgbClr val="000000"/>
                </a:solidFill>
              </a:defRPr>
            </a:pPr>
            <a:r>
              <a:rPr lang="en-AU" sz="1600" b="1" dirty="0">
                <a:solidFill>
                  <a:schemeClr val="bg2">
                    <a:lumMod val="10000"/>
                  </a:schemeClr>
                </a:solidFill>
              </a:rPr>
              <a:t>Step 1: </a:t>
            </a:r>
            <a:r>
              <a:rPr lang="en-AU" sz="1600" dirty="0">
                <a:solidFill>
                  <a:schemeClr val="bg2">
                    <a:lumMod val="10000"/>
                  </a:schemeClr>
                </a:solidFill>
              </a:rPr>
              <a:t>In pairs, take a brief walk around the school (5 minutes max) and listen for sounds that could inspire you. What do you hear? Write these sounds into your log book/process diary. This could include: wind, running water, rain, animals, students, technology, sounds of the buildings, etc. </a:t>
            </a:r>
          </a:p>
          <a:p>
            <a:pPr marL="254000" indent="0">
              <a:spcBef>
                <a:spcPts val="400"/>
              </a:spcBef>
              <a:buSzPct val="80000"/>
              <a:buNone/>
              <a:defRPr sz="1800">
                <a:solidFill>
                  <a:srgbClr val="000000"/>
                </a:solidFill>
              </a:defRPr>
            </a:pPr>
            <a:r>
              <a:rPr lang="en-AU" sz="1600" b="1" dirty="0">
                <a:solidFill>
                  <a:schemeClr val="bg2">
                    <a:lumMod val="10000"/>
                  </a:schemeClr>
                </a:solidFill>
              </a:rPr>
              <a:t>Step 2:</a:t>
            </a:r>
            <a:r>
              <a:rPr lang="en-AU" sz="1600" dirty="0">
                <a:solidFill>
                  <a:schemeClr val="bg2">
                    <a:lumMod val="10000"/>
                  </a:schemeClr>
                </a:solidFill>
              </a:rPr>
              <a:t> In your pair, discuss the different sounds that you could use as a starting point for composition. Explore this further, and develop an intent from this sound. Remember, your intent could be anything!</a:t>
            </a:r>
          </a:p>
          <a:p>
            <a:pPr marL="254000" indent="0">
              <a:spcBef>
                <a:spcPts val="400"/>
              </a:spcBef>
              <a:buSzPct val="80000"/>
              <a:buNone/>
              <a:defRPr sz="1800">
                <a:solidFill>
                  <a:srgbClr val="000000"/>
                </a:solidFill>
              </a:defRPr>
            </a:pPr>
            <a:r>
              <a:rPr lang="en-AU" sz="1600" b="1" dirty="0">
                <a:solidFill>
                  <a:schemeClr val="bg2">
                    <a:lumMod val="10000"/>
                  </a:schemeClr>
                </a:solidFill>
              </a:rPr>
              <a:t>Step 3:</a:t>
            </a:r>
            <a:r>
              <a:rPr lang="en-AU" sz="1600" dirty="0">
                <a:solidFill>
                  <a:schemeClr val="bg2">
                    <a:lumMod val="10000"/>
                  </a:schemeClr>
                </a:solidFill>
              </a:rPr>
              <a:t> Create two to three shapes that symbolise this idea, and link these to make eight counts of movement. This is now your motif. </a:t>
            </a:r>
          </a:p>
          <a:p>
            <a:pPr marL="254000" indent="0">
              <a:spcBef>
                <a:spcPts val="400"/>
              </a:spcBef>
              <a:buSzPct val="80000"/>
              <a:buNone/>
              <a:defRPr sz="1800">
                <a:solidFill>
                  <a:srgbClr val="000000"/>
                </a:solidFill>
              </a:defRPr>
            </a:pPr>
            <a:r>
              <a:rPr lang="en-AU" sz="1600" b="1" dirty="0">
                <a:solidFill>
                  <a:schemeClr val="bg2">
                    <a:lumMod val="10000"/>
                  </a:schemeClr>
                </a:solidFill>
              </a:rPr>
              <a:t>Step 4:</a:t>
            </a:r>
            <a:r>
              <a:rPr lang="en-AU" sz="1600" dirty="0">
                <a:solidFill>
                  <a:schemeClr val="bg2">
                    <a:lumMod val="10000"/>
                  </a:schemeClr>
                </a:solidFill>
              </a:rPr>
              <a:t> Create a sequence of movement, approximately four bars of eight counts. This must begin with your motif. Manipulate the motif on a different level, using a different body part, facing a different direction, reversing the movement, etc. (We will explore how else to manipulate motif soon)</a:t>
            </a:r>
          </a:p>
          <a:p>
            <a:pPr marL="254000" indent="0">
              <a:spcBef>
                <a:spcPts val="400"/>
              </a:spcBef>
              <a:buSzPct val="80000"/>
              <a:buNone/>
              <a:defRPr sz="1800">
                <a:solidFill>
                  <a:srgbClr val="000000"/>
                </a:solidFill>
              </a:defRPr>
            </a:pPr>
            <a:r>
              <a:rPr lang="en-AU" sz="1600" b="1" dirty="0">
                <a:solidFill>
                  <a:schemeClr val="bg2">
                    <a:lumMod val="10000"/>
                  </a:schemeClr>
                </a:solidFill>
              </a:rPr>
              <a:t>Step 5:</a:t>
            </a:r>
            <a:r>
              <a:rPr lang="en-AU" sz="1600" dirty="0">
                <a:solidFill>
                  <a:schemeClr val="bg2">
                    <a:lumMod val="10000"/>
                  </a:schemeClr>
                </a:solidFill>
              </a:rPr>
              <a:t> Perform this for the class and watch each others creations. Discuss as a group what worked well and why.</a:t>
            </a:r>
          </a:p>
          <a:p>
            <a:pPr marL="254000" indent="0">
              <a:spcBef>
                <a:spcPts val="400"/>
              </a:spcBef>
              <a:buSzPct val="80000"/>
              <a:buNone/>
              <a:defRPr sz="1800">
                <a:solidFill>
                  <a:srgbClr val="000000"/>
                </a:solidFill>
              </a:defRPr>
            </a:pPr>
            <a:r>
              <a:rPr lang="en-AU" sz="1600" b="1" dirty="0">
                <a:solidFill>
                  <a:schemeClr val="bg2">
                    <a:lumMod val="10000"/>
                  </a:schemeClr>
                </a:solidFill>
              </a:rPr>
              <a:t>Step 6: </a:t>
            </a:r>
            <a:r>
              <a:rPr lang="en-AU" sz="1600" dirty="0">
                <a:solidFill>
                  <a:schemeClr val="bg2">
                    <a:lumMod val="10000"/>
                  </a:schemeClr>
                </a:solidFill>
              </a:rPr>
              <a:t>Write an entry in your process diary on the activity. Answer questions such as: </a:t>
            </a:r>
          </a:p>
          <a:p>
            <a:pPr marL="596900" indent="-342900">
              <a:spcBef>
                <a:spcPts val="400"/>
              </a:spcBef>
              <a:buSzPct val="80000"/>
              <a:buAutoNum type="arabicPeriod"/>
              <a:defRPr sz="1800">
                <a:solidFill>
                  <a:srgbClr val="000000"/>
                </a:solidFill>
              </a:defRPr>
            </a:pPr>
            <a:r>
              <a:rPr lang="en-AU" sz="1600" dirty="0">
                <a:solidFill>
                  <a:schemeClr val="bg2">
                    <a:lumMod val="10000"/>
                  </a:schemeClr>
                </a:solidFill>
              </a:rPr>
              <a:t>What did you like about this task? </a:t>
            </a:r>
          </a:p>
          <a:p>
            <a:pPr marL="596900" indent="-342900">
              <a:spcBef>
                <a:spcPts val="400"/>
              </a:spcBef>
              <a:buSzPct val="80000"/>
              <a:buAutoNum type="arabicPeriod"/>
              <a:defRPr sz="1800">
                <a:solidFill>
                  <a:srgbClr val="000000"/>
                </a:solidFill>
              </a:defRPr>
            </a:pPr>
            <a:r>
              <a:rPr lang="en-AU" sz="1600" dirty="0">
                <a:solidFill>
                  <a:schemeClr val="bg2">
                    <a:lumMod val="10000"/>
                  </a:schemeClr>
                </a:solidFill>
              </a:rPr>
              <a:t>What did you find difficult? </a:t>
            </a:r>
          </a:p>
          <a:p>
            <a:pPr marL="596900" indent="-342900">
              <a:spcBef>
                <a:spcPts val="400"/>
              </a:spcBef>
              <a:buSzPct val="80000"/>
              <a:buAutoNum type="arabicPeriod"/>
              <a:defRPr sz="1800">
                <a:solidFill>
                  <a:srgbClr val="000000"/>
                </a:solidFill>
              </a:defRPr>
            </a:pPr>
            <a:r>
              <a:rPr lang="en-AU" sz="1600" dirty="0">
                <a:solidFill>
                  <a:schemeClr val="bg2">
                    <a:lumMod val="10000"/>
                  </a:schemeClr>
                </a:solidFill>
              </a:rPr>
              <a:t>What would you do differently next time? </a:t>
            </a:r>
          </a:p>
          <a:p>
            <a:pPr marL="596900" indent="-342900">
              <a:spcBef>
                <a:spcPts val="400"/>
              </a:spcBef>
              <a:buSzPct val="80000"/>
              <a:buAutoNum type="arabicPeriod"/>
              <a:defRPr sz="1800">
                <a:solidFill>
                  <a:srgbClr val="000000"/>
                </a:solidFill>
              </a:defRPr>
            </a:pPr>
            <a:r>
              <a:rPr lang="en-AU" sz="1600" dirty="0">
                <a:solidFill>
                  <a:schemeClr val="bg2">
                    <a:lumMod val="10000"/>
                  </a:schemeClr>
                </a:solidFill>
              </a:rPr>
              <a:t>What was successful? </a:t>
            </a:r>
          </a:p>
          <a:p>
            <a:pPr marL="596900" indent="-342900">
              <a:spcBef>
                <a:spcPts val="400"/>
              </a:spcBef>
              <a:buSzPct val="80000"/>
              <a:buAutoNum type="arabicPeriod"/>
              <a:defRPr sz="1800">
                <a:solidFill>
                  <a:srgbClr val="000000"/>
                </a:solidFill>
              </a:defRPr>
            </a:pPr>
            <a:r>
              <a:rPr lang="en-AU" sz="1600" dirty="0">
                <a:solidFill>
                  <a:schemeClr val="bg2">
                    <a:lumMod val="10000"/>
                  </a:schemeClr>
                </a:solidFill>
              </a:rPr>
              <a:t>After watching each other groups, what worked well and why? </a:t>
            </a:r>
          </a:p>
          <a:p>
            <a:pPr marL="596900" indent="-342900">
              <a:spcBef>
                <a:spcPts val="400"/>
              </a:spcBef>
              <a:buSzPct val="80000"/>
              <a:buAutoNum type="arabicPeriod"/>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596900" indent="-342900">
              <a:spcBef>
                <a:spcPts val="400"/>
              </a:spcBef>
              <a:buSzPct val="80000"/>
              <a:buAutoNum type="arabicPeriod"/>
              <a:defRPr sz="1800">
                <a:solidFill>
                  <a:srgbClr val="000000"/>
                </a:solidFill>
              </a:defRPr>
            </a:pPr>
            <a:endParaRPr lang="en-AU" sz="1400" dirty="0">
              <a:solidFill>
                <a:schemeClr val="bg2">
                  <a:lumMod val="10000"/>
                </a:schemeClr>
              </a:solidFill>
            </a:endParaRPr>
          </a:p>
        </p:txBody>
      </p:sp>
    </p:spTree>
    <p:extLst>
      <p:ext uri="{BB962C8B-B14F-4D97-AF65-F5344CB8AC3E}">
        <p14:creationId xmlns:p14="http://schemas.microsoft.com/office/powerpoint/2010/main" val="378834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01444" y="494636"/>
            <a:ext cx="10515600" cy="1325563"/>
          </a:xfrm>
          <a:prstGeom prst="rect">
            <a:avLst/>
          </a:prstGeom>
        </p:spPr>
        <p:txBody>
          <a:bodyPr/>
          <a:lstStyle/>
          <a:p>
            <a:r>
              <a:rPr lang="en-AU" b="1" dirty="0">
                <a:solidFill>
                  <a:srgbClr val="C00000"/>
                </a:solidFill>
              </a:rPr>
              <a:t>Exploration: Auditory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43839" y="1484313"/>
            <a:ext cx="11704320" cy="1325564"/>
          </a:xfrm>
          <a:prstGeom prst="rect">
            <a:avLst/>
          </a:prstGeom>
        </p:spPr>
        <p:txBody>
          <a:bodyPr numCol="1">
            <a:noAutofit/>
          </a:bodyPr>
          <a:lstStyle/>
          <a:p>
            <a:pPr marL="254000" indent="0">
              <a:spcBef>
                <a:spcPts val="400"/>
              </a:spcBef>
              <a:buSzPct val="80000"/>
              <a:buNone/>
              <a:defRPr sz="1800">
                <a:solidFill>
                  <a:srgbClr val="000000"/>
                </a:solidFill>
              </a:defRPr>
            </a:pPr>
            <a:r>
              <a:rPr lang="en-AU" sz="1800" b="1" dirty="0">
                <a:solidFill>
                  <a:schemeClr val="bg2">
                    <a:lumMod val="10000"/>
                  </a:schemeClr>
                </a:solidFill>
              </a:rPr>
              <a:t>Auditory stimulus task- Sounds of lyrics</a:t>
            </a:r>
          </a:p>
          <a:p>
            <a:pPr marL="254000" indent="0">
              <a:spcBef>
                <a:spcPts val="400"/>
              </a:spcBef>
              <a:buSzPct val="80000"/>
              <a:buNone/>
              <a:defRPr sz="1800">
                <a:solidFill>
                  <a:srgbClr val="000000"/>
                </a:solidFill>
              </a:defRPr>
            </a:pPr>
            <a:r>
              <a:rPr lang="en-AU" sz="1400" dirty="0">
                <a:solidFill>
                  <a:schemeClr val="bg2">
                    <a:lumMod val="10000"/>
                  </a:schemeClr>
                </a:solidFill>
                <a:hlinkClick r:id="rId3"/>
              </a:rPr>
              <a:t>No bravery by James Blunt</a:t>
            </a: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r>
              <a:rPr lang="en-AU" sz="1400" b="1" dirty="0">
                <a:solidFill>
                  <a:schemeClr val="bg2">
                    <a:lumMod val="10000"/>
                  </a:schemeClr>
                </a:solidFill>
              </a:rPr>
              <a:t>Music plays a vital role within dance and adds many layers to a piece, including mood and emotion. Lyrics, tempo and feeling can be drawn from an auditory stimulus making it a valuable starting point when creating an intention for a work.</a:t>
            </a: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p:txBody>
      </p:sp>
      <p:sp>
        <p:nvSpPr>
          <p:cNvPr id="4" name="TextBox 3">
            <a:extLst>
              <a:ext uri="{FF2B5EF4-FFF2-40B4-BE49-F238E27FC236}">
                <a16:creationId xmlns:a16="http://schemas.microsoft.com/office/drawing/2014/main" id="{7164178B-F1C0-4375-AFAB-16339C5C3E8E}"/>
              </a:ext>
            </a:extLst>
          </p:cNvPr>
          <p:cNvSpPr txBox="1"/>
          <p:nvPr/>
        </p:nvSpPr>
        <p:spPr>
          <a:xfrm>
            <a:off x="243839" y="2809876"/>
            <a:ext cx="11948159" cy="3088025"/>
          </a:xfrm>
          <a:prstGeom prst="rect">
            <a:avLst/>
          </a:prstGeom>
          <a:noFill/>
        </p:spPr>
        <p:txBody>
          <a:bodyPr wrap="square" numCol="2" rtlCol="0">
            <a:spAutoFit/>
          </a:bodyPr>
          <a:lstStyle/>
          <a:p>
            <a:pPr marL="254000" indent="0">
              <a:spcBef>
                <a:spcPts val="400"/>
              </a:spcBef>
              <a:buSzPct val="80000"/>
              <a:buNone/>
              <a:defRPr sz="1800">
                <a:solidFill>
                  <a:srgbClr val="000000"/>
                </a:solidFill>
              </a:defRPr>
            </a:pPr>
            <a:r>
              <a:rPr lang="en-AU" sz="1400" b="1" dirty="0">
                <a:solidFill>
                  <a:schemeClr val="bg2">
                    <a:lumMod val="10000"/>
                  </a:schemeClr>
                </a:solidFill>
              </a:rPr>
              <a:t>Step 1:</a:t>
            </a:r>
            <a:r>
              <a:rPr lang="en-AU" sz="1400" dirty="0">
                <a:solidFill>
                  <a:schemeClr val="bg2">
                    <a:lumMod val="10000"/>
                  </a:schemeClr>
                </a:solidFill>
              </a:rPr>
              <a:t> Listen to the song and read the lyrics. </a:t>
            </a:r>
          </a:p>
          <a:p>
            <a:pPr marL="254000" indent="0">
              <a:spcBef>
                <a:spcPts val="400"/>
              </a:spcBef>
              <a:buSzPct val="80000"/>
              <a:buNone/>
              <a:defRPr sz="1800">
                <a:solidFill>
                  <a:srgbClr val="000000"/>
                </a:solidFill>
              </a:defRPr>
            </a:pPr>
            <a:r>
              <a:rPr lang="en-AU" sz="1400" b="1" dirty="0">
                <a:solidFill>
                  <a:schemeClr val="bg2">
                    <a:lumMod val="10000"/>
                  </a:schemeClr>
                </a:solidFill>
              </a:rPr>
              <a:t>Step 2:</a:t>
            </a:r>
            <a:r>
              <a:rPr lang="en-AU" sz="1400" dirty="0">
                <a:solidFill>
                  <a:schemeClr val="bg2">
                    <a:lumMod val="10000"/>
                  </a:schemeClr>
                </a:solidFill>
              </a:rPr>
              <a:t> Break into pairs and choose four lines from the song (on the following slide)</a:t>
            </a:r>
          </a:p>
          <a:p>
            <a:pPr marL="254000" indent="0">
              <a:spcBef>
                <a:spcPts val="400"/>
              </a:spcBef>
              <a:buSzPct val="80000"/>
              <a:buNone/>
              <a:defRPr sz="1800">
                <a:solidFill>
                  <a:srgbClr val="000000"/>
                </a:solidFill>
              </a:defRPr>
            </a:pPr>
            <a:r>
              <a:rPr lang="en-AU" sz="1400" b="1" dirty="0">
                <a:solidFill>
                  <a:schemeClr val="bg2">
                    <a:lumMod val="10000"/>
                  </a:schemeClr>
                </a:solidFill>
              </a:rPr>
              <a:t>Step 3: </a:t>
            </a:r>
            <a:r>
              <a:rPr lang="en-AU" sz="1400" dirty="0">
                <a:solidFill>
                  <a:schemeClr val="bg2">
                    <a:lumMod val="10000"/>
                  </a:schemeClr>
                </a:solidFill>
              </a:rPr>
              <a:t>Develop symbolic movement for these four lines. Think of literal representations or gestures for the lyrics. </a:t>
            </a:r>
          </a:p>
          <a:p>
            <a:pPr marL="254000" indent="0">
              <a:spcBef>
                <a:spcPts val="400"/>
              </a:spcBef>
              <a:buSzPct val="80000"/>
              <a:buNone/>
              <a:defRPr sz="1800">
                <a:solidFill>
                  <a:srgbClr val="000000"/>
                </a:solidFill>
              </a:defRPr>
            </a:pPr>
            <a:r>
              <a:rPr lang="en-AU" sz="1400" b="1" dirty="0">
                <a:solidFill>
                  <a:schemeClr val="bg2">
                    <a:lumMod val="10000"/>
                  </a:schemeClr>
                </a:solidFill>
              </a:rPr>
              <a:t>Step 4:</a:t>
            </a:r>
            <a:r>
              <a:rPr lang="en-AU" sz="1400" dirty="0">
                <a:solidFill>
                  <a:schemeClr val="bg2">
                    <a:lumMod val="10000"/>
                  </a:schemeClr>
                </a:solidFill>
              </a:rPr>
              <a:t> Do the same with another four lines, from a different part of the song. </a:t>
            </a:r>
          </a:p>
          <a:p>
            <a:pPr marL="254000" indent="0">
              <a:spcBef>
                <a:spcPts val="400"/>
              </a:spcBef>
              <a:buSzPct val="80000"/>
              <a:buNone/>
              <a:defRPr sz="1800">
                <a:solidFill>
                  <a:srgbClr val="000000"/>
                </a:solidFill>
              </a:defRPr>
            </a:pPr>
            <a:r>
              <a:rPr lang="en-AU" sz="1400" b="1" dirty="0">
                <a:solidFill>
                  <a:schemeClr val="bg2">
                    <a:lumMod val="10000"/>
                  </a:schemeClr>
                </a:solidFill>
              </a:rPr>
              <a:t>Step 5:</a:t>
            </a:r>
            <a:r>
              <a:rPr lang="en-AU" sz="1400" dirty="0">
                <a:solidFill>
                  <a:schemeClr val="bg2">
                    <a:lumMod val="10000"/>
                  </a:schemeClr>
                </a:solidFill>
              </a:rPr>
              <a:t> Link these together. </a:t>
            </a:r>
          </a:p>
          <a:p>
            <a:pPr marL="254000" indent="0">
              <a:spcBef>
                <a:spcPts val="400"/>
              </a:spcBef>
              <a:buSzPct val="80000"/>
              <a:buNone/>
              <a:defRPr sz="1800">
                <a:solidFill>
                  <a:srgbClr val="000000"/>
                </a:solidFill>
              </a:defRPr>
            </a:pPr>
            <a:r>
              <a:rPr lang="en-AU" sz="1400" b="1" dirty="0">
                <a:solidFill>
                  <a:schemeClr val="bg2">
                    <a:lumMod val="10000"/>
                  </a:schemeClr>
                </a:solidFill>
              </a:rPr>
              <a:t>Step 6:</a:t>
            </a:r>
            <a:r>
              <a:rPr lang="en-AU" sz="1400" dirty="0">
                <a:solidFill>
                  <a:schemeClr val="bg2">
                    <a:lumMod val="10000"/>
                  </a:schemeClr>
                </a:solidFill>
              </a:rPr>
              <a:t> Perform this movement to another, unrelated, piece of music, preferably an instrumental. </a:t>
            </a: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endParaRPr lang="en-AU" sz="1400" dirty="0">
              <a:solidFill>
                <a:schemeClr val="bg2">
                  <a:lumMod val="10000"/>
                </a:schemeClr>
              </a:solidFill>
            </a:endParaRPr>
          </a:p>
          <a:p>
            <a:pPr marL="254000" indent="0">
              <a:spcBef>
                <a:spcPts val="400"/>
              </a:spcBef>
              <a:buSzPct val="80000"/>
              <a:buNone/>
              <a:defRPr sz="1800">
                <a:solidFill>
                  <a:srgbClr val="000000"/>
                </a:solidFill>
              </a:defRPr>
            </a:pPr>
            <a:r>
              <a:rPr lang="en-AU" sz="1400" b="1" dirty="0">
                <a:solidFill>
                  <a:schemeClr val="bg2">
                    <a:lumMod val="10000"/>
                  </a:schemeClr>
                </a:solidFill>
              </a:rPr>
              <a:t>Step 7:</a:t>
            </a:r>
            <a:r>
              <a:rPr lang="en-AU" sz="1400" dirty="0">
                <a:solidFill>
                  <a:schemeClr val="bg2">
                    <a:lumMod val="10000"/>
                  </a:schemeClr>
                </a:solidFill>
              </a:rPr>
              <a:t> Now, in your pair, one person is to change their level or direction within the phrase. </a:t>
            </a:r>
          </a:p>
          <a:p>
            <a:pPr marL="254000" indent="0">
              <a:spcBef>
                <a:spcPts val="400"/>
              </a:spcBef>
              <a:buSzPct val="80000"/>
              <a:buNone/>
              <a:defRPr sz="1800">
                <a:solidFill>
                  <a:srgbClr val="000000"/>
                </a:solidFill>
              </a:defRPr>
            </a:pPr>
            <a:r>
              <a:rPr lang="en-AU" sz="1400" b="1" dirty="0">
                <a:solidFill>
                  <a:schemeClr val="bg2">
                    <a:lumMod val="10000"/>
                  </a:schemeClr>
                </a:solidFill>
              </a:rPr>
              <a:t>Step 8:</a:t>
            </a:r>
            <a:r>
              <a:rPr lang="en-AU" sz="1400" dirty="0">
                <a:solidFill>
                  <a:schemeClr val="bg2">
                    <a:lumMod val="10000"/>
                  </a:schemeClr>
                </a:solidFill>
              </a:rPr>
              <a:t> Perform this for the class, viewing one another’s works. </a:t>
            </a:r>
          </a:p>
          <a:p>
            <a:pPr marL="254000" indent="0">
              <a:spcBef>
                <a:spcPts val="400"/>
              </a:spcBef>
              <a:buSzPct val="80000"/>
              <a:buNone/>
              <a:defRPr sz="1800">
                <a:solidFill>
                  <a:srgbClr val="000000"/>
                </a:solidFill>
              </a:defRPr>
            </a:pPr>
            <a:r>
              <a:rPr lang="en-AU" sz="1400" b="1" dirty="0">
                <a:solidFill>
                  <a:schemeClr val="bg2">
                    <a:lumMod val="10000"/>
                  </a:schemeClr>
                </a:solidFill>
              </a:rPr>
              <a:t>Step 9: </a:t>
            </a:r>
            <a:r>
              <a:rPr lang="en-AU" sz="1400" dirty="0">
                <a:solidFill>
                  <a:schemeClr val="bg2">
                    <a:lumMod val="10000"/>
                  </a:schemeClr>
                </a:solidFill>
              </a:rPr>
              <a:t>Write an entry in your process diary on the activity. Answer questions such as: </a:t>
            </a:r>
          </a:p>
          <a:p>
            <a:pPr marL="596900" indent="-342900">
              <a:spcBef>
                <a:spcPts val="400"/>
              </a:spcBef>
              <a:buSzPct val="80000"/>
              <a:buAutoNum type="arabicPeriod"/>
              <a:defRPr sz="1800">
                <a:solidFill>
                  <a:srgbClr val="000000"/>
                </a:solidFill>
              </a:defRPr>
            </a:pPr>
            <a:r>
              <a:rPr lang="en-AU" sz="1400" dirty="0">
                <a:solidFill>
                  <a:schemeClr val="bg2">
                    <a:lumMod val="10000"/>
                  </a:schemeClr>
                </a:solidFill>
              </a:rPr>
              <a:t>Was the task successful?</a:t>
            </a:r>
          </a:p>
          <a:p>
            <a:pPr marL="596900" indent="-342900">
              <a:spcBef>
                <a:spcPts val="400"/>
              </a:spcBef>
              <a:buSzPct val="80000"/>
              <a:buAutoNum type="arabicPeriod"/>
              <a:defRPr sz="1800">
                <a:solidFill>
                  <a:srgbClr val="000000"/>
                </a:solidFill>
              </a:defRPr>
            </a:pPr>
            <a:r>
              <a:rPr lang="en-AU" sz="1400" dirty="0">
                <a:solidFill>
                  <a:schemeClr val="bg2">
                    <a:lumMod val="10000"/>
                  </a:schemeClr>
                </a:solidFill>
              </a:rPr>
              <a:t>What did or didn’t work? </a:t>
            </a:r>
          </a:p>
          <a:p>
            <a:pPr marL="596900" indent="-342900">
              <a:spcBef>
                <a:spcPts val="400"/>
              </a:spcBef>
              <a:buSzPct val="80000"/>
              <a:buAutoNum type="arabicPeriod"/>
              <a:defRPr sz="1800">
                <a:solidFill>
                  <a:srgbClr val="000000"/>
                </a:solidFill>
              </a:defRPr>
            </a:pPr>
            <a:r>
              <a:rPr lang="en-AU" sz="1400" dirty="0">
                <a:solidFill>
                  <a:schemeClr val="bg2">
                    <a:lumMod val="10000"/>
                  </a:schemeClr>
                </a:solidFill>
              </a:rPr>
              <a:t>What did you gain from viewing what other groups produced?</a:t>
            </a:r>
          </a:p>
        </p:txBody>
      </p:sp>
    </p:spTree>
    <p:extLst>
      <p:ext uri="{BB962C8B-B14F-4D97-AF65-F5344CB8AC3E}">
        <p14:creationId xmlns:p14="http://schemas.microsoft.com/office/powerpoint/2010/main" val="239671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12595" y="483485"/>
            <a:ext cx="10515600" cy="1325563"/>
          </a:xfrm>
          <a:prstGeom prst="rect">
            <a:avLst/>
          </a:prstGeom>
        </p:spPr>
        <p:txBody>
          <a:bodyPr/>
          <a:lstStyle/>
          <a:p>
            <a:r>
              <a:rPr lang="en-AU" b="1" dirty="0">
                <a:solidFill>
                  <a:srgbClr val="C00000"/>
                </a:solidFill>
              </a:rPr>
              <a:t>Exploration: Auditory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515938" y="1484313"/>
            <a:ext cx="6352674" cy="4167739"/>
          </a:xfrm>
          <a:prstGeom prst="rect">
            <a:avLst/>
          </a:prstGeom>
        </p:spPr>
        <p:txBody>
          <a:bodyPr numCol="2">
            <a:noAutofit/>
          </a:bodyPr>
          <a:lstStyle/>
          <a:p>
            <a:pPr marL="0" indent="0">
              <a:buNone/>
            </a:pPr>
            <a:r>
              <a:rPr lang="en-AU" sz="1600" dirty="0"/>
              <a:t>There are children standing here</a:t>
            </a:r>
            <a:br>
              <a:rPr lang="en-AU" sz="1600" dirty="0"/>
            </a:br>
            <a:r>
              <a:rPr lang="en-AU" sz="1600" dirty="0"/>
              <a:t>Arms outstretched into the sky</a:t>
            </a:r>
            <a:br>
              <a:rPr lang="en-AU" sz="1600" dirty="0"/>
            </a:br>
            <a:r>
              <a:rPr lang="en-AU" sz="1600" dirty="0"/>
              <a:t>Tears drying on their face</a:t>
            </a:r>
            <a:br>
              <a:rPr lang="en-AU" sz="1600" dirty="0"/>
            </a:br>
            <a:r>
              <a:rPr lang="en-AU" sz="1600" dirty="0"/>
              <a:t>He has been here</a:t>
            </a:r>
          </a:p>
          <a:p>
            <a:pPr marL="0" indent="0">
              <a:buNone/>
            </a:pPr>
            <a:endParaRPr lang="en-AU" sz="1600" dirty="0"/>
          </a:p>
          <a:p>
            <a:pPr marL="0" indent="0">
              <a:buNone/>
            </a:pPr>
            <a:r>
              <a:rPr lang="en-AU" sz="1600" dirty="0"/>
              <a:t>Brothers lie in shallow graves</a:t>
            </a:r>
            <a:br>
              <a:rPr lang="en-AU" sz="1600" dirty="0"/>
            </a:br>
            <a:r>
              <a:rPr lang="en-AU" sz="1600" dirty="0"/>
              <a:t>Fathers lost without a trace</a:t>
            </a:r>
            <a:br>
              <a:rPr lang="en-AU" sz="1600" dirty="0"/>
            </a:br>
            <a:r>
              <a:rPr lang="en-AU" sz="1600" dirty="0"/>
              <a:t>A nation blind to their disgrace</a:t>
            </a:r>
            <a:br>
              <a:rPr lang="en-AU" sz="1600" dirty="0"/>
            </a:br>
            <a:r>
              <a:rPr lang="en-AU" sz="1600" dirty="0"/>
              <a:t>Since he has been here</a:t>
            </a:r>
          </a:p>
          <a:p>
            <a:pPr marL="0" indent="0">
              <a:buNone/>
            </a:pPr>
            <a:endParaRPr lang="en-AU" sz="1600" dirty="0"/>
          </a:p>
          <a:p>
            <a:pPr marL="0" indent="0">
              <a:buNone/>
            </a:pPr>
            <a:r>
              <a:rPr lang="en-AU" sz="1600" dirty="0"/>
              <a:t>And I see no bravery, no bravery</a:t>
            </a:r>
            <a:br>
              <a:rPr lang="en-AU" sz="1600" dirty="0"/>
            </a:br>
            <a:r>
              <a:rPr lang="en-AU" sz="1600" dirty="0"/>
              <a:t>In your eyes anymore, only sadness</a:t>
            </a:r>
            <a:br>
              <a:rPr lang="en-AU" sz="1600" dirty="0"/>
            </a:br>
            <a:r>
              <a:rPr lang="en-AU" sz="1600" dirty="0"/>
              <a:t>And I see no bravery, no bravery</a:t>
            </a:r>
            <a:br>
              <a:rPr lang="en-AU" sz="1600" dirty="0"/>
            </a:br>
            <a:r>
              <a:rPr lang="en-AU" sz="1600" dirty="0"/>
              <a:t>In your eyes anymore, only sadness</a:t>
            </a:r>
            <a:br>
              <a:rPr lang="en-AU" sz="1600" dirty="0"/>
            </a:br>
            <a:r>
              <a:rPr lang="en-AU" sz="1600" dirty="0"/>
              <a:t>Only sadness</a:t>
            </a:r>
          </a:p>
          <a:p>
            <a:pPr marL="0" indent="0">
              <a:buNone/>
            </a:pPr>
            <a:r>
              <a:rPr lang="en-AU" sz="1600" dirty="0"/>
              <a:t>Houses burnt beyond repair</a:t>
            </a:r>
            <a:br>
              <a:rPr lang="en-AU" sz="1600" dirty="0"/>
            </a:br>
            <a:r>
              <a:rPr lang="en-AU" sz="1600" dirty="0"/>
              <a:t>The smell of death is in the air</a:t>
            </a:r>
            <a:br>
              <a:rPr lang="en-AU" sz="1600" dirty="0"/>
            </a:br>
            <a:r>
              <a:rPr lang="en-AU" sz="1600" dirty="0"/>
              <a:t>A woman weeping in despair says</a:t>
            </a:r>
            <a:br>
              <a:rPr lang="en-AU" sz="1600" dirty="0"/>
            </a:br>
            <a:r>
              <a:rPr lang="en-AU" sz="1600" dirty="0"/>
              <a:t>He has been here</a:t>
            </a:r>
            <a:br>
              <a:rPr lang="en-AU" sz="1600" dirty="0"/>
            </a:br>
            <a:endParaRPr lang="en-AU" sz="1600" dirty="0"/>
          </a:p>
          <a:p>
            <a:pPr marL="0" indent="0">
              <a:buNone/>
            </a:pPr>
            <a:r>
              <a:rPr lang="en-AU" sz="1600" dirty="0"/>
              <a:t>Tracer lighting up the sky</a:t>
            </a:r>
            <a:br>
              <a:rPr lang="en-AU" sz="1600" dirty="0"/>
            </a:br>
            <a:r>
              <a:rPr lang="en-AU" sz="1600" dirty="0"/>
              <a:t>It's another family's turn to die</a:t>
            </a:r>
            <a:br>
              <a:rPr lang="en-AU" sz="1600" dirty="0"/>
            </a:br>
            <a:r>
              <a:rPr lang="en-AU" sz="1600" dirty="0"/>
              <a:t>A child afraid to even cry out says</a:t>
            </a:r>
            <a:br>
              <a:rPr lang="en-AU" sz="1600" dirty="0"/>
            </a:br>
            <a:r>
              <a:rPr lang="en-AU" sz="1600" dirty="0"/>
              <a:t>He has been here</a:t>
            </a:r>
            <a:br>
              <a:rPr lang="en-AU" sz="1600" dirty="0"/>
            </a:br>
            <a:endParaRPr lang="en-AU" sz="1600" dirty="0"/>
          </a:p>
          <a:p>
            <a:pPr marL="0" indent="0">
              <a:buNone/>
            </a:pPr>
            <a:endParaRPr lang="en-AU" sz="1600" dirty="0"/>
          </a:p>
          <a:p>
            <a:pPr marL="0" indent="0">
              <a:buNone/>
            </a:pPr>
            <a:endParaRPr lang="en-AU" sz="1600" dirty="0"/>
          </a:p>
          <a:p>
            <a:pPr marL="254000" lvl="1">
              <a:spcBef>
                <a:spcPts val="400"/>
              </a:spcBef>
              <a:buSzPct val="80000"/>
              <a:defRPr sz="1800">
                <a:solidFill>
                  <a:srgbClr val="000000"/>
                </a:solidFill>
              </a:defRPr>
            </a:pPr>
            <a:endParaRPr lang="en-AU" sz="1600" dirty="0">
              <a:uFill>
                <a:solidFill/>
              </a:uFill>
            </a:endParaRPr>
          </a:p>
        </p:txBody>
      </p:sp>
      <p:pic>
        <p:nvPicPr>
          <p:cNvPr id="4" name="Picture 3">
            <a:extLst>
              <a:ext uri="{FF2B5EF4-FFF2-40B4-BE49-F238E27FC236}">
                <a16:creationId xmlns:a16="http://schemas.microsoft.com/office/drawing/2014/main" id="{6D0A69E7-9202-4256-A591-EC4E91D36F59}"/>
              </a:ext>
            </a:extLst>
          </p:cNvPr>
          <p:cNvPicPr>
            <a:picLocks noChangeAspect="1"/>
          </p:cNvPicPr>
          <p:nvPr/>
        </p:nvPicPr>
        <p:blipFill>
          <a:blip r:embed="rId3"/>
          <a:stretch>
            <a:fillRect/>
          </a:stretch>
        </p:blipFill>
        <p:spPr>
          <a:xfrm>
            <a:off x="7608445" y="1484313"/>
            <a:ext cx="3566361" cy="3566361"/>
          </a:xfrm>
          <a:prstGeom prst="rect">
            <a:avLst/>
          </a:prstGeom>
        </p:spPr>
      </p:pic>
    </p:spTree>
    <p:extLst>
      <p:ext uri="{BB962C8B-B14F-4D97-AF65-F5344CB8AC3E}">
        <p14:creationId xmlns:p14="http://schemas.microsoft.com/office/powerpoint/2010/main" val="179895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7" y="467442"/>
            <a:ext cx="10515600" cy="1325563"/>
          </a:xfrm>
          <a:prstGeom prst="rect">
            <a:avLst/>
          </a:prstGeom>
        </p:spPr>
        <p:txBody>
          <a:bodyPr/>
          <a:lstStyle/>
          <a:p>
            <a:r>
              <a:rPr lang="en-AU" b="1" dirty="0">
                <a:solidFill>
                  <a:srgbClr val="C00000"/>
                </a:solidFill>
              </a:rPr>
              <a:t>Exploration: Let’s explore the different stimuli</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00720" y="1391533"/>
            <a:ext cx="6751065" cy="3699410"/>
          </a:xfrm>
          <a:prstGeom prst="rect">
            <a:avLst/>
          </a:prstGeom>
        </p:spPr>
        <p:txBody>
          <a:bodyPr>
            <a:noAutofit/>
          </a:bodyPr>
          <a:lstStyle/>
          <a:p>
            <a:pPr marL="254000" indent="0">
              <a:lnSpc>
                <a:spcPct val="120000"/>
              </a:lnSpc>
              <a:spcBef>
                <a:spcPts val="400"/>
              </a:spcBef>
              <a:buSzPct val="80000"/>
              <a:buNone/>
              <a:defRPr sz="1800">
                <a:solidFill>
                  <a:srgbClr val="000000"/>
                </a:solidFill>
              </a:defRPr>
            </a:pPr>
            <a:r>
              <a:rPr lang="en-AU" sz="1800" b="1" dirty="0">
                <a:solidFill>
                  <a:schemeClr val="bg2">
                    <a:lumMod val="10000"/>
                  </a:schemeClr>
                </a:solidFill>
              </a:rPr>
              <a:t>Tactile: What we touch</a:t>
            </a:r>
            <a:endParaRPr lang="en-AU" sz="1800"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1800" dirty="0">
                <a:solidFill>
                  <a:schemeClr val="bg2">
                    <a:lumMod val="10000"/>
                  </a:schemeClr>
                </a:solidFill>
              </a:rPr>
              <a:t>The third type of stimulus we will explore is tactile. This refers to anything you touch or feel, and how this can inspire you to generate an idea and create movement. </a:t>
            </a:r>
          </a:p>
          <a:p>
            <a:pPr marL="254000" indent="0">
              <a:lnSpc>
                <a:spcPct val="120000"/>
              </a:lnSpc>
              <a:spcBef>
                <a:spcPts val="400"/>
              </a:spcBef>
              <a:buSzPct val="80000"/>
              <a:buNone/>
              <a:defRPr sz="1800">
                <a:solidFill>
                  <a:srgbClr val="000000"/>
                </a:solidFill>
              </a:defRPr>
            </a:pPr>
            <a:endParaRPr lang="en-AU" sz="1800"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1800" dirty="0">
                <a:solidFill>
                  <a:schemeClr val="bg2">
                    <a:lumMod val="10000"/>
                  </a:schemeClr>
                </a:solidFill>
              </a:rPr>
              <a:t>Explore what types of tactile stimuli there are in our environment, including:</a:t>
            </a:r>
          </a:p>
          <a:p>
            <a:pPr marL="539750" indent="-285750">
              <a:lnSpc>
                <a:spcPct val="120000"/>
              </a:lnSpc>
              <a:spcBef>
                <a:spcPts val="400"/>
              </a:spcBef>
              <a:buSzPct val="80000"/>
              <a:defRPr sz="1800">
                <a:solidFill>
                  <a:srgbClr val="000000"/>
                </a:solidFill>
              </a:defRPr>
            </a:pPr>
            <a:r>
              <a:rPr lang="en-AU" sz="1800" dirty="0">
                <a:solidFill>
                  <a:schemeClr val="bg2">
                    <a:lumMod val="10000"/>
                  </a:schemeClr>
                </a:solidFill>
              </a:rPr>
              <a:t>the outside environment</a:t>
            </a:r>
          </a:p>
          <a:p>
            <a:pPr marL="539750" indent="-285750">
              <a:lnSpc>
                <a:spcPct val="120000"/>
              </a:lnSpc>
              <a:spcBef>
                <a:spcPts val="400"/>
              </a:spcBef>
              <a:buSzPct val="80000"/>
              <a:defRPr sz="1800">
                <a:solidFill>
                  <a:srgbClr val="000000"/>
                </a:solidFill>
              </a:defRPr>
            </a:pPr>
            <a:r>
              <a:rPr lang="en-AU" sz="1800" dirty="0">
                <a:solidFill>
                  <a:schemeClr val="bg2">
                    <a:lumMod val="10000"/>
                  </a:schemeClr>
                </a:solidFill>
              </a:rPr>
              <a:t>the four elements: earth, water, wind, fire (or heat to be safe!)</a:t>
            </a:r>
          </a:p>
          <a:p>
            <a:pPr marL="539750" indent="-285750">
              <a:lnSpc>
                <a:spcPct val="120000"/>
              </a:lnSpc>
              <a:spcBef>
                <a:spcPts val="400"/>
              </a:spcBef>
              <a:buSzPct val="80000"/>
              <a:defRPr sz="1800">
                <a:solidFill>
                  <a:srgbClr val="000000"/>
                </a:solidFill>
              </a:defRPr>
            </a:pPr>
            <a:r>
              <a:rPr lang="en-AU" sz="1800" dirty="0">
                <a:solidFill>
                  <a:schemeClr val="bg2">
                    <a:lumMod val="10000"/>
                  </a:schemeClr>
                </a:solidFill>
              </a:rPr>
              <a:t>material objects </a:t>
            </a:r>
          </a:p>
          <a:p>
            <a:pPr marL="539750" indent="-285750">
              <a:lnSpc>
                <a:spcPct val="120000"/>
              </a:lnSpc>
              <a:spcBef>
                <a:spcPts val="400"/>
              </a:spcBef>
              <a:buSzPct val="80000"/>
              <a:defRPr sz="1800">
                <a:solidFill>
                  <a:srgbClr val="000000"/>
                </a:solidFill>
              </a:defRPr>
            </a:pPr>
            <a:r>
              <a:rPr lang="en-AU" sz="1800" dirty="0">
                <a:solidFill>
                  <a:schemeClr val="bg2">
                    <a:lumMod val="10000"/>
                  </a:schemeClr>
                </a:solidFill>
              </a:rPr>
              <a:t>parts of the human body such as hair, nails, bones, etc. </a:t>
            </a:r>
          </a:p>
          <a:p>
            <a:pPr marL="539750" indent="-285750">
              <a:lnSpc>
                <a:spcPct val="120000"/>
              </a:lnSpc>
              <a:spcBef>
                <a:spcPts val="400"/>
              </a:spcBef>
              <a:buSzPct val="80000"/>
              <a:defRPr sz="1800">
                <a:solidFill>
                  <a:srgbClr val="000000"/>
                </a:solidFill>
              </a:defRPr>
            </a:pPr>
            <a:r>
              <a:rPr lang="en-AU" sz="1800" dirty="0">
                <a:solidFill>
                  <a:schemeClr val="bg2">
                    <a:lumMod val="10000"/>
                  </a:schemeClr>
                </a:solidFill>
              </a:rPr>
              <a:t>anything at all that you can physically touch, and be inspired by! </a:t>
            </a:r>
          </a:p>
          <a:p>
            <a:pPr marL="539750" indent="-285750">
              <a:lnSpc>
                <a:spcPct val="120000"/>
              </a:lnSpc>
              <a:spcBef>
                <a:spcPts val="400"/>
              </a:spcBef>
              <a:buSzPct val="80000"/>
              <a:defRPr sz="1800">
                <a:solidFill>
                  <a:srgbClr val="000000"/>
                </a:solidFill>
              </a:defRPr>
            </a:pPr>
            <a:endParaRPr lang="en-AU" sz="1800" dirty="0">
              <a:solidFill>
                <a:schemeClr val="bg2">
                  <a:lumMod val="10000"/>
                </a:schemeClr>
              </a:solidFill>
            </a:endParaRPr>
          </a:p>
        </p:txBody>
      </p:sp>
      <p:pic>
        <p:nvPicPr>
          <p:cNvPr id="5" name="Picture 4">
            <a:extLst>
              <a:ext uri="{FF2B5EF4-FFF2-40B4-BE49-F238E27FC236}">
                <a16:creationId xmlns:a16="http://schemas.microsoft.com/office/drawing/2014/main" id="{57E7DBB9-3A18-4D3A-887F-763933ECCF6E}"/>
              </a:ext>
            </a:extLst>
          </p:cNvPr>
          <p:cNvPicPr>
            <a:picLocks noChangeAspect="1"/>
          </p:cNvPicPr>
          <p:nvPr/>
        </p:nvPicPr>
        <p:blipFill>
          <a:blip r:embed="rId3"/>
          <a:stretch>
            <a:fillRect/>
          </a:stretch>
        </p:blipFill>
        <p:spPr>
          <a:xfrm>
            <a:off x="6847668" y="1484313"/>
            <a:ext cx="4864907" cy="2740793"/>
          </a:xfrm>
          <a:prstGeom prst="rect">
            <a:avLst/>
          </a:prstGeom>
        </p:spPr>
      </p:pic>
    </p:spTree>
    <p:extLst>
      <p:ext uri="{BB962C8B-B14F-4D97-AF65-F5344CB8AC3E}">
        <p14:creationId xmlns:p14="http://schemas.microsoft.com/office/powerpoint/2010/main" val="301291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12595" y="472334"/>
            <a:ext cx="10515600" cy="1325563"/>
          </a:xfrm>
          <a:prstGeom prst="rect">
            <a:avLst/>
          </a:prstGeom>
        </p:spPr>
        <p:txBody>
          <a:bodyPr/>
          <a:lstStyle/>
          <a:p>
            <a:r>
              <a:rPr lang="en-AU" b="1" dirty="0">
                <a:solidFill>
                  <a:srgbClr val="C00000"/>
                </a:solidFill>
              </a:rPr>
              <a:t>Exploration: Tactile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85649" y="1484313"/>
            <a:ext cx="7041273" cy="4269716"/>
          </a:xfrm>
          <a:prstGeom prst="rect">
            <a:avLst/>
          </a:prstGeom>
        </p:spPr>
        <p:txBody>
          <a:bodyPr>
            <a:noAutofit/>
          </a:bodyPr>
          <a:lstStyle/>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Tactile stimulus task:</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1: </a:t>
            </a:r>
            <a:r>
              <a:rPr lang="en-AU" sz="1300" dirty="0">
                <a:solidFill>
                  <a:schemeClr val="bg2">
                    <a:lumMod val="10000"/>
                  </a:schemeClr>
                </a:solidFill>
              </a:rPr>
              <a:t>Students must pair up: person A and person B.</a:t>
            </a:r>
            <a:endParaRPr lang="en-AU" sz="1300" b="1"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2:</a:t>
            </a:r>
            <a:r>
              <a:rPr lang="en-AU" sz="1300" dirty="0">
                <a:solidFill>
                  <a:schemeClr val="bg2">
                    <a:lumMod val="10000"/>
                  </a:schemeClr>
                </a:solidFill>
              </a:rPr>
              <a:t> Person A must close their eyes.</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3:</a:t>
            </a:r>
            <a:r>
              <a:rPr lang="en-AU" sz="1300" dirty="0">
                <a:solidFill>
                  <a:schemeClr val="bg2">
                    <a:lumMod val="10000"/>
                  </a:schemeClr>
                </a:solidFill>
              </a:rPr>
              <a:t> Person B is going to lead them around the room, helping them feel the elements within the room. </a:t>
            </a:r>
            <a:r>
              <a:rPr lang="en-AU" sz="1300" dirty="0" err="1">
                <a:solidFill>
                  <a:schemeClr val="bg2">
                    <a:lumMod val="10000"/>
                  </a:schemeClr>
                </a:solidFill>
              </a:rPr>
              <a:t>Eg</a:t>
            </a:r>
            <a:r>
              <a:rPr lang="en-AU" sz="1300" dirty="0">
                <a:solidFill>
                  <a:schemeClr val="bg2">
                    <a:lumMod val="10000"/>
                  </a:schemeClr>
                </a:solidFill>
              </a:rPr>
              <a:t>: the cold or warmth of elements, soft and hard surfaces, little or big objects, etc. Try and lead them to a variety of tactile stimuli.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4:</a:t>
            </a:r>
            <a:r>
              <a:rPr lang="en-AU" sz="1300" dirty="0">
                <a:solidFill>
                  <a:schemeClr val="bg2">
                    <a:lumMod val="10000"/>
                  </a:schemeClr>
                </a:solidFill>
              </a:rPr>
              <a:t> Person A must choose one thing they felt inspired by.</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5: </a:t>
            </a:r>
            <a:r>
              <a:rPr lang="en-AU" sz="1300" dirty="0">
                <a:solidFill>
                  <a:schemeClr val="bg2">
                    <a:lumMod val="10000"/>
                  </a:schemeClr>
                </a:solidFill>
              </a:rPr>
              <a:t>Person A and B swap roles and repeat steps one to four.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6: </a:t>
            </a:r>
            <a:r>
              <a:rPr lang="en-AU" sz="1300" dirty="0">
                <a:solidFill>
                  <a:schemeClr val="bg2">
                    <a:lumMod val="10000"/>
                  </a:schemeClr>
                </a:solidFill>
              </a:rPr>
              <a:t>Together, document both of your ideas in your process diary, choose one tactile element and create an idea from it.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7:</a:t>
            </a:r>
            <a:r>
              <a:rPr lang="en-AU" sz="1300" dirty="0">
                <a:solidFill>
                  <a:schemeClr val="bg2">
                    <a:lumMod val="10000"/>
                  </a:schemeClr>
                </a:solidFill>
              </a:rPr>
              <a:t> Develop six to eight shapes representing this idea, using different levels and directions.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8:</a:t>
            </a:r>
            <a:r>
              <a:rPr lang="en-AU" sz="1300" dirty="0">
                <a:solidFill>
                  <a:schemeClr val="bg2">
                    <a:lumMod val="10000"/>
                  </a:schemeClr>
                </a:solidFill>
              </a:rPr>
              <a:t> Link these shapes together.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9:</a:t>
            </a:r>
            <a:r>
              <a:rPr lang="en-AU" sz="1300" dirty="0">
                <a:solidFill>
                  <a:schemeClr val="bg2">
                    <a:lumMod val="10000"/>
                  </a:schemeClr>
                </a:solidFill>
              </a:rPr>
              <a:t> Change the tempo of this phrase, </a:t>
            </a:r>
            <a:r>
              <a:rPr lang="en-AU" sz="1300" dirty="0" err="1">
                <a:solidFill>
                  <a:schemeClr val="bg2">
                    <a:lumMod val="10000"/>
                  </a:schemeClr>
                </a:solidFill>
              </a:rPr>
              <a:t>eg</a:t>
            </a:r>
            <a:r>
              <a:rPr lang="en-AU" sz="1300" dirty="0">
                <a:solidFill>
                  <a:schemeClr val="bg2">
                    <a:lumMod val="10000"/>
                  </a:schemeClr>
                </a:solidFill>
              </a:rPr>
              <a:t>: slow down or speed up parts.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10: </a:t>
            </a:r>
            <a:r>
              <a:rPr lang="en-AU" sz="1300" dirty="0">
                <a:solidFill>
                  <a:schemeClr val="bg2">
                    <a:lumMod val="10000"/>
                  </a:schemeClr>
                </a:solidFill>
              </a:rPr>
              <a:t>Add in two stillness’s.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11: </a:t>
            </a:r>
            <a:r>
              <a:rPr lang="en-AU" sz="1300" dirty="0">
                <a:solidFill>
                  <a:schemeClr val="bg2">
                    <a:lumMod val="10000"/>
                  </a:schemeClr>
                </a:solidFill>
              </a:rPr>
              <a:t>Perform to an instrumental piece of music for the class. </a:t>
            </a:r>
          </a:p>
          <a:p>
            <a:pPr marL="254000" indent="0">
              <a:lnSpc>
                <a:spcPct val="120000"/>
              </a:lnSpc>
              <a:spcBef>
                <a:spcPts val="400"/>
              </a:spcBef>
              <a:buSzPct val="80000"/>
              <a:buNone/>
              <a:defRPr sz="1800">
                <a:solidFill>
                  <a:srgbClr val="000000"/>
                </a:solidFill>
              </a:defRPr>
            </a:pPr>
            <a:r>
              <a:rPr lang="en-AU" sz="1300" b="1" dirty="0">
                <a:solidFill>
                  <a:schemeClr val="bg2">
                    <a:lumMod val="10000"/>
                  </a:schemeClr>
                </a:solidFill>
              </a:rPr>
              <a:t>Step 12: </a:t>
            </a:r>
            <a:r>
              <a:rPr lang="en-AU" sz="1300" dirty="0">
                <a:solidFill>
                  <a:schemeClr val="bg2">
                    <a:lumMod val="10000"/>
                  </a:schemeClr>
                </a:solidFill>
              </a:rPr>
              <a:t>Discuss and write an entry in your process diary on the success of this exercise. </a:t>
            </a:r>
          </a:p>
        </p:txBody>
      </p:sp>
      <p:pic>
        <p:nvPicPr>
          <p:cNvPr id="10" name="Picture 9">
            <a:extLst>
              <a:ext uri="{FF2B5EF4-FFF2-40B4-BE49-F238E27FC236}">
                <a16:creationId xmlns:a16="http://schemas.microsoft.com/office/drawing/2014/main" id="{DA3082D6-6C38-4B89-95A4-62D69903837E}"/>
              </a:ext>
            </a:extLst>
          </p:cNvPr>
          <p:cNvPicPr>
            <a:picLocks noChangeAspect="1"/>
          </p:cNvPicPr>
          <p:nvPr/>
        </p:nvPicPr>
        <p:blipFill>
          <a:blip r:embed="rId3"/>
          <a:stretch>
            <a:fillRect/>
          </a:stretch>
        </p:blipFill>
        <p:spPr>
          <a:xfrm>
            <a:off x="7415805" y="1484313"/>
            <a:ext cx="4296770" cy="2851033"/>
          </a:xfrm>
          <a:prstGeom prst="rect">
            <a:avLst/>
          </a:prstGeom>
        </p:spPr>
      </p:pic>
    </p:spTree>
    <p:extLst>
      <p:ext uri="{BB962C8B-B14F-4D97-AF65-F5344CB8AC3E}">
        <p14:creationId xmlns:p14="http://schemas.microsoft.com/office/powerpoint/2010/main" val="152734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390292" y="437061"/>
            <a:ext cx="10515600" cy="1325563"/>
          </a:xfrm>
          <a:prstGeom prst="rect">
            <a:avLst/>
          </a:prstGeom>
        </p:spPr>
        <p:txBody>
          <a:bodyPr/>
          <a:lstStyle/>
          <a:p>
            <a:r>
              <a:rPr lang="en-AU" b="1" dirty="0">
                <a:solidFill>
                  <a:srgbClr val="C00000"/>
                </a:solidFill>
              </a:rPr>
              <a:t>Exploration: Let’s explore the different stimuli</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89931" y="1484313"/>
            <a:ext cx="5737861" cy="3359953"/>
          </a:xfrm>
          <a:prstGeom prst="rect">
            <a:avLst/>
          </a:prstGeom>
        </p:spPr>
        <p:txBody>
          <a:bodyPr>
            <a:noAutofit/>
          </a:bodyPr>
          <a:lstStyle/>
          <a:p>
            <a:pPr marL="254000" indent="0">
              <a:lnSpc>
                <a:spcPct val="120000"/>
              </a:lnSpc>
              <a:spcBef>
                <a:spcPts val="400"/>
              </a:spcBef>
              <a:buSzPct val="80000"/>
              <a:buNone/>
              <a:defRPr sz="1800">
                <a:solidFill>
                  <a:srgbClr val="000000"/>
                </a:solidFill>
              </a:defRPr>
            </a:pPr>
            <a:r>
              <a:rPr lang="en-AU" sz="2100" b="1" dirty="0">
                <a:solidFill>
                  <a:schemeClr val="bg2">
                    <a:lumMod val="10000"/>
                  </a:schemeClr>
                </a:solidFill>
              </a:rPr>
              <a:t>Ideational: What we think</a:t>
            </a: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When you simply think of an idea to create a work about. </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This stimulus is the most common among dancers.</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Explore the differences between ideational stimuli and the other types </a:t>
            </a:r>
            <a:r>
              <a:rPr lang="en-AU" sz="2100">
                <a:solidFill>
                  <a:schemeClr val="bg2">
                    <a:lumMod val="10000"/>
                  </a:schemeClr>
                </a:solidFill>
              </a:rPr>
              <a:t>of </a:t>
            </a:r>
            <a:r>
              <a:rPr lang="en-AU" sz="2100" smtClean="0">
                <a:solidFill>
                  <a:schemeClr val="bg2">
                    <a:lumMod val="10000"/>
                  </a:schemeClr>
                </a:solidFill>
              </a:rPr>
              <a:t>stimuli.</a:t>
            </a: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endParaRPr lang="en-AU" sz="2100" dirty="0">
              <a:solidFill>
                <a:schemeClr val="bg2">
                  <a:lumMod val="10000"/>
                </a:schemeClr>
              </a:solidFill>
            </a:endParaRP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 </a:t>
            </a:r>
          </a:p>
        </p:txBody>
      </p:sp>
      <p:pic>
        <p:nvPicPr>
          <p:cNvPr id="4" name="Picture 3">
            <a:extLst>
              <a:ext uri="{FF2B5EF4-FFF2-40B4-BE49-F238E27FC236}">
                <a16:creationId xmlns:a16="http://schemas.microsoft.com/office/drawing/2014/main" id="{CEB29A5F-FB2B-4443-9968-275C3CC309D1}"/>
              </a:ext>
            </a:extLst>
          </p:cNvPr>
          <p:cNvPicPr>
            <a:picLocks noChangeAspect="1"/>
          </p:cNvPicPr>
          <p:nvPr/>
        </p:nvPicPr>
        <p:blipFill>
          <a:blip r:embed="rId3"/>
          <a:stretch>
            <a:fillRect/>
          </a:stretch>
        </p:blipFill>
        <p:spPr>
          <a:xfrm>
            <a:off x="4703884" y="4228372"/>
            <a:ext cx="1457024" cy="1457024"/>
          </a:xfrm>
          <a:prstGeom prst="rect">
            <a:avLst/>
          </a:prstGeom>
        </p:spPr>
      </p:pic>
      <p:pic>
        <p:nvPicPr>
          <p:cNvPr id="6" name="Picture 5">
            <a:extLst>
              <a:ext uri="{FF2B5EF4-FFF2-40B4-BE49-F238E27FC236}">
                <a16:creationId xmlns:a16="http://schemas.microsoft.com/office/drawing/2014/main" id="{1541D3BB-EF0C-400A-91EC-58C8ADD071B2}"/>
              </a:ext>
            </a:extLst>
          </p:cNvPr>
          <p:cNvPicPr>
            <a:picLocks noChangeAspect="1"/>
          </p:cNvPicPr>
          <p:nvPr/>
        </p:nvPicPr>
        <p:blipFill>
          <a:blip r:embed="rId4"/>
          <a:stretch>
            <a:fillRect/>
          </a:stretch>
        </p:blipFill>
        <p:spPr>
          <a:xfrm>
            <a:off x="8205706" y="3945285"/>
            <a:ext cx="1907204" cy="1729198"/>
          </a:xfrm>
          <a:prstGeom prst="rect">
            <a:avLst/>
          </a:prstGeom>
        </p:spPr>
      </p:pic>
      <p:sp>
        <p:nvSpPr>
          <p:cNvPr id="7" name="TextBox 6">
            <a:extLst>
              <a:ext uri="{FF2B5EF4-FFF2-40B4-BE49-F238E27FC236}">
                <a16:creationId xmlns:a16="http://schemas.microsoft.com/office/drawing/2014/main" id="{E85044CA-4676-493E-B385-EDCF82838128}"/>
              </a:ext>
            </a:extLst>
          </p:cNvPr>
          <p:cNvSpPr txBox="1"/>
          <p:nvPr/>
        </p:nvSpPr>
        <p:spPr>
          <a:xfrm>
            <a:off x="5865828" y="1484313"/>
            <a:ext cx="5846747" cy="1413720"/>
          </a:xfrm>
          <a:prstGeom prst="rect">
            <a:avLst/>
          </a:prstGeom>
          <a:noFill/>
        </p:spPr>
        <p:txBody>
          <a:bodyPr wrap="square" rtlCol="0">
            <a:noAutofit/>
          </a:bodyPr>
          <a:lstStyle/>
          <a:p>
            <a:pPr marL="254000" indent="0">
              <a:lnSpc>
                <a:spcPct val="120000"/>
              </a:lnSpc>
              <a:spcBef>
                <a:spcPts val="400"/>
              </a:spcBef>
              <a:buSzPct val="80000"/>
              <a:buNone/>
              <a:defRPr sz="1800">
                <a:solidFill>
                  <a:srgbClr val="000000"/>
                </a:solidFill>
              </a:defRPr>
            </a:pPr>
            <a:r>
              <a:rPr lang="en-AU" sz="2100" b="1" dirty="0">
                <a:solidFill>
                  <a:schemeClr val="bg2">
                    <a:lumMod val="10000"/>
                  </a:schemeClr>
                </a:solidFill>
              </a:rPr>
              <a:t>Kinaesthetic: Comes from movement</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When you start improvising and an idea comes to you.</a:t>
            </a:r>
          </a:p>
          <a:p>
            <a:pPr marL="254000" indent="0">
              <a:lnSpc>
                <a:spcPct val="120000"/>
              </a:lnSpc>
              <a:spcBef>
                <a:spcPts val="400"/>
              </a:spcBef>
              <a:buSzPct val="80000"/>
              <a:buNone/>
              <a:defRPr sz="1800">
                <a:solidFill>
                  <a:srgbClr val="000000"/>
                </a:solidFill>
              </a:defRPr>
            </a:pPr>
            <a:r>
              <a:rPr lang="en-AU" sz="2100" dirty="0">
                <a:solidFill>
                  <a:schemeClr val="bg2">
                    <a:lumMod val="10000"/>
                  </a:schemeClr>
                </a:solidFill>
              </a:rPr>
              <a:t>Explore the possible positive and negative effects of kinaesthetic </a:t>
            </a:r>
            <a:r>
              <a:rPr lang="en-AU" sz="2100" dirty="0" smtClean="0">
                <a:solidFill>
                  <a:schemeClr val="bg2">
                    <a:lumMod val="10000"/>
                  </a:schemeClr>
                </a:solidFill>
              </a:rPr>
              <a:t>stimuli.</a:t>
            </a:r>
            <a:endParaRPr lang="en-AU" sz="2100" dirty="0">
              <a:solidFill>
                <a:schemeClr val="bg2">
                  <a:lumMod val="10000"/>
                </a:schemeClr>
              </a:solidFill>
            </a:endParaRPr>
          </a:p>
        </p:txBody>
      </p:sp>
    </p:spTree>
    <p:extLst>
      <p:ext uri="{BB962C8B-B14F-4D97-AF65-F5344CB8AC3E}">
        <p14:creationId xmlns:p14="http://schemas.microsoft.com/office/powerpoint/2010/main" val="32093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1" cy="1325563"/>
          </a:xfrm>
          <a:prstGeom prst="rect">
            <a:avLst/>
          </a:prstGeom>
        </p:spPr>
        <p:txBody>
          <a:bodyPr/>
          <a:lstStyle/>
          <a:p>
            <a:r>
              <a:rPr lang="en-AU" b="1" dirty="0">
                <a:solidFill>
                  <a:srgbClr val="C00000"/>
                </a:solidFill>
              </a:rPr>
              <a:t>What we will explore</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293647" y="1484313"/>
            <a:ext cx="7848600" cy="4080510"/>
          </a:xfrm>
          <a:prstGeom prst="rect">
            <a:avLst/>
          </a:prstGeom>
        </p:spPr>
        <p:txBody>
          <a:bodyPr>
            <a:noAutofit/>
          </a:bodyPr>
          <a:lstStyle/>
          <a:p>
            <a:pPr marL="573099" indent="-319099">
              <a:spcBef>
                <a:spcPts val="400"/>
              </a:spcBef>
              <a:buSzPct val="80000"/>
              <a:defRPr sz="1800">
                <a:solidFill>
                  <a:srgbClr val="000000"/>
                </a:solidFill>
              </a:defRPr>
            </a:pPr>
            <a:r>
              <a:rPr lang="en-AU" sz="2100" dirty="0">
                <a:solidFill>
                  <a:schemeClr val="bg2">
                    <a:lumMod val="10000"/>
                  </a:schemeClr>
                </a:solidFill>
              </a:rPr>
              <a:t>Process diary</a:t>
            </a:r>
          </a:p>
          <a:p>
            <a:pPr marL="573099" indent="-319099">
              <a:spcBef>
                <a:spcPts val="400"/>
              </a:spcBef>
              <a:buSzPct val="80000"/>
              <a:defRPr sz="1800">
                <a:solidFill>
                  <a:srgbClr val="000000"/>
                </a:solidFill>
              </a:defRPr>
            </a:pPr>
            <a:r>
              <a:rPr lang="en-AU" sz="2100" dirty="0">
                <a:solidFill>
                  <a:schemeClr val="bg2">
                    <a:lumMod val="10000"/>
                  </a:schemeClr>
                </a:solidFill>
              </a:rPr>
              <a:t>Intent</a:t>
            </a:r>
          </a:p>
          <a:p>
            <a:pPr marL="573099" indent="-319099">
              <a:spcBef>
                <a:spcPts val="400"/>
              </a:spcBef>
              <a:buSzPct val="80000"/>
              <a:defRPr sz="1800">
                <a:solidFill>
                  <a:srgbClr val="000000"/>
                </a:solidFill>
              </a:defRPr>
            </a:pPr>
            <a:r>
              <a:rPr lang="en-AU" sz="2100" dirty="0">
                <a:solidFill>
                  <a:schemeClr val="bg2">
                    <a:lumMod val="10000"/>
                  </a:schemeClr>
                </a:solidFill>
              </a:rPr>
              <a:t>Stimulus</a:t>
            </a:r>
          </a:p>
          <a:p>
            <a:pPr marL="573099" indent="-319099">
              <a:spcBef>
                <a:spcPts val="400"/>
              </a:spcBef>
              <a:buSzPct val="80000"/>
              <a:defRPr sz="1800">
                <a:solidFill>
                  <a:srgbClr val="000000"/>
                </a:solidFill>
              </a:defRPr>
            </a:pPr>
            <a:r>
              <a:rPr lang="en-AU" sz="2100" dirty="0">
                <a:solidFill>
                  <a:schemeClr val="bg2">
                    <a:lumMod val="10000"/>
                  </a:schemeClr>
                </a:solidFill>
              </a:rPr>
              <a:t>Exploration</a:t>
            </a:r>
          </a:p>
        </p:txBody>
      </p:sp>
    </p:spTree>
    <p:extLst>
      <p:ext uri="{BB962C8B-B14F-4D97-AF65-F5344CB8AC3E}">
        <p14:creationId xmlns:p14="http://schemas.microsoft.com/office/powerpoint/2010/main" val="380038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1325563"/>
          </a:xfrm>
          <a:prstGeom prst="rect">
            <a:avLst/>
          </a:prstGeom>
        </p:spPr>
        <p:txBody>
          <a:bodyPr/>
          <a:lstStyle/>
          <a:p>
            <a:r>
              <a:rPr lang="en-AU" b="1" dirty="0">
                <a:solidFill>
                  <a:srgbClr val="C00000"/>
                </a:solidFill>
              </a:rPr>
              <a:t>Process diary</a:t>
            </a:r>
          </a:p>
        </p:txBody>
      </p:sp>
      <p:sp>
        <p:nvSpPr>
          <p:cNvPr id="4" name="TextBox 3">
            <a:extLst>
              <a:ext uri="{FF2B5EF4-FFF2-40B4-BE49-F238E27FC236}">
                <a16:creationId xmlns:a16="http://schemas.microsoft.com/office/drawing/2014/main" id="{6DD6B8F8-C47F-4C75-B204-4E5E552A033B}"/>
              </a:ext>
            </a:extLst>
          </p:cNvPr>
          <p:cNvSpPr txBox="1"/>
          <p:nvPr/>
        </p:nvSpPr>
        <p:spPr>
          <a:xfrm>
            <a:off x="515938" y="1484313"/>
            <a:ext cx="7830893" cy="1569660"/>
          </a:xfrm>
          <a:prstGeom prst="rect">
            <a:avLst/>
          </a:prstGeom>
          <a:noFill/>
        </p:spPr>
        <p:txBody>
          <a:bodyPr wrap="square" rtlCol="0">
            <a:noAutofit/>
          </a:bodyPr>
          <a:lstStyle/>
          <a:p>
            <a:r>
              <a:rPr lang="en-AU" sz="2100" dirty="0"/>
              <a:t>A process diary is a work book that you document your experiences in. At the end of each composition class, you will be given five minutes to write down and reflect on what you developed that lesson.</a:t>
            </a:r>
          </a:p>
          <a:p>
            <a:endParaRPr lang="en-AU" sz="2100" dirty="0"/>
          </a:p>
          <a:p>
            <a:r>
              <a:rPr lang="en-AU" sz="2100" dirty="0"/>
              <a:t>Glue the attached worksheet into your process diary.</a:t>
            </a:r>
          </a:p>
          <a:p>
            <a:endParaRPr lang="en-AU" sz="2100" dirty="0"/>
          </a:p>
        </p:txBody>
      </p:sp>
      <p:pic>
        <p:nvPicPr>
          <p:cNvPr id="3" name="Picture 2">
            <a:extLst>
              <a:ext uri="{FF2B5EF4-FFF2-40B4-BE49-F238E27FC236}">
                <a16:creationId xmlns:a16="http://schemas.microsoft.com/office/drawing/2014/main" id="{D04F70A6-09C8-44AD-A744-839A72CCC38A}"/>
              </a:ext>
            </a:extLst>
          </p:cNvPr>
          <p:cNvPicPr>
            <a:picLocks noChangeAspect="1"/>
          </p:cNvPicPr>
          <p:nvPr/>
        </p:nvPicPr>
        <p:blipFill>
          <a:blip r:embed="rId3"/>
          <a:stretch>
            <a:fillRect/>
          </a:stretch>
        </p:blipFill>
        <p:spPr>
          <a:xfrm>
            <a:off x="7558973" y="2913050"/>
            <a:ext cx="4048095" cy="2688569"/>
          </a:xfrm>
          <a:prstGeom prst="rect">
            <a:avLst/>
          </a:prstGeom>
        </p:spPr>
      </p:pic>
      <p:sp>
        <p:nvSpPr>
          <p:cNvPr id="5" name="TextBox 4">
            <a:extLst>
              <a:ext uri="{FF2B5EF4-FFF2-40B4-BE49-F238E27FC236}">
                <a16:creationId xmlns:a16="http://schemas.microsoft.com/office/drawing/2014/main" id="{0F66013D-FBF7-490E-B952-C2F78FFDAF6E}"/>
              </a:ext>
            </a:extLst>
          </p:cNvPr>
          <p:cNvSpPr txBox="1"/>
          <p:nvPr/>
        </p:nvSpPr>
        <p:spPr>
          <a:xfrm>
            <a:off x="4291447" y="3296744"/>
            <a:ext cx="2964581" cy="2062103"/>
          </a:xfrm>
          <a:prstGeom prst="rect">
            <a:avLst/>
          </a:prstGeom>
          <a:noFill/>
        </p:spPr>
        <p:txBody>
          <a:bodyPr wrap="square" rtlCol="0">
            <a:noAutofit/>
          </a:bodyPr>
          <a:lstStyle/>
          <a:p>
            <a:r>
              <a:rPr lang="en-AU" sz="2100" dirty="0"/>
              <a:t>It is a diary of:</a:t>
            </a:r>
          </a:p>
          <a:p>
            <a:pPr marL="342900" indent="-342900">
              <a:buFont typeface="+mj-lt"/>
              <a:buAutoNum type="arabicPeriod"/>
            </a:pPr>
            <a:r>
              <a:rPr lang="en-AU" sz="2100" dirty="0"/>
              <a:t>your ideas</a:t>
            </a:r>
          </a:p>
          <a:p>
            <a:pPr marL="342900" indent="-342900">
              <a:buFont typeface="+mj-lt"/>
              <a:buAutoNum type="arabicPeriod"/>
            </a:pPr>
            <a:r>
              <a:rPr lang="en-AU" sz="2100" dirty="0"/>
              <a:t>inspiration</a:t>
            </a:r>
          </a:p>
          <a:p>
            <a:pPr marL="342900" indent="-342900">
              <a:buFont typeface="+mj-lt"/>
              <a:buAutoNum type="arabicPeriod"/>
            </a:pPr>
            <a:r>
              <a:rPr lang="en-AU" sz="2100" dirty="0"/>
              <a:t>music choices</a:t>
            </a:r>
          </a:p>
          <a:p>
            <a:pPr marL="342900" indent="-342900">
              <a:buFont typeface="+mj-lt"/>
              <a:buAutoNum type="arabicPeriod"/>
            </a:pPr>
            <a:r>
              <a:rPr lang="en-AU" sz="2100" dirty="0"/>
              <a:t>your creative process</a:t>
            </a:r>
          </a:p>
          <a:p>
            <a:pPr marL="342900" indent="-342900">
              <a:buFont typeface="+mj-lt"/>
              <a:buAutoNum type="arabicPeriod"/>
            </a:pPr>
            <a:r>
              <a:rPr lang="en-AU" sz="2100" dirty="0"/>
              <a:t>any changes made</a:t>
            </a:r>
          </a:p>
          <a:p>
            <a:pPr marL="342900" indent="-342900">
              <a:buFont typeface="+mj-lt"/>
              <a:buAutoNum type="arabicPeriod"/>
            </a:pPr>
            <a:r>
              <a:rPr lang="en-AU" sz="2100" dirty="0"/>
              <a:t>how you are finding the </a:t>
            </a:r>
            <a:r>
              <a:rPr lang="en-AU" sz="2100" dirty="0" smtClean="0"/>
              <a:t>process.</a:t>
            </a:r>
            <a:endParaRPr lang="en-AU" sz="2100" dirty="0"/>
          </a:p>
        </p:txBody>
      </p:sp>
      <p:sp>
        <p:nvSpPr>
          <p:cNvPr id="6" name="TextBox 5">
            <a:extLst>
              <a:ext uri="{FF2B5EF4-FFF2-40B4-BE49-F238E27FC236}">
                <a16:creationId xmlns:a16="http://schemas.microsoft.com/office/drawing/2014/main" id="{55A8E647-7973-4A74-B9F3-EE473ABF9711}"/>
              </a:ext>
            </a:extLst>
          </p:cNvPr>
          <p:cNvSpPr txBox="1"/>
          <p:nvPr/>
        </p:nvSpPr>
        <p:spPr>
          <a:xfrm>
            <a:off x="515938" y="3413353"/>
            <a:ext cx="3686475" cy="1569660"/>
          </a:xfrm>
          <a:prstGeom prst="rect">
            <a:avLst/>
          </a:prstGeom>
          <a:noFill/>
        </p:spPr>
        <p:txBody>
          <a:bodyPr wrap="square" rtlCol="0">
            <a:noAutofit/>
          </a:bodyPr>
          <a:lstStyle/>
          <a:p>
            <a:r>
              <a:rPr lang="en-AU" sz="2100" dirty="0"/>
              <a:t>A normal entry should answer the </a:t>
            </a:r>
            <a:r>
              <a:rPr lang="en-AU" sz="2100" dirty="0" smtClean="0"/>
              <a:t>questions below.</a:t>
            </a:r>
            <a:endParaRPr lang="en-AU" sz="2100" dirty="0"/>
          </a:p>
          <a:p>
            <a:pPr marL="285750" indent="-285750">
              <a:buFont typeface="Arial" panose="020B0604020202020204" pitchFamily="34" charset="0"/>
              <a:buChar char="•"/>
            </a:pPr>
            <a:r>
              <a:rPr lang="en-AU" sz="2100" dirty="0"/>
              <a:t>What did you accomplish today?</a:t>
            </a:r>
          </a:p>
          <a:p>
            <a:pPr marL="285750" indent="-285750">
              <a:buFont typeface="Arial" panose="020B0604020202020204" pitchFamily="34" charset="0"/>
              <a:buChar char="•"/>
            </a:pPr>
            <a:r>
              <a:rPr lang="en-AU" sz="2100" dirty="0"/>
              <a:t>What hardships did you face?</a:t>
            </a:r>
          </a:p>
          <a:p>
            <a:pPr marL="285750" indent="-285750">
              <a:buFont typeface="Arial" panose="020B0604020202020204" pitchFamily="34" charset="0"/>
              <a:buChar char="•"/>
            </a:pPr>
            <a:r>
              <a:rPr lang="en-AU" sz="2100" dirty="0"/>
              <a:t>Where will you go from here in the process?</a:t>
            </a:r>
          </a:p>
        </p:txBody>
      </p:sp>
    </p:spTree>
    <p:extLst>
      <p:ext uri="{BB962C8B-B14F-4D97-AF65-F5344CB8AC3E}">
        <p14:creationId xmlns:p14="http://schemas.microsoft.com/office/powerpoint/2010/main" val="40016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71138" y="584200"/>
            <a:ext cx="10400095" cy="1325563"/>
          </a:xfrm>
          <a:prstGeom prst="rect">
            <a:avLst/>
          </a:prstGeom>
        </p:spPr>
        <p:txBody>
          <a:bodyPr/>
          <a:lstStyle/>
          <a:p>
            <a:r>
              <a:rPr lang="en-AU" b="1" dirty="0">
                <a:solidFill>
                  <a:srgbClr val="C00000"/>
                </a:solidFill>
              </a:rPr>
              <a:t>Intent</a:t>
            </a:r>
          </a:p>
        </p:txBody>
      </p:sp>
      <p:sp>
        <p:nvSpPr>
          <p:cNvPr id="4" name="TextBox 3">
            <a:extLst>
              <a:ext uri="{FF2B5EF4-FFF2-40B4-BE49-F238E27FC236}">
                <a16:creationId xmlns:a16="http://schemas.microsoft.com/office/drawing/2014/main" id="{A8808F67-3E86-4BDA-8C8B-8CCA635BE917}"/>
              </a:ext>
            </a:extLst>
          </p:cNvPr>
          <p:cNvSpPr txBox="1"/>
          <p:nvPr/>
        </p:nvSpPr>
        <p:spPr>
          <a:xfrm>
            <a:off x="471138" y="1484313"/>
            <a:ext cx="5302316" cy="2677656"/>
          </a:xfrm>
          <a:prstGeom prst="rect">
            <a:avLst/>
          </a:prstGeom>
          <a:noFill/>
        </p:spPr>
        <p:txBody>
          <a:bodyPr wrap="square" rtlCol="0">
            <a:noAutofit/>
          </a:bodyPr>
          <a:lstStyle/>
          <a:p>
            <a:r>
              <a:rPr lang="en-AU" sz="2100" dirty="0"/>
              <a:t>What is an intent? </a:t>
            </a:r>
          </a:p>
          <a:p>
            <a:endParaRPr lang="en-AU" sz="2100" dirty="0"/>
          </a:p>
          <a:p>
            <a:r>
              <a:rPr lang="en-AU" sz="2100" dirty="0"/>
              <a:t>What is the idea behind the dance?</a:t>
            </a:r>
          </a:p>
          <a:p>
            <a:r>
              <a:rPr lang="en-AU" sz="2100" dirty="0"/>
              <a:t>What is your dance about?</a:t>
            </a:r>
          </a:p>
          <a:p>
            <a:r>
              <a:rPr lang="en-AU" sz="2100" dirty="0"/>
              <a:t>What story are you trying to convey?</a:t>
            </a:r>
          </a:p>
          <a:p>
            <a:endParaRPr lang="en-AU" sz="2100" dirty="0"/>
          </a:p>
          <a:p>
            <a:r>
              <a:rPr lang="en-AU" sz="2100" dirty="0"/>
              <a:t>These all mean intent.  </a:t>
            </a:r>
          </a:p>
        </p:txBody>
      </p:sp>
      <p:pic>
        <p:nvPicPr>
          <p:cNvPr id="5" name="Picture 4">
            <a:extLst>
              <a:ext uri="{FF2B5EF4-FFF2-40B4-BE49-F238E27FC236}">
                <a16:creationId xmlns:a16="http://schemas.microsoft.com/office/drawing/2014/main" id="{1681DF31-8D74-429D-8F9E-26E4CEC4E94B}"/>
              </a:ext>
            </a:extLst>
          </p:cNvPr>
          <p:cNvPicPr>
            <a:picLocks noChangeAspect="1"/>
          </p:cNvPicPr>
          <p:nvPr/>
        </p:nvPicPr>
        <p:blipFill>
          <a:blip r:embed="rId3"/>
          <a:stretch>
            <a:fillRect/>
          </a:stretch>
        </p:blipFill>
        <p:spPr>
          <a:xfrm>
            <a:off x="5997575" y="1484313"/>
            <a:ext cx="5715000" cy="3810000"/>
          </a:xfrm>
          <a:prstGeom prst="rect">
            <a:avLst/>
          </a:prstGeom>
        </p:spPr>
      </p:pic>
    </p:spTree>
    <p:extLst>
      <p:ext uri="{BB962C8B-B14F-4D97-AF65-F5344CB8AC3E}">
        <p14:creationId xmlns:p14="http://schemas.microsoft.com/office/powerpoint/2010/main" val="68974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1325563"/>
          </a:xfrm>
          <a:prstGeom prst="rect">
            <a:avLst/>
          </a:prstGeom>
        </p:spPr>
        <p:txBody>
          <a:bodyPr/>
          <a:lstStyle/>
          <a:p>
            <a:r>
              <a:rPr lang="en-AU" b="1" dirty="0">
                <a:solidFill>
                  <a:srgbClr val="C00000"/>
                </a:solidFill>
              </a:rPr>
              <a:t>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515938" y="1484312"/>
            <a:ext cx="6776960" cy="4225111"/>
          </a:xfrm>
          <a:prstGeom prst="rect">
            <a:avLst/>
          </a:prstGeom>
        </p:spPr>
        <p:txBody>
          <a:bodyPr>
            <a:noAutofit/>
          </a:bodyPr>
          <a:lstStyle/>
          <a:p>
            <a:pPr marL="0" lvl="1" indent="0">
              <a:spcBef>
                <a:spcPts val="400"/>
              </a:spcBef>
              <a:buNone/>
              <a:defRPr sz="1800">
                <a:solidFill>
                  <a:srgbClr val="000000"/>
                </a:solidFill>
              </a:defRPr>
            </a:pPr>
            <a:r>
              <a:rPr lang="en-AU" sz="2100" dirty="0"/>
              <a:t>What is stimulus?</a:t>
            </a:r>
          </a:p>
          <a:p>
            <a:pPr marL="0" lvl="1" indent="0">
              <a:spcBef>
                <a:spcPts val="400"/>
              </a:spcBef>
              <a:buNone/>
              <a:defRPr sz="1800">
                <a:solidFill>
                  <a:srgbClr val="000000"/>
                </a:solidFill>
              </a:defRPr>
            </a:pPr>
            <a:r>
              <a:rPr lang="en-AU" sz="2100" dirty="0"/>
              <a:t>Stimulus inspires or encourages you to develop or create something.</a:t>
            </a:r>
          </a:p>
          <a:p>
            <a:pPr marL="0" lvl="1" indent="0">
              <a:spcBef>
                <a:spcPts val="400"/>
              </a:spcBef>
              <a:buNone/>
              <a:defRPr sz="1800">
                <a:solidFill>
                  <a:srgbClr val="000000"/>
                </a:solidFill>
              </a:defRPr>
            </a:pPr>
            <a:r>
              <a:rPr lang="en-AU" sz="2100" dirty="0"/>
              <a:t>Stimulus is defined as the starting point or incentive for creative movement.</a:t>
            </a:r>
          </a:p>
          <a:p>
            <a:pPr marL="0" lvl="1" indent="0">
              <a:spcBef>
                <a:spcPts val="400"/>
              </a:spcBef>
              <a:buNone/>
              <a:defRPr sz="1800">
                <a:solidFill>
                  <a:srgbClr val="000000"/>
                </a:solidFill>
              </a:defRPr>
            </a:pPr>
            <a:r>
              <a:rPr lang="en-AU" sz="2100" dirty="0"/>
              <a:t>Stimuli can be categorised into five groups:</a:t>
            </a:r>
          </a:p>
          <a:p>
            <a:pPr marL="342900" lvl="1" indent="-342900">
              <a:spcBef>
                <a:spcPts val="400"/>
              </a:spcBef>
              <a:buFont typeface="+mj-lt"/>
              <a:buAutoNum type="arabicPeriod"/>
              <a:defRPr sz="1800">
                <a:solidFill>
                  <a:srgbClr val="000000"/>
                </a:solidFill>
              </a:defRPr>
            </a:pPr>
            <a:r>
              <a:rPr lang="en-AU" sz="2100" dirty="0"/>
              <a:t>visual – what we see</a:t>
            </a:r>
          </a:p>
          <a:p>
            <a:pPr marL="342900" lvl="1" indent="-342900">
              <a:spcBef>
                <a:spcPts val="400"/>
              </a:spcBef>
              <a:buFont typeface="+mj-lt"/>
              <a:buAutoNum type="arabicPeriod"/>
              <a:defRPr sz="1800">
                <a:solidFill>
                  <a:srgbClr val="000000"/>
                </a:solidFill>
              </a:defRPr>
            </a:pPr>
            <a:r>
              <a:rPr lang="en-AU" sz="2100" dirty="0"/>
              <a:t>auditory – what we hear</a:t>
            </a:r>
          </a:p>
          <a:p>
            <a:pPr marL="342900" lvl="1" indent="-342900">
              <a:spcBef>
                <a:spcPts val="400"/>
              </a:spcBef>
              <a:buFont typeface="+mj-lt"/>
              <a:buAutoNum type="arabicPeriod"/>
              <a:defRPr sz="1800">
                <a:solidFill>
                  <a:srgbClr val="000000"/>
                </a:solidFill>
              </a:defRPr>
            </a:pPr>
            <a:r>
              <a:rPr lang="en-AU" sz="2100" dirty="0"/>
              <a:t>tactile – what we touch</a:t>
            </a:r>
          </a:p>
          <a:p>
            <a:pPr marL="342900" lvl="1" indent="-342900">
              <a:spcBef>
                <a:spcPts val="400"/>
              </a:spcBef>
              <a:buFont typeface="+mj-lt"/>
              <a:buAutoNum type="arabicPeriod"/>
              <a:defRPr sz="1800">
                <a:solidFill>
                  <a:srgbClr val="000000"/>
                </a:solidFill>
              </a:defRPr>
            </a:pPr>
            <a:r>
              <a:rPr lang="en-AU" sz="2100" dirty="0"/>
              <a:t>ideational – ideas that come to us</a:t>
            </a:r>
          </a:p>
          <a:p>
            <a:pPr marL="342900" lvl="1" indent="-342900">
              <a:spcBef>
                <a:spcPts val="400"/>
              </a:spcBef>
              <a:buFont typeface="+mj-lt"/>
              <a:buAutoNum type="arabicPeriod"/>
              <a:defRPr sz="1800">
                <a:solidFill>
                  <a:srgbClr val="000000"/>
                </a:solidFill>
              </a:defRPr>
            </a:pPr>
            <a:r>
              <a:rPr lang="en-AU" sz="2100" dirty="0"/>
              <a:t>kinaesthetic – movement or improvisation</a:t>
            </a:r>
          </a:p>
          <a:p>
            <a:pPr marL="342900" lvl="1" indent="-342900">
              <a:spcBef>
                <a:spcPts val="400"/>
              </a:spcBef>
              <a:buFont typeface="+mj-lt"/>
              <a:buAutoNum type="arabicPeriod"/>
              <a:defRPr sz="1800">
                <a:solidFill>
                  <a:srgbClr val="000000"/>
                </a:solidFill>
              </a:defRPr>
            </a:pPr>
            <a:endParaRPr lang="en-AU" sz="2100" dirty="0"/>
          </a:p>
          <a:p>
            <a:pPr marL="342900" lvl="1" indent="-342900">
              <a:spcBef>
                <a:spcPts val="400"/>
              </a:spcBef>
              <a:buFont typeface="+mj-lt"/>
              <a:buAutoNum type="arabicPeriod"/>
              <a:defRPr sz="1800">
                <a:solidFill>
                  <a:srgbClr val="000000"/>
                </a:solidFill>
              </a:defRPr>
            </a:pPr>
            <a:endParaRPr lang="en-AU" sz="2100" dirty="0"/>
          </a:p>
        </p:txBody>
      </p:sp>
      <p:pic>
        <p:nvPicPr>
          <p:cNvPr id="4" name="Picture 3">
            <a:extLst>
              <a:ext uri="{FF2B5EF4-FFF2-40B4-BE49-F238E27FC236}">
                <a16:creationId xmlns:a16="http://schemas.microsoft.com/office/drawing/2014/main" id="{770D494C-E405-479D-85F1-95A1B2B0FCDC}"/>
              </a:ext>
            </a:extLst>
          </p:cNvPr>
          <p:cNvPicPr>
            <a:picLocks noChangeAspect="1"/>
          </p:cNvPicPr>
          <p:nvPr/>
        </p:nvPicPr>
        <p:blipFill>
          <a:blip r:embed="rId3"/>
          <a:stretch>
            <a:fillRect/>
          </a:stretch>
        </p:blipFill>
        <p:spPr>
          <a:xfrm>
            <a:off x="7721248" y="1484313"/>
            <a:ext cx="3991327" cy="3991327"/>
          </a:xfrm>
          <a:prstGeom prst="rect">
            <a:avLst/>
          </a:prstGeom>
        </p:spPr>
      </p:pic>
    </p:spTree>
    <p:extLst>
      <p:ext uri="{BB962C8B-B14F-4D97-AF65-F5344CB8AC3E}">
        <p14:creationId xmlns:p14="http://schemas.microsoft.com/office/powerpoint/2010/main" val="423600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6" y="483485"/>
            <a:ext cx="10515600" cy="1325563"/>
          </a:xfrm>
          <a:prstGeom prst="rect">
            <a:avLst/>
          </a:prstGeom>
        </p:spPr>
        <p:txBody>
          <a:bodyPr/>
          <a:lstStyle/>
          <a:p>
            <a:r>
              <a:rPr lang="en-AU" b="1" dirty="0">
                <a:solidFill>
                  <a:srgbClr val="C00000"/>
                </a:solidFill>
              </a:rPr>
              <a:t>Exploration: Let’s explore the different stimuli</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56478" y="1484313"/>
            <a:ext cx="11598442" cy="3790950"/>
          </a:xfrm>
          <a:prstGeom prst="rect">
            <a:avLst/>
          </a:prstGeom>
        </p:spPr>
        <p:txBody>
          <a:bodyPr>
            <a:noAutofit/>
          </a:bodyPr>
          <a:lstStyle/>
          <a:p>
            <a:pPr marL="254000" indent="0">
              <a:spcBef>
                <a:spcPts val="400"/>
              </a:spcBef>
              <a:buSzPct val="80000"/>
              <a:buNone/>
              <a:defRPr sz="1800">
                <a:solidFill>
                  <a:srgbClr val="000000"/>
                </a:solidFill>
              </a:defRPr>
            </a:pPr>
            <a:r>
              <a:rPr lang="en-AU" sz="2100" b="1" dirty="0">
                <a:solidFill>
                  <a:schemeClr val="bg2">
                    <a:lumMod val="10000"/>
                  </a:schemeClr>
                </a:solidFill>
              </a:rPr>
              <a:t>Visual: What we see</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What can visual stimulus be? Pictures, sculptures, objects, patterns, shapes, etc.</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You may think about the:</a:t>
            </a:r>
          </a:p>
          <a:p>
            <a:pPr marL="539750" indent="-285750">
              <a:spcBef>
                <a:spcPts val="400"/>
              </a:spcBef>
              <a:buSzPct val="80000"/>
              <a:defRPr sz="1800">
                <a:solidFill>
                  <a:srgbClr val="000000"/>
                </a:solidFill>
              </a:defRPr>
            </a:pPr>
            <a:r>
              <a:rPr lang="en-AU" sz="2100" dirty="0">
                <a:solidFill>
                  <a:schemeClr val="bg2">
                    <a:lumMod val="10000"/>
                  </a:schemeClr>
                </a:solidFill>
              </a:rPr>
              <a:t>idea behind it</a:t>
            </a:r>
          </a:p>
          <a:p>
            <a:pPr marL="539750" indent="-285750">
              <a:spcBef>
                <a:spcPts val="400"/>
              </a:spcBef>
              <a:buSzPct val="80000"/>
              <a:defRPr sz="1800">
                <a:solidFill>
                  <a:srgbClr val="000000"/>
                </a:solidFill>
              </a:defRPr>
            </a:pPr>
            <a:r>
              <a:rPr lang="en-AU" sz="2100" dirty="0">
                <a:solidFill>
                  <a:schemeClr val="bg2">
                    <a:lumMod val="10000"/>
                  </a:schemeClr>
                </a:solidFill>
              </a:rPr>
              <a:t>it’s line</a:t>
            </a:r>
          </a:p>
          <a:p>
            <a:pPr marL="539750" indent="-285750">
              <a:spcBef>
                <a:spcPts val="400"/>
              </a:spcBef>
              <a:buSzPct val="80000"/>
              <a:defRPr sz="1800">
                <a:solidFill>
                  <a:srgbClr val="000000"/>
                </a:solidFill>
              </a:defRPr>
            </a:pPr>
            <a:r>
              <a:rPr lang="en-AU" sz="2100" dirty="0">
                <a:solidFill>
                  <a:schemeClr val="bg2">
                    <a:lumMod val="10000"/>
                  </a:schemeClr>
                </a:solidFill>
              </a:rPr>
              <a:t>it’s shape</a:t>
            </a:r>
          </a:p>
          <a:p>
            <a:pPr marL="539750" indent="-285750">
              <a:spcBef>
                <a:spcPts val="400"/>
              </a:spcBef>
              <a:buSzPct val="80000"/>
              <a:defRPr sz="1800">
                <a:solidFill>
                  <a:srgbClr val="000000"/>
                </a:solidFill>
              </a:defRPr>
            </a:pPr>
            <a:r>
              <a:rPr lang="en-AU" sz="2100" dirty="0">
                <a:solidFill>
                  <a:schemeClr val="bg2">
                    <a:lumMod val="10000"/>
                  </a:schemeClr>
                </a:solidFill>
              </a:rPr>
              <a:t>it’s rhythm</a:t>
            </a:r>
          </a:p>
          <a:p>
            <a:pPr marL="539750" indent="-285750">
              <a:spcBef>
                <a:spcPts val="400"/>
              </a:spcBef>
              <a:buSzPct val="80000"/>
              <a:defRPr sz="1800">
                <a:solidFill>
                  <a:srgbClr val="000000"/>
                </a:solidFill>
              </a:defRPr>
            </a:pPr>
            <a:r>
              <a:rPr lang="en-AU" sz="2100" dirty="0">
                <a:solidFill>
                  <a:schemeClr val="bg2">
                    <a:lumMod val="10000"/>
                  </a:schemeClr>
                </a:solidFill>
              </a:rPr>
              <a:t>it’s texture(s) </a:t>
            </a:r>
          </a:p>
          <a:p>
            <a:pPr marL="539750" indent="-285750">
              <a:spcBef>
                <a:spcPts val="400"/>
              </a:spcBef>
              <a:buSzPct val="80000"/>
              <a:defRPr sz="1800">
                <a:solidFill>
                  <a:srgbClr val="000000"/>
                </a:solidFill>
              </a:defRPr>
            </a:pPr>
            <a:r>
              <a:rPr lang="en-AU" sz="2100" dirty="0">
                <a:solidFill>
                  <a:schemeClr val="bg2">
                    <a:lumMod val="10000"/>
                  </a:schemeClr>
                </a:solidFill>
              </a:rPr>
              <a:t>it’s colour.</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p:txBody>
      </p:sp>
      <p:pic>
        <p:nvPicPr>
          <p:cNvPr id="4" name="Picture 3">
            <a:extLst>
              <a:ext uri="{FF2B5EF4-FFF2-40B4-BE49-F238E27FC236}">
                <a16:creationId xmlns:a16="http://schemas.microsoft.com/office/drawing/2014/main" id="{95389847-43DA-4910-8445-2E4B8FF33DAE}"/>
              </a:ext>
            </a:extLst>
          </p:cNvPr>
          <p:cNvPicPr>
            <a:picLocks noChangeAspect="1"/>
          </p:cNvPicPr>
          <p:nvPr/>
        </p:nvPicPr>
        <p:blipFill>
          <a:blip r:embed="rId3"/>
          <a:stretch>
            <a:fillRect/>
          </a:stretch>
        </p:blipFill>
        <p:spPr>
          <a:xfrm>
            <a:off x="7666522" y="3285808"/>
            <a:ext cx="3712786" cy="1810669"/>
          </a:xfrm>
          <a:prstGeom prst="rect">
            <a:avLst/>
          </a:prstGeom>
        </p:spPr>
      </p:pic>
    </p:spTree>
    <p:extLst>
      <p:ext uri="{BB962C8B-B14F-4D97-AF65-F5344CB8AC3E}">
        <p14:creationId xmlns:p14="http://schemas.microsoft.com/office/powerpoint/2010/main" val="382012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7" y="473695"/>
            <a:ext cx="10515600" cy="732514"/>
          </a:xfrm>
          <a:prstGeom prst="rect">
            <a:avLst/>
          </a:prstGeom>
        </p:spPr>
        <p:txBody>
          <a:bodyPr/>
          <a:lstStyle/>
          <a:p>
            <a:r>
              <a:rPr lang="en-AU" b="1" dirty="0">
                <a:solidFill>
                  <a:srgbClr val="C00000"/>
                </a:solidFill>
              </a:rPr>
              <a:t>Exploration: Visual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34176" y="1484313"/>
            <a:ext cx="4892040" cy="3239000"/>
          </a:xfrm>
          <a:prstGeom prst="rect">
            <a:avLst/>
          </a:prstGeom>
        </p:spPr>
        <p:txBody>
          <a:bodyPr>
            <a:noAutofit/>
          </a:bodyPr>
          <a:lstStyle/>
          <a:p>
            <a:pPr marL="254000" indent="0">
              <a:spcBef>
                <a:spcPts val="400"/>
              </a:spcBef>
              <a:buSzPct val="80000"/>
              <a:buNone/>
              <a:defRPr sz="1800">
                <a:solidFill>
                  <a:srgbClr val="000000"/>
                </a:solidFill>
              </a:defRPr>
            </a:pPr>
            <a:r>
              <a:rPr lang="en-AU" sz="2100" dirty="0">
                <a:solidFill>
                  <a:schemeClr val="bg2">
                    <a:lumMod val="10000"/>
                  </a:schemeClr>
                </a:solidFill>
              </a:rPr>
              <a:t>In pairs, discuss and </a:t>
            </a:r>
            <a:r>
              <a:rPr lang="en-AU" sz="2100" dirty="0" smtClean="0">
                <a:solidFill>
                  <a:schemeClr val="bg2">
                    <a:lumMod val="10000"/>
                  </a:schemeClr>
                </a:solidFill>
              </a:rPr>
              <a:t>answer the questions below in your process </a:t>
            </a:r>
            <a:r>
              <a:rPr lang="en-AU" sz="2100" dirty="0" smtClean="0">
                <a:solidFill>
                  <a:schemeClr val="bg2">
                    <a:lumMod val="10000"/>
                  </a:schemeClr>
                </a:solidFill>
              </a:rPr>
              <a:t>diary.</a:t>
            </a:r>
            <a:endParaRPr lang="en-AU" sz="2100" dirty="0" smtClean="0">
              <a:solidFill>
                <a:schemeClr val="bg2">
                  <a:lumMod val="10000"/>
                </a:schemeClr>
              </a:solidFill>
            </a:endParaRPr>
          </a:p>
          <a:p>
            <a:pPr marL="596900" indent="-342900">
              <a:spcBef>
                <a:spcPts val="400"/>
              </a:spcBef>
              <a:buSzPct val="80000"/>
              <a:buFont typeface="+mj-lt"/>
              <a:buAutoNum type="arabicPeriod"/>
              <a:defRPr sz="1800">
                <a:solidFill>
                  <a:srgbClr val="000000"/>
                </a:solidFill>
              </a:defRPr>
            </a:pPr>
            <a:r>
              <a:rPr lang="en-AU" sz="2100" dirty="0" smtClean="0">
                <a:solidFill>
                  <a:schemeClr val="bg2">
                    <a:lumMod val="10000"/>
                  </a:schemeClr>
                </a:solidFill>
              </a:rPr>
              <a:t>What could this image mean? </a:t>
            </a:r>
          </a:p>
          <a:p>
            <a:pPr marL="596900" indent="-342900">
              <a:spcBef>
                <a:spcPts val="400"/>
              </a:spcBef>
              <a:buSzPct val="80000"/>
              <a:buFont typeface="+mj-lt"/>
              <a:buAutoNum type="arabicPeriod"/>
              <a:defRPr sz="1800">
                <a:solidFill>
                  <a:srgbClr val="000000"/>
                </a:solidFill>
              </a:defRPr>
            </a:pPr>
            <a:r>
              <a:rPr lang="en-AU" sz="2100" dirty="0" smtClean="0">
                <a:solidFill>
                  <a:schemeClr val="bg2">
                    <a:lumMod val="10000"/>
                  </a:schemeClr>
                </a:solidFill>
              </a:rPr>
              <a:t>What </a:t>
            </a:r>
            <a:r>
              <a:rPr lang="en-AU" sz="2100" dirty="0">
                <a:solidFill>
                  <a:schemeClr val="bg2">
                    <a:lumMod val="10000"/>
                  </a:schemeClr>
                </a:solidFill>
              </a:rPr>
              <a:t>idea is it communicating?</a:t>
            </a: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shapes can you draw from the idea? </a:t>
            </a:r>
          </a:p>
        </p:txBody>
      </p:sp>
      <p:pic>
        <p:nvPicPr>
          <p:cNvPr id="6" name="Picture 5">
            <a:extLst>
              <a:ext uri="{FF2B5EF4-FFF2-40B4-BE49-F238E27FC236}">
                <a16:creationId xmlns:a16="http://schemas.microsoft.com/office/drawing/2014/main" id="{B685DF6B-94C8-43C1-81E8-3F9CF7F04082}"/>
              </a:ext>
            </a:extLst>
          </p:cNvPr>
          <p:cNvPicPr>
            <a:picLocks noChangeAspect="1"/>
          </p:cNvPicPr>
          <p:nvPr/>
        </p:nvPicPr>
        <p:blipFill>
          <a:blip r:embed="rId3"/>
          <a:stretch>
            <a:fillRect/>
          </a:stretch>
        </p:blipFill>
        <p:spPr>
          <a:xfrm>
            <a:off x="6129347" y="1484313"/>
            <a:ext cx="5583228" cy="3722152"/>
          </a:xfrm>
          <a:prstGeom prst="rect">
            <a:avLst/>
          </a:prstGeom>
        </p:spPr>
      </p:pic>
    </p:spTree>
    <p:extLst>
      <p:ext uri="{BB962C8B-B14F-4D97-AF65-F5344CB8AC3E}">
        <p14:creationId xmlns:p14="http://schemas.microsoft.com/office/powerpoint/2010/main" val="297138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395857" y="472334"/>
            <a:ext cx="10515600" cy="1325563"/>
          </a:xfrm>
          <a:prstGeom prst="rect">
            <a:avLst/>
          </a:prstGeom>
        </p:spPr>
        <p:txBody>
          <a:bodyPr/>
          <a:lstStyle/>
          <a:p>
            <a:r>
              <a:rPr lang="en-AU" b="1" dirty="0">
                <a:solidFill>
                  <a:srgbClr val="C00000"/>
                </a:solidFill>
              </a:rPr>
              <a:t>Exploration: Visual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23024" y="1396452"/>
            <a:ext cx="4892040" cy="3451493"/>
          </a:xfrm>
          <a:prstGeom prst="rect">
            <a:avLst/>
          </a:prstGeom>
        </p:spPr>
        <p:txBody>
          <a:bodyPr>
            <a:noAutofit/>
          </a:bodyPr>
          <a:lstStyle/>
          <a:p>
            <a:pPr marL="254000" indent="0">
              <a:spcBef>
                <a:spcPts val="400"/>
              </a:spcBef>
              <a:buSzPct val="80000"/>
              <a:buNone/>
              <a:defRPr sz="1800">
                <a:solidFill>
                  <a:srgbClr val="000000"/>
                </a:solidFill>
              </a:defRPr>
            </a:pPr>
            <a:r>
              <a:rPr lang="en-AU" sz="2100" dirty="0">
                <a:solidFill>
                  <a:schemeClr val="bg2">
                    <a:lumMod val="10000"/>
                  </a:schemeClr>
                </a:solidFill>
              </a:rPr>
              <a:t>In pairs, discuss and </a:t>
            </a:r>
            <a:r>
              <a:rPr lang="en-AU" sz="2100" dirty="0" smtClean="0">
                <a:solidFill>
                  <a:schemeClr val="bg2">
                    <a:lumMod val="10000"/>
                  </a:schemeClr>
                </a:solidFill>
              </a:rPr>
              <a:t>answer the questions below in your process diary.</a:t>
            </a:r>
            <a:endParaRPr lang="en-AU" sz="2100" dirty="0">
              <a:solidFill>
                <a:schemeClr val="bg2">
                  <a:lumMod val="10000"/>
                </a:schemeClr>
              </a:solidFill>
            </a:endParaRP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could this image mean? </a:t>
            </a: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idea is it communicating?</a:t>
            </a: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shapes can you draw from the idea? </a:t>
            </a:r>
          </a:p>
        </p:txBody>
      </p:sp>
      <p:pic>
        <p:nvPicPr>
          <p:cNvPr id="4" name="Picture 3">
            <a:extLst>
              <a:ext uri="{FF2B5EF4-FFF2-40B4-BE49-F238E27FC236}">
                <a16:creationId xmlns:a16="http://schemas.microsoft.com/office/drawing/2014/main" id="{EBAAE57D-1708-4760-9D1D-EE4EE655D336}"/>
              </a:ext>
            </a:extLst>
          </p:cNvPr>
          <p:cNvPicPr>
            <a:picLocks noChangeAspect="1"/>
          </p:cNvPicPr>
          <p:nvPr/>
        </p:nvPicPr>
        <p:blipFill>
          <a:blip r:embed="rId3"/>
          <a:stretch>
            <a:fillRect/>
          </a:stretch>
        </p:blipFill>
        <p:spPr>
          <a:xfrm>
            <a:off x="6162706" y="1484313"/>
            <a:ext cx="5553075" cy="3705225"/>
          </a:xfrm>
          <a:prstGeom prst="rect">
            <a:avLst/>
          </a:prstGeom>
        </p:spPr>
      </p:pic>
    </p:spTree>
    <p:extLst>
      <p:ext uri="{BB962C8B-B14F-4D97-AF65-F5344CB8AC3E}">
        <p14:creationId xmlns:p14="http://schemas.microsoft.com/office/powerpoint/2010/main" val="34436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34898" y="490804"/>
            <a:ext cx="10515600" cy="1325563"/>
          </a:xfrm>
          <a:prstGeom prst="rect">
            <a:avLst/>
          </a:prstGeom>
        </p:spPr>
        <p:txBody>
          <a:bodyPr/>
          <a:lstStyle/>
          <a:p>
            <a:r>
              <a:rPr lang="en-AU" b="1" dirty="0">
                <a:solidFill>
                  <a:srgbClr val="C00000"/>
                </a:solidFill>
              </a:rPr>
              <a:t>Exploration: Visual stimulus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76282" y="1484313"/>
            <a:ext cx="5577840" cy="3556635"/>
          </a:xfrm>
          <a:prstGeom prst="rect">
            <a:avLst/>
          </a:prstGeom>
        </p:spPr>
        <p:txBody>
          <a:bodyPr>
            <a:noAutofit/>
          </a:bodyPr>
          <a:lstStyle/>
          <a:p>
            <a:pPr marL="254000" indent="0">
              <a:spcBef>
                <a:spcPts val="400"/>
              </a:spcBef>
              <a:buSzPct val="80000"/>
              <a:buNone/>
              <a:defRPr sz="1800">
                <a:solidFill>
                  <a:srgbClr val="000000"/>
                </a:solidFill>
              </a:defRPr>
            </a:pPr>
            <a:r>
              <a:rPr lang="en-AU" sz="2100" dirty="0">
                <a:solidFill>
                  <a:schemeClr val="bg2">
                    <a:lumMod val="10000"/>
                  </a:schemeClr>
                </a:solidFill>
              </a:rPr>
              <a:t>In pairs, discuss and answer the questions below in your process diary.</a:t>
            </a:r>
          </a:p>
          <a:p>
            <a:pPr marL="596900" indent="-342900">
              <a:spcBef>
                <a:spcPts val="400"/>
              </a:spcBef>
              <a:buSzPct val="80000"/>
              <a:buFont typeface="+mj-lt"/>
              <a:buAutoNum type="arabicPeriod"/>
              <a:defRPr sz="1800">
                <a:solidFill>
                  <a:srgbClr val="000000"/>
                </a:solidFill>
              </a:defRPr>
            </a:pPr>
            <a:r>
              <a:rPr lang="en-AU" sz="2100" dirty="0" smtClean="0">
                <a:solidFill>
                  <a:schemeClr val="bg2">
                    <a:lumMod val="10000"/>
                  </a:schemeClr>
                </a:solidFill>
              </a:rPr>
              <a:t>What </a:t>
            </a:r>
            <a:r>
              <a:rPr lang="en-AU" sz="2100" dirty="0">
                <a:solidFill>
                  <a:schemeClr val="bg2">
                    <a:lumMod val="10000"/>
                  </a:schemeClr>
                </a:solidFill>
              </a:rPr>
              <a:t>could this image mean? </a:t>
            </a: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idea is it communicating?</a:t>
            </a:r>
          </a:p>
          <a:p>
            <a:pPr marL="596900" indent="-342900">
              <a:spcBef>
                <a:spcPts val="400"/>
              </a:spcBef>
              <a:buSzPct val="80000"/>
              <a:buFont typeface="+mj-lt"/>
              <a:buAutoNum type="arabicPeriod"/>
              <a:defRPr sz="1800">
                <a:solidFill>
                  <a:srgbClr val="000000"/>
                </a:solidFill>
              </a:defRPr>
            </a:pPr>
            <a:r>
              <a:rPr lang="en-AU" sz="2100" dirty="0">
                <a:solidFill>
                  <a:schemeClr val="bg2">
                    <a:lumMod val="10000"/>
                  </a:schemeClr>
                </a:solidFill>
              </a:rPr>
              <a:t>What shapes can you draw from the idea? </a:t>
            </a:r>
          </a:p>
          <a:p>
            <a:pPr marL="596900" indent="-342900">
              <a:spcBef>
                <a:spcPts val="400"/>
              </a:spcBef>
              <a:buSzPct val="80000"/>
              <a:buFont typeface="+mj-lt"/>
              <a:buAutoNum type="arabicPeriod"/>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Images like these can provide inspiration to develop a concept or intent for your own composition. </a:t>
            </a:r>
          </a:p>
        </p:txBody>
      </p:sp>
      <p:pic>
        <p:nvPicPr>
          <p:cNvPr id="5" name="Picture 4">
            <a:extLst>
              <a:ext uri="{FF2B5EF4-FFF2-40B4-BE49-F238E27FC236}">
                <a16:creationId xmlns:a16="http://schemas.microsoft.com/office/drawing/2014/main" id="{0A276BA1-34A9-4EA2-AF7C-C4FE91909C61}"/>
              </a:ext>
            </a:extLst>
          </p:cNvPr>
          <p:cNvPicPr>
            <a:picLocks noChangeAspect="1"/>
          </p:cNvPicPr>
          <p:nvPr/>
        </p:nvPicPr>
        <p:blipFill>
          <a:blip r:embed="rId3"/>
          <a:stretch>
            <a:fillRect/>
          </a:stretch>
        </p:blipFill>
        <p:spPr>
          <a:xfrm>
            <a:off x="6616199" y="1484313"/>
            <a:ext cx="5096376" cy="3397584"/>
          </a:xfrm>
          <a:prstGeom prst="rect">
            <a:avLst/>
          </a:prstGeom>
        </p:spPr>
      </p:pic>
    </p:spTree>
    <p:extLst>
      <p:ext uri="{BB962C8B-B14F-4D97-AF65-F5344CB8AC3E}">
        <p14:creationId xmlns:p14="http://schemas.microsoft.com/office/powerpoint/2010/main" val="4220806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73A817663EA42B3E0B0E42AB0D4E1" ma:contentTypeVersion="4" ma:contentTypeDescription="Create a new document." ma:contentTypeScope="" ma:versionID="b5b89e9661da03447f432e8032df9daa">
  <xsd:schema xmlns:xsd="http://www.w3.org/2001/XMLSchema" xmlns:xs="http://www.w3.org/2001/XMLSchema" xmlns:p="http://schemas.microsoft.com/office/2006/metadata/properties" xmlns:ns2="031f4bbe-2dea-43e9-b264-4a13c49315a6" xmlns:ns3="399e3732-e69e-4531-8f09-0a2675998c62" targetNamespace="http://schemas.microsoft.com/office/2006/metadata/properties" ma:root="true" ma:fieldsID="73a694be8832c748ad655bd7402f3cf9" ns2:_="" ns3:_="">
    <xsd:import namespace="031f4bbe-2dea-43e9-b264-4a13c49315a6"/>
    <xsd:import namespace="399e3732-e69e-4531-8f09-0a2675998c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4bbe-2dea-43e9-b264-4a13c4931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9e3732-e69e-4531-8f09-0a2675998c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05B7DE-7466-4105-9149-84B97AA5715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99e3732-e69e-4531-8f09-0a2675998c62"/>
    <ds:schemaRef ds:uri="031f4bbe-2dea-43e9-b264-4a13c49315a6"/>
    <ds:schemaRef ds:uri="http://www.w3.org/XML/1998/namespace"/>
  </ds:schemaRefs>
</ds:datastoreItem>
</file>

<file path=customXml/itemProps2.xml><?xml version="1.0" encoding="utf-8"?>
<ds:datastoreItem xmlns:ds="http://schemas.openxmlformats.org/officeDocument/2006/customXml" ds:itemID="{8150B6BA-1978-41DB-8105-E6189ADEA4BF}">
  <ds:schemaRefs>
    <ds:schemaRef ds:uri="http://schemas.microsoft.com/sharepoint/v3/contenttype/forms"/>
  </ds:schemaRefs>
</ds:datastoreItem>
</file>

<file path=customXml/itemProps3.xml><?xml version="1.0" encoding="utf-8"?>
<ds:datastoreItem xmlns:ds="http://schemas.openxmlformats.org/officeDocument/2006/customXml" ds:itemID="{45469973-E5B9-490A-9E7A-106AA75D8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f4bbe-2dea-43e9-b264-4a13c49315a6"/>
    <ds:schemaRef ds:uri="399e3732-e69e-4531-8f09-0a2675998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738</TotalTime>
  <Words>1658</Words>
  <Application>Microsoft Office PowerPoint</Application>
  <PresentationFormat>Widescreen</PresentationFormat>
  <Paragraphs>194</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Exploring stimuli</vt:lpstr>
      <vt:lpstr>What we will explore</vt:lpstr>
      <vt:lpstr>Process diary</vt:lpstr>
      <vt:lpstr>Intent</vt:lpstr>
      <vt:lpstr>Stimulus</vt:lpstr>
      <vt:lpstr>Exploration: Let’s explore the different stimuli</vt:lpstr>
      <vt:lpstr>Exploration: Visual stimulus</vt:lpstr>
      <vt:lpstr>Exploration: Visual stimulus</vt:lpstr>
      <vt:lpstr>Exploration: Visual stimulus</vt:lpstr>
      <vt:lpstr>Exploration: Visual stimulus</vt:lpstr>
      <vt:lpstr>Exploration: Let’s explore the different stimuli</vt:lpstr>
      <vt:lpstr>Exploration: Auditory stimulus</vt:lpstr>
      <vt:lpstr>Exploration: Auditory stimulus</vt:lpstr>
      <vt:lpstr>Exploration: Auditory stimulus</vt:lpstr>
      <vt:lpstr>Exploration: Let’s explore the different stimuli</vt:lpstr>
      <vt:lpstr>Exploration: Tactile stimulus</vt:lpstr>
      <vt:lpstr>Exploration: Let’s explore the different stimuli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to stage</dc:title>
  <dc:creator>Ricketts, Cathryn</dc:creator>
  <cp:lastModifiedBy>Cathryn Ricketts</cp:lastModifiedBy>
  <cp:revision>97</cp:revision>
  <dcterms:created xsi:type="dcterms:W3CDTF">2017-11-15T00:40:17Z</dcterms:created>
  <dcterms:modified xsi:type="dcterms:W3CDTF">2018-07-03T05:02:41Z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0x010100B6373A817663EA42B3E0B0E42AB0D4E1</vt:lpwstr>
  </property>
</Properties>
</file>