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9" r:id="rId7"/>
    <p:sldId id="261" r:id="rId8"/>
    <p:sldId id="263" r:id="rId9"/>
    <p:sldId id="265" r:id="rId10"/>
    <p:sldId id="266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68"/>
    <p:restoredTop sz="94661"/>
  </p:normalViewPr>
  <p:slideViewPr>
    <p:cSldViewPr snapToGrid="0">
      <p:cViewPr varScale="1">
        <p:scale>
          <a:sx n="114" d="100"/>
          <a:sy n="114" d="100"/>
        </p:scale>
        <p:origin x="184" y="19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ssallo, Anthony" userId="10037FFE8CD44364@LIVE.COM" providerId="AD" clId="Web-{467BACC9-4780-4735-B98D-3A4C8369E666}"/>
    <pc:docChg chg="modSld">
      <pc:chgData name="Vassallo, Anthony" userId="10037FFE8CD44364@LIVE.COM" providerId="AD" clId="Web-{467BACC9-4780-4735-B98D-3A4C8369E666}" dt="2017-12-01T01:35:35.663" v="30"/>
      <pc:docMkLst>
        <pc:docMk/>
      </pc:docMkLst>
      <pc:sldChg chg="modSp">
        <pc:chgData name="Vassallo, Anthony" userId="10037FFE8CD44364@LIVE.COM" providerId="AD" clId="Web-{467BACC9-4780-4735-B98D-3A4C8369E666}" dt="2017-12-01T01:34:49.584" v="18"/>
        <pc:sldMkLst>
          <pc:docMk/>
          <pc:sldMk cId="720053634" sldId="256"/>
        </pc:sldMkLst>
        <pc:spChg chg="mod">
          <ac:chgData name="Vassallo, Anthony" userId="10037FFE8CD44364@LIVE.COM" providerId="AD" clId="Web-{467BACC9-4780-4735-B98D-3A4C8369E666}" dt="2017-12-01T01:34:40.584" v="11"/>
          <ac:spMkLst>
            <pc:docMk/>
            <pc:sldMk cId="720053634" sldId="256"/>
            <ac:spMk id="2" creationId="{EE532258-610E-41D4-96BC-C1180C83FEB5}"/>
          </ac:spMkLst>
        </pc:spChg>
        <pc:spChg chg="mod">
          <ac:chgData name="Vassallo, Anthony" userId="10037FFE8CD44364@LIVE.COM" providerId="AD" clId="Web-{467BACC9-4780-4735-B98D-3A4C8369E666}" dt="2017-12-01T01:34:49.584" v="18"/>
          <ac:spMkLst>
            <pc:docMk/>
            <pc:sldMk cId="720053634" sldId="256"/>
            <ac:spMk id="3" creationId="{64CCADEA-36BF-4869-BC89-9E528CB7AD58}"/>
          </ac:spMkLst>
        </pc:spChg>
      </pc:sldChg>
      <pc:sldChg chg="modSp">
        <pc:chgData name="Vassallo, Anthony" userId="10037FFE8CD44364@LIVE.COM" providerId="AD" clId="Web-{467BACC9-4780-4735-B98D-3A4C8369E666}" dt="2017-12-01T01:35:35.663" v="29"/>
        <pc:sldMkLst>
          <pc:docMk/>
          <pc:sldMk cId="1658777377" sldId="261"/>
        </pc:sldMkLst>
        <pc:spChg chg="mod">
          <ac:chgData name="Vassallo, Anthony" userId="10037FFE8CD44364@LIVE.COM" providerId="AD" clId="Web-{467BACC9-4780-4735-B98D-3A4C8369E666}" dt="2017-12-01T01:35:35.663" v="29"/>
          <ac:spMkLst>
            <pc:docMk/>
            <pc:sldMk cId="1658777377" sldId="261"/>
            <ac:spMk id="3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education.nsw.gov.au/teaching-and-learning/curriculum/key-learning-areas/creative-arts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7582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BDE8A94-59E4-CF4B-808C-F8EC8E6B8508}"/>
              </a:ext>
            </a:extLst>
          </p:cNvPr>
          <p:cNvSpPr/>
          <p:nvPr userDrawn="1"/>
        </p:nvSpPr>
        <p:spPr>
          <a:xfrm>
            <a:off x="419100" y="6386245"/>
            <a:ext cx="107137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0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Learning and Teaching Directorate, Secondary Education © </a:t>
            </a:r>
            <a:r>
              <a:rPr lang="en-AU" sz="1000" b="0" i="0" u="sng" dirty="0">
                <a:solidFill>
                  <a:srgbClr val="005ED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NSW Department of Education</a:t>
            </a:r>
            <a:r>
              <a:rPr lang="en-AU" sz="10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July 2018</a:t>
            </a:r>
          </a:p>
        </p:txBody>
      </p:sp>
    </p:spTree>
    <p:extLst>
      <p:ext uri="{BB962C8B-B14F-4D97-AF65-F5344CB8AC3E}">
        <p14:creationId xmlns:p14="http://schemas.microsoft.com/office/powerpoint/2010/main" val="1559470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34" userDrawn="1">
          <p15:clr>
            <a:srgbClr val="FBAE40"/>
          </p15:clr>
        </p15:guide>
        <p15:guide id="2" orient="horz" pos="935" userDrawn="1">
          <p15:clr>
            <a:srgbClr val="FBAE40"/>
          </p15:clr>
        </p15:guide>
        <p15:guide id="3" orient="horz" pos="368" userDrawn="1">
          <p15:clr>
            <a:srgbClr val="FBAE40"/>
          </p15:clr>
        </p15:guide>
        <p15:guide id="4" pos="3840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1458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bc.co.uk/education/guides/zwmvd2p/revision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0EC8067-40DB-8343-A136-7D553319EDC5}"/>
              </a:ext>
            </a:extLst>
          </p:cNvPr>
          <p:cNvSpPr txBox="1">
            <a:spLocks/>
          </p:cNvSpPr>
          <p:nvPr/>
        </p:nvSpPr>
        <p:spPr>
          <a:xfrm>
            <a:off x="0" y="5984421"/>
            <a:ext cx="12192000" cy="798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dirty="0">
                <a:solidFill>
                  <a:schemeClr val="bg1"/>
                </a:solidFill>
              </a:rPr>
              <a:t>Political Theatre – Introduction to Brecht</a:t>
            </a:r>
          </a:p>
        </p:txBody>
      </p:sp>
    </p:spTree>
    <p:extLst>
      <p:ext uri="{BB962C8B-B14F-4D97-AF65-F5344CB8AC3E}">
        <p14:creationId xmlns:p14="http://schemas.microsoft.com/office/powerpoint/2010/main" val="720053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D6166-8EB3-46F5-9965-E9C79D49270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5938" y="58420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AU" b="1" dirty="0">
                <a:solidFill>
                  <a:srgbClr val="C00000"/>
                </a:solidFill>
              </a:rPr>
              <a:t>Predict</a:t>
            </a:r>
          </a:p>
        </p:txBody>
      </p:sp>
      <p:pic>
        <p:nvPicPr>
          <p:cNvPr id="8" name="Protest Montage - Shout!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8516" y="1400518"/>
            <a:ext cx="7581539" cy="427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00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3935E-7E67-4DAB-8D9F-0448073598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7462" y="584200"/>
            <a:ext cx="7848601" cy="1325563"/>
          </a:xfrm>
          <a:prstGeom prst="rect">
            <a:avLst/>
          </a:prstGeom>
        </p:spPr>
        <p:txBody>
          <a:bodyPr/>
          <a:lstStyle/>
          <a:p>
            <a:r>
              <a:rPr lang="en-AU" b="1" dirty="0">
                <a:solidFill>
                  <a:srgbClr val="C00000"/>
                </a:solidFill>
              </a:rPr>
              <a:t>Political Theatre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20D81A-7B56-4D85-90E3-548D40A5EAE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15938" y="1484313"/>
            <a:ext cx="7848600" cy="2262650"/>
          </a:xfrm>
          <a:prstGeom prst="rect">
            <a:avLst/>
          </a:prstGeom>
        </p:spPr>
        <p:txBody>
          <a:bodyPr/>
          <a:lstStyle/>
          <a:p>
            <a:pPr marL="118872" indent="0">
              <a:buNone/>
            </a:pPr>
            <a:r>
              <a:rPr lang="en-US" sz="2100" dirty="0"/>
              <a:t>Political theatre is a term that has been used to refer to different forms, theatrical styles or performances that comments on political/social/cultural issues, political action or protest that has a theatrical quality to it.</a:t>
            </a:r>
          </a:p>
        </p:txBody>
      </p:sp>
    </p:spTree>
    <p:extLst>
      <p:ext uri="{BB962C8B-B14F-4D97-AF65-F5344CB8AC3E}">
        <p14:creationId xmlns:p14="http://schemas.microsoft.com/office/powerpoint/2010/main" val="927024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D6166-8EB3-46F5-9965-E9C79D49270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5938" y="584200"/>
            <a:ext cx="5580062" cy="69819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AU" b="1" dirty="0">
                <a:solidFill>
                  <a:srgbClr val="C00000"/>
                </a:solidFill>
              </a:rPr>
              <a:t>Think, pair, share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15938" y="1484313"/>
            <a:ext cx="5580062" cy="42846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en-US" sz="2100" dirty="0"/>
              <a:t>Individually brainstorm cultural, historical, social and political issues.</a:t>
            </a:r>
          </a:p>
          <a:p>
            <a:pPr lvl="0"/>
            <a:r>
              <a:rPr lang="en-US" sz="2100" dirty="0"/>
              <a:t>Share your findings with a partner and add any new findings to your brainstorm.</a:t>
            </a:r>
          </a:p>
          <a:p>
            <a:pPr lvl="0"/>
            <a:r>
              <a:rPr lang="en-US" sz="2100" dirty="0"/>
              <a:t>Share your findings with the class and add any new findings to your brainstorm.</a:t>
            </a:r>
          </a:p>
          <a:p>
            <a:r>
              <a:rPr lang="en-US" sz="2100" dirty="0"/>
              <a:t>In groups of 3 to 6 select one issue, research it and devise a short one-minute performance that has a linear narrative using this issue as a stimulus. </a:t>
            </a:r>
          </a:p>
          <a:p>
            <a:pPr lvl="0"/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1658777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D6166-8EB3-46F5-9965-E9C79D49270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5938" y="584200"/>
            <a:ext cx="5773350" cy="69819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AU" b="1" dirty="0">
                <a:solidFill>
                  <a:srgbClr val="C00000"/>
                </a:solidFill>
              </a:rPr>
              <a:t>Research &amp; Context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15938" y="1484313"/>
            <a:ext cx="5580062" cy="42846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z="2100" dirty="0"/>
              <a:t>Use your devices to access </a:t>
            </a:r>
            <a:r>
              <a:rPr lang="en-US" sz="2100" u="sng" dirty="0">
                <a:hlinkClick r:id="rId2"/>
              </a:rPr>
              <a:t>Bite Size – Epic Theatre and Brecht</a:t>
            </a:r>
            <a:r>
              <a:rPr lang="en-US" sz="2100" dirty="0"/>
              <a:t> study guide</a:t>
            </a:r>
          </a:p>
          <a:p>
            <a:pPr lvl="0"/>
            <a:r>
              <a:rPr lang="en-US" sz="2100" dirty="0"/>
              <a:t>Review and </a:t>
            </a:r>
            <a:r>
              <a:rPr lang="en-US" sz="2100" dirty="0" err="1"/>
              <a:t>summarise</a:t>
            </a:r>
            <a:r>
              <a:rPr lang="en-US" sz="2100" dirty="0"/>
              <a:t> the information presented by completing the </a:t>
            </a:r>
            <a:r>
              <a:rPr lang="en-US" sz="2100" u="sng" dirty="0"/>
              <a:t>Epic Theatre – Conventions </a:t>
            </a:r>
            <a:r>
              <a:rPr lang="en-US" sz="2100" dirty="0"/>
              <a:t> handout provided</a:t>
            </a:r>
          </a:p>
        </p:txBody>
      </p:sp>
    </p:spTree>
    <p:extLst>
      <p:ext uri="{BB962C8B-B14F-4D97-AF65-F5344CB8AC3E}">
        <p14:creationId xmlns:p14="http://schemas.microsoft.com/office/powerpoint/2010/main" val="1677316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D6166-8EB3-46F5-9965-E9C79D49270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5938" y="584200"/>
            <a:ext cx="7457184" cy="76509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AU" b="1" dirty="0">
                <a:solidFill>
                  <a:srgbClr val="C00000"/>
                </a:solidFill>
              </a:rPr>
              <a:t>Epic Theatre –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15938" y="1484313"/>
            <a:ext cx="558006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z="2100" dirty="0"/>
              <a:t>Re-structure the work you devised at the beginning of our case study on Brecht and re-structure your linear narrative into a non-linear narrative.</a:t>
            </a:r>
          </a:p>
          <a:p>
            <a:pPr lvl="0"/>
            <a:r>
              <a:rPr lang="en-US" sz="2100" dirty="0"/>
              <a:t>While watching each other’s work reflect on the impact a non-linear narrative has on the audience.</a:t>
            </a:r>
          </a:p>
          <a:p>
            <a:pPr lvl="0"/>
            <a:r>
              <a:rPr lang="en-US" sz="2100" dirty="0"/>
              <a:t>Reflect and record their findings in your logbook.</a:t>
            </a:r>
          </a:p>
          <a:p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3572430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D6166-8EB3-46F5-9965-E9C79D49270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5938" y="584200"/>
            <a:ext cx="8103955" cy="60898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AU" b="1" dirty="0">
                <a:solidFill>
                  <a:srgbClr val="C00000"/>
                </a:solidFill>
              </a:rPr>
              <a:t>Political Theatre - Conventions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15939" y="1315065"/>
            <a:ext cx="5580062" cy="334614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0"/>
            <a:r>
              <a:rPr lang="en-US" sz="2100" dirty="0"/>
              <a:t>Adjust the work you devised at the beginning of our case study on Brecht by selecting and applying up to four conventions listed on the Epic Theatre – Conventions handout.</a:t>
            </a:r>
          </a:p>
          <a:p>
            <a:pPr lvl="0"/>
            <a:r>
              <a:rPr lang="en-US" sz="2100" dirty="0"/>
              <a:t>When watching each other’s work, reflect on the impact these conventions have on audience engagement.</a:t>
            </a:r>
          </a:p>
          <a:p>
            <a:pPr lvl="0"/>
            <a:r>
              <a:rPr lang="en-US" sz="2100" dirty="0"/>
              <a:t>Reflect and record your findings in your logbook.</a:t>
            </a:r>
          </a:p>
        </p:txBody>
      </p:sp>
    </p:spTree>
    <p:extLst>
      <p:ext uri="{BB962C8B-B14F-4D97-AF65-F5344CB8AC3E}">
        <p14:creationId xmlns:p14="http://schemas.microsoft.com/office/powerpoint/2010/main" val="133891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3935E-7E67-4DAB-8D9F-0448073598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5938" y="584200"/>
            <a:ext cx="7848601" cy="1325563"/>
          </a:xfrm>
          <a:prstGeom prst="rect">
            <a:avLst/>
          </a:prstGeom>
        </p:spPr>
        <p:txBody>
          <a:bodyPr/>
          <a:lstStyle/>
          <a:p>
            <a:r>
              <a:rPr lang="en-AU" b="1" dirty="0">
                <a:solidFill>
                  <a:srgbClr val="C00000"/>
                </a:solidFill>
              </a:rPr>
              <a:t>Reflection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20D81A-7B56-4D85-90E3-548D40A5EAE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15938" y="1484313"/>
            <a:ext cx="7178403" cy="408014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0"/>
            <a:r>
              <a:rPr lang="en-US" sz="2100" dirty="0"/>
              <a:t>In your logbooks, write a letter to a friend defining political theatre.</a:t>
            </a:r>
          </a:p>
          <a:p>
            <a:pPr lvl="0"/>
            <a:r>
              <a:rPr lang="en-US" sz="2100" dirty="0"/>
              <a:t>Ensure you use the conventions of a letter, which include: </a:t>
            </a:r>
          </a:p>
          <a:p>
            <a:pPr lvl="1"/>
            <a:r>
              <a:rPr lang="en-US" sz="2100" dirty="0"/>
              <a:t>full postal address followed by date in top right corner</a:t>
            </a:r>
          </a:p>
          <a:p>
            <a:pPr lvl="1"/>
            <a:r>
              <a:rPr lang="en-US" sz="2100" dirty="0"/>
              <a:t>a greeting which is normally 'Dear Sir' or 'Dear Madam' or their full title if you have met the person or spoken on the phone, or written before. For example, 'Dear </a:t>
            </a:r>
            <a:r>
              <a:rPr lang="en-US" sz="2100" dirty="0" err="1"/>
              <a:t>Mr</a:t>
            </a:r>
            <a:r>
              <a:rPr lang="en-US" sz="2100" dirty="0"/>
              <a:t> Brown' or 'Dear </a:t>
            </a:r>
            <a:r>
              <a:rPr lang="en-US" sz="2100" dirty="0" err="1"/>
              <a:t>Dr</a:t>
            </a:r>
            <a:r>
              <a:rPr lang="en-US" sz="2100" dirty="0"/>
              <a:t> Jones'</a:t>
            </a:r>
          </a:p>
          <a:p>
            <a:pPr lvl="1"/>
            <a:r>
              <a:rPr lang="en-US" sz="2100" dirty="0"/>
              <a:t>ending is always 'Yours faithfully' if you have opened with 'Sir' or 'Madam' or 'Yours sincerely' if you have used a name.</a:t>
            </a:r>
          </a:p>
          <a:p>
            <a:pPr lvl="0"/>
            <a:r>
              <a:rPr lang="en-US" sz="2100" dirty="0"/>
              <a:t>In your response include an example of how/why/when they might use political theatre.</a:t>
            </a:r>
          </a:p>
        </p:txBody>
      </p:sp>
    </p:spTree>
    <p:extLst>
      <p:ext uri="{BB962C8B-B14F-4D97-AF65-F5344CB8AC3E}">
        <p14:creationId xmlns:p14="http://schemas.microsoft.com/office/powerpoint/2010/main" val="11576342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373A817663EA42B3E0B0E42AB0D4E1" ma:contentTypeVersion="4" ma:contentTypeDescription="Create a new document." ma:contentTypeScope="" ma:versionID="b5b89e9661da03447f432e8032df9daa">
  <xsd:schema xmlns:xsd="http://www.w3.org/2001/XMLSchema" xmlns:xs="http://www.w3.org/2001/XMLSchema" xmlns:p="http://schemas.microsoft.com/office/2006/metadata/properties" xmlns:ns2="031f4bbe-2dea-43e9-b264-4a13c49315a6" xmlns:ns3="399e3732-e69e-4531-8f09-0a2675998c62" targetNamespace="http://schemas.microsoft.com/office/2006/metadata/properties" ma:root="true" ma:fieldsID="73a694be8832c748ad655bd7402f3cf9" ns2:_="" ns3:_="">
    <xsd:import namespace="031f4bbe-2dea-43e9-b264-4a13c49315a6"/>
    <xsd:import namespace="399e3732-e69e-4531-8f09-0a2675998c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1f4bbe-2dea-43e9-b264-4a13c49315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9e3732-e69e-4531-8f09-0a2675998c6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EB7175F-E836-42D8-AEF1-D0C679823D70}">
  <ds:schemaRefs>
    <ds:schemaRef ds:uri="http://schemas.microsoft.com/office/infopath/2007/PartnerControls"/>
    <ds:schemaRef ds:uri="399e3732-e69e-4531-8f09-0a2675998c62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www.w3.org/XML/1998/namespace"/>
    <ds:schemaRef ds:uri="http://purl.org/dc/dcmitype/"/>
    <ds:schemaRef ds:uri="http://purl.org/dc/terms/"/>
    <ds:schemaRef ds:uri="http://schemas.microsoft.com/office/2006/metadata/properties"/>
    <ds:schemaRef ds:uri="031f4bbe-2dea-43e9-b264-4a13c49315a6"/>
  </ds:schemaRefs>
</ds:datastoreItem>
</file>

<file path=customXml/itemProps2.xml><?xml version="1.0" encoding="utf-8"?>
<ds:datastoreItem xmlns:ds="http://schemas.openxmlformats.org/officeDocument/2006/customXml" ds:itemID="{CE978DAD-3059-483A-946E-8499F5E828F0}">
  <ds:schemaRefs>
    <ds:schemaRef ds:uri="031f4bbe-2dea-43e9-b264-4a13c49315a6"/>
    <ds:schemaRef ds:uri="399e3732-e69e-4531-8f09-0a2675998c6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E04A2B2-D40F-44EB-86FC-F692108F11B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397</Words>
  <Application>Microsoft Macintosh PowerPoint</Application>
  <PresentationFormat>Widescreen</PresentationFormat>
  <Paragraphs>27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Predict</vt:lpstr>
      <vt:lpstr>Political Theatre </vt:lpstr>
      <vt:lpstr>Think, pair, share</vt:lpstr>
      <vt:lpstr>Research &amp; Context</vt:lpstr>
      <vt:lpstr>Epic Theatre – Structure</vt:lpstr>
      <vt:lpstr>Political Theatre - Conventions</vt:lpstr>
      <vt:lpstr>Reflection</vt:lpstr>
    </vt:vector>
  </TitlesOfParts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Political Theatre:</dc:title>
  <dc:creator>Martin, Rowena</dc:creator>
  <cp:lastModifiedBy>Carly Picklum</cp:lastModifiedBy>
  <cp:revision>4</cp:revision>
  <dcterms:modified xsi:type="dcterms:W3CDTF">2018-07-03T05:18:26Z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0x010100B6373A817663EA42B3E0B0E42AB0D4E1</vt:lpwstr>
  </property>
</Properties>
</file>