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9" r:id="rId6"/>
    <p:sldId id="257" r:id="rId7"/>
    <p:sldId id="261" r:id="rId8"/>
    <p:sldId id="263" r:id="rId9"/>
    <p:sldId id="277" r:id="rId10"/>
    <p:sldId id="278" r:id="rId11"/>
    <p:sldId id="275" r:id="rId12"/>
    <p:sldId id="279" r:id="rId13"/>
    <p:sldId id="265" r:id="rId14"/>
    <p:sldId id="266" r:id="rId15"/>
    <p:sldId id="269" r:id="rId16"/>
    <p:sldId id="272" r:id="rId17"/>
    <p:sldId id="270" r:id="rId18"/>
    <p:sldId id="273" r:id="rId19"/>
    <p:sldId id="268"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8"/>
    <p:restoredTop sz="94661"/>
  </p:normalViewPr>
  <p:slideViewPr>
    <p:cSldViewPr snapToGrid="0">
      <p:cViewPr varScale="1">
        <p:scale>
          <a:sx n="62" d="100"/>
          <a:sy n="62" d="100"/>
        </p:scale>
        <p:origin x="75" y="1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16EA8-F444-49DD-9B1E-37A27D2DA57C}"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n-US"/>
        </a:p>
      </dgm:t>
    </dgm:pt>
    <dgm:pt modelId="{CB8160C6-06F4-45D2-9938-1A5D73103390}">
      <dgm:prSet phldrT="[Text]"/>
      <dgm:spPr/>
      <dgm:t>
        <a:bodyPr/>
        <a:lstStyle/>
        <a:p>
          <a:r>
            <a:rPr lang="en-US" dirty="0"/>
            <a:t>What makes a good Monologue?</a:t>
          </a:r>
        </a:p>
      </dgm:t>
    </dgm:pt>
    <dgm:pt modelId="{4FD5905C-2E30-46E0-B16F-FB93C8CC3B4C}" type="parTrans" cxnId="{5619B5D4-8713-488B-AFA6-967C76BC60C9}">
      <dgm:prSet/>
      <dgm:spPr/>
      <dgm:t>
        <a:bodyPr/>
        <a:lstStyle/>
        <a:p>
          <a:endParaRPr lang="en-US"/>
        </a:p>
      </dgm:t>
    </dgm:pt>
    <dgm:pt modelId="{42A44623-289D-498F-826D-CC29A08F8EE6}" type="sibTrans" cxnId="{5619B5D4-8713-488B-AFA6-967C76BC60C9}">
      <dgm:prSet/>
      <dgm:spPr/>
      <dgm:t>
        <a:bodyPr/>
        <a:lstStyle/>
        <a:p>
          <a:endParaRPr lang="en-US"/>
        </a:p>
      </dgm:t>
    </dgm:pt>
    <dgm:pt modelId="{CA3F369D-4BAD-4129-BC29-5113D2D62B7F}">
      <dgm:prSet phldrT="[Text]"/>
      <dgm:spPr/>
      <dgm:t>
        <a:bodyPr/>
        <a:lstStyle/>
        <a:p>
          <a:r>
            <a:rPr lang="en-US" dirty="0"/>
            <a:t> </a:t>
          </a:r>
        </a:p>
      </dgm:t>
    </dgm:pt>
    <dgm:pt modelId="{C97D13E9-0522-4506-88B0-07737060CA11}" type="parTrans" cxnId="{7705FC69-CD31-4C9E-BC1B-2EE7242E3258}">
      <dgm:prSet/>
      <dgm:spPr/>
      <dgm:t>
        <a:bodyPr/>
        <a:lstStyle/>
        <a:p>
          <a:endParaRPr lang="en-US"/>
        </a:p>
      </dgm:t>
    </dgm:pt>
    <dgm:pt modelId="{33353B92-9E2C-4144-A62F-B14AA5D073BE}" type="sibTrans" cxnId="{7705FC69-CD31-4C9E-BC1B-2EE7242E3258}">
      <dgm:prSet/>
      <dgm:spPr/>
      <dgm:t>
        <a:bodyPr/>
        <a:lstStyle/>
        <a:p>
          <a:endParaRPr lang="en-US"/>
        </a:p>
      </dgm:t>
    </dgm:pt>
    <dgm:pt modelId="{101A2C08-6304-4FA0-89B0-9107AF8B123E}">
      <dgm:prSet phldrT="[Text]"/>
      <dgm:spPr/>
      <dgm:t>
        <a:bodyPr/>
        <a:lstStyle/>
        <a:p>
          <a:r>
            <a:rPr lang="en-US" dirty="0"/>
            <a:t> </a:t>
          </a:r>
        </a:p>
      </dgm:t>
    </dgm:pt>
    <dgm:pt modelId="{7C63A04A-C189-432D-971F-F4541A330798}" type="parTrans" cxnId="{6D3081C0-1674-4299-9AC8-6DFE9BC763A2}">
      <dgm:prSet/>
      <dgm:spPr/>
      <dgm:t>
        <a:bodyPr/>
        <a:lstStyle/>
        <a:p>
          <a:endParaRPr lang="en-US"/>
        </a:p>
      </dgm:t>
    </dgm:pt>
    <dgm:pt modelId="{70B2F349-DA61-4F59-9B95-1776AD28F5A4}" type="sibTrans" cxnId="{6D3081C0-1674-4299-9AC8-6DFE9BC763A2}">
      <dgm:prSet/>
      <dgm:spPr/>
      <dgm:t>
        <a:bodyPr/>
        <a:lstStyle/>
        <a:p>
          <a:endParaRPr lang="en-US"/>
        </a:p>
      </dgm:t>
    </dgm:pt>
    <dgm:pt modelId="{4555AD05-0742-4640-913D-8E91924B29E4}">
      <dgm:prSet phldrT="[Text]"/>
      <dgm:spPr/>
      <dgm:t>
        <a:bodyPr/>
        <a:lstStyle/>
        <a:p>
          <a:r>
            <a:rPr lang="en-US" dirty="0"/>
            <a:t> </a:t>
          </a:r>
        </a:p>
      </dgm:t>
    </dgm:pt>
    <dgm:pt modelId="{9FF85EAB-B2BD-4FBA-A813-A5A3A062D3D8}" type="parTrans" cxnId="{33C702BD-A355-4B39-95D2-772C1D337F88}">
      <dgm:prSet/>
      <dgm:spPr/>
      <dgm:t>
        <a:bodyPr/>
        <a:lstStyle/>
        <a:p>
          <a:endParaRPr lang="en-US"/>
        </a:p>
      </dgm:t>
    </dgm:pt>
    <dgm:pt modelId="{E914B92F-ABDE-4CBB-89EB-C2C740899FAF}" type="sibTrans" cxnId="{33C702BD-A355-4B39-95D2-772C1D337F88}">
      <dgm:prSet/>
      <dgm:spPr/>
      <dgm:t>
        <a:bodyPr/>
        <a:lstStyle/>
        <a:p>
          <a:endParaRPr lang="en-US"/>
        </a:p>
      </dgm:t>
    </dgm:pt>
    <dgm:pt modelId="{87203556-BC4C-44A5-86E4-645E6C5ED784}">
      <dgm:prSet phldrT="[Text]"/>
      <dgm:spPr/>
      <dgm:t>
        <a:bodyPr/>
        <a:lstStyle/>
        <a:p>
          <a:r>
            <a:rPr lang="en-US" dirty="0"/>
            <a:t> </a:t>
          </a:r>
        </a:p>
      </dgm:t>
    </dgm:pt>
    <dgm:pt modelId="{0CD55D91-86BC-4B9D-B384-9A9EF58C800F}" type="parTrans" cxnId="{015C77FE-6B28-4262-8838-846D012AB1D7}">
      <dgm:prSet/>
      <dgm:spPr/>
      <dgm:t>
        <a:bodyPr/>
        <a:lstStyle/>
        <a:p>
          <a:endParaRPr lang="en-US"/>
        </a:p>
      </dgm:t>
    </dgm:pt>
    <dgm:pt modelId="{B5B0E225-0D63-4C43-A97A-646442744744}" type="sibTrans" cxnId="{015C77FE-6B28-4262-8838-846D012AB1D7}">
      <dgm:prSet/>
      <dgm:spPr/>
      <dgm:t>
        <a:bodyPr/>
        <a:lstStyle/>
        <a:p>
          <a:endParaRPr lang="en-US"/>
        </a:p>
      </dgm:t>
    </dgm:pt>
    <dgm:pt modelId="{C6A7AD41-C7B8-4DB9-AACF-D2DD2F86DC3E}">
      <dgm:prSet phldrT="[Text]"/>
      <dgm:spPr/>
      <dgm:t>
        <a:bodyPr/>
        <a:lstStyle/>
        <a:p>
          <a:endParaRPr lang="en-US" dirty="0"/>
        </a:p>
      </dgm:t>
    </dgm:pt>
    <dgm:pt modelId="{7860B77B-2570-49CE-9AE7-C07C3E9243E1}" type="parTrans" cxnId="{1AD4E8BA-9033-4E32-8987-D7BF550D06FD}">
      <dgm:prSet/>
      <dgm:spPr/>
      <dgm:t>
        <a:bodyPr/>
        <a:lstStyle/>
        <a:p>
          <a:endParaRPr lang="en-US"/>
        </a:p>
      </dgm:t>
    </dgm:pt>
    <dgm:pt modelId="{D72F0EDF-DFE9-44FB-8B61-8C15271826B0}" type="sibTrans" cxnId="{1AD4E8BA-9033-4E32-8987-D7BF550D06FD}">
      <dgm:prSet/>
      <dgm:spPr/>
      <dgm:t>
        <a:bodyPr/>
        <a:lstStyle/>
        <a:p>
          <a:endParaRPr lang="en-US"/>
        </a:p>
      </dgm:t>
    </dgm:pt>
    <dgm:pt modelId="{5191017D-E971-476B-A8E2-22D26D22E4E5}">
      <dgm:prSet phldrT="[Text]"/>
      <dgm:spPr/>
      <dgm:t>
        <a:bodyPr/>
        <a:lstStyle/>
        <a:p>
          <a:endParaRPr lang="en-US" dirty="0"/>
        </a:p>
      </dgm:t>
    </dgm:pt>
    <dgm:pt modelId="{0EC8BDAB-8F1B-4BB4-8C32-AE143850E602}" type="parTrans" cxnId="{C0FE4A1D-160F-429F-BC5B-CC5750128D08}">
      <dgm:prSet/>
      <dgm:spPr/>
      <dgm:t>
        <a:bodyPr/>
        <a:lstStyle/>
        <a:p>
          <a:endParaRPr lang="en-US"/>
        </a:p>
      </dgm:t>
    </dgm:pt>
    <dgm:pt modelId="{84033629-A39B-440B-97F8-44652BC92D68}" type="sibTrans" cxnId="{C0FE4A1D-160F-429F-BC5B-CC5750128D08}">
      <dgm:prSet/>
      <dgm:spPr/>
      <dgm:t>
        <a:bodyPr/>
        <a:lstStyle/>
        <a:p>
          <a:endParaRPr lang="en-US"/>
        </a:p>
      </dgm:t>
    </dgm:pt>
    <dgm:pt modelId="{F436DE1C-51C1-4E03-883D-9C56703756B1}">
      <dgm:prSet phldrT="[Text]"/>
      <dgm:spPr/>
      <dgm:t>
        <a:bodyPr/>
        <a:lstStyle/>
        <a:p>
          <a:endParaRPr lang="en-US" dirty="0"/>
        </a:p>
      </dgm:t>
    </dgm:pt>
    <dgm:pt modelId="{78B2D547-2631-4EC9-9310-8EFC50576D01}" type="parTrans" cxnId="{C6F1DCAE-3BEA-471F-9EF6-C0930CF539FD}">
      <dgm:prSet/>
      <dgm:spPr/>
      <dgm:t>
        <a:bodyPr/>
        <a:lstStyle/>
        <a:p>
          <a:endParaRPr lang="en-US"/>
        </a:p>
      </dgm:t>
    </dgm:pt>
    <dgm:pt modelId="{A1F5A6A8-FE38-4DD0-896A-95F32E9B193D}" type="sibTrans" cxnId="{C6F1DCAE-3BEA-471F-9EF6-C0930CF539FD}">
      <dgm:prSet/>
      <dgm:spPr/>
      <dgm:t>
        <a:bodyPr/>
        <a:lstStyle/>
        <a:p>
          <a:endParaRPr lang="en-US"/>
        </a:p>
      </dgm:t>
    </dgm:pt>
    <dgm:pt modelId="{669AD31B-14A5-43AF-AD74-91EDAE6507AA}">
      <dgm:prSet phldrT="[Text]"/>
      <dgm:spPr/>
      <dgm:t>
        <a:bodyPr/>
        <a:lstStyle/>
        <a:p>
          <a:endParaRPr lang="en-US" dirty="0"/>
        </a:p>
      </dgm:t>
    </dgm:pt>
    <dgm:pt modelId="{6CC38E7A-7938-4721-9F70-1D4CA0DE6483}" type="parTrans" cxnId="{3A07CB6F-502C-494E-9E8A-B3EBD93E0598}">
      <dgm:prSet/>
      <dgm:spPr/>
      <dgm:t>
        <a:bodyPr/>
        <a:lstStyle/>
        <a:p>
          <a:endParaRPr lang="en-US"/>
        </a:p>
      </dgm:t>
    </dgm:pt>
    <dgm:pt modelId="{F6EC376A-ED29-4F3B-B827-032E8FA0A63E}" type="sibTrans" cxnId="{3A07CB6F-502C-494E-9E8A-B3EBD93E0598}">
      <dgm:prSet/>
      <dgm:spPr/>
      <dgm:t>
        <a:bodyPr/>
        <a:lstStyle/>
        <a:p>
          <a:endParaRPr lang="en-US"/>
        </a:p>
      </dgm:t>
    </dgm:pt>
    <dgm:pt modelId="{03892715-66F3-45BD-AF3A-0D4D842762D4}" type="pres">
      <dgm:prSet presAssocID="{81416EA8-F444-49DD-9B1E-37A27D2DA57C}" presName="cycle" presStyleCnt="0">
        <dgm:presLayoutVars>
          <dgm:chMax val="1"/>
          <dgm:dir/>
          <dgm:animLvl val="ctr"/>
          <dgm:resizeHandles val="exact"/>
        </dgm:presLayoutVars>
      </dgm:prSet>
      <dgm:spPr/>
      <dgm:t>
        <a:bodyPr/>
        <a:lstStyle/>
        <a:p>
          <a:endParaRPr lang="en-US"/>
        </a:p>
      </dgm:t>
    </dgm:pt>
    <dgm:pt modelId="{0BBF36A0-9601-48FB-9E70-C8E22005D575}" type="pres">
      <dgm:prSet presAssocID="{CB8160C6-06F4-45D2-9938-1A5D73103390}" presName="centerShape" presStyleLbl="node0" presStyleIdx="0" presStyleCnt="1"/>
      <dgm:spPr/>
      <dgm:t>
        <a:bodyPr/>
        <a:lstStyle/>
        <a:p>
          <a:endParaRPr lang="en-US"/>
        </a:p>
      </dgm:t>
    </dgm:pt>
    <dgm:pt modelId="{848AA4E1-B159-479B-BD9F-92647B541E38}" type="pres">
      <dgm:prSet presAssocID="{C97D13E9-0522-4506-88B0-07737060CA11}" presName="Name9" presStyleLbl="parChTrans1D2" presStyleIdx="0" presStyleCnt="8"/>
      <dgm:spPr/>
      <dgm:t>
        <a:bodyPr/>
        <a:lstStyle/>
        <a:p>
          <a:endParaRPr lang="en-US"/>
        </a:p>
      </dgm:t>
    </dgm:pt>
    <dgm:pt modelId="{B21C9FAA-1309-4980-AD67-90B5B1021D84}" type="pres">
      <dgm:prSet presAssocID="{C97D13E9-0522-4506-88B0-07737060CA11}" presName="connTx" presStyleLbl="parChTrans1D2" presStyleIdx="0" presStyleCnt="8"/>
      <dgm:spPr/>
      <dgm:t>
        <a:bodyPr/>
        <a:lstStyle/>
        <a:p>
          <a:endParaRPr lang="en-US"/>
        </a:p>
      </dgm:t>
    </dgm:pt>
    <dgm:pt modelId="{D0EE920E-E7E2-4881-A79F-C20A233BEBC7}" type="pres">
      <dgm:prSet presAssocID="{CA3F369D-4BAD-4129-BC29-5113D2D62B7F}" presName="node" presStyleLbl="node1" presStyleIdx="0" presStyleCnt="8">
        <dgm:presLayoutVars>
          <dgm:bulletEnabled val="1"/>
        </dgm:presLayoutVars>
      </dgm:prSet>
      <dgm:spPr/>
      <dgm:t>
        <a:bodyPr/>
        <a:lstStyle/>
        <a:p>
          <a:endParaRPr lang="en-US"/>
        </a:p>
      </dgm:t>
    </dgm:pt>
    <dgm:pt modelId="{108F40FA-FF34-4BB2-A8A8-2E7B4D2367CA}" type="pres">
      <dgm:prSet presAssocID="{7C63A04A-C189-432D-971F-F4541A330798}" presName="Name9" presStyleLbl="parChTrans1D2" presStyleIdx="1" presStyleCnt="8"/>
      <dgm:spPr/>
      <dgm:t>
        <a:bodyPr/>
        <a:lstStyle/>
        <a:p>
          <a:endParaRPr lang="en-US"/>
        </a:p>
      </dgm:t>
    </dgm:pt>
    <dgm:pt modelId="{5D486719-79D1-4349-A8CD-D47B1BB6C2B6}" type="pres">
      <dgm:prSet presAssocID="{7C63A04A-C189-432D-971F-F4541A330798}" presName="connTx" presStyleLbl="parChTrans1D2" presStyleIdx="1" presStyleCnt="8"/>
      <dgm:spPr/>
      <dgm:t>
        <a:bodyPr/>
        <a:lstStyle/>
        <a:p>
          <a:endParaRPr lang="en-US"/>
        </a:p>
      </dgm:t>
    </dgm:pt>
    <dgm:pt modelId="{7D849BDD-B174-424D-B17D-016AD9C8413F}" type="pres">
      <dgm:prSet presAssocID="{101A2C08-6304-4FA0-89B0-9107AF8B123E}" presName="node" presStyleLbl="node1" presStyleIdx="1" presStyleCnt="8">
        <dgm:presLayoutVars>
          <dgm:bulletEnabled val="1"/>
        </dgm:presLayoutVars>
      </dgm:prSet>
      <dgm:spPr/>
      <dgm:t>
        <a:bodyPr/>
        <a:lstStyle/>
        <a:p>
          <a:endParaRPr lang="en-US"/>
        </a:p>
      </dgm:t>
    </dgm:pt>
    <dgm:pt modelId="{EF521CEA-FBBC-4D54-AE6F-04183FF2E066}" type="pres">
      <dgm:prSet presAssocID="{9FF85EAB-B2BD-4FBA-A813-A5A3A062D3D8}" presName="Name9" presStyleLbl="parChTrans1D2" presStyleIdx="2" presStyleCnt="8"/>
      <dgm:spPr/>
      <dgm:t>
        <a:bodyPr/>
        <a:lstStyle/>
        <a:p>
          <a:endParaRPr lang="en-US"/>
        </a:p>
      </dgm:t>
    </dgm:pt>
    <dgm:pt modelId="{B4266D8F-D531-45DB-BD54-9D522B9CBA4F}" type="pres">
      <dgm:prSet presAssocID="{9FF85EAB-B2BD-4FBA-A813-A5A3A062D3D8}" presName="connTx" presStyleLbl="parChTrans1D2" presStyleIdx="2" presStyleCnt="8"/>
      <dgm:spPr/>
      <dgm:t>
        <a:bodyPr/>
        <a:lstStyle/>
        <a:p>
          <a:endParaRPr lang="en-US"/>
        </a:p>
      </dgm:t>
    </dgm:pt>
    <dgm:pt modelId="{78D8DB10-34B4-40A6-A4F8-0E593174ABDD}" type="pres">
      <dgm:prSet presAssocID="{4555AD05-0742-4640-913D-8E91924B29E4}" presName="node" presStyleLbl="node1" presStyleIdx="2" presStyleCnt="8">
        <dgm:presLayoutVars>
          <dgm:bulletEnabled val="1"/>
        </dgm:presLayoutVars>
      </dgm:prSet>
      <dgm:spPr/>
      <dgm:t>
        <a:bodyPr/>
        <a:lstStyle/>
        <a:p>
          <a:endParaRPr lang="en-US"/>
        </a:p>
      </dgm:t>
    </dgm:pt>
    <dgm:pt modelId="{0C342C9B-6135-4CB2-8994-F43CEAB94EAD}" type="pres">
      <dgm:prSet presAssocID="{0EC8BDAB-8F1B-4BB4-8C32-AE143850E602}" presName="Name9" presStyleLbl="parChTrans1D2" presStyleIdx="3" presStyleCnt="8"/>
      <dgm:spPr/>
      <dgm:t>
        <a:bodyPr/>
        <a:lstStyle/>
        <a:p>
          <a:endParaRPr lang="en-US"/>
        </a:p>
      </dgm:t>
    </dgm:pt>
    <dgm:pt modelId="{4BE43D61-26B1-4E56-A343-E0FF66FF0918}" type="pres">
      <dgm:prSet presAssocID="{0EC8BDAB-8F1B-4BB4-8C32-AE143850E602}" presName="connTx" presStyleLbl="parChTrans1D2" presStyleIdx="3" presStyleCnt="8"/>
      <dgm:spPr/>
      <dgm:t>
        <a:bodyPr/>
        <a:lstStyle/>
        <a:p>
          <a:endParaRPr lang="en-US"/>
        </a:p>
      </dgm:t>
    </dgm:pt>
    <dgm:pt modelId="{96B72FA5-93B9-4900-A0EB-A430AEDBA81A}" type="pres">
      <dgm:prSet presAssocID="{5191017D-E971-476B-A8E2-22D26D22E4E5}" presName="node" presStyleLbl="node1" presStyleIdx="3" presStyleCnt="8">
        <dgm:presLayoutVars>
          <dgm:bulletEnabled val="1"/>
        </dgm:presLayoutVars>
      </dgm:prSet>
      <dgm:spPr/>
      <dgm:t>
        <a:bodyPr/>
        <a:lstStyle/>
        <a:p>
          <a:endParaRPr lang="en-US"/>
        </a:p>
      </dgm:t>
    </dgm:pt>
    <dgm:pt modelId="{0D9C1ACF-FCAB-4028-BD93-174EAFB63D50}" type="pres">
      <dgm:prSet presAssocID="{78B2D547-2631-4EC9-9310-8EFC50576D01}" presName="Name9" presStyleLbl="parChTrans1D2" presStyleIdx="4" presStyleCnt="8"/>
      <dgm:spPr/>
      <dgm:t>
        <a:bodyPr/>
        <a:lstStyle/>
        <a:p>
          <a:endParaRPr lang="en-US"/>
        </a:p>
      </dgm:t>
    </dgm:pt>
    <dgm:pt modelId="{4DCF6384-8184-42D8-A32B-00F412BD6D37}" type="pres">
      <dgm:prSet presAssocID="{78B2D547-2631-4EC9-9310-8EFC50576D01}" presName="connTx" presStyleLbl="parChTrans1D2" presStyleIdx="4" presStyleCnt="8"/>
      <dgm:spPr/>
      <dgm:t>
        <a:bodyPr/>
        <a:lstStyle/>
        <a:p>
          <a:endParaRPr lang="en-US"/>
        </a:p>
      </dgm:t>
    </dgm:pt>
    <dgm:pt modelId="{7E2ED70F-E37D-41D5-B94A-CBCC02599CEE}" type="pres">
      <dgm:prSet presAssocID="{F436DE1C-51C1-4E03-883D-9C56703756B1}" presName="node" presStyleLbl="node1" presStyleIdx="4" presStyleCnt="8">
        <dgm:presLayoutVars>
          <dgm:bulletEnabled val="1"/>
        </dgm:presLayoutVars>
      </dgm:prSet>
      <dgm:spPr/>
      <dgm:t>
        <a:bodyPr/>
        <a:lstStyle/>
        <a:p>
          <a:endParaRPr lang="en-US"/>
        </a:p>
      </dgm:t>
    </dgm:pt>
    <dgm:pt modelId="{2FA595AA-F2D5-45E3-9058-EA3B7332B706}" type="pres">
      <dgm:prSet presAssocID="{6CC38E7A-7938-4721-9F70-1D4CA0DE6483}" presName="Name9" presStyleLbl="parChTrans1D2" presStyleIdx="5" presStyleCnt="8"/>
      <dgm:spPr/>
      <dgm:t>
        <a:bodyPr/>
        <a:lstStyle/>
        <a:p>
          <a:endParaRPr lang="en-US"/>
        </a:p>
      </dgm:t>
    </dgm:pt>
    <dgm:pt modelId="{0DF79BE7-A604-4B96-96E8-CB609021EC1F}" type="pres">
      <dgm:prSet presAssocID="{6CC38E7A-7938-4721-9F70-1D4CA0DE6483}" presName="connTx" presStyleLbl="parChTrans1D2" presStyleIdx="5" presStyleCnt="8"/>
      <dgm:spPr/>
      <dgm:t>
        <a:bodyPr/>
        <a:lstStyle/>
        <a:p>
          <a:endParaRPr lang="en-US"/>
        </a:p>
      </dgm:t>
    </dgm:pt>
    <dgm:pt modelId="{10AACA55-5F45-4EA8-92B6-F0DD23ACCA03}" type="pres">
      <dgm:prSet presAssocID="{669AD31B-14A5-43AF-AD74-91EDAE6507AA}" presName="node" presStyleLbl="node1" presStyleIdx="5" presStyleCnt="8">
        <dgm:presLayoutVars>
          <dgm:bulletEnabled val="1"/>
        </dgm:presLayoutVars>
      </dgm:prSet>
      <dgm:spPr/>
      <dgm:t>
        <a:bodyPr/>
        <a:lstStyle/>
        <a:p>
          <a:endParaRPr lang="en-US"/>
        </a:p>
      </dgm:t>
    </dgm:pt>
    <dgm:pt modelId="{335ADA84-1DCF-46D1-B51B-A5BC170912C0}" type="pres">
      <dgm:prSet presAssocID="{7860B77B-2570-49CE-9AE7-C07C3E9243E1}" presName="Name9" presStyleLbl="parChTrans1D2" presStyleIdx="6" presStyleCnt="8"/>
      <dgm:spPr/>
      <dgm:t>
        <a:bodyPr/>
        <a:lstStyle/>
        <a:p>
          <a:endParaRPr lang="en-US"/>
        </a:p>
      </dgm:t>
    </dgm:pt>
    <dgm:pt modelId="{A8742956-2B8B-415F-A647-4481AC52BB7D}" type="pres">
      <dgm:prSet presAssocID="{7860B77B-2570-49CE-9AE7-C07C3E9243E1}" presName="connTx" presStyleLbl="parChTrans1D2" presStyleIdx="6" presStyleCnt="8"/>
      <dgm:spPr/>
      <dgm:t>
        <a:bodyPr/>
        <a:lstStyle/>
        <a:p>
          <a:endParaRPr lang="en-US"/>
        </a:p>
      </dgm:t>
    </dgm:pt>
    <dgm:pt modelId="{2252C1BD-CFF4-43D2-AABA-06DEF820C569}" type="pres">
      <dgm:prSet presAssocID="{C6A7AD41-C7B8-4DB9-AACF-D2DD2F86DC3E}" presName="node" presStyleLbl="node1" presStyleIdx="6" presStyleCnt="8">
        <dgm:presLayoutVars>
          <dgm:bulletEnabled val="1"/>
        </dgm:presLayoutVars>
      </dgm:prSet>
      <dgm:spPr/>
      <dgm:t>
        <a:bodyPr/>
        <a:lstStyle/>
        <a:p>
          <a:endParaRPr lang="en-US"/>
        </a:p>
      </dgm:t>
    </dgm:pt>
    <dgm:pt modelId="{81F03CD5-4981-4A78-B59F-4406257AE155}" type="pres">
      <dgm:prSet presAssocID="{0CD55D91-86BC-4B9D-B384-9A9EF58C800F}" presName="Name9" presStyleLbl="parChTrans1D2" presStyleIdx="7" presStyleCnt="8"/>
      <dgm:spPr/>
      <dgm:t>
        <a:bodyPr/>
        <a:lstStyle/>
        <a:p>
          <a:endParaRPr lang="en-US"/>
        </a:p>
      </dgm:t>
    </dgm:pt>
    <dgm:pt modelId="{59FAA58B-6E4D-4DF0-959A-6A7C3491A1ED}" type="pres">
      <dgm:prSet presAssocID="{0CD55D91-86BC-4B9D-B384-9A9EF58C800F}" presName="connTx" presStyleLbl="parChTrans1D2" presStyleIdx="7" presStyleCnt="8"/>
      <dgm:spPr/>
      <dgm:t>
        <a:bodyPr/>
        <a:lstStyle/>
        <a:p>
          <a:endParaRPr lang="en-US"/>
        </a:p>
      </dgm:t>
    </dgm:pt>
    <dgm:pt modelId="{9FA048C6-D13C-4F07-9111-71BA02B84134}" type="pres">
      <dgm:prSet presAssocID="{87203556-BC4C-44A5-86E4-645E6C5ED784}" presName="node" presStyleLbl="node1" presStyleIdx="7" presStyleCnt="8">
        <dgm:presLayoutVars>
          <dgm:bulletEnabled val="1"/>
        </dgm:presLayoutVars>
      </dgm:prSet>
      <dgm:spPr/>
      <dgm:t>
        <a:bodyPr/>
        <a:lstStyle/>
        <a:p>
          <a:endParaRPr lang="en-US"/>
        </a:p>
      </dgm:t>
    </dgm:pt>
  </dgm:ptLst>
  <dgm:cxnLst>
    <dgm:cxn modelId="{458AAE1E-F6FC-4579-8C15-983270A0899A}" type="presOf" srcId="{7C63A04A-C189-432D-971F-F4541A330798}" destId="{108F40FA-FF34-4BB2-A8A8-2E7B4D2367CA}" srcOrd="0" destOrd="0" presId="urn:microsoft.com/office/officeart/2005/8/layout/radial1"/>
    <dgm:cxn modelId="{3A07CB6F-502C-494E-9E8A-B3EBD93E0598}" srcId="{CB8160C6-06F4-45D2-9938-1A5D73103390}" destId="{669AD31B-14A5-43AF-AD74-91EDAE6507AA}" srcOrd="5" destOrd="0" parTransId="{6CC38E7A-7938-4721-9F70-1D4CA0DE6483}" sibTransId="{F6EC376A-ED29-4F3B-B827-032E8FA0A63E}"/>
    <dgm:cxn modelId="{15FD1DC6-2DBF-4E5A-B882-A3421FDE81CF}" type="presOf" srcId="{5191017D-E971-476B-A8E2-22D26D22E4E5}" destId="{96B72FA5-93B9-4900-A0EB-A430AEDBA81A}" srcOrd="0" destOrd="0" presId="urn:microsoft.com/office/officeart/2005/8/layout/radial1"/>
    <dgm:cxn modelId="{DC073786-562E-4825-B936-F883C2FCCE0D}" type="presOf" srcId="{C6A7AD41-C7B8-4DB9-AACF-D2DD2F86DC3E}" destId="{2252C1BD-CFF4-43D2-AABA-06DEF820C569}" srcOrd="0" destOrd="0" presId="urn:microsoft.com/office/officeart/2005/8/layout/radial1"/>
    <dgm:cxn modelId="{59F67559-1A83-4C82-93BA-7FCA62DEDB41}" type="presOf" srcId="{7860B77B-2570-49CE-9AE7-C07C3E9243E1}" destId="{335ADA84-1DCF-46D1-B51B-A5BC170912C0}" srcOrd="0" destOrd="0" presId="urn:microsoft.com/office/officeart/2005/8/layout/radial1"/>
    <dgm:cxn modelId="{82D172E2-57B3-489E-B70B-B3E6C843741C}" type="presOf" srcId="{6CC38E7A-7938-4721-9F70-1D4CA0DE6483}" destId="{0DF79BE7-A604-4B96-96E8-CB609021EC1F}" srcOrd="1" destOrd="0" presId="urn:microsoft.com/office/officeart/2005/8/layout/radial1"/>
    <dgm:cxn modelId="{E534D89A-E8F4-47A7-BF7D-3EC86B5B6CF7}" type="presOf" srcId="{0EC8BDAB-8F1B-4BB4-8C32-AE143850E602}" destId="{0C342C9B-6135-4CB2-8994-F43CEAB94EAD}" srcOrd="0" destOrd="0" presId="urn:microsoft.com/office/officeart/2005/8/layout/radial1"/>
    <dgm:cxn modelId="{D6AC401E-357D-4B8A-AF92-45098B2C963A}" type="presOf" srcId="{87203556-BC4C-44A5-86E4-645E6C5ED784}" destId="{9FA048C6-D13C-4F07-9111-71BA02B84134}" srcOrd="0" destOrd="0" presId="urn:microsoft.com/office/officeart/2005/8/layout/radial1"/>
    <dgm:cxn modelId="{0A6EB802-E32A-459A-8011-C286C26ABE30}" type="presOf" srcId="{78B2D547-2631-4EC9-9310-8EFC50576D01}" destId="{0D9C1ACF-FCAB-4028-BD93-174EAFB63D50}" srcOrd="0" destOrd="0" presId="urn:microsoft.com/office/officeart/2005/8/layout/radial1"/>
    <dgm:cxn modelId="{9C4D7345-AA2F-4E39-ADB4-EC95FDE9CE4E}" type="presOf" srcId="{CA3F369D-4BAD-4129-BC29-5113D2D62B7F}" destId="{D0EE920E-E7E2-4881-A79F-C20A233BEBC7}" srcOrd="0" destOrd="0" presId="urn:microsoft.com/office/officeart/2005/8/layout/radial1"/>
    <dgm:cxn modelId="{1AD4E8BA-9033-4E32-8987-D7BF550D06FD}" srcId="{CB8160C6-06F4-45D2-9938-1A5D73103390}" destId="{C6A7AD41-C7B8-4DB9-AACF-D2DD2F86DC3E}" srcOrd="6" destOrd="0" parTransId="{7860B77B-2570-49CE-9AE7-C07C3E9243E1}" sibTransId="{D72F0EDF-DFE9-44FB-8B61-8C15271826B0}"/>
    <dgm:cxn modelId="{A2FE1A6B-FE11-443B-95F4-5A8897B3E743}" type="presOf" srcId="{669AD31B-14A5-43AF-AD74-91EDAE6507AA}" destId="{10AACA55-5F45-4EA8-92B6-F0DD23ACCA03}" srcOrd="0" destOrd="0" presId="urn:microsoft.com/office/officeart/2005/8/layout/radial1"/>
    <dgm:cxn modelId="{CE4D1288-8961-4DF7-A545-4D256682238E}" type="presOf" srcId="{F436DE1C-51C1-4E03-883D-9C56703756B1}" destId="{7E2ED70F-E37D-41D5-B94A-CBCC02599CEE}" srcOrd="0" destOrd="0" presId="urn:microsoft.com/office/officeart/2005/8/layout/radial1"/>
    <dgm:cxn modelId="{015C77FE-6B28-4262-8838-846D012AB1D7}" srcId="{CB8160C6-06F4-45D2-9938-1A5D73103390}" destId="{87203556-BC4C-44A5-86E4-645E6C5ED784}" srcOrd="7" destOrd="0" parTransId="{0CD55D91-86BC-4B9D-B384-9A9EF58C800F}" sibTransId="{B5B0E225-0D63-4C43-A97A-646442744744}"/>
    <dgm:cxn modelId="{7749FEE5-CEEC-48A1-9187-60E7B2A28743}" type="presOf" srcId="{81416EA8-F444-49DD-9B1E-37A27D2DA57C}" destId="{03892715-66F3-45BD-AF3A-0D4D842762D4}" srcOrd="0" destOrd="0" presId="urn:microsoft.com/office/officeart/2005/8/layout/radial1"/>
    <dgm:cxn modelId="{115688F8-F751-487A-9941-C9C8EFDCB710}" type="presOf" srcId="{CB8160C6-06F4-45D2-9938-1A5D73103390}" destId="{0BBF36A0-9601-48FB-9E70-C8E22005D575}" srcOrd="0" destOrd="0" presId="urn:microsoft.com/office/officeart/2005/8/layout/radial1"/>
    <dgm:cxn modelId="{5EBD25A0-412F-479C-8AE9-16145BBE03E4}" type="presOf" srcId="{C97D13E9-0522-4506-88B0-07737060CA11}" destId="{848AA4E1-B159-479B-BD9F-92647B541E38}" srcOrd="0" destOrd="0" presId="urn:microsoft.com/office/officeart/2005/8/layout/radial1"/>
    <dgm:cxn modelId="{7705FC69-CD31-4C9E-BC1B-2EE7242E3258}" srcId="{CB8160C6-06F4-45D2-9938-1A5D73103390}" destId="{CA3F369D-4BAD-4129-BC29-5113D2D62B7F}" srcOrd="0" destOrd="0" parTransId="{C97D13E9-0522-4506-88B0-07737060CA11}" sibTransId="{33353B92-9E2C-4144-A62F-B14AA5D073BE}"/>
    <dgm:cxn modelId="{43FF8568-425E-4DBA-B44C-9F5C19F3AF5C}" type="presOf" srcId="{101A2C08-6304-4FA0-89B0-9107AF8B123E}" destId="{7D849BDD-B174-424D-B17D-016AD9C8413F}" srcOrd="0" destOrd="0" presId="urn:microsoft.com/office/officeart/2005/8/layout/radial1"/>
    <dgm:cxn modelId="{02A898C4-1164-4052-A229-301A826995D6}" type="presOf" srcId="{78B2D547-2631-4EC9-9310-8EFC50576D01}" destId="{4DCF6384-8184-42D8-A32B-00F412BD6D37}" srcOrd="1" destOrd="0" presId="urn:microsoft.com/office/officeart/2005/8/layout/radial1"/>
    <dgm:cxn modelId="{B188AF58-44B4-4CC3-8C1D-2651DB5DE7A7}" type="presOf" srcId="{0CD55D91-86BC-4B9D-B384-9A9EF58C800F}" destId="{59FAA58B-6E4D-4DF0-959A-6A7C3491A1ED}" srcOrd="1" destOrd="0" presId="urn:microsoft.com/office/officeart/2005/8/layout/radial1"/>
    <dgm:cxn modelId="{F267573D-7641-484B-859D-1A343A594BEC}" type="presOf" srcId="{0EC8BDAB-8F1B-4BB4-8C32-AE143850E602}" destId="{4BE43D61-26B1-4E56-A343-E0FF66FF0918}" srcOrd="1" destOrd="0" presId="urn:microsoft.com/office/officeart/2005/8/layout/radial1"/>
    <dgm:cxn modelId="{C6F1DCAE-3BEA-471F-9EF6-C0930CF539FD}" srcId="{CB8160C6-06F4-45D2-9938-1A5D73103390}" destId="{F436DE1C-51C1-4E03-883D-9C56703756B1}" srcOrd="4" destOrd="0" parTransId="{78B2D547-2631-4EC9-9310-8EFC50576D01}" sibTransId="{A1F5A6A8-FE38-4DD0-896A-95F32E9B193D}"/>
    <dgm:cxn modelId="{76E2C98C-855D-41D9-9055-13FD4DCDB167}" type="presOf" srcId="{7860B77B-2570-49CE-9AE7-C07C3E9243E1}" destId="{A8742956-2B8B-415F-A647-4481AC52BB7D}" srcOrd="1" destOrd="0" presId="urn:microsoft.com/office/officeart/2005/8/layout/radial1"/>
    <dgm:cxn modelId="{C0FE4A1D-160F-429F-BC5B-CC5750128D08}" srcId="{CB8160C6-06F4-45D2-9938-1A5D73103390}" destId="{5191017D-E971-476B-A8E2-22D26D22E4E5}" srcOrd="3" destOrd="0" parTransId="{0EC8BDAB-8F1B-4BB4-8C32-AE143850E602}" sibTransId="{84033629-A39B-440B-97F8-44652BC92D68}"/>
    <dgm:cxn modelId="{C1833336-9531-4A44-8917-933120D9C741}" type="presOf" srcId="{9FF85EAB-B2BD-4FBA-A813-A5A3A062D3D8}" destId="{EF521CEA-FBBC-4D54-AE6F-04183FF2E066}" srcOrd="0" destOrd="0" presId="urn:microsoft.com/office/officeart/2005/8/layout/radial1"/>
    <dgm:cxn modelId="{62A71E70-F415-44F7-B313-4733BF45C92D}" type="presOf" srcId="{9FF85EAB-B2BD-4FBA-A813-A5A3A062D3D8}" destId="{B4266D8F-D531-45DB-BD54-9D522B9CBA4F}" srcOrd="1" destOrd="0" presId="urn:microsoft.com/office/officeart/2005/8/layout/radial1"/>
    <dgm:cxn modelId="{124F4E70-A988-4E6B-8E94-B2FA8694E9C8}" type="presOf" srcId="{4555AD05-0742-4640-913D-8E91924B29E4}" destId="{78D8DB10-34B4-40A6-A4F8-0E593174ABDD}" srcOrd="0" destOrd="0" presId="urn:microsoft.com/office/officeart/2005/8/layout/radial1"/>
    <dgm:cxn modelId="{E1FDC006-A324-4767-BBD6-3DB2A883303D}" type="presOf" srcId="{0CD55D91-86BC-4B9D-B384-9A9EF58C800F}" destId="{81F03CD5-4981-4A78-B59F-4406257AE155}" srcOrd="0" destOrd="0" presId="urn:microsoft.com/office/officeart/2005/8/layout/radial1"/>
    <dgm:cxn modelId="{970EF40B-41C6-4BA9-8DEC-CD358C7BA75C}" type="presOf" srcId="{C97D13E9-0522-4506-88B0-07737060CA11}" destId="{B21C9FAA-1309-4980-AD67-90B5B1021D84}" srcOrd="1" destOrd="0" presId="urn:microsoft.com/office/officeart/2005/8/layout/radial1"/>
    <dgm:cxn modelId="{6D3081C0-1674-4299-9AC8-6DFE9BC763A2}" srcId="{CB8160C6-06F4-45D2-9938-1A5D73103390}" destId="{101A2C08-6304-4FA0-89B0-9107AF8B123E}" srcOrd="1" destOrd="0" parTransId="{7C63A04A-C189-432D-971F-F4541A330798}" sibTransId="{70B2F349-DA61-4F59-9B95-1776AD28F5A4}"/>
    <dgm:cxn modelId="{5619B5D4-8713-488B-AFA6-967C76BC60C9}" srcId="{81416EA8-F444-49DD-9B1E-37A27D2DA57C}" destId="{CB8160C6-06F4-45D2-9938-1A5D73103390}" srcOrd="0" destOrd="0" parTransId="{4FD5905C-2E30-46E0-B16F-FB93C8CC3B4C}" sibTransId="{42A44623-289D-498F-826D-CC29A08F8EE6}"/>
    <dgm:cxn modelId="{33C702BD-A355-4B39-95D2-772C1D337F88}" srcId="{CB8160C6-06F4-45D2-9938-1A5D73103390}" destId="{4555AD05-0742-4640-913D-8E91924B29E4}" srcOrd="2" destOrd="0" parTransId="{9FF85EAB-B2BD-4FBA-A813-A5A3A062D3D8}" sibTransId="{E914B92F-ABDE-4CBB-89EB-C2C740899FAF}"/>
    <dgm:cxn modelId="{6175602D-8B52-40F1-A838-650F770F1903}" type="presOf" srcId="{6CC38E7A-7938-4721-9F70-1D4CA0DE6483}" destId="{2FA595AA-F2D5-45E3-9058-EA3B7332B706}" srcOrd="0" destOrd="0" presId="urn:microsoft.com/office/officeart/2005/8/layout/radial1"/>
    <dgm:cxn modelId="{B27266D4-0467-4A13-9147-F4959F83A62F}" type="presOf" srcId="{7C63A04A-C189-432D-971F-F4541A330798}" destId="{5D486719-79D1-4349-A8CD-D47B1BB6C2B6}" srcOrd="1" destOrd="0" presId="urn:microsoft.com/office/officeart/2005/8/layout/radial1"/>
    <dgm:cxn modelId="{AF7E98B2-5871-445C-A30F-EDE7969CAC09}" type="presParOf" srcId="{03892715-66F3-45BD-AF3A-0D4D842762D4}" destId="{0BBF36A0-9601-48FB-9E70-C8E22005D575}" srcOrd="0" destOrd="0" presId="urn:microsoft.com/office/officeart/2005/8/layout/radial1"/>
    <dgm:cxn modelId="{72939057-FE81-4327-B3B4-525A765DC6A2}" type="presParOf" srcId="{03892715-66F3-45BD-AF3A-0D4D842762D4}" destId="{848AA4E1-B159-479B-BD9F-92647B541E38}" srcOrd="1" destOrd="0" presId="urn:microsoft.com/office/officeart/2005/8/layout/radial1"/>
    <dgm:cxn modelId="{3EC43538-3C3F-485A-B1FC-6CD28A7650D9}" type="presParOf" srcId="{848AA4E1-B159-479B-BD9F-92647B541E38}" destId="{B21C9FAA-1309-4980-AD67-90B5B1021D84}" srcOrd="0" destOrd="0" presId="urn:microsoft.com/office/officeart/2005/8/layout/radial1"/>
    <dgm:cxn modelId="{F250B120-6ADD-455C-9971-D93F1F9DDF12}" type="presParOf" srcId="{03892715-66F3-45BD-AF3A-0D4D842762D4}" destId="{D0EE920E-E7E2-4881-A79F-C20A233BEBC7}" srcOrd="2" destOrd="0" presId="urn:microsoft.com/office/officeart/2005/8/layout/radial1"/>
    <dgm:cxn modelId="{9A78D537-5C4A-4FB6-87F3-5959FC127321}" type="presParOf" srcId="{03892715-66F3-45BD-AF3A-0D4D842762D4}" destId="{108F40FA-FF34-4BB2-A8A8-2E7B4D2367CA}" srcOrd="3" destOrd="0" presId="urn:microsoft.com/office/officeart/2005/8/layout/radial1"/>
    <dgm:cxn modelId="{80ABCC08-5809-49D8-81CC-789E29236C22}" type="presParOf" srcId="{108F40FA-FF34-4BB2-A8A8-2E7B4D2367CA}" destId="{5D486719-79D1-4349-A8CD-D47B1BB6C2B6}" srcOrd="0" destOrd="0" presId="urn:microsoft.com/office/officeart/2005/8/layout/radial1"/>
    <dgm:cxn modelId="{F9AA7CC5-32AC-4421-BF93-C56F9C073E98}" type="presParOf" srcId="{03892715-66F3-45BD-AF3A-0D4D842762D4}" destId="{7D849BDD-B174-424D-B17D-016AD9C8413F}" srcOrd="4" destOrd="0" presId="urn:microsoft.com/office/officeart/2005/8/layout/radial1"/>
    <dgm:cxn modelId="{526A4453-4887-428A-A966-4031CDA988E7}" type="presParOf" srcId="{03892715-66F3-45BD-AF3A-0D4D842762D4}" destId="{EF521CEA-FBBC-4D54-AE6F-04183FF2E066}" srcOrd="5" destOrd="0" presId="urn:microsoft.com/office/officeart/2005/8/layout/radial1"/>
    <dgm:cxn modelId="{3FDC21F2-C11E-4D53-9ECC-FB5D56616FB7}" type="presParOf" srcId="{EF521CEA-FBBC-4D54-AE6F-04183FF2E066}" destId="{B4266D8F-D531-45DB-BD54-9D522B9CBA4F}" srcOrd="0" destOrd="0" presId="urn:microsoft.com/office/officeart/2005/8/layout/radial1"/>
    <dgm:cxn modelId="{8B22203F-C1F4-408C-8797-4520EAD01089}" type="presParOf" srcId="{03892715-66F3-45BD-AF3A-0D4D842762D4}" destId="{78D8DB10-34B4-40A6-A4F8-0E593174ABDD}" srcOrd="6" destOrd="0" presId="urn:microsoft.com/office/officeart/2005/8/layout/radial1"/>
    <dgm:cxn modelId="{8CC5D3F1-A7FE-4554-9695-BF105B531A71}" type="presParOf" srcId="{03892715-66F3-45BD-AF3A-0D4D842762D4}" destId="{0C342C9B-6135-4CB2-8994-F43CEAB94EAD}" srcOrd="7" destOrd="0" presId="urn:microsoft.com/office/officeart/2005/8/layout/radial1"/>
    <dgm:cxn modelId="{0AA7E6A9-F739-488B-AC8E-CD2982F7B9B2}" type="presParOf" srcId="{0C342C9B-6135-4CB2-8994-F43CEAB94EAD}" destId="{4BE43D61-26B1-4E56-A343-E0FF66FF0918}" srcOrd="0" destOrd="0" presId="urn:microsoft.com/office/officeart/2005/8/layout/radial1"/>
    <dgm:cxn modelId="{52D9F9D0-A904-40FB-8B9F-0C5E8E6BCAF7}" type="presParOf" srcId="{03892715-66F3-45BD-AF3A-0D4D842762D4}" destId="{96B72FA5-93B9-4900-A0EB-A430AEDBA81A}" srcOrd="8" destOrd="0" presId="urn:microsoft.com/office/officeart/2005/8/layout/radial1"/>
    <dgm:cxn modelId="{E315A4C2-BA68-468E-8C57-E7E91BBF0435}" type="presParOf" srcId="{03892715-66F3-45BD-AF3A-0D4D842762D4}" destId="{0D9C1ACF-FCAB-4028-BD93-174EAFB63D50}" srcOrd="9" destOrd="0" presId="urn:microsoft.com/office/officeart/2005/8/layout/radial1"/>
    <dgm:cxn modelId="{2E08A677-30EC-49AD-92F3-2EB9C71795E8}" type="presParOf" srcId="{0D9C1ACF-FCAB-4028-BD93-174EAFB63D50}" destId="{4DCF6384-8184-42D8-A32B-00F412BD6D37}" srcOrd="0" destOrd="0" presId="urn:microsoft.com/office/officeart/2005/8/layout/radial1"/>
    <dgm:cxn modelId="{24AA873D-8EEA-41D8-BB37-A51EB060D18A}" type="presParOf" srcId="{03892715-66F3-45BD-AF3A-0D4D842762D4}" destId="{7E2ED70F-E37D-41D5-B94A-CBCC02599CEE}" srcOrd="10" destOrd="0" presId="urn:microsoft.com/office/officeart/2005/8/layout/radial1"/>
    <dgm:cxn modelId="{15BFA142-B7F1-4305-A565-4484C3380A52}" type="presParOf" srcId="{03892715-66F3-45BD-AF3A-0D4D842762D4}" destId="{2FA595AA-F2D5-45E3-9058-EA3B7332B706}" srcOrd="11" destOrd="0" presId="urn:microsoft.com/office/officeart/2005/8/layout/radial1"/>
    <dgm:cxn modelId="{886EEDD7-84B4-4176-A4FA-4D7544D11832}" type="presParOf" srcId="{2FA595AA-F2D5-45E3-9058-EA3B7332B706}" destId="{0DF79BE7-A604-4B96-96E8-CB609021EC1F}" srcOrd="0" destOrd="0" presId="urn:microsoft.com/office/officeart/2005/8/layout/radial1"/>
    <dgm:cxn modelId="{7FDD83F7-F070-4A4B-81C7-743EAA79BB64}" type="presParOf" srcId="{03892715-66F3-45BD-AF3A-0D4D842762D4}" destId="{10AACA55-5F45-4EA8-92B6-F0DD23ACCA03}" srcOrd="12" destOrd="0" presId="urn:microsoft.com/office/officeart/2005/8/layout/radial1"/>
    <dgm:cxn modelId="{1300931D-97F3-4BC6-84B1-28CC0548590B}" type="presParOf" srcId="{03892715-66F3-45BD-AF3A-0D4D842762D4}" destId="{335ADA84-1DCF-46D1-B51B-A5BC170912C0}" srcOrd="13" destOrd="0" presId="urn:microsoft.com/office/officeart/2005/8/layout/radial1"/>
    <dgm:cxn modelId="{381B478F-E507-474A-97B3-BEC3150FCD94}" type="presParOf" srcId="{335ADA84-1DCF-46D1-B51B-A5BC170912C0}" destId="{A8742956-2B8B-415F-A647-4481AC52BB7D}" srcOrd="0" destOrd="0" presId="urn:microsoft.com/office/officeart/2005/8/layout/radial1"/>
    <dgm:cxn modelId="{8694BA6E-273F-4599-A645-ABCA6ED2A12C}" type="presParOf" srcId="{03892715-66F3-45BD-AF3A-0D4D842762D4}" destId="{2252C1BD-CFF4-43D2-AABA-06DEF820C569}" srcOrd="14" destOrd="0" presId="urn:microsoft.com/office/officeart/2005/8/layout/radial1"/>
    <dgm:cxn modelId="{AC907097-F077-4291-BD6D-D5545F75906D}" type="presParOf" srcId="{03892715-66F3-45BD-AF3A-0D4D842762D4}" destId="{81F03CD5-4981-4A78-B59F-4406257AE155}" srcOrd="15" destOrd="0" presId="urn:microsoft.com/office/officeart/2005/8/layout/radial1"/>
    <dgm:cxn modelId="{BEDC8B58-520B-459D-8709-F92ED0C91C59}" type="presParOf" srcId="{81F03CD5-4981-4A78-B59F-4406257AE155}" destId="{59FAA58B-6E4D-4DF0-959A-6A7C3491A1ED}" srcOrd="0" destOrd="0" presId="urn:microsoft.com/office/officeart/2005/8/layout/radial1"/>
    <dgm:cxn modelId="{5E05994C-6ACE-416E-A8E5-61F11B885994}" type="presParOf" srcId="{03892715-66F3-45BD-AF3A-0D4D842762D4}" destId="{9FA048C6-D13C-4F07-9111-71BA02B84134}"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F36A0-9601-48FB-9E70-C8E22005D575}">
      <dsp:nvSpPr>
        <dsp:cNvPr id="0" name=""/>
        <dsp:cNvSpPr/>
      </dsp:nvSpPr>
      <dsp:spPr>
        <a:xfrm>
          <a:off x="2142343" y="1527187"/>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What makes a good Monologue?</a:t>
          </a:r>
        </a:p>
      </dsp:txBody>
      <dsp:txXfrm>
        <a:off x="2273693" y="1658537"/>
        <a:ext cx="634212" cy="634212"/>
      </dsp:txXfrm>
    </dsp:sp>
    <dsp:sp modelId="{848AA4E1-B159-479B-BD9F-92647B541E38}">
      <dsp:nvSpPr>
        <dsp:cNvPr id="0" name=""/>
        <dsp:cNvSpPr/>
      </dsp:nvSpPr>
      <dsp:spPr>
        <a:xfrm rot="16200000">
          <a:off x="2277531" y="1198340"/>
          <a:ext cx="626537" cy="31157"/>
        </a:xfrm>
        <a:custGeom>
          <a:avLst/>
          <a:gdLst/>
          <a:ahLst/>
          <a:cxnLst/>
          <a:rect l="0" t="0" r="0" b="0"/>
          <a:pathLst>
            <a:path>
              <a:moveTo>
                <a:pt x="0" y="15578"/>
              </a:moveTo>
              <a:lnTo>
                <a:pt x="626537" y="1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5136" y="1198255"/>
        <a:ext cx="31326" cy="31326"/>
      </dsp:txXfrm>
    </dsp:sp>
    <dsp:sp modelId="{D0EE920E-E7E2-4881-A79F-C20A233BEBC7}">
      <dsp:nvSpPr>
        <dsp:cNvPr id="0" name=""/>
        <dsp:cNvSpPr/>
      </dsp:nvSpPr>
      <dsp:spPr>
        <a:xfrm>
          <a:off x="2142343" y="3737"/>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 </a:t>
          </a:r>
        </a:p>
      </dsp:txBody>
      <dsp:txXfrm>
        <a:off x="2273693" y="135087"/>
        <a:ext cx="634212" cy="634212"/>
      </dsp:txXfrm>
    </dsp:sp>
    <dsp:sp modelId="{108F40FA-FF34-4BB2-A8A8-2E7B4D2367CA}">
      <dsp:nvSpPr>
        <dsp:cNvPr id="0" name=""/>
        <dsp:cNvSpPr/>
      </dsp:nvSpPr>
      <dsp:spPr>
        <a:xfrm rot="18900000">
          <a:off x="2816152" y="1421444"/>
          <a:ext cx="626537" cy="31157"/>
        </a:xfrm>
        <a:custGeom>
          <a:avLst/>
          <a:gdLst/>
          <a:ahLst/>
          <a:cxnLst/>
          <a:rect l="0" t="0" r="0" b="0"/>
          <a:pathLst>
            <a:path>
              <a:moveTo>
                <a:pt x="0" y="15578"/>
              </a:moveTo>
              <a:lnTo>
                <a:pt x="626537" y="1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13757" y="1421359"/>
        <a:ext cx="31326" cy="31326"/>
      </dsp:txXfrm>
    </dsp:sp>
    <dsp:sp modelId="{7D849BDD-B174-424D-B17D-016AD9C8413F}">
      <dsp:nvSpPr>
        <dsp:cNvPr id="0" name=""/>
        <dsp:cNvSpPr/>
      </dsp:nvSpPr>
      <dsp:spPr>
        <a:xfrm>
          <a:off x="3219585" y="449945"/>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 </a:t>
          </a:r>
        </a:p>
      </dsp:txBody>
      <dsp:txXfrm>
        <a:off x="3350935" y="581295"/>
        <a:ext cx="634212" cy="634212"/>
      </dsp:txXfrm>
    </dsp:sp>
    <dsp:sp modelId="{EF521CEA-FBBC-4D54-AE6F-04183FF2E066}">
      <dsp:nvSpPr>
        <dsp:cNvPr id="0" name=""/>
        <dsp:cNvSpPr/>
      </dsp:nvSpPr>
      <dsp:spPr>
        <a:xfrm>
          <a:off x="3039256" y="1960065"/>
          <a:ext cx="626537" cy="31157"/>
        </a:xfrm>
        <a:custGeom>
          <a:avLst/>
          <a:gdLst/>
          <a:ahLst/>
          <a:cxnLst/>
          <a:rect l="0" t="0" r="0" b="0"/>
          <a:pathLst>
            <a:path>
              <a:moveTo>
                <a:pt x="0" y="15578"/>
              </a:moveTo>
              <a:lnTo>
                <a:pt x="626537" y="1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6861" y="1959980"/>
        <a:ext cx="31326" cy="31326"/>
      </dsp:txXfrm>
    </dsp:sp>
    <dsp:sp modelId="{78D8DB10-34B4-40A6-A4F8-0E593174ABDD}">
      <dsp:nvSpPr>
        <dsp:cNvPr id="0" name=""/>
        <dsp:cNvSpPr/>
      </dsp:nvSpPr>
      <dsp:spPr>
        <a:xfrm>
          <a:off x="3665793" y="1527187"/>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 </a:t>
          </a:r>
        </a:p>
      </dsp:txBody>
      <dsp:txXfrm>
        <a:off x="3797143" y="1658537"/>
        <a:ext cx="634212" cy="634212"/>
      </dsp:txXfrm>
    </dsp:sp>
    <dsp:sp modelId="{0C342C9B-6135-4CB2-8994-F43CEAB94EAD}">
      <dsp:nvSpPr>
        <dsp:cNvPr id="0" name=""/>
        <dsp:cNvSpPr/>
      </dsp:nvSpPr>
      <dsp:spPr>
        <a:xfrm rot="2700000">
          <a:off x="2816152" y="2498686"/>
          <a:ext cx="626537" cy="31157"/>
        </a:xfrm>
        <a:custGeom>
          <a:avLst/>
          <a:gdLst/>
          <a:ahLst/>
          <a:cxnLst/>
          <a:rect l="0" t="0" r="0" b="0"/>
          <a:pathLst>
            <a:path>
              <a:moveTo>
                <a:pt x="0" y="15578"/>
              </a:moveTo>
              <a:lnTo>
                <a:pt x="626537" y="1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13757" y="2498601"/>
        <a:ext cx="31326" cy="31326"/>
      </dsp:txXfrm>
    </dsp:sp>
    <dsp:sp modelId="{96B72FA5-93B9-4900-A0EB-A430AEDBA81A}">
      <dsp:nvSpPr>
        <dsp:cNvPr id="0" name=""/>
        <dsp:cNvSpPr/>
      </dsp:nvSpPr>
      <dsp:spPr>
        <a:xfrm>
          <a:off x="3219585" y="2604429"/>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dsp:txBody>
      <dsp:txXfrm>
        <a:off x="3350935" y="2735779"/>
        <a:ext cx="634212" cy="634212"/>
      </dsp:txXfrm>
    </dsp:sp>
    <dsp:sp modelId="{0D9C1ACF-FCAB-4028-BD93-174EAFB63D50}">
      <dsp:nvSpPr>
        <dsp:cNvPr id="0" name=""/>
        <dsp:cNvSpPr/>
      </dsp:nvSpPr>
      <dsp:spPr>
        <a:xfrm rot="5400000">
          <a:off x="2277531" y="2721790"/>
          <a:ext cx="626537" cy="31157"/>
        </a:xfrm>
        <a:custGeom>
          <a:avLst/>
          <a:gdLst/>
          <a:ahLst/>
          <a:cxnLst/>
          <a:rect l="0" t="0" r="0" b="0"/>
          <a:pathLst>
            <a:path>
              <a:moveTo>
                <a:pt x="0" y="15578"/>
              </a:moveTo>
              <a:lnTo>
                <a:pt x="626537" y="1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5136" y="2721705"/>
        <a:ext cx="31326" cy="31326"/>
      </dsp:txXfrm>
    </dsp:sp>
    <dsp:sp modelId="{7E2ED70F-E37D-41D5-B94A-CBCC02599CEE}">
      <dsp:nvSpPr>
        <dsp:cNvPr id="0" name=""/>
        <dsp:cNvSpPr/>
      </dsp:nvSpPr>
      <dsp:spPr>
        <a:xfrm>
          <a:off x="2142343" y="3050637"/>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dsp:txBody>
      <dsp:txXfrm>
        <a:off x="2273693" y="3181987"/>
        <a:ext cx="634212" cy="634212"/>
      </dsp:txXfrm>
    </dsp:sp>
    <dsp:sp modelId="{2FA595AA-F2D5-45E3-9058-EA3B7332B706}">
      <dsp:nvSpPr>
        <dsp:cNvPr id="0" name=""/>
        <dsp:cNvSpPr/>
      </dsp:nvSpPr>
      <dsp:spPr>
        <a:xfrm rot="8100000">
          <a:off x="1738910" y="2498686"/>
          <a:ext cx="626537" cy="31157"/>
        </a:xfrm>
        <a:custGeom>
          <a:avLst/>
          <a:gdLst/>
          <a:ahLst/>
          <a:cxnLst/>
          <a:rect l="0" t="0" r="0" b="0"/>
          <a:pathLst>
            <a:path>
              <a:moveTo>
                <a:pt x="0" y="15578"/>
              </a:moveTo>
              <a:lnTo>
                <a:pt x="626537" y="1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36515" y="2498601"/>
        <a:ext cx="31326" cy="31326"/>
      </dsp:txXfrm>
    </dsp:sp>
    <dsp:sp modelId="{10AACA55-5F45-4EA8-92B6-F0DD23ACCA03}">
      <dsp:nvSpPr>
        <dsp:cNvPr id="0" name=""/>
        <dsp:cNvSpPr/>
      </dsp:nvSpPr>
      <dsp:spPr>
        <a:xfrm>
          <a:off x="1065101" y="2604429"/>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dsp:txBody>
      <dsp:txXfrm>
        <a:off x="1196451" y="2735779"/>
        <a:ext cx="634212" cy="634212"/>
      </dsp:txXfrm>
    </dsp:sp>
    <dsp:sp modelId="{335ADA84-1DCF-46D1-B51B-A5BC170912C0}">
      <dsp:nvSpPr>
        <dsp:cNvPr id="0" name=""/>
        <dsp:cNvSpPr/>
      </dsp:nvSpPr>
      <dsp:spPr>
        <a:xfrm rot="10800000">
          <a:off x="1515806" y="1960065"/>
          <a:ext cx="626537" cy="31157"/>
        </a:xfrm>
        <a:custGeom>
          <a:avLst/>
          <a:gdLst/>
          <a:ahLst/>
          <a:cxnLst/>
          <a:rect l="0" t="0" r="0" b="0"/>
          <a:pathLst>
            <a:path>
              <a:moveTo>
                <a:pt x="0" y="15578"/>
              </a:moveTo>
              <a:lnTo>
                <a:pt x="626537" y="1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13411" y="1959980"/>
        <a:ext cx="31326" cy="31326"/>
      </dsp:txXfrm>
    </dsp:sp>
    <dsp:sp modelId="{2252C1BD-CFF4-43D2-AABA-06DEF820C569}">
      <dsp:nvSpPr>
        <dsp:cNvPr id="0" name=""/>
        <dsp:cNvSpPr/>
      </dsp:nvSpPr>
      <dsp:spPr>
        <a:xfrm>
          <a:off x="618893" y="1527187"/>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dsp:txBody>
      <dsp:txXfrm>
        <a:off x="750243" y="1658537"/>
        <a:ext cx="634212" cy="634212"/>
      </dsp:txXfrm>
    </dsp:sp>
    <dsp:sp modelId="{81F03CD5-4981-4A78-B59F-4406257AE155}">
      <dsp:nvSpPr>
        <dsp:cNvPr id="0" name=""/>
        <dsp:cNvSpPr/>
      </dsp:nvSpPr>
      <dsp:spPr>
        <a:xfrm rot="13500000">
          <a:off x="1738910" y="1421444"/>
          <a:ext cx="626537" cy="31157"/>
        </a:xfrm>
        <a:custGeom>
          <a:avLst/>
          <a:gdLst/>
          <a:ahLst/>
          <a:cxnLst/>
          <a:rect l="0" t="0" r="0" b="0"/>
          <a:pathLst>
            <a:path>
              <a:moveTo>
                <a:pt x="0" y="15578"/>
              </a:moveTo>
              <a:lnTo>
                <a:pt x="626537" y="1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36515" y="1421359"/>
        <a:ext cx="31326" cy="31326"/>
      </dsp:txXfrm>
    </dsp:sp>
    <dsp:sp modelId="{9FA048C6-D13C-4F07-9111-71BA02B84134}">
      <dsp:nvSpPr>
        <dsp:cNvPr id="0" name=""/>
        <dsp:cNvSpPr/>
      </dsp:nvSpPr>
      <dsp:spPr>
        <a:xfrm>
          <a:off x="1065101" y="449945"/>
          <a:ext cx="896912" cy="8969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 </a:t>
          </a:r>
        </a:p>
      </dsp:txBody>
      <dsp:txXfrm>
        <a:off x="1196451" y="581295"/>
        <a:ext cx="634212" cy="6342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1E220-5E61-4E80-B97F-3E2DD8ED6948}" type="datetimeFigureOut">
              <a:rPr lang="en-AU" smtClean="0"/>
              <a:t>10/07/2018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CA9E4-2364-4FAC-9DF9-6DAF6E34B9F7}" type="slidenum">
              <a:rPr lang="en-AU" smtClean="0"/>
              <a:t>‹#›</a:t>
            </a:fld>
            <a:endParaRPr lang="en-AU"/>
          </a:p>
        </p:txBody>
      </p:sp>
    </p:spTree>
    <p:extLst>
      <p:ext uri="{BB962C8B-B14F-4D97-AF65-F5344CB8AC3E}">
        <p14:creationId xmlns:p14="http://schemas.microsoft.com/office/powerpoint/2010/main" val="37604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CCA9E4-2364-4FAC-9DF9-6DAF6E34B9F7}" type="slidenum">
              <a:rPr lang="en-AU" smtClean="0"/>
              <a:t>17</a:t>
            </a:fld>
            <a:endParaRPr lang="en-AU"/>
          </a:p>
        </p:txBody>
      </p:sp>
    </p:spTree>
    <p:extLst>
      <p:ext uri="{BB962C8B-B14F-4D97-AF65-F5344CB8AC3E}">
        <p14:creationId xmlns:p14="http://schemas.microsoft.com/office/powerpoint/2010/main" val="84719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education.nsw.gov.au/teaching-and-learning/curriculum/key-learning-areas/creative-arts"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4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71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1184BA-EE81-D44B-8337-4F55EAA6F5C3}"/>
              </a:ext>
            </a:extLst>
          </p:cNvPr>
          <p:cNvSpPr/>
          <p:nvPr userDrawn="1"/>
        </p:nvSpPr>
        <p:spPr>
          <a:xfrm>
            <a:off x="419100" y="6386245"/>
            <a:ext cx="10713720" cy="246221"/>
          </a:xfrm>
          <a:prstGeom prst="rect">
            <a:avLst/>
          </a:prstGeom>
        </p:spPr>
        <p:txBody>
          <a:bodyPr wrap="square">
            <a:spAutoFit/>
          </a:bodyPr>
          <a:lstStyle/>
          <a:p>
            <a:r>
              <a:rPr lang="en-AU" sz="1000" b="0" i="0" dirty="0">
                <a:solidFill>
                  <a:schemeClr val="bg1"/>
                </a:solidFill>
                <a:effectLst/>
                <a:latin typeface="Calibri" panose="020F0502020204030204" pitchFamily="34" charset="0"/>
                <a:cs typeface="Calibri" panose="020F0502020204030204" pitchFamily="34" charset="0"/>
              </a:rPr>
              <a:t>Learning and Teaching Directorate, Secondary Education © </a:t>
            </a:r>
            <a:r>
              <a:rPr lang="en-AU" sz="1000" b="0" i="0" u="sng" dirty="0">
                <a:solidFill>
                  <a:srgbClr val="005EDE"/>
                </a:solidFill>
                <a:effectLst/>
                <a:latin typeface="Calibri" panose="020F0502020204030204" pitchFamily="34" charset="0"/>
                <a:cs typeface="Calibri" panose="020F0502020204030204" pitchFamily="34" charset="0"/>
                <a:hlinkClick r:id="rId3"/>
              </a:rPr>
              <a:t>NSW Department of Education</a:t>
            </a:r>
            <a:r>
              <a:rPr lang="en-AU" sz="1000" b="0" i="0" dirty="0">
                <a:solidFill>
                  <a:schemeClr val="bg1"/>
                </a:solidFill>
                <a:effectLst/>
                <a:latin typeface="Calibri" panose="020F0502020204030204" pitchFamily="34" charset="0"/>
                <a:cs typeface="Calibri" panose="020F0502020204030204" pitchFamily="34" charset="0"/>
              </a:rPr>
              <a:t>, July 2018</a:t>
            </a:r>
          </a:p>
        </p:txBody>
      </p:sp>
    </p:spTree>
    <p:extLst>
      <p:ext uri="{BB962C8B-B14F-4D97-AF65-F5344CB8AC3E}">
        <p14:creationId xmlns:p14="http://schemas.microsoft.com/office/powerpoint/2010/main" val="965138913"/>
      </p:ext>
    </p:extLst>
  </p:cSld>
  <p:clrMapOvr>
    <a:masterClrMapping/>
  </p:clrMapOvr>
  <p:extLst>
    <p:ext uri="{DCECCB84-F9BA-43D5-87BE-67443E8EF086}">
      <p15:sldGuideLst xmlns:p15="http://schemas.microsoft.com/office/powerpoint/2012/main">
        <p15:guide id="1" orient="horz" pos="3634" userDrawn="1">
          <p15:clr>
            <a:srgbClr val="FBAE40"/>
          </p15:clr>
        </p15:guide>
        <p15:guide id="2" orient="horz" pos="935" userDrawn="1">
          <p15:clr>
            <a:srgbClr val="FBAE40"/>
          </p15:clr>
        </p15:guide>
        <p15:guide id="3" pos="3840" userDrawn="1">
          <p15:clr>
            <a:srgbClr val="FBAE40"/>
          </p15:clr>
        </p15:guide>
        <p15:guide id="4" pos="325" userDrawn="1">
          <p15:clr>
            <a:srgbClr val="FBAE40"/>
          </p15:clr>
        </p15:guide>
        <p15:guide id="5" orient="horz" pos="36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5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youtube.com/channel/UCrePVYlbJQG_DAIbOH5iapA/feed" TargetMode="Externa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049D8E-B200-6146-BFC0-EB8BB04AB6A5}"/>
              </a:ext>
            </a:extLst>
          </p:cNvPr>
          <p:cNvSpPr txBox="1">
            <a:spLocks/>
          </p:cNvSpPr>
          <p:nvPr/>
        </p:nvSpPr>
        <p:spPr>
          <a:xfrm>
            <a:off x="0" y="5984421"/>
            <a:ext cx="12192000" cy="798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solidFill>
                  <a:schemeClr val="bg1"/>
                </a:solidFill>
              </a:rPr>
              <a:t>Writing Monologues – Jasper Jones</a:t>
            </a:r>
          </a:p>
        </p:txBody>
      </p:sp>
    </p:spTree>
    <p:extLst>
      <p:ext uri="{BB962C8B-B14F-4D97-AF65-F5344CB8AC3E}">
        <p14:creationId xmlns:p14="http://schemas.microsoft.com/office/powerpoint/2010/main" val="72005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6386667" cy="809702"/>
          </a:xfrm>
          <a:prstGeom prst="rect">
            <a:avLst/>
          </a:prstGeom>
        </p:spPr>
        <p:txBody>
          <a:bodyPr>
            <a:noAutofit/>
          </a:bodyPr>
          <a:lstStyle/>
          <a:p>
            <a:r>
              <a:rPr lang="en-AU" b="1" dirty="0">
                <a:solidFill>
                  <a:srgbClr val="C00000"/>
                </a:solidFill>
              </a:rPr>
              <a:t>Finding the right character</a:t>
            </a:r>
          </a:p>
        </p:txBody>
      </p:sp>
      <p:sp>
        <p:nvSpPr>
          <p:cNvPr id="3" name="Content Placeholder 2"/>
          <p:cNvSpPr>
            <a:spLocks noGrp="1"/>
          </p:cNvSpPr>
          <p:nvPr>
            <p:ph idx="4294967295"/>
          </p:nvPr>
        </p:nvSpPr>
        <p:spPr>
          <a:xfrm>
            <a:off x="515938" y="1484313"/>
            <a:ext cx="11282052" cy="3660775"/>
          </a:xfrm>
          <a:prstGeom prst="rect">
            <a:avLst/>
          </a:prstGeom>
        </p:spPr>
        <p:txBody>
          <a:bodyPr>
            <a:noAutofit/>
          </a:bodyPr>
          <a:lstStyle/>
          <a:p>
            <a:pPr>
              <a:lnSpc>
                <a:spcPct val="110000"/>
              </a:lnSpc>
            </a:pPr>
            <a:r>
              <a:rPr lang="en-US" sz="2100" dirty="0"/>
              <a:t>Identify two characters you connected with or were intrigued by while reading the play </a:t>
            </a:r>
            <a:r>
              <a:rPr lang="en-US" sz="2100" i="1" dirty="0"/>
              <a:t>Jasper Jones.</a:t>
            </a:r>
          </a:p>
          <a:p>
            <a:pPr>
              <a:lnSpc>
                <a:spcPct val="110000"/>
              </a:lnSpc>
            </a:pPr>
            <a:r>
              <a:rPr lang="en-US" sz="2100" dirty="0"/>
              <a:t>In your logbook respond to the following questions:</a:t>
            </a:r>
          </a:p>
          <a:p>
            <a:pPr lvl="1">
              <a:lnSpc>
                <a:spcPct val="110000"/>
              </a:lnSpc>
            </a:pPr>
            <a:r>
              <a:rPr lang="en-US" sz="2100" i="1" dirty="0"/>
              <a:t>What is the character’s name? Age? Distinguishing features?</a:t>
            </a:r>
          </a:p>
          <a:p>
            <a:pPr lvl="1">
              <a:lnSpc>
                <a:spcPct val="110000"/>
              </a:lnSpc>
            </a:pPr>
            <a:r>
              <a:rPr lang="en-US" sz="2100" i="1" dirty="0"/>
              <a:t> How does this character’s journey provide an engaging character and story for the audience? </a:t>
            </a:r>
          </a:p>
          <a:p>
            <a:pPr lvl="1">
              <a:lnSpc>
                <a:spcPct val="110000"/>
              </a:lnSpc>
            </a:pPr>
            <a:r>
              <a:rPr lang="en-US" sz="2100" i="1" dirty="0"/>
              <a:t>How does this character’s journey highlight YOUR skills as an actor?</a:t>
            </a:r>
          </a:p>
          <a:p>
            <a:pPr lvl="1">
              <a:lnSpc>
                <a:spcPct val="110000"/>
              </a:lnSpc>
            </a:pPr>
            <a:r>
              <a:rPr lang="en-US" sz="2100" i="1" dirty="0"/>
              <a:t>Does it provide emotional variety?</a:t>
            </a:r>
          </a:p>
          <a:p>
            <a:pPr lvl="1">
              <a:lnSpc>
                <a:spcPct val="110000"/>
              </a:lnSpc>
            </a:pPr>
            <a:r>
              <a:rPr lang="en-US" sz="2100" i="1" dirty="0"/>
              <a:t>How does this character explore the themes and issues within the text?</a:t>
            </a:r>
          </a:p>
          <a:p>
            <a:pPr>
              <a:lnSpc>
                <a:spcPct val="110000"/>
              </a:lnSpc>
            </a:pPr>
            <a:r>
              <a:rPr lang="en-US" sz="2100" dirty="0"/>
              <a:t>Which character would be better for you to play? Why?</a:t>
            </a:r>
          </a:p>
          <a:p>
            <a:pPr marL="457200" lvl="1" indent="0">
              <a:buNone/>
            </a:pPr>
            <a:endParaRPr lang="en-US" sz="2100" dirty="0"/>
          </a:p>
        </p:txBody>
      </p:sp>
    </p:spTree>
    <p:extLst>
      <p:ext uri="{BB962C8B-B14F-4D97-AF65-F5344CB8AC3E}">
        <p14:creationId xmlns:p14="http://schemas.microsoft.com/office/powerpoint/2010/main" val="357243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7590999" cy="1247775"/>
          </a:xfrm>
          <a:prstGeom prst="rect">
            <a:avLst/>
          </a:prstGeom>
        </p:spPr>
        <p:txBody>
          <a:bodyPr>
            <a:noAutofit/>
          </a:bodyPr>
          <a:lstStyle/>
          <a:p>
            <a:r>
              <a:rPr lang="en-AU" b="1" dirty="0">
                <a:solidFill>
                  <a:srgbClr val="C00000"/>
                </a:solidFill>
              </a:rPr>
              <a:t>Creating character journeys</a:t>
            </a:r>
          </a:p>
        </p:txBody>
      </p:sp>
      <p:sp>
        <p:nvSpPr>
          <p:cNvPr id="3" name="Content Placeholder 2"/>
          <p:cNvSpPr>
            <a:spLocks noGrp="1"/>
          </p:cNvSpPr>
          <p:nvPr>
            <p:ph idx="4294967295"/>
          </p:nvPr>
        </p:nvSpPr>
        <p:spPr>
          <a:xfrm>
            <a:off x="515938" y="1484313"/>
            <a:ext cx="10189233" cy="2741999"/>
          </a:xfrm>
          <a:prstGeom prst="rect">
            <a:avLst/>
          </a:prstGeom>
        </p:spPr>
        <p:txBody>
          <a:bodyPr anchor="ctr">
            <a:noAutofit/>
          </a:bodyPr>
          <a:lstStyle/>
          <a:p>
            <a:pPr marL="0" lvl="0" indent="0">
              <a:lnSpc>
                <a:spcPct val="100000"/>
              </a:lnSpc>
              <a:buNone/>
            </a:pPr>
            <a:r>
              <a:rPr lang="en-US" sz="2100" dirty="0"/>
              <a:t>Monologues should have an engaging and theatrical journey in which the plot is consistently driving forward. </a:t>
            </a:r>
          </a:p>
          <a:p>
            <a:pPr marL="0" lvl="0" indent="0">
              <a:lnSpc>
                <a:spcPct val="100000"/>
              </a:lnSpc>
              <a:buNone/>
            </a:pPr>
            <a:r>
              <a:rPr lang="en-US" sz="2100" b="1" dirty="0"/>
              <a:t>Instructions: </a:t>
            </a:r>
          </a:p>
          <a:p>
            <a:pPr>
              <a:lnSpc>
                <a:spcPct val="100000"/>
              </a:lnSpc>
            </a:pPr>
            <a:r>
              <a:rPr lang="en-US" sz="2100" dirty="0"/>
              <a:t>review the </a:t>
            </a:r>
            <a:r>
              <a:rPr lang="en-US" sz="2100" i="1" dirty="0"/>
              <a:t>Structuring stories </a:t>
            </a:r>
            <a:r>
              <a:rPr lang="en-US" sz="2100" dirty="0"/>
              <a:t>handout. </a:t>
            </a:r>
          </a:p>
          <a:p>
            <a:pPr>
              <a:lnSpc>
                <a:spcPct val="100000"/>
              </a:lnSpc>
            </a:pPr>
            <a:r>
              <a:rPr lang="en-US" sz="2100" dirty="0"/>
              <a:t>in your logbook identify the </a:t>
            </a:r>
            <a:r>
              <a:rPr lang="en-AU" sz="2100" dirty="0"/>
              <a:t>exposition, rising action, climax, falling action, and dénouement for the character you selected from Jasper Jones. If there is no clear journey present for your character, make one for them based on the situations within the text. </a:t>
            </a:r>
          </a:p>
        </p:txBody>
      </p:sp>
    </p:spTree>
    <p:extLst>
      <p:ext uri="{BB962C8B-B14F-4D97-AF65-F5344CB8AC3E}">
        <p14:creationId xmlns:p14="http://schemas.microsoft.com/office/powerpoint/2010/main" val="13389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9085262" cy="631283"/>
          </a:xfrm>
          <a:prstGeom prst="rect">
            <a:avLst/>
          </a:prstGeom>
        </p:spPr>
        <p:txBody>
          <a:bodyPr>
            <a:noAutofit/>
          </a:bodyPr>
          <a:lstStyle/>
          <a:p>
            <a:r>
              <a:rPr lang="en-AU" b="1" dirty="0">
                <a:solidFill>
                  <a:srgbClr val="C00000"/>
                </a:solidFill>
              </a:rPr>
              <a:t>Establishing time, place and situation</a:t>
            </a:r>
          </a:p>
        </p:txBody>
      </p:sp>
      <p:sp>
        <p:nvSpPr>
          <p:cNvPr id="3" name="Content Placeholder 2"/>
          <p:cNvSpPr>
            <a:spLocks noGrp="1"/>
          </p:cNvSpPr>
          <p:nvPr>
            <p:ph idx="4294967295"/>
          </p:nvPr>
        </p:nvSpPr>
        <p:spPr>
          <a:xfrm>
            <a:off x="515938" y="1484313"/>
            <a:ext cx="9196774" cy="4300537"/>
          </a:xfrm>
          <a:prstGeom prst="rect">
            <a:avLst/>
          </a:prstGeom>
        </p:spPr>
        <p:txBody>
          <a:bodyPr vert="horz" lIns="91440" tIns="45720" rIns="91440" bIns="45720" rtlCol="0" anchor="t">
            <a:noAutofit/>
          </a:bodyPr>
          <a:lstStyle/>
          <a:p>
            <a:pPr marL="0" lvl="0" indent="0">
              <a:lnSpc>
                <a:spcPct val="120000"/>
              </a:lnSpc>
              <a:buNone/>
            </a:pPr>
            <a:r>
              <a:rPr lang="en-US" sz="2100" dirty="0"/>
              <a:t>Given it is not possible to write a monologue for your character’s whole journey, it is important that you decide upon a moment in time to set your character’s journey. For instance, you might write a monologue for Jasper just after he discovers the body or Mrs. Lu after she has hot water slapped out of her hand. </a:t>
            </a:r>
          </a:p>
          <a:p>
            <a:pPr marL="0" lvl="0" indent="0">
              <a:lnSpc>
                <a:spcPct val="120000"/>
              </a:lnSpc>
              <a:buNone/>
            </a:pPr>
            <a:r>
              <a:rPr lang="en-US" sz="2100" dirty="0"/>
              <a:t>When deciding upon your setting consider what happened prior to this monologue, often monologues are set just prior to the climax or just after. </a:t>
            </a:r>
          </a:p>
          <a:p>
            <a:pPr marL="0" lvl="0" indent="0">
              <a:lnSpc>
                <a:spcPct val="120000"/>
              </a:lnSpc>
              <a:buNone/>
            </a:pPr>
            <a:endParaRPr lang="en-US" sz="2100" dirty="0"/>
          </a:p>
          <a:p>
            <a:pPr marL="0" indent="0">
              <a:lnSpc>
                <a:spcPct val="120000"/>
              </a:lnSpc>
              <a:buNone/>
            </a:pPr>
            <a:r>
              <a:rPr lang="en-US" sz="2100" dirty="0"/>
              <a:t>Once you have decided on a setting, consider how you are going to establish time, place and situation, remember it is often better to show this rather than tell us. </a:t>
            </a:r>
          </a:p>
        </p:txBody>
      </p:sp>
      <p:graphicFrame>
        <p:nvGraphicFramePr>
          <p:cNvPr id="4" name="Table 3"/>
          <p:cNvGraphicFramePr>
            <a:graphicFrameLocks noGrp="1"/>
          </p:cNvGraphicFramePr>
          <p:nvPr>
            <p:extLst>
              <p:ext uri="{D42A27DB-BD31-4B8C-83A1-F6EECF244321}">
                <p14:modId xmlns:p14="http://schemas.microsoft.com/office/powerpoint/2010/main" val="4101676185"/>
              </p:ext>
            </p:extLst>
          </p:nvPr>
        </p:nvGraphicFramePr>
        <p:xfrm>
          <a:off x="515938" y="4066907"/>
          <a:ext cx="8127999" cy="73152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1801235993"/>
                    </a:ext>
                  </a:extLst>
                </a:gridCol>
                <a:gridCol w="2709333">
                  <a:extLst>
                    <a:ext uri="{9D8B030D-6E8A-4147-A177-3AD203B41FA5}">
                      <a16:colId xmlns:a16="http://schemas.microsoft.com/office/drawing/2014/main" val="3481037099"/>
                    </a:ext>
                  </a:extLst>
                </a:gridCol>
                <a:gridCol w="2709333">
                  <a:extLst>
                    <a:ext uri="{9D8B030D-6E8A-4147-A177-3AD203B41FA5}">
                      <a16:colId xmlns:a16="http://schemas.microsoft.com/office/drawing/2014/main" val="152447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A conflict</a:t>
                      </a:r>
                    </a:p>
                    <a:p>
                      <a:endParaRPr lang="en-AU" sz="2100" dirty="0"/>
                    </a:p>
                  </a:txBody>
                  <a:tcPr/>
                </a:tc>
                <a:tc>
                  <a:txBody>
                    <a:bodyPr/>
                    <a:lstStyle/>
                    <a:p>
                      <a:r>
                        <a:rPr lang="en-US" sz="2100" dirty="0"/>
                        <a:t>A celebration</a:t>
                      </a:r>
                      <a:endParaRPr lang="en-AU" sz="2100" dirty="0"/>
                    </a:p>
                  </a:txBody>
                  <a:tcPr/>
                </a:tc>
                <a:tc>
                  <a:txBody>
                    <a:bodyPr/>
                    <a:lstStyle/>
                    <a:p>
                      <a:r>
                        <a:rPr lang="en-US" sz="2100" dirty="0"/>
                        <a:t>A dilemma</a:t>
                      </a:r>
                      <a:endParaRPr lang="en-AU" sz="2100" dirty="0"/>
                    </a:p>
                  </a:txBody>
                  <a:tcPr/>
                </a:tc>
                <a:extLst>
                  <a:ext uri="{0D108BD9-81ED-4DB2-BD59-A6C34878D82A}">
                    <a16:rowId xmlns:a16="http://schemas.microsoft.com/office/drawing/2014/main" val="3664921001"/>
                  </a:ext>
                </a:extLst>
              </a:tr>
            </a:tbl>
          </a:graphicData>
        </a:graphic>
      </p:graphicFrame>
    </p:spTree>
    <p:extLst>
      <p:ext uri="{BB962C8B-B14F-4D97-AF65-F5344CB8AC3E}">
        <p14:creationId xmlns:p14="http://schemas.microsoft.com/office/powerpoint/2010/main" val="317587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7" y="584201"/>
            <a:ext cx="9274833" cy="675888"/>
          </a:xfrm>
          <a:prstGeom prst="rect">
            <a:avLst/>
          </a:prstGeom>
        </p:spPr>
        <p:txBody>
          <a:bodyPr/>
          <a:lstStyle/>
          <a:p>
            <a:r>
              <a:rPr lang="en-AU" b="1" dirty="0">
                <a:solidFill>
                  <a:srgbClr val="C00000"/>
                </a:solidFill>
              </a:rPr>
              <a:t>Establishing time, place and situation</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8" y="1484313"/>
            <a:ext cx="7848600" cy="3482975"/>
          </a:xfrm>
          <a:prstGeom prst="rect">
            <a:avLst/>
          </a:prstGeom>
        </p:spPr>
        <p:txBody>
          <a:bodyPr>
            <a:noAutofit/>
          </a:bodyPr>
          <a:lstStyle/>
          <a:p>
            <a:pPr marL="0" indent="0">
              <a:buNone/>
            </a:pPr>
            <a:r>
              <a:rPr lang="en-US" sz="2100" dirty="0"/>
              <a:t>In your logbooks address the following questions:</a:t>
            </a:r>
          </a:p>
          <a:p>
            <a:r>
              <a:rPr lang="en-US" sz="2100" dirty="0"/>
              <a:t>who are you speaking to? </a:t>
            </a:r>
          </a:p>
          <a:p>
            <a:r>
              <a:rPr lang="en-US" sz="2100" dirty="0"/>
              <a:t>where are you? </a:t>
            </a:r>
          </a:p>
          <a:p>
            <a:r>
              <a:rPr lang="en-US" sz="2100" dirty="0"/>
              <a:t>what has just happened? </a:t>
            </a:r>
          </a:p>
          <a:p>
            <a:r>
              <a:rPr lang="en-US" sz="2100" dirty="0"/>
              <a:t>what does your character want in this situation?</a:t>
            </a:r>
          </a:p>
          <a:p>
            <a:r>
              <a:rPr lang="en-US" sz="2100" dirty="0"/>
              <a:t>how will you communicate this information?</a:t>
            </a:r>
          </a:p>
        </p:txBody>
      </p:sp>
    </p:spTree>
    <p:extLst>
      <p:ext uri="{BB962C8B-B14F-4D97-AF65-F5344CB8AC3E}">
        <p14:creationId xmlns:p14="http://schemas.microsoft.com/office/powerpoint/2010/main" val="294851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10515600" cy="809702"/>
          </a:xfrm>
          <a:prstGeom prst="rect">
            <a:avLst/>
          </a:prstGeom>
        </p:spPr>
        <p:txBody>
          <a:bodyPr/>
          <a:lstStyle/>
          <a:p>
            <a:r>
              <a:rPr lang="en-AU" b="1" dirty="0">
                <a:solidFill>
                  <a:srgbClr val="C00000"/>
                </a:solidFill>
              </a:rPr>
              <a:t>Developing dialogue</a:t>
            </a:r>
          </a:p>
        </p:txBody>
      </p:sp>
      <p:sp>
        <p:nvSpPr>
          <p:cNvPr id="6" name="Content Placeholder 3"/>
          <p:cNvSpPr>
            <a:spLocks noGrp="1"/>
          </p:cNvSpPr>
          <p:nvPr>
            <p:ph sz="half" idx="4294967295"/>
          </p:nvPr>
        </p:nvSpPr>
        <p:spPr>
          <a:xfrm>
            <a:off x="515938" y="1484314"/>
            <a:ext cx="5171184" cy="812838"/>
          </a:xfrm>
          <a:prstGeom prst="rect">
            <a:avLst/>
          </a:prstGeom>
        </p:spPr>
        <p:txBody>
          <a:bodyPr>
            <a:noAutofit/>
          </a:bodyPr>
          <a:lstStyle/>
          <a:p>
            <a:pPr marL="0" indent="0">
              <a:buNone/>
            </a:pPr>
            <a:r>
              <a:rPr lang="en-AU" sz="2100" b="1" dirty="0"/>
              <a:t>What are your character’s emotions?</a:t>
            </a:r>
          </a:p>
          <a:p>
            <a:pPr marL="0" indent="0">
              <a:buNone/>
            </a:pPr>
            <a:r>
              <a:rPr lang="en-AU" sz="2100" dirty="0"/>
              <a:t>happy, sad, scared, guilty, angry and nervous.</a:t>
            </a:r>
          </a:p>
        </p:txBody>
      </p:sp>
      <p:sp>
        <p:nvSpPr>
          <p:cNvPr id="7" name="Content Placeholder 3"/>
          <p:cNvSpPr>
            <a:spLocks noGrp="1"/>
          </p:cNvSpPr>
          <p:nvPr>
            <p:ph sz="half" idx="4294967295"/>
          </p:nvPr>
        </p:nvSpPr>
        <p:spPr>
          <a:xfrm>
            <a:off x="6096000" y="1484315"/>
            <a:ext cx="4854498" cy="1548818"/>
          </a:xfrm>
          <a:prstGeom prst="rect">
            <a:avLst/>
          </a:prstGeom>
        </p:spPr>
        <p:txBody>
          <a:bodyPr>
            <a:noAutofit/>
          </a:bodyPr>
          <a:lstStyle/>
          <a:p>
            <a:pPr marL="0" indent="0">
              <a:buNone/>
            </a:pPr>
            <a:r>
              <a:rPr lang="en-AU" sz="2100" b="1" dirty="0"/>
              <a:t>How does your character talk?</a:t>
            </a:r>
          </a:p>
          <a:p>
            <a:pPr marL="0" indent="0">
              <a:buNone/>
            </a:pPr>
            <a:r>
              <a:rPr lang="en-AU" sz="2100" dirty="0"/>
              <a:t>fast, slow, confidently, with an accent, slang or well-articulated. </a:t>
            </a:r>
          </a:p>
        </p:txBody>
      </p:sp>
      <p:sp>
        <p:nvSpPr>
          <p:cNvPr id="8" name="TextBox 7"/>
          <p:cNvSpPr txBox="1"/>
          <p:nvPr/>
        </p:nvSpPr>
        <p:spPr>
          <a:xfrm>
            <a:off x="515938" y="3033133"/>
            <a:ext cx="8104553" cy="1862048"/>
          </a:xfrm>
          <a:prstGeom prst="rect">
            <a:avLst/>
          </a:prstGeom>
          <a:noFill/>
        </p:spPr>
        <p:txBody>
          <a:bodyPr wrap="square" rtlCol="0">
            <a:noAutofit/>
          </a:bodyPr>
          <a:lstStyle/>
          <a:p>
            <a:r>
              <a:rPr lang="en-AU" sz="2100" dirty="0"/>
              <a:t>Have a look at the play and check if there is any existing dialogue from your character that you can build upon, often this is better than attempting to start from scratch. Note the types of </a:t>
            </a:r>
            <a:r>
              <a:rPr lang="en-AU" sz="2100" i="1" dirty="0"/>
              <a:t>language </a:t>
            </a:r>
            <a:r>
              <a:rPr lang="en-AU" sz="2100" dirty="0"/>
              <a:t>they use, do their words reflect their character, age, gender and social status?</a:t>
            </a:r>
          </a:p>
        </p:txBody>
      </p:sp>
    </p:spTree>
    <p:extLst>
      <p:ext uri="{BB962C8B-B14F-4D97-AF65-F5344CB8AC3E}">
        <p14:creationId xmlns:p14="http://schemas.microsoft.com/office/powerpoint/2010/main" val="2546424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7" y="584200"/>
            <a:ext cx="10189233" cy="798551"/>
          </a:xfrm>
          <a:prstGeom prst="rect">
            <a:avLst/>
          </a:prstGeom>
        </p:spPr>
        <p:txBody>
          <a:bodyPr>
            <a:noAutofit/>
          </a:bodyPr>
          <a:lstStyle/>
          <a:p>
            <a:r>
              <a:rPr lang="en-AU" b="1" dirty="0">
                <a:solidFill>
                  <a:srgbClr val="C00000"/>
                </a:solidFill>
              </a:rPr>
              <a:t>Finding the theatricality in your writing</a:t>
            </a:r>
          </a:p>
        </p:txBody>
      </p:sp>
      <p:sp>
        <p:nvSpPr>
          <p:cNvPr id="3" name="Content Placeholder 2"/>
          <p:cNvSpPr>
            <a:spLocks noGrp="1"/>
          </p:cNvSpPr>
          <p:nvPr>
            <p:ph idx="4294967295"/>
          </p:nvPr>
        </p:nvSpPr>
        <p:spPr>
          <a:xfrm>
            <a:off x="515938" y="1484313"/>
            <a:ext cx="11170540" cy="3752850"/>
          </a:xfrm>
          <a:prstGeom prst="rect">
            <a:avLst/>
          </a:prstGeom>
        </p:spPr>
        <p:txBody>
          <a:bodyPr vert="horz" lIns="91440" tIns="45720" rIns="91440" bIns="45720" rtlCol="0" anchor="t">
            <a:noAutofit/>
          </a:bodyPr>
          <a:lstStyle/>
          <a:p>
            <a:pPr marL="0" lvl="0" indent="0">
              <a:lnSpc>
                <a:spcPct val="120000"/>
              </a:lnSpc>
              <a:buNone/>
            </a:pPr>
            <a:r>
              <a:rPr lang="en-US" sz="2100" dirty="0"/>
              <a:t>To ensure you are creating a monologue that is engaging consider how you might use the following: </a:t>
            </a:r>
          </a:p>
          <a:p>
            <a:pPr marL="514350" lvl="0" indent="-514350">
              <a:lnSpc>
                <a:spcPct val="120000"/>
              </a:lnSpc>
              <a:spcBef>
                <a:spcPts val="0"/>
              </a:spcBef>
              <a:buClr>
                <a:schemeClr val="dk1"/>
              </a:buClr>
              <a:buSzPct val="99615"/>
              <a:buFont typeface="Arial"/>
              <a:buAutoNum type="arabicPeriod"/>
            </a:pPr>
            <a:endParaRPr lang="en-AU" sz="2100" dirty="0">
              <a:solidFill>
                <a:schemeClr val="dk1"/>
              </a:solidFill>
              <a:ea typeface="Calibri"/>
              <a:cs typeface="Calibri"/>
              <a:sym typeface="Calibri"/>
            </a:endParaRPr>
          </a:p>
          <a:p>
            <a:pPr marL="514350" lvl="0" indent="-514350">
              <a:lnSpc>
                <a:spcPct val="120000"/>
              </a:lnSpc>
              <a:spcBef>
                <a:spcPts val="0"/>
              </a:spcBef>
              <a:buClr>
                <a:schemeClr val="dk1"/>
              </a:buClr>
              <a:buSzPct val="99615"/>
              <a:buFont typeface="Arial"/>
              <a:buAutoNum type="arabicPeriod"/>
            </a:pPr>
            <a:r>
              <a:rPr lang="en-AU" sz="2100" b="1" dirty="0">
                <a:solidFill>
                  <a:schemeClr val="dk1"/>
                </a:solidFill>
                <a:ea typeface="Calibri"/>
                <a:cs typeface="Calibri"/>
                <a:sym typeface="Calibri"/>
              </a:rPr>
              <a:t>Stage Directions – </a:t>
            </a:r>
            <a:r>
              <a:rPr lang="en-AU" sz="2100" dirty="0">
                <a:solidFill>
                  <a:schemeClr val="dk1"/>
                </a:solidFill>
                <a:ea typeface="Calibri"/>
                <a:cs typeface="Calibri"/>
                <a:sym typeface="Calibri"/>
              </a:rPr>
              <a:t>symbolically or logistically</a:t>
            </a:r>
          </a:p>
          <a:p>
            <a:pPr marL="514350" lvl="0" indent="-514350">
              <a:lnSpc>
                <a:spcPct val="120000"/>
              </a:lnSpc>
              <a:spcBef>
                <a:spcPts val="518"/>
              </a:spcBef>
              <a:buClr>
                <a:schemeClr val="dk1"/>
              </a:buClr>
              <a:buSzPct val="99615"/>
              <a:buFont typeface="Arial"/>
              <a:buAutoNum type="arabicPeriod"/>
            </a:pPr>
            <a:r>
              <a:rPr lang="en-AU" sz="2100" b="1" dirty="0">
                <a:solidFill>
                  <a:schemeClr val="dk1"/>
                </a:solidFill>
                <a:ea typeface="Calibri"/>
                <a:cs typeface="Calibri"/>
                <a:sym typeface="Calibri"/>
              </a:rPr>
              <a:t>Repetition – </a:t>
            </a:r>
            <a:r>
              <a:rPr lang="en-AU" sz="2100" dirty="0">
                <a:solidFill>
                  <a:schemeClr val="dk1"/>
                </a:solidFill>
                <a:ea typeface="Calibri"/>
                <a:cs typeface="Calibri"/>
                <a:sym typeface="Calibri"/>
              </a:rPr>
              <a:t>of words, phrases of actions</a:t>
            </a:r>
          </a:p>
          <a:p>
            <a:pPr marL="514350" lvl="0" indent="-514350">
              <a:lnSpc>
                <a:spcPct val="120000"/>
              </a:lnSpc>
              <a:spcBef>
                <a:spcPts val="518"/>
              </a:spcBef>
              <a:buClr>
                <a:schemeClr val="dk1"/>
              </a:buClr>
              <a:buSzPct val="99615"/>
              <a:buFont typeface="Arial"/>
              <a:buAutoNum type="arabicPeriod"/>
            </a:pPr>
            <a:r>
              <a:rPr lang="en-AU" sz="2100" b="1" dirty="0">
                <a:solidFill>
                  <a:schemeClr val="dk1"/>
                </a:solidFill>
                <a:ea typeface="Calibri"/>
                <a:cs typeface="Calibri"/>
                <a:sym typeface="Calibri"/>
              </a:rPr>
              <a:t>Imagery and metaphor – </a:t>
            </a:r>
            <a:r>
              <a:rPr lang="en-AU" sz="2100" dirty="0">
                <a:solidFill>
                  <a:schemeClr val="dk1"/>
                </a:solidFill>
                <a:ea typeface="Calibri"/>
                <a:cs typeface="Calibri"/>
                <a:sym typeface="Calibri"/>
              </a:rPr>
              <a:t>creating deeper meaning and engaging the audience intellectually. </a:t>
            </a:r>
          </a:p>
          <a:p>
            <a:pPr marL="514350" lvl="0" indent="-514350">
              <a:lnSpc>
                <a:spcPct val="120000"/>
              </a:lnSpc>
              <a:spcBef>
                <a:spcPts val="518"/>
              </a:spcBef>
              <a:buClr>
                <a:schemeClr val="dk1"/>
              </a:buClr>
              <a:buSzPct val="99615"/>
              <a:buFont typeface="Arial"/>
              <a:buAutoNum type="arabicPeriod"/>
            </a:pPr>
            <a:r>
              <a:rPr lang="en-AU" sz="2100" b="1" dirty="0">
                <a:solidFill>
                  <a:schemeClr val="dk1"/>
                </a:solidFill>
                <a:ea typeface="Calibri"/>
                <a:cs typeface="Calibri"/>
                <a:sym typeface="Calibri"/>
              </a:rPr>
              <a:t>Pause and silence – </a:t>
            </a:r>
            <a:r>
              <a:rPr lang="en-AU" sz="2100" dirty="0">
                <a:solidFill>
                  <a:schemeClr val="dk1"/>
                </a:solidFill>
                <a:ea typeface="Calibri"/>
                <a:cs typeface="Calibri"/>
                <a:sym typeface="Calibri"/>
              </a:rPr>
              <a:t>showing a character’s internal monologue, live an awkward pause</a:t>
            </a:r>
          </a:p>
          <a:p>
            <a:pPr marL="514350" lvl="0" indent="-514350">
              <a:lnSpc>
                <a:spcPct val="120000"/>
              </a:lnSpc>
              <a:spcBef>
                <a:spcPts val="518"/>
              </a:spcBef>
              <a:buClr>
                <a:schemeClr val="dk1"/>
              </a:buClr>
              <a:buSzPct val="99615"/>
              <a:buFont typeface="Arial"/>
              <a:buAutoNum type="arabicPeriod"/>
            </a:pPr>
            <a:r>
              <a:rPr lang="en-AU" sz="2100" b="1" dirty="0">
                <a:solidFill>
                  <a:schemeClr val="dk1"/>
                </a:solidFill>
                <a:ea typeface="Calibri"/>
                <a:cs typeface="Calibri"/>
                <a:sym typeface="Calibri"/>
              </a:rPr>
              <a:t>Changes of tone (attitude) – </a:t>
            </a:r>
            <a:r>
              <a:rPr lang="en-AU" sz="2100" dirty="0">
                <a:solidFill>
                  <a:schemeClr val="dk1"/>
                </a:solidFill>
                <a:ea typeface="Calibri"/>
                <a:cs typeface="Calibri"/>
                <a:sym typeface="Calibri"/>
              </a:rPr>
              <a:t>showing a three-dimensional character and your range as a performer</a:t>
            </a:r>
          </a:p>
          <a:p>
            <a:pPr marL="0" lvl="0" indent="0">
              <a:lnSpc>
                <a:spcPct val="120000"/>
              </a:lnSpc>
              <a:spcBef>
                <a:spcPts val="518"/>
              </a:spcBef>
              <a:buClr>
                <a:schemeClr val="dk1"/>
              </a:buClr>
              <a:buSzPct val="99615"/>
              <a:buNone/>
            </a:pPr>
            <a:r>
              <a:rPr lang="en-AU" sz="2100" dirty="0">
                <a:solidFill>
                  <a:schemeClr val="dk1"/>
                </a:solidFill>
                <a:ea typeface="Calibri"/>
                <a:cs typeface="Calibri"/>
                <a:sym typeface="Calibri"/>
              </a:rPr>
              <a:t>Consider how all of these work towards communicating the themes and issues of your work.</a:t>
            </a:r>
          </a:p>
          <a:p>
            <a:pPr marL="0" lvl="0" indent="0">
              <a:lnSpc>
                <a:spcPct val="120000"/>
              </a:lnSpc>
              <a:buNone/>
            </a:pPr>
            <a:endParaRPr lang="en-US" sz="2100" dirty="0"/>
          </a:p>
          <a:p>
            <a:pPr marL="0" lvl="0" indent="0">
              <a:lnSpc>
                <a:spcPct val="120000"/>
              </a:lnSpc>
              <a:buNone/>
            </a:pPr>
            <a:endParaRPr lang="en-US" sz="2100" dirty="0"/>
          </a:p>
        </p:txBody>
      </p:sp>
    </p:spTree>
    <p:extLst>
      <p:ext uri="{BB962C8B-B14F-4D97-AF65-F5344CB8AC3E}">
        <p14:creationId xmlns:p14="http://schemas.microsoft.com/office/powerpoint/2010/main" val="224926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1"/>
            <a:ext cx="8059350" cy="698190"/>
          </a:xfrm>
          <a:prstGeom prst="rect">
            <a:avLst/>
          </a:prstGeom>
        </p:spPr>
        <p:txBody>
          <a:bodyPr/>
          <a:lstStyle/>
          <a:p>
            <a:r>
              <a:rPr lang="en-AU" b="1" dirty="0">
                <a:solidFill>
                  <a:srgbClr val="C00000"/>
                </a:solidFill>
              </a:rPr>
              <a:t>Writing task</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8" y="1193183"/>
            <a:ext cx="9319438" cy="4010025"/>
          </a:xfrm>
          <a:prstGeom prst="rect">
            <a:avLst/>
          </a:prstGeom>
        </p:spPr>
        <p:txBody>
          <a:bodyPr anchor="ctr">
            <a:noAutofit/>
          </a:bodyPr>
          <a:lstStyle/>
          <a:p>
            <a:pPr marL="0" lvl="0" indent="0">
              <a:lnSpc>
                <a:spcPct val="110000"/>
              </a:lnSpc>
              <a:buNone/>
            </a:pPr>
            <a:r>
              <a:rPr lang="en-US" sz="2100" dirty="0"/>
              <a:t>Using the information gathered in the previous activities, write a monologue for one character from Jasper Jones.</a:t>
            </a:r>
          </a:p>
          <a:p>
            <a:pPr marL="0" lvl="0" indent="0">
              <a:lnSpc>
                <a:spcPct val="110000"/>
              </a:lnSpc>
              <a:buNone/>
            </a:pPr>
            <a:r>
              <a:rPr lang="en-US" sz="2100" dirty="0"/>
              <a:t>When writing your script, please ensure: </a:t>
            </a:r>
          </a:p>
          <a:p>
            <a:pPr>
              <a:lnSpc>
                <a:spcPct val="110000"/>
              </a:lnSpc>
            </a:pPr>
            <a:r>
              <a:rPr lang="en-US" sz="2100" dirty="0"/>
              <a:t>it is approximately 4-6 minutes or 5-10 pages</a:t>
            </a:r>
          </a:p>
          <a:p>
            <a:pPr>
              <a:lnSpc>
                <a:spcPct val="110000"/>
              </a:lnSpc>
            </a:pPr>
            <a:r>
              <a:rPr lang="en-AU" sz="2100" dirty="0"/>
              <a:t>it includes stage directions in sufficient detail to show the practicability for a live production </a:t>
            </a:r>
          </a:p>
          <a:p>
            <a:pPr>
              <a:lnSpc>
                <a:spcPct val="110000"/>
              </a:lnSpc>
            </a:pPr>
            <a:r>
              <a:rPr lang="en-AU" sz="2100" dirty="0"/>
              <a:t>you have effectively formatted your dialogue, character title and stage directions</a:t>
            </a:r>
          </a:p>
          <a:p>
            <a:pPr>
              <a:lnSpc>
                <a:spcPct val="110000"/>
              </a:lnSpc>
            </a:pPr>
            <a:r>
              <a:rPr lang="en-AU" sz="2100" dirty="0"/>
              <a:t>It is typed on A4 size paper with double spacing in Times New Roman 12 point.</a:t>
            </a:r>
            <a:r>
              <a:rPr lang="en-US" sz="2100" dirty="0"/>
              <a:t> </a:t>
            </a:r>
          </a:p>
        </p:txBody>
      </p:sp>
    </p:spTree>
    <p:extLst>
      <p:ext uri="{BB962C8B-B14F-4D97-AF65-F5344CB8AC3E}">
        <p14:creationId xmlns:p14="http://schemas.microsoft.com/office/powerpoint/2010/main" val="115763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2492375" cy="1327150"/>
          </a:xfrm>
          <a:prstGeom prst="rect">
            <a:avLst/>
          </a:prstGeom>
        </p:spPr>
        <p:txBody>
          <a:bodyPr>
            <a:normAutofit/>
          </a:bodyPr>
          <a:lstStyle/>
          <a:p>
            <a:r>
              <a:rPr lang="en-AU" b="1" dirty="0">
                <a:solidFill>
                  <a:srgbClr val="C00000"/>
                </a:solidFill>
              </a:rPr>
              <a:t>Reflection</a:t>
            </a:r>
          </a:p>
        </p:txBody>
      </p:sp>
      <p:sp>
        <p:nvSpPr>
          <p:cNvPr id="3" name="Content Placeholder 2"/>
          <p:cNvSpPr>
            <a:spLocks noGrp="1"/>
          </p:cNvSpPr>
          <p:nvPr>
            <p:ph sz="half" idx="4294967295"/>
          </p:nvPr>
        </p:nvSpPr>
        <p:spPr>
          <a:xfrm>
            <a:off x="0" y="1825625"/>
            <a:ext cx="5181600" cy="4351338"/>
          </a:xfrm>
          <a:prstGeom prst="rect">
            <a:avLst/>
          </a:prstGeom>
        </p:spPr>
        <p:txBody>
          <a:bodyPr vert="horz" lIns="91440" tIns="45720" rIns="91440" bIns="45720" rtlCol="0" anchor="t">
            <a:normAutofit/>
          </a:bodyPr>
          <a:lstStyle/>
          <a:p>
            <a:pPr marL="0" lvl="0" indent="0">
              <a:lnSpc>
                <a:spcPct val="120000"/>
              </a:lnSpc>
              <a:buNone/>
            </a:pPr>
            <a:endParaRPr lang="en-US" dirty="0"/>
          </a:p>
          <a:p>
            <a:pPr marL="0" lvl="0" indent="0">
              <a:lnSpc>
                <a:spcPct val="120000"/>
              </a:lnSpc>
              <a:buNone/>
            </a:pPr>
            <a:endParaRPr lang="en-US" dirty="0"/>
          </a:p>
        </p:txBody>
      </p:sp>
      <p:sp>
        <p:nvSpPr>
          <p:cNvPr id="4" name="Content Placeholder 3"/>
          <p:cNvSpPr>
            <a:spLocks noGrp="1"/>
          </p:cNvSpPr>
          <p:nvPr>
            <p:ph sz="half" idx="4294967295"/>
          </p:nvPr>
        </p:nvSpPr>
        <p:spPr>
          <a:xfrm>
            <a:off x="515938" y="1492289"/>
            <a:ext cx="9488487" cy="3473450"/>
          </a:xfrm>
          <a:prstGeom prst="rect">
            <a:avLst/>
          </a:prstGeom>
        </p:spPr>
        <p:txBody>
          <a:bodyPr/>
          <a:lstStyle/>
          <a:p>
            <a:pPr marL="0" indent="0">
              <a:lnSpc>
                <a:spcPct val="100000"/>
              </a:lnSpc>
              <a:buNone/>
            </a:pPr>
            <a:r>
              <a:rPr lang="en-AU" sz="2100" dirty="0"/>
              <a:t>In your logbooks respond to the following question:</a:t>
            </a:r>
          </a:p>
          <a:p>
            <a:pPr>
              <a:lnSpc>
                <a:spcPct val="100000"/>
              </a:lnSpc>
            </a:pPr>
            <a:r>
              <a:rPr lang="en-AU" sz="2100" dirty="0"/>
              <a:t>There are many relevant themes and issues within the play </a:t>
            </a:r>
            <a:r>
              <a:rPr lang="en-AU" sz="2100" i="1" dirty="0"/>
              <a:t>Jasper Jones</a:t>
            </a:r>
            <a:r>
              <a:rPr lang="en-AU" sz="2100" dirty="0"/>
              <a:t>. How were these communicated in your monologue?</a:t>
            </a:r>
          </a:p>
          <a:p>
            <a:pPr>
              <a:lnSpc>
                <a:spcPct val="100000"/>
              </a:lnSpc>
            </a:pPr>
            <a:r>
              <a:rPr lang="en-AU" sz="2100" i="1" dirty="0"/>
              <a:t>Jasper Jones </a:t>
            </a:r>
            <a:r>
              <a:rPr lang="en-AU" sz="2100" dirty="0"/>
              <a:t>comments on racism in 1960s rural Australia. Describe why these themes are relevant today and the action we can take to embrace diversity.</a:t>
            </a:r>
          </a:p>
        </p:txBody>
      </p:sp>
    </p:spTree>
    <p:extLst>
      <p:ext uri="{BB962C8B-B14F-4D97-AF65-F5344CB8AC3E}">
        <p14:creationId xmlns:p14="http://schemas.microsoft.com/office/powerpoint/2010/main" val="166166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7848600" cy="653585"/>
          </a:xfrm>
          <a:prstGeom prst="rect">
            <a:avLst/>
          </a:prstGeom>
        </p:spPr>
        <p:txBody>
          <a:bodyPr/>
          <a:lstStyle/>
          <a:p>
            <a:r>
              <a:rPr lang="en-AU" b="1" dirty="0">
                <a:solidFill>
                  <a:srgbClr val="C00000"/>
                </a:solidFill>
              </a:rPr>
              <a:t>What is a monologue?</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7" y="1484313"/>
            <a:ext cx="8817633" cy="4284662"/>
          </a:xfrm>
          <a:prstGeom prst="rect">
            <a:avLst/>
          </a:prstGeom>
        </p:spPr>
        <p:txBody>
          <a:bodyPr>
            <a:noAutofit/>
          </a:bodyPr>
          <a:lstStyle/>
          <a:p>
            <a:pPr marL="0" indent="0">
              <a:lnSpc>
                <a:spcPct val="120000"/>
              </a:lnSpc>
              <a:buNone/>
            </a:pPr>
            <a:r>
              <a:rPr lang="en-AU" sz="2100" dirty="0"/>
              <a:t>A monologue is a ‘mini-story’ that normally involves one character alone on the stage, speaking aloud. It tells a story with a beginning, middle and end and presents a perspective which usually reveals details of the character’s own experiences or attitudes. The character/person speaks out their thoughts about a specific event or situation and tells us how they are feeling at that particular time. Monologues are always written in first person narrative. </a:t>
            </a:r>
          </a:p>
          <a:p>
            <a:pPr marL="0" indent="0">
              <a:lnSpc>
                <a:spcPct val="120000"/>
              </a:lnSpc>
              <a:buNone/>
            </a:pPr>
            <a:r>
              <a:rPr lang="en-AU" sz="2100" dirty="0"/>
              <a:t>In summary, a monologue is a theatrical device designed to let the audience in on a character’s thoughts, including things they would say to another person. The piece should always sand on its own as a performance and need no further explanation for its content. </a:t>
            </a:r>
          </a:p>
        </p:txBody>
      </p:sp>
    </p:spTree>
    <p:extLst>
      <p:ext uri="{BB962C8B-B14F-4D97-AF65-F5344CB8AC3E}">
        <p14:creationId xmlns:p14="http://schemas.microsoft.com/office/powerpoint/2010/main" val="92702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4294967295"/>
          </p:nvPr>
        </p:nvSpPr>
        <p:spPr>
          <a:xfrm>
            <a:off x="6096000" y="1473200"/>
            <a:ext cx="5715000" cy="3684588"/>
          </a:xfrm>
          <a:prstGeom prst="rect">
            <a:avLst/>
          </a:prstGeom>
        </p:spPr>
        <p:txBody>
          <a:bodyPr>
            <a:noAutofit/>
          </a:bodyPr>
          <a:lstStyle/>
          <a:p>
            <a:r>
              <a:rPr lang="en-AU" sz="2100" dirty="0" smtClean="0"/>
              <a:t>Brainstorm - What makes a good monologue?</a:t>
            </a:r>
          </a:p>
          <a:p>
            <a:r>
              <a:rPr lang="en-AU" sz="2100" dirty="0" smtClean="0"/>
              <a:t>Go </a:t>
            </a:r>
            <a:r>
              <a:rPr lang="en-AU" sz="2100" dirty="0"/>
              <a:t>to the </a:t>
            </a:r>
            <a:r>
              <a:rPr lang="en-AU" sz="2100" u="sng" dirty="0" err="1">
                <a:hlinkClick r:id="rId2"/>
              </a:rPr>
              <a:t>OffStage</a:t>
            </a:r>
            <a:r>
              <a:rPr lang="en-AU" sz="2100" u="sng" dirty="0">
                <a:hlinkClick r:id="rId2"/>
              </a:rPr>
              <a:t> YouTube channel</a:t>
            </a:r>
            <a:r>
              <a:rPr lang="en-AU" sz="2100" dirty="0"/>
              <a:t> and watch sample </a:t>
            </a:r>
            <a:r>
              <a:rPr lang="en-AU" sz="2100" dirty="0" smtClean="0"/>
              <a:t>Monologues.</a:t>
            </a:r>
            <a:endParaRPr lang="en-AU" sz="2100" dirty="0"/>
          </a:p>
          <a:p>
            <a:pPr lvl="0"/>
            <a:r>
              <a:rPr lang="en-AU" sz="2100" dirty="0"/>
              <a:t>W</a:t>
            </a:r>
            <a:r>
              <a:rPr lang="en-AU" sz="2100" dirty="0" smtClean="0"/>
              <a:t>hat </a:t>
            </a:r>
            <a:r>
              <a:rPr lang="en-AU" sz="2100" dirty="0"/>
              <a:t>was entertaining about each </a:t>
            </a:r>
            <a:r>
              <a:rPr lang="en-AU" sz="2100" dirty="0" smtClean="0"/>
              <a:t>monologue you watched?</a:t>
            </a:r>
            <a:endParaRPr lang="en-AU" sz="2100" dirty="0"/>
          </a:p>
          <a:p>
            <a:pPr lvl="0"/>
            <a:r>
              <a:rPr lang="en-US" sz="2100" dirty="0"/>
              <a:t>D</a:t>
            </a:r>
            <a:r>
              <a:rPr lang="en-US" sz="2100" dirty="0" smtClean="0"/>
              <a:t>iscuss </a:t>
            </a:r>
            <a:r>
              <a:rPr lang="en-US" sz="2100" dirty="0"/>
              <a:t>your findings as a </a:t>
            </a:r>
            <a:r>
              <a:rPr lang="en-US" sz="2100" dirty="0" smtClean="0"/>
              <a:t>class.</a:t>
            </a:r>
            <a:endParaRPr lang="en-AU" sz="2100" dirty="0"/>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1105225117"/>
              </p:ext>
            </p:extLst>
          </p:nvPr>
        </p:nvGraphicFramePr>
        <p:xfrm>
          <a:off x="0" y="1473200"/>
          <a:ext cx="5181600"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00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7" y="584200"/>
            <a:ext cx="5472267" cy="553224"/>
          </a:xfrm>
          <a:prstGeom prst="rect">
            <a:avLst/>
          </a:prstGeom>
        </p:spPr>
        <p:txBody>
          <a:bodyPr>
            <a:noAutofit/>
          </a:bodyPr>
          <a:lstStyle/>
          <a:p>
            <a:r>
              <a:rPr lang="en-AU" b="1" dirty="0">
                <a:solidFill>
                  <a:srgbClr val="C00000"/>
                </a:solidFill>
              </a:rPr>
              <a:t>Points to Consider</a:t>
            </a:r>
          </a:p>
        </p:txBody>
      </p:sp>
      <p:sp>
        <p:nvSpPr>
          <p:cNvPr id="3" name="Content Placeholder 2"/>
          <p:cNvSpPr>
            <a:spLocks noGrp="1"/>
          </p:cNvSpPr>
          <p:nvPr>
            <p:ph idx="4294967295"/>
          </p:nvPr>
        </p:nvSpPr>
        <p:spPr>
          <a:xfrm>
            <a:off x="515938" y="1339350"/>
            <a:ext cx="11137086" cy="4429625"/>
          </a:xfrm>
          <a:prstGeom prst="rect">
            <a:avLst/>
          </a:prstGeom>
        </p:spPr>
        <p:txBody>
          <a:bodyPr vert="horz" lIns="91440" tIns="45720" rIns="91440" bIns="45720" rtlCol="0" anchor="t">
            <a:noAutofit/>
          </a:bodyPr>
          <a:lstStyle/>
          <a:p>
            <a:pPr marL="0" lvl="0" indent="0">
              <a:lnSpc>
                <a:spcPct val="120000"/>
              </a:lnSpc>
              <a:buNone/>
            </a:pPr>
            <a:r>
              <a:rPr lang="en-US" sz="1900" b="1" dirty="0"/>
              <a:t>Write about what you know</a:t>
            </a:r>
            <a:br>
              <a:rPr lang="en-US" sz="1900" b="1" dirty="0"/>
            </a:br>
            <a:r>
              <a:rPr lang="en-US" sz="1900" dirty="0"/>
              <a:t>When writing a monologue, write about what you know, your desires, wants, needs and experiences. Find common ground between your character and yourself. This will add a sense of truth to the script and provider a broader understanding of the your performance. </a:t>
            </a:r>
          </a:p>
          <a:p>
            <a:pPr marL="0" indent="0">
              <a:lnSpc>
                <a:spcPct val="120000"/>
              </a:lnSpc>
              <a:buNone/>
            </a:pPr>
            <a:r>
              <a:rPr lang="en-US" sz="1900" b="1" dirty="0"/>
              <a:t>Understand how dialogue works</a:t>
            </a:r>
            <a:br>
              <a:rPr lang="en-US" sz="1900" b="1" dirty="0"/>
            </a:br>
            <a:r>
              <a:rPr lang="en-US" sz="1900" dirty="0"/>
              <a:t>In a monologue, the writer must provide interesting dialogue that sounds like the character is talking or thinking aloud. It is rare that a person speaks for an extended period of time without stopping or being interrupted. It is therefore the writers job to create dialogue that makes the character seem natural in an empty space and through skillful dialogue create the world of the play. </a:t>
            </a:r>
          </a:p>
          <a:p>
            <a:pPr marL="0" lvl="0" indent="0">
              <a:lnSpc>
                <a:spcPct val="120000"/>
              </a:lnSpc>
              <a:buNone/>
            </a:pPr>
            <a:r>
              <a:rPr lang="en-US" sz="1900" b="1" dirty="0"/>
              <a:t>Become the character</a:t>
            </a:r>
            <a:br>
              <a:rPr lang="en-US" sz="1900" b="1" dirty="0"/>
            </a:br>
            <a:r>
              <a:rPr lang="en-US" sz="1900" dirty="0"/>
              <a:t>Remember, you are the character, therefore</a:t>
            </a:r>
            <a:r>
              <a:rPr lang="en-AU" sz="1900" dirty="0"/>
              <a:t> monologues are always written in first person narrative ("I did" /"I saw" /"I think").</a:t>
            </a:r>
          </a:p>
          <a:p>
            <a:pPr marL="0" lvl="0" indent="0">
              <a:buNone/>
            </a:pPr>
            <a:endParaRPr lang="en-US" sz="1900" dirty="0"/>
          </a:p>
          <a:p>
            <a:pPr marL="0" lvl="0" indent="0">
              <a:buNone/>
            </a:pPr>
            <a:endParaRPr lang="en-US" sz="1900" dirty="0"/>
          </a:p>
        </p:txBody>
      </p:sp>
    </p:spTree>
    <p:extLst>
      <p:ext uri="{BB962C8B-B14F-4D97-AF65-F5344CB8AC3E}">
        <p14:creationId xmlns:p14="http://schemas.microsoft.com/office/powerpoint/2010/main" val="165877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7" y="584200"/>
            <a:ext cx="5672989" cy="553224"/>
          </a:xfrm>
          <a:prstGeom prst="rect">
            <a:avLst/>
          </a:prstGeom>
        </p:spPr>
        <p:txBody>
          <a:bodyPr>
            <a:noAutofit/>
          </a:bodyPr>
          <a:lstStyle/>
          <a:p>
            <a:r>
              <a:rPr lang="en-AU" b="1" dirty="0">
                <a:solidFill>
                  <a:srgbClr val="C00000"/>
                </a:solidFill>
              </a:rPr>
              <a:t>Prediction bingo</a:t>
            </a:r>
          </a:p>
        </p:txBody>
      </p:sp>
      <p:sp>
        <p:nvSpPr>
          <p:cNvPr id="3" name="Content Placeholder 2"/>
          <p:cNvSpPr>
            <a:spLocks noGrp="1"/>
          </p:cNvSpPr>
          <p:nvPr>
            <p:ph idx="4294967295"/>
          </p:nvPr>
        </p:nvSpPr>
        <p:spPr>
          <a:xfrm>
            <a:off x="515937" y="1484313"/>
            <a:ext cx="8639213" cy="4158204"/>
          </a:xfrm>
          <a:prstGeom prst="rect">
            <a:avLst/>
          </a:prstGeom>
        </p:spPr>
        <p:txBody>
          <a:bodyPr>
            <a:noAutofit/>
          </a:bodyPr>
          <a:lstStyle/>
          <a:p>
            <a:pPr lvl="0">
              <a:lnSpc>
                <a:spcPct val="120000"/>
              </a:lnSpc>
            </a:pPr>
            <a:r>
              <a:rPr lang="en-AU" sz="2100" dirty="0"/>
              <a:t>Scan or skim through the text and write down predictions (words or statements) on the Prediction Bingo handout.</a:t>
            </a:r>
          </a:p>
          <a:p>
            <a:pPr lvl="0">
              <a:lnSpc>
                <a:spcPct val="120000"/>
              </a:lnSpc>
            </a:pPr>
            <a:r>
              <a:rPr lang="en-AU" sz="2100" dirty="0"/>
              <a:t>Discuss what led you to these predictions (e.g. visual images, quotes from the text, the title, etc).</a:t>
            </a:r>
          </a:p>
          <a:p>
            <a:pPr lvl="0">
              <a:lnSpc>
                <a:spcPct val="120000"/>
              </a:lnSpc>
            </a:pPr>
            <a:r>
              <a:rPr lang="en-AU" sz="2100" dirty="0"/>
              <a:t>Begin reading the play </a:t>
            </a:r>
            <a:r>
              <a:rPr lang="en-AU" sz="2100" i="1" dirty="0"/>
              <a:t>Jasper Jones</a:t>
            </a:r>
            <a:r>
              <a:rPr lang="en-AU" sz="2100" dirty="0"/>
              <a:t> as a class.</a:t>
            </a:r>
          </a:p>
          <a:p>
            <a:pPr lvl="0">
              <a:lnSpc>
                <a:spcPct val="120000"/>
              </a:lnSpc>
            </a:pPr>
            <a:r>
              <a:rPr lang="en-AU" sz="2100" dirty="0"/>
              <a:t>As the text is read, highlight each of your predictions as they come true.</a:t>
            </a:r>
          </a:p>
          <a:p>
            <a:pPr lvl="0">
              <a:lnSpc>
                <a:spcPct val="120000"/>
              </a:lnSpc>
            </a:pPr>
            <a:r>
              <a:rPr lang="en-AU" sz="2100" dirty="0"/>
              <a:t>The first person to shout bingo with all their predictions coming true, wins!</a:t>
            </a:r>
          </a:p>
          <a:p>
            <a:pPr lvl="0"/>
            <a:endParaRPr lang="en-AU" sz="2100" dirty="0"/>
          </a:p>
        </p:txBody>
      </p:sp>
    </p:spTree>
    <p:extLst>
      <p:ext uri="{BB962C8B-B14F-4D97-AF65-F5344CB8AC3E}">
        <p14:creationId xmlns:p14="http://schemas.microsoft.com/office/powerpoint/2010/main" val="167731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7" y="584200"/>
            <a:ext cx="4814345" cy="597829"/>
          </a:xfrm>
          <a:prstGeom prst="rect">
            <a:avLst/>
          </a:prstGeom>
        </p:spPr>
        <p:txBody>
          <a:bodyPr>
            <a:noAutofit/>
          </a:bodyPr>
          <a:lstStyle/>
          <a:p>
            <a:r>
              <a:rPr lang="en-AU" b="1" dirty="0">
                <a:solidFill>
                  <a:srgbClr val="C00000"/>
                </a:solidFill>
              </a:rPr>
              <a:t>Plot Summary</a:t>
            </a:r>
          </a:p>
        </p:txBody>
      </p:sp>
      <p:sp>
        <p:nvSpPr>
          <p:cNvPr id="3" name="Content Placeholder 2"/>
          <p:cNvSpPr>
            <a:spLocks noGrp="1"/>
          </p:cNvSpPr>
          <p:nvPr>
            <p:ph idx="4294967295"/>
          </p:nvPr>
        </p:nvSpPr>
        <p:spPr>
          <a:xfrm>
            <a:off x="515938" y="1484313"/>
            <a:ext cx="11181691" cy="4306888"/>
          </a:xfrm>
          <a:prstGeom prst="rect">
            <a:avLst/>
          </a:prstGeom>
        </p:spPr>
        <p:txBody>
          <a:bodyPr>
            <a:noAutofit/>
          </a:bodyPr>
          <a:lstStyle/>
          <a:p>
            <a:pPr marL="0" lvl="0" indent="0">
              <a:lnSpc>
                <a:spcPct val="150000"/>
              </a:lnSpc>
              <a:spcBef>
                <a:spcPts val="500"/>
              </a:spcBef>
              <a:buNone/>
            </a:pPr>
            <a:r>
              <a:rPr lang="en-AU" sz="1200" i="1" dirty="0"/>
              <a:t>The story takes place in Corrigan, a small town in regional Western Australia, 1965, during the Vietnam War and pre the 1967 referendum that resulted in Aboriginal people being included in the census and recognised as Australians. </a:t>
            </a:r>
          </a:p>
          <a:p>
            <a:pPr marL="0" lvl="0" indent="0">
              <a:lnSpc>
                <a:spcPct val="150000"/>
              </a:lnSpc>
              <a:spcBef>
                <a:spcPts val="500"/>
              </a:spcBef>
              <a:buNone/>
            </a:pPr>
            <a:r>
              <a:rPr lang="en-AU" sz="1200" i="1" dirty="0"/>
              <a:t>The story begins when Jasper Jones comes to Charlie’s window. Although he feels anxious Charlie decides to leave with Jasper. When they arrive at their destination, Jasper’s secret glade in the woods, Charlie sees something he wishes he had never seen – the body of Laura Wishart. </a:t>
            </a:r>
          </a:p>
          <a:p>
            <a:pPr marL="0" lvl="0" indent="0">
              <a:lnSpc>
                <a:spcPct val="150000"/>
              </a:lnSpc>
              <a:spcBef>
                <a:spcPts val="500"/>
              </a:spcBef>
              <a:buNone/>
            </a:pPr>
            <a:r>
              <a:rPr lang="en-AU" sz="1200" i="1" dirty="0"/>
              <a:t>Jasper is devastated. Charlie is physically ill. After a while Jasper tells Charlie he needs help with Laura Wishart’s body because he wants time to find out who killed her before he is blamed, just as he is blamed for everything else. Charlie reluctantly agrees to help. </a:t>
            </a:r>
          </a:p>
          <a:p>
            <a:pPr marL="0" lvl="0" indent="0">
              <a:lnSpc>
                <a:spcPct val="150000"/>
              </a:lnSpc>
              <a:spcBef>
                <a:spcPts val="500"/>
              </a:spcBef>
              <a:buNone/>
            </a:pPr>
            <a:r>
              <a:rPr lang="en-AU" sz="1200" i="1" dirty="0"/>
              <a:t>Charlie then struggles to deal with what he has done. This struggle is made worse when the town begins its search for Laura. While Charlie knows where she is he can’t say due to the promise he made to Jasper. As the story progresses, Charlie builds a strong connection with Eliza, Laura’s younger sister. He finds himself wanting to tell her what happened. He also finds himself feeling great affection for Eliza. Jasper appears to disappear from Corrigan for quite a few days. When he reappears and goes to see Charlie, he tells Charlie that he’s convinced that ‘Mad Jack Lionel’ is guilty of killing Laura. </a:t>
            </a:r>
          </a:p>
          <a:p>
            <a:pPr marL="0" lvl="0" indent="0">
              <a:lnSpc>
                <a:spcPct val="150000"/>
              </a:lnSpc>
              <a:spcBef>
                <a:spcPts val="500"/>
              </a:spcBef>
              <a:buNone/>
            </a:pPr>
            <a:r>
              <a:rPr lang="en-AU" sz="1200" i="1" dirty="0"/>
              <a:t>Through Charlie’s eyes we learn about his family dynamics, particularly his relationship with his mother, Ruth, who seems to hate Corrigan. We also meet and get to know Charlie’s best friend, Jeffrey Lu, a skilled cricketer and the son of Vietnamese refugees. Jeffrey becomes a cricketing hero in a town that is slowly being torn apart by the missing Laura, the conscripting of young men to the Vietnam War, and formerly respected adults being outed as corrupt and abusive. In combination, these events have terrible consequences for the people of Corrigan and mean that Charlie and his young friends must rapidly come to terms with an adult world.</a:t>
            </a:r>
          </a:p>
          <a:p>
            <a:pPr marL="0" lvl="0" indent="0" algn="r">
              <a:buNone/>
            </a:pPr>
            <a:r>
              <a:rPr lang="en-AU" sz="1200" dirty="0"/>
              <a:t>-Melbourne Theatre Company Education Pack, 2016 </a:t>
            </a:r>
          </a:p>
        </p:txBody>
      </p:sp>
    </p:spTree>
    <p:extLst>
      <p:ext uri="{BB962C8B-B14F-4D97-AF65-F5344CB8AC3E}">
        <p14:creationId xmlns:p14="http://schemas.microsoft.com/office/powerpoint/2010/main" val="328527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7848600" cy="1325563"/>
          </a:xfrm>
          <a:prstGeom prst="rect">
            <a:avLst/>
          </a:prstGeom>
        </p:spPr>
        <p:txBody>
          <a:bodyPr/>
          <a:lstStyle/>
          <a:p>
            <a:r>
              <a:rPr lang="en-AU" b="1" dirty="0">
                <a:solidFill>
                  <a:srgbClr val="C00000"/>
                </a:solidFill>
              </a:rPr>
              <a:t>Themes &amp; Issues</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8" y="1484313"/>
            <a:ext cx="11148238" cy="4408488"/>
          </a:xfrm>
          <a:prstGeom prst="rect">
            <a:avLst/>
          </a:prstGeom>
        </p:spPr>
        <p:txBody>
          <a:bodyPr>
            <a:noAutofit/>
          </a:bodyPr>
          <a:lstStyle/>
          <a:p>
            <a:pPr marL="0" indent="0" algn="ctr">
              <a:lnSpc>
                <a:spcPct val="120000"/>
              </a:lnSpc>
              <a:buNone/>
            </a:pPr>
            <a:r>
              <a:rPr lang="en-AU" sz="1400" dirty="0"/>
              <a:t>Themes are the fundamental ideas explored in a theatrical work. They are often universal in nature and implied rather than explicitly stated; they require the audience to go beyond the text and read into the subtext, interpreting the meaning behind, words, phrases, motifs, images and actions. A theme is not the same as the narrative or plot, but rather what is the playwright or director commenting on through the narrative. For example, the plot of</a:t>
            </a:r>
            <a:r>
              <a:rPr lang="en-AU" sz="1400" i="1" dirty="0"/>
              <a:t> Star Wars</a:t>
            </a:r>
            <a:r>
              <a:rPr lang="en-AU" sz="1400" dirty="0"/>
              <a:t> is "the battle for control of the galaxy between the Galactic Empire and the Rebel Alliance". The </a:t>
            </a:r>
            <a:r>
              <a:rPr lang="en-AU" sz="1400" i="1" dirty="0"/>
              <a:t>themes</a:t>
            </a:r>
            <a:r>
              <a:rPr lang="en-AU" sz="1400" dirty="0"/>
              <a:t> explored in the films might be </a:t>
            </a:r>
            <a:r>
              <a:rPr lang="en-AU" sz="1400" i="1" dirty="0"/>
              <a:t>bravery, identity</a:t>
            </a:r>
            <a:r>
              <a:rPr lang="en-AU" sz="1400" dirty="0"/>
              <a:t> or </a:t>
            </a:r>
            <a:r>
              <a:rPr lang="en-AU" sz="1400" i="1" dirty="0"/>
              <a:t>good versus evil</a:t>
            </a:r>
            <a:r>
              <a:rPr lang="en-AU" sz="1400" dirty="0"/>
              <a:t>. </a:t>
            </a:r>
          </a:p>
          <a:p>
            <a:pPr marL="0" indent="0">
              <a:lnSpc>
                <a:spcPct val="120000"/>
              </a:lnSpc>
              <a:buNone/>
            </a:pPr>
            <a:r>
              <a:rPr lang="en-AU" sz="1400" dirty="0"/>
              <a:t>Below are a quotes from </a:t>
            </a:r>
            <a:r>
              <a:rPr lang="en-AU" sz="1400" dirty="0" err="1"/>
              <a:t>Mulvany</a:t>
            </a:r>
            <a:r>
              <a:rPr lang="en-AU" sz="1400" dirty="0"/>
              <a:t> (playwright) and Birch (a reporter who interviewed </a:t>
            </a:r>
            <a:r>
              <a:rPr lang="en-AU" sz="1400" dirty="0" err="1"/>
              <a:t>Silvey</a:t>
            </a:r>
            <a:r>
              <a:rPr lang="en-AU" sz="1400" dirty="0"/>
              <a:t> [author]) which describe the themes and issues within the Jasper Jones. </a:t>
            </a:r>
          </a:p>
          <a:p>
            <a:pPr marL="0" indent="0" algn="ctr">
              <a:lnSpc>
                <a:spcPct val="120000"/>
              </a:lnSpc>
              <a:buNone/>
            </a:pPr>
            <a:r>
              <a:rPr lang="en-AU" sz="1400" i="1" dirty="0"/>
              <a:t>“Ignorance, sexism, adolescence, love, hatred, diversity, belonging, acceptance, courage and hope…[the play] deals with childhood, adulthood, mortality, ignorance and everything in between without talking down to its audience.”</a:t>
            </a:r>
          </a:p>
          <a:p>
            <a:pPr marL="0" indent="0" algn="r">
              <a:lnSpc>
                <a:spcPct val="120000"/>
              </a:lnSpc>
              <a:buNone/>
            </a:pPr>
            <a:r>
              <a:rPr lang="en-AU" sz="1400" dirty="0"/>
              <a:t>– Kate </a:t>
            </a:r>
            <a:r>
              <a:rPr lang="en-AU" sz="1400" dirty="0" err="1"/>
              <a:t>Mulvany</a:t>
            </a:r>
            <a:endParaRPr lang="en-AU" sz="1400" dirty="0"/>
          </a:p>
          <a:p>
            <a:pPr marL="0" indent="0" algn="ctr">
              <a:lnSpc>
                <a:spcPct val="120000"/>
              </a:lnSpc>
              <a:buNone/>
            </a:pPr>
            <a:r>
              <a:rPr lang="en-AU" sz="1400" i="1" dirty="0"/>
              <a:t>“Jasper Jones contains a sharp and lively narrative drive found in all great storytelling (no doubt assisted by a superb and authentic use of dialogue), while inviting us to reflect more deeply on the qualities and flaws of the human condition. While covering the familiar territory of the coming-of-age novel, </a:t>
            </a:r>
            <a:r>
              <a:rPr lang="en-AU" sz="1400" i="1" dirty="0" err="1"/>
              <a:t>Silvey</a:t>
            </a:r>
            <a:r>
              <a:rPr lang="en-AU" sz="1400" i="1" dirty="0"/>
              <a:t> projects some fundamental moral questions onto each of the teenage boys, who in various ways represent for the author, ‘what it’s like to grow up smart or poor or Asian or black or shy or tentative in rural Australia’… Jasper Jones is also about first love and the depth of friendship that can hold outsiders together when faced with adversity.”</a:t>
            </a:r>
          </a:p>
          <a:p>
            <a:pPr marL="0" indent="0" algn="r">
              <a:lnSpc>
                <a:spcPct val="120000"/>
              </a:lnSpc>
              <a:buNone/>
            </a:pPr>
            <a:r>
              <a:rPr lang="en-AU" sz="1400" dirty="0"/>
              <a:t>-Tony Birch</a:t>
            </a:r>
          </a:p>
          <a:p>
            <a:pPr marL="0" indent="0">
              <a:buNone/>
            </a:pPr>
            <a:endParaRPr lang="en-US" sz="1400" dirty="0"/>
          </a:p>
        </p:txBody>
      </p:sp>
    </p:spTree>
    <p:extLst>
      <p:ext uri="{BB962C8B-B14F-4D97-AF65-F5344CB8AC3E}">
        <p14:creationId xmlns:p14="http://schemas.microsoft.com/office/powerpoint/2010/main" val="245878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7848600" cy="1325563"/>
          </a:xfrm>
          <a:prstGeom prst="rect">
            <a:avLst/>
          </a:prstGeom>
        </p:spPr>
        <p:txBody>
          <a:bodyPr/>
          <a:lstStyle/>
          <a:p>
            <a:r>
              <a:rPr lang="en-AU" b="1" dirty="0">
                <a:solidFill>
                  <a:srgbClr val="C00000"/>
                </a:solidFill>
              </a:rPr>
              <a:t>Themes and issues (cont’d.)</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7" y="1484313"/>
            <a:ext cx="10356501" cy="4408488"/>
          </a:xfrm>
          <a:prstGeom prst="rect">
            <a:avLst/>
          </a:prstGeom>
        </p:spPr>
        <p:txBody>
          <a:bodyPr>
            <a:noAutofit/>
          </a:bodyPr>
          <a:lstStyle/>
          <a:p>
            <a:pPr marL="0" indent="0">
              <a:lnSpc>
                <a:spcPct val="120000"/>
              </a:lnSpc>
              <a:buNone/>
            </a:pPr>
            <a:r>
              <a:rPr lang="en-US" sz="2100" dirty="0"/>
              <a:t>Read the following excerpt from the play: </a:t>
            </a:r>
          </a:p>
          <a:p>
            <a:pPr marL="0" indent="0">
              <a:lnSpc>
                <a:spcPct val="120000"/>
              </a:lnSpc>
              <a:buNone/>
            </a:pPr>
            <a:r>
              <a:rPr lang="en-AU" sz="2100" b="1" i="1" dirty="0"/>
              <a:t>Charlie</a:t>
            </a:r>
            <a:r>
              <a:rPr lang="en-AU" sz="2100" i="1" dirty="0"/>
              <a:t>: In all the best books I’ve read the characters are caught between being good and being bad. They’re stuck between right and wrong. But it’s the truly good people that can tell the difference. And it’s the truly good people that can admit fault and say Sorry … Sorry belongs to the truly good people. It means you feel the pulse of someone’s else’s pain and it’s an offering for someone who’s suffering to take or leave. Sorry.</a:t>
            </a:r>
          </a:p>
          <a:p>
            <a:pPr marL="0" indent="0">
              <a:lnSpc>
                <a:spcPct val="120000"/>
              </a:lnSpc>
              <a:buNone/>
            </a:pPr>
            <a:r>
              <a:rPr lang="en-AU" sz="2100" dirty="0"/>
              <a:t>Within this quote, the word ‘sorry’ is prominent. In your logbooks discuss why the word ‘sorry’ is relevant to both the fictional world of the play which is set in 1960’s Australia and contemporary Australia? Consider Kevin Rudd’s formal apology to Aboriginal people.</a:t>
            </a:r>
            <a:endParaRPr lang="en-US" sz="2100" dirty="0"/>
          </a:p>
        </p:txBody>
      </p:sp>
    </p:spTree>
    <p:extLst>
      <p:ext uri="{BB962C8B-B14F-4D97-AF65-F5344CB8AC3E}">
        <p14:creationId xmlns:p14="http://schemas.microsoft.com/office/powerpoint/2010/main" val="150936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7848600" cy="1325563"/>
          </a:xfrm>
          <a:prstGeom prst="rect">
            <a:avLst/>
          </a:prstGeom>
        </p:spPr>
        <p:txBody>
          <a:bodyPr/>
          <a:lstStyle/>
          <a:p>
            <a:r>
              <a:rPr lang="en-AU" b="1" dirty="0">
                <a:solidFill>
                  <a:srgbClr val="C00000"/>
                </a:solidFill>
              </a:rPr>
              <a:t>Themes and issues (cont’d.)</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99303731"/>
              </p:ext>
            </p:extLst>
          </p:nvPr>
        </p:nvGraphicFramePr>
        <p:xfrm>
          <a:off x="515938" y="2492918"/>
          <a:ext cx="8163172" cy="3151597"/>
        </p:xfrm>
        <a:graphic>
          <a:graphicData uri="http://schemas.openxmlformats.org/drawingml/2006/table">
            <a:tbl>
              <a:tblPr firstRow="1" bandRow="1">
                <a:tableStyleId>{5C22544A-7EE6-4342-B048-85BDC9FD1C3A}</a:tableStyleId>
              </a:tblPr>
              <a:tblGrid>
                <a:gridCol w="1199664">
                  <a:extLst>
                    <a:ext uri="{9D8B030D-6E8A-4147-A177-3AD203B41FA5}">
                      <a16:colId xmlns:a16="http://schemas.microsoft.com/office/drawing/2014/main" val="4209228440"/>
                    </a:ext>
                  </a:extLst>
                </a:gridCol>
                <a:gridCol w="1430215">
                  <a:extLst>
                    <a:ext uri="{9D8B030D-6E8A-4147-A177-3AD203B41FA5}">
                      <a16:colId xmlns:a16="http://schemas.microsoft.com/office/drawing/2014/main" val="2032395704"/>
                    </a:ext>
                  </a:extLst>
                </a:gridCol>
                <a:gridCol w="5533293">
                  <a:extLst>
                    <a:ext uri="{9D8B030D-6E8A-4147-A177-3AD203B41FA5}">
                      <a16:colId xmlns:a16="http://schemas.microsoft.com/office/drawing/2014/main" val="3082439812"/>
                    </a:ext>
                  </a:extLst>
                </a:gridCol>
              </a:tblGrid>
              <a:tr h="359508">
                <a:tc>
                  <a:txBody>
                    <a:bodyPr/>
                    <a:lstStyle/>
                    <a:p>
                      <a:r>
                        <a:rPr lang="en-AU" dirty="0"/>
                        <a:t>Character</a:t>
                      </a:r>
                    </a:p>
                  </a:txBody>
                  <a:tcPr/>
                </a:tc>
                <a:tc>
                  <a:txBody>
                    <a:bodyPr/>
                    <a:lstStyle/>
                    <a:p>
                      <a:r>
                        <a:rPr lang="en-AU" dirty="0"/>
                        <a:t>Themes</a:t>
                      </a:r>
                    </a:p>
                  </a:txBody>
                  <a:tcPr/>
                </a:tc>
                <a:tc>
                  <a:txBody>
                    <a:bodyPr/>
                    <a:lstStyle/>
                    <a:p>
                      <a:r>
                        <a:rPr lang="en-AU" dirty="0"/>
                        <a:t>Quote</a:t>
                      </a:r>
                    </a:p>
                  </a:txBody>
                  <a:tcPr/>
                </a:tc>
                <a:extLst>
                  <a:ext uri="{0D108BD9-81ED-4DB2-BD59-A6C34878D82A}">
                    <a16:rowId xmlns:a16="http://schemas.microsoft.com/office/drawing/2014/main" val="1750808113"/>
                  </a:ext>
                </a:extLst>
              </a:tr>
              <a:tr h="426069">
                <a:tc>
                  <a:txBody>
                    <a:bodyPr/>
                    <a:lstStyle/>
                    <a:p>
                      <a:r>
                        <a:rPr lang="en-AU" sz="1000" dirty="0"/>
                        <a:t>Charlie </a:t>
                      </a:r>
                      <a:r>
                        <a:rPr lang="en-AU" sz="1000" dirty="0" err="1"/>
                        <a:t>Bucktin</a:t>
                      </a:r>
                      <a:endParaRPr lang="en-AU" sz="1000" dirty="0"/>
                    </a:p>
                  </a:txBody>
                  <a:tcPr anchor="ctr"/>
                </a:tc>
                <a:tc>
                  <a:txBody>
                    <a:bodyPr/>
                    <a:lstStyle/>
                    <a:p>
                      <a:r>
                        <a:rPr lang="en-AU" sz="1000" dirty="0"/>
                        <a:t>Growing up, Friendship,</a:t>
                      </a:r>
                      <a:r>
                        <a:rPr lang="en-AU" sz="1000" baseline="0" dirty="0"/>
                        <a:t> Assumptions, Courage</a:t>
                      </a:r>
                      <a:endParaRPr lang="en-AU" sz="1000" dirty="0"/>
                    </a:p>
                  </a:txBody>
                  <a:tcPr/>
                </a:tc>
                <a:tc>
                  <a:txBody>
                    <a:bodyPr/>
                    <a:lstStyle/>
                    <a:p>
                      <a:endParaRPr lang="en-AU" sz="1000" dirty="0"/>
                    </a:p>
                  </a:txBody>
                  <a:tcPr/>
                </a:tc>
                <a:extLst>
                  <a:ext uri="{0D108BD9-81ED-4DB2-BD59-A6C34878D82A}">
                    <a16:rowId xmlns:a16="http://schemas.microsoft.com/office/drawing/2014/main" val="444180118"/>
                  </a:ext>
                </a:extLst>
              </a:tr>
              <a:tr h="603598">
                <a:tc>
                  <a:txBody>
                    <a:bodyPr/>
                    <a:lstStyle/>
                    <a:p>
                      <a:r>
                        <a:rPr lang="en-AU" sz="1000" dirty="0"/>
                        <a:t>Jasper Jones</a:t>
                      </a:r>
                    </a:p>
                  </a:txBody>
                  <a:tcPr anchor="ctr"/>
                </a:tc>
                <a:tc>
                  <a:txBody>
                    <a:bodyPr/>
                    <a:lstStyle/>
                    <a:p>
                      <a:r>
                        <a:rPr lang="en-AU" sz="1000" dirty="0"/>
                        <a:t>Racism, Assumptions, Alienation, Friendship</a:t>
                      </a:r>
                    </a:p>
                  </a:txBody>
                  <a:tcPr/>
                </a:tc>
                <a:tc>
                  <a:txBody>
                    <a:bodyPr/>
                    <a:lstStyle/>
                    <a:p>
                      <a:r>
                        <a:rPr lang="en-AU" sz="1000" b="1" dirty="0"/>
                        <a:t>Jasper</a:t>
                      </a:r>
                      <a:r>
                        <a:rPr lang="en-AU" sz="1000" dirty="0"/>
                        <a:t>: This town thinks I’m an animal, Charlie. They think I belong in a cage and now here’s the perfect chance for them to do just that. And it’ll get even worse once I’m in there. You know what they do to fellas like me in prison?</a:t>
                      </a:r>
                    </a:p>
                  </a:txBody>
                  <a:tcPr/>
                </a:tc>
                <a:extLst>
                  <a:ext uri="{0D108BD9-81ED-4DB2-BD59-A6C34878D82A}">
                    <a16:rowId xmlns:a16="http://schemas.microsoft.com/office/drawing/2014/main" val="39870004"/>
                  </a:ext>
                </a:extLst>
              </a:tr>
              <a:tr h="248540">
                <a:tc>
                  <a:txBody>
                    <a:bodyPr/>
                    <a:lstStyle/>
                    <a:p>
                      <a:r>
                        <a:rPr lang="en-AU" sz="1000" dirty="0"/>
                        <a:t>Eliza Wishart</a:t>
                      </a:r>
                    </a:p>
                  </a:txBody>
                  <a:tcPr anchor="ctr"/>
                </a:tc>
                <a:tc>
                  <a:txBody>
                    <a:bodyPr/>
                    <a:lstStyle/>
                    <a:p>
                      <a:r>
                        <a:rPr lang="en-AU" sz="1000" dirty="0"/>
                        <a:t>First Love, Friendship</a:t>
                      </a:r>
                    </a:p>
                  </a:txBody>
                  <a:tcPr/>
                </a:tc>
                <a:tc>
                  <a:txBody>
                    <a:bodyPr/>
                    <a:lstStyle/>
                    <a:p>
                      <a:endParaRPr lang="en-AU" sz="1000" dirty="0"/>
                    </a:p>
                  </a:txBody>
                  <a:tcPr/>
                </a:tc>
                <a:extLst>
                  <a:ext uri="{0D108BD9-81ED-4DB2-BD59-A6C34878D82A}">
                    <a16:rowId xmlns:a16="http://schemas.microsoft.com/office/drawing/2014/main" val="3217108749"/>
                  </a:ext>
                </a:extLst>
              </a:tr>
              <a:tr h="248540">
                <a:tc>
                  <a:txBody>
                    <a:bodyPr/>
                    <a:lstStyle/>
                    <a:p>
                      <a:r>
                        <a:rPr lang="en-AU" sz="1000" dirty="0"/>
                        <a:t>Jeffrey</a:t>
                      </a:r>
                      <a:r>
                        <a:rPr lang="en-AU" sz="1000" baseline="0" dirty="0"/>
                        <a:t> Lu</a:t>
                      </a:r>
                      <a:endParaRPr lang="en-AU" sz="1000" dirty="0"/>
                    </a:p>
                  </a:txBody>
                  <a:tcPr anchor="ctr"/>
                </a:tc>
                <a:tc>
                  <a:txBody>
                    <a:bodyPr/>
                    <a:lstStyle/>
                    <a:p>
                      <a:r>
                        <a:rPr lang="en-AU" sz="1000" dirty="0"/>
                        <a:t>Racism, Childhood, </a:t>
                      </a:r>
                    </a:p>
                  </a:txBody>
                  <a:tcPr/>
                </a:tc>
                <a:tc>
                  <a:txBody>
                    <a:bodyPr/>
                    <a:lstStyle/>
                    <a:p>
                      <a:endParaRPr lang="en-AU" sz="1000" dirty="0"/>
                    </a:p>
                  </a:txBody>
                  <a:tcPr/>
                </a:tc>
                <a:extLst>
                  <a:ext uri="{0D108BD9-81ED-4DB2-BD59-A6C34878D82A}">
                    <a16:rowId xmlns:a16="http://schemas.microsoft.com/office/drawing/2014/main" val="1247552711"/>
                  </a:ext>
                </a:extLst>
              </a:tr>
              <a:tr h="975044">
                <a:tc>
                  <a:txBody>
                    <a:bodyPr/>
                    <a:lstStyle/>
                    <a:p>
                      <a:r>
                        <a:rPr lang="en-AU" sz="1000" dirty="0"/>
                        <a:t>Mad Jack Lionel</a:t>
                      </a:r>
                    </a:p>
                  </a:txBody>
                  <a:tcPr anchor="ctr"/>
                </a:tc>
                <a:tc>
                  <a:txBody>
                    <a:bodyPr/>
                    <a:lstStyle/>
                    <a:p>
                      <a:r>
                        <a:rPr lang="en-AU" sz="1000" dirty="0"/>
                        <a:t>Assumptions, Racism, </a:t>
                      </a:r>
                    </a:p>
                  </a:txBody>
                  <a:tcPr/>
                </a:tc>
                <a:tc>
                  <a:txBody>
                    <a:bodyPr/>
                    <a:lstStyle/>
                    <a:p>
                      <a:r>
                        <a:rPr lang="en-AU" sz="1000" b="1" dirty="0"/>
                        <a:t>Charlie</a:t>
                      </a:r>
                      <a:r>
                        <a:rPr lang="en-AU" sz="1000" dirty="0"/>
                        <a:t>: Is Mad Jack tall? I heard he’s about 8ft high and 4ft wide. Does he really have a scar down his face? Does he really have a glass eye that follows you wherever you go? And a tattoo of a skull and crossbones on his arm? Does he really smell like wee? What’s his voice like? Raspy? Croaky? What? Does his hair really come all the way down to his knees? And did he really make a pact with the devil? I heard that once.</a:t>
                      </a:r>
                    </a:p>
                  </a:txBody>
                  <a:tcPr/>
                </a:tc>
                <a:extLst>
                  <a:ext uri="{0D108BD9-81ED-4DB2-BD59-A6C34878D82A}">
                    <a16:rowId xmlns:a16="http://schemas.microsoft.com/office/drawing/2014/main" val="2103865139"/>
                  </a:ext>
                </a:extLst>
              </a:tr>
              <a:tr h="284046">
                <a:tc>
                  <a:txBody>
                    <a:bodyPr/>
                    <a:lstStyle/>
                    <a:p>
                      <a:r>
                        <a:rPr lang="en-AU" sz="1000" dirty="0"/>
                        <a:t>Ruth </a:t>
                      </a:r>
                      <a:r>
                        <a:rPr lang="en-AU" sz="1000" dirty="0" err="1"/>
                        <a:t>Bucktin</a:t>
                      </a:r>
                      <a:endParaRPr lang="en-AU" sz="1000" dirty="0"/>
                    </a:p>
                  </a:txBody>
                  <a:tcPr anchor="ctr"/>
                </a:tc>
                <a:tc>
                  <a:txBody>
                    <a:bodyPr/>
                    <a:lstStyle/>
                    <a:p>
                      <a:endParaRPr lang="en-AU" sz="1000" dirty="0"/>
                    </a:p>
                  </a:txBody>
                  <a:tcPr/>
                </a:tc>
                <a:tc>
                  <a:txBody>
                    <a:bodyPr/>
                    <a:lstStyle/>
                    <a:p>
                      <a:endParaRPr lang="en-AU" sz="1000" dirty="0"/>
                    </a:p>
                  </a:txBody>
                  <a:tcPr/>
                </a:tc>
                <a:extLst>
                  <a:ext uri="{0D108BD9-81ED-4DB2-BD59-A6C34878D82A}">
                    <a16:rowId xmlns:a16="http://schemas.microsoft.com/office/drawing/2014/main" val="2990635291"/>
                  </a:ext>
                </a:extLst>
              </a:tr>
            </a:tbl>
          </a:graphicData>
        </a:graphic>
      </p:graphicFrame>
      <p:sp>
        <p:nvSpPr>
          <p:cNvPr id="5" name="Content Placeholder 2">
            <a:extLst>
              <a:ext uri="{FF2B5EF4-FFF2-40B4-BE49-F238E27FC236}">
                <a16:creationId xmlns:a16="http://schemas.microsoft.com/office/drawing/2014/main" id="{9320D81A-7B56-4D85-90E3-548D40A5EAE2}"/>
              </a:ext>
            </a:extLst>
          </p:cNvPr>
          <p:cNvSpPr txBox="1">
            <a:spLocks/>
          </p:cNvSpPr>
          <p:nvPr/>
        </p:nvSpPr>
        <p:spPr>
          <a:xfrm>
            <a:off x="508271" y="1484313"/>
            <a:ext cx="11423533" cy="8524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sz="2100" dirty="0"/>
              <a:t>Within the play, characters are used as a vehicle for communicating or exploring specific themes/issues, complete the table below identifying the themes and issues associated with each character. </a:t>
            </a:r>
            <a:endParaRPr lang="en-US" sz="2100" dirty="0"/>
          </a:p>
        </p:txBody>
      </p:sp>
    </p:spTree>
    <p:extLst>
      <p:ext uri="{BB962C8B-B14F-4D97-AF65-F5344CB8AC3E}">
        <p14:creationId xmlns:p14="http://schemas.microsoft.com/office/powerpoint/2010/main" val="1897392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373A817663EA42B3E0B0E42AB0D4E1" ma:contentTypeVersion="4" ma:contentTypeDescription="Create a new document." ma:contentTypeScope="" ma:versionID="b5b89e9661da03447f432e8032df9daa">
  <xsd:schema xmlns:xsd="http://www.w3.org/2001/XMLSchema" xmlns:xs="http://www.w3.org/2001/XMLSchema" xmlns:p="http://schemas.microsoft.com/office/2006/metadata/properties" xmlns:ns2="031f4bbe-2dea-43e9-b264-4a13c49315a6" xmlns:ns3="399e3732-e69e-4531-8f09-0a2675998c62" targetNamespace="http://schemas.microsoft.com/office/2006/metadata/properties" ma:root="true" ma:fieldsID="73a694be8832c748ad655bd7402f3cf9" ns2:_="" ns3:_="">
    <xsd:import namespace="031f4bbe-2dea-43e9-b264-4a13c49315a6"/>
    <xsd:import namespace="399e3732-e69e-4531-8f09-0a2675998c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f4bbe-2dea-43e9-b264-4a13c49315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9e3732-e69e-4531-8f09-0a2675998c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04A2B2-D40F-44EB-86FC-F692108F11B2}">
  <ds:schemaRefs>
    <ds:schemaRef ds:uri="http://schemas.microsoft.com/sharepoint/v3/contenttype/forms"/>
  </ds:schemaRefs>
</ds:datastoreItem>
</file>

<file path=customXml/itemProps2.xml><?xml version="1.0" encoding="utf-8"?>
<ds:datastoreItem xmlns:ds="http://schemas.openxmlformats.org/officeDocument/2006/customXml" ds:itemID="{CE978DAD-3059-483A-946E-8499F5E828F0}">
  <ds:schemaRefs>
    <ds:schemaRef ds:uri="031f4bbe-2dea-43e9-b264-4a13c49315a6"/>
    <ds:schemaRef ds:uri="399e3732-e69e-4531-8f09-0a2675998c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B7175F-E836-42D8-AEF1-D0C679823D70}">
  <ds:schemaRefs>
    <ds:schemaRef ds:uri="http://schemas.microsoft.com/office/infopath/2007/PartnerControls"/>
    <ds:schemaRef ds:uri="399e3732-e69e-4531-8f09-0a2675998c62"/>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031f4bbe-2dea-43e9-b264-4a13c49315a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522</TotalTime>
  <Words>1805</Words>
  <Application>Microsoft Office PowerPoint</Application>
  <PresentationFormat>Widescreen</PresentationFormat>
  <Paragraphs>115</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What is a monologue?</vt:lpstr>
      <vt:lpstr>PowerPoint Presentation</vt:lpstr>
      <vt:lpstr>Points to Consider</vt:lpstr>
      <vt:lpstr>Prediction bingo</vt:lpstr>
      <vt:lpstr>Plot Summary</vt:lpstr>
      <vt:lpstr>Themes &amp; Issues</vt:lpstr>
      <vt:lpstr>Themes and issues (cont’d.)</vt:lpstr>
      <vt:lpstr>Themes and issues (cont’d.)</vt:lpstr>
      <vt:lpstr>Finding the right character</vt:lpstr>
      <vt:lpstr>Creating character journeys</vt:lpstr>
      <vt:lpstr>Establishing time, place and situation</vt:lpstr>
      <vt:lpstr>Establishing time, place and situation</vt:lpstr>
      <vt:lpstr>Developing dialogue</vt:lpstr>
      <vt:lpstr>Finding the theatricality in your writing</vt:lpstr>
      <vt:lpstr>Writing task</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Theatre:</dc:title>
  <dc:creator>Vassallo, Anthony</dc:creator>
  <cp:lastModifiedBy>Cathryn Ricketts</cp:lastModifiedBy>
  <cp:revision>42</cp:revision>
  <dcterms:modified xsi:type="dcterms:W3CDTF">2018-07-09T21:54:25Z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0x010100B6373A817663EA42B3E0B0E42AB0D4E1</vt:lpwstr>
  </property>
</Properties>
</file>