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8" r:id="rId6"/>
    <p:sldId id="297" r:id="rId7"/>
    <p:sldId id="300" r:id="rId8"/>
    <p:sldId id="275" r:id="rId9"/>
    <p:sldId id="274" r:id="rId10"/>
    <p:sldId id="269" r:id="rId11"/>
    <p:sldId id="287" r:id="rId12"/>
    <p:sldId id="289" r:id="rId13"/>
    <p:sldId id="286" r:id="rId14"/>
    <p:sldId id="257" r:id="rId15"/>
    <p:sldId id="290" r:id="rId16"/>
    <p:sldId id="298" r:id="rId17"/>
    <p:sldId id="288"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5" autoAdjust="0"/>
    <p:restoredTop sz="89757" autoAdjust="0"/>
  </p:normalViewPr>
  <p:slideViewPr>
    <p:cSldViewPr snapToGrid="0">
      <p:cViewPr varScale="1">
        <p:scale>
          <a:sx n="80" d="100"/>
          <a:sy n="80" d="100"/>
        </p:scale>
        <p:origin x="78" y="3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DECFB-D574-4553-9C76-F8A90275752C}" type="datetimeFigureOut">
              <a:rPr lang="en-AU" smtClean="0"/>
              <a:t>3/07/2018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ACBCE-3859-4ACB-B9A4-F18B0C7E2FE1}" type="slidenum">
              <a:rPr lang="en-AU" smtClean="0"/>
              <a:t>‹#›</a:t>
            </a:fld>
            <a:endParaRPr lang="en-AU"/>
          </a:p>
        </p:txBody>
      </p:sp>
    </p:spTree>
    <p:extLst>
      <p:ext uri="{BB962C8B-B14F-4D97-AF65-F5344CB8AC3E}">
        <p14:creationId xmlns:p14="http://schemas.microsoft.com/office/powerpoint/2010/main" val="262577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https://www.theatreroyal.com.au/sites/default/files/styles/gallery_zoomed/public/wildebeest_161017_546_hires_bypedrogreig_lr.jpg?itok=qdtH_KHR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32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https://snusercontent.global.ssl.fastly.net/member-profile-full/99/2372299_4036677.jpg</a:t>
            </a:r>
          </a:p>
        </p:txBody>
      </p:sp>
      <p:sp>
        <p:nvSpPr>
          <p:cNvPr id="4" name="Slide Number Placeholder 3"/>
          <p:cNvSpPr>
            <a:spLocks noGrp="1"/>
          </p:cNvSpPr>
          <p:nvPr>
            <p:ph type="sldNum" sz="quarter" idx="10"/>
          </p:nvPr>
        </p:nvSpPr>
        <p:spPr/>
        <p:txBody>
          <a:bodyPr/>
          <a:lstStyle/>
          <a:p>
            <a:fld id="{6A8ACBCE-3859-4ACB-B9A4-F18B0C7E2FE1}" type="slidenum">
              <a:rPr lang="en-AU" smtClean="0"/>
              <a:t>12</a:t>
            </a:fld>
            <a:endParaRPr lang="en-AU"/>
          </a:p>
        </p:txBody>
      </p:sp>
    </p:spTree>
    <p:extLst>
      <p:ext uri="{BB962C8B-B14F-4D97-AF65-F5344CB8AC3E}">
        <p14:creationId xmlns:p14="http://schemas.microsoft.com/office/powerpoint/2010/main" val="200222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http://www.mancc.org/assets/1162/johnston_holly_A5.jpg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90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14</a:t>
            </a:fld>
            <a:endParaRPr lang="en-AU"/>
          </a:p>
        </p:txBody>
      </p:sp>
    </p:spTree>
    <p:extLst>
      <p:ext uri="{BB962C8B-B14F-4D97-AF65-F5344CB8AC3E}">
        <p14:creationId xmlns:p14="http://schemas.microsoft.com/office/powerpoint/2010/main" val="32000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47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61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https://i.pinimg.com/736x/ee/4f/01/ee4f01efb088d255425907321623b7fa--contemporary-dance-modern-dance.jpg</a:t>
            </a:r>
          </a:p>
        </p:txBody>
      </p:sp>
      <p:sp>
        <p:nvSpPr>
          <p:cNvPr id="4" name="Slide Number Placeholder 3"/>
          <p:cNvSpPr>
            <a:spLocks noGrp="1"/>
          </p:cNvSpPr>
          <p:nvPr>
            <p:ph type="sldNum" sz="quarter" idx="10"/>
          </p:nvPr>
        </p:nvSpPr>
        <p:spPr/>
        <p:txBody>
          <a:bodyPr/>
          <a:lstStyle/>
          <a:p>
            <a:fld id="{6A8ACBCE-3859-4ACB-B9A4-F18B0C7E2FE1}" type="slidenum">
              <a:rPr lang="en-AU" smtClean="0"/>
              <a:t>5</a:t>
            </a:fld>
            <a:endParaRPr lang="en-AU"/>
          </a:p>
        </p:txBody>
      </p:sp>
    </p:spTree>
    <p:extLst>
      <p:ext uri="{BB962C8B-B14F-4D97-AF65-F5344CB8AC3E}">
        <p14:creationId xmlns:p14="http://schemas.microsoft.com/office/powerpoint/2010/main" val="222306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https://img.vimbly.com/images/full_photos/contemporary-dance-3.jpg</a:t>
            </a:r>
          </a:p>
        </p:txBody>
      </p:sp>
      <p:sp>
        <p:nvSpPr>
          <p:cNvPr id="4" name="Slide Number Placeholder 3"/>
          <p:cNvSpPr>
            <a:spLocks noGrp="1"/>
          </p:cNvSpPr>
          <p:nvPr>
            <p:ph type="sldNum" sz="quarter" idx="10"/>
          </p:nvPr>
        </p:nvSpPr>
        <p:spPr/>
        <p:txBody>
          <a:bodyPr/>
          <a:lstStyle/>
          <a:p>
            <a:fld id="{6A8ACBCE-3859-4ACB-B9A4-F18B0C7E2FE1}" type="slidenum">
              <a:rPr lang="en-AU" smtClean="0"/>
              <a:t>6</a:t>
            </a:fld>
            <a:endParaRPr lang="en-AU"/>
          </a:p>
        </p:txBody>
      </p:sp>
    </p:spTree>
    <p:extLst>
      <p:ext uri="{BB962C8B-B14F-4D97-AF65-F5344CB8AC3E}">
        <p14:creationId xmlns:p14="http://schemas.microsoft.com/office/powerpoint/2010/main" val="26813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https://www.alvinailey.org/sites/default/files/ailey_four_corners_1.jpg</a:t>
            </a:r>
          </a:p>
        </p:txBody>
      </p:sp>
      <p:sp>
        <p:nvSpPr>
          <p:cNvPr id="4" name="Slide Number Placeholder 3"/>
          <p:cNvSpPr>
            <a:spLocks noGrp="1"/>
          </p:cNvSpPr>
          <p:nvPr>
            <p:ph type="sldNum" sz="quarter" idx="10"/>
          </p:nvPr>
        </p:nvSpPr>
        <p:spPr/>
        <p:txBody>
          <a:bodyPr/>
          <a:lstStyle/>
          <a:p>
            <a:fld id="{6A8ACBCE-3859-4ACB-B9A4-F18B0C7E2FE1}" type="slidenum">
              <a:rPr lang="en-AU" smtClean="0"/>
              <a:t>7</a:t>
            </a:fld>
            <a:endParaRPr lang="en-AU"/>
          </a:p>
        </p:txBody>
      </p:sp>
    </p:spTree>
    <p:extLst>
      <p:ext uri="{BB962C8B-B14F-4D97-AF65-F5344CB8AC3E}">
        <p14:creationId xmlns:p14="http://schemas.microsoft.com/office/powerpoint/2010/main" val="137871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https://deborahjonesdotme.files.wordpress.com/2016/03/sydney-dance-company-lux-tenebris-5-dancers-charmene-yap-and-todd-sutherland.jpg?w=584</a:t>
            </a:r>
          </a:p>
        </p:txBody>
      </p:sp>
      <p:sp>
        <p:nvSpPr>
          <p:cNvPr id="4" name="Slide Number Placeholder 3"/>
          <p:cNvSpPr>
            <a:spLocks noGrp="1"/>
          </p:cNvSpPr>
          <p:nvPr>
            <p:ph type="sldNum" sz="quarter" idx="10"/>
          </p:nvPr>
        </p:nvSpPr>
        <p:spPr/>
        <p:txBody>
          <a:bodyPr/>
          <a:lstStyle/>
          <a:p>
            <a:fld id="{6A8ACBCE-3859-4ACB-B9A4-F18B0C7E2FE1}" type="slidenum">
              <a:rPr lang="en-AU" smtClean="0"/>
              <a:t>8</a:t>
            </a:fld>
            <a:endParaRPr lang="en-AU"/>
          </a:p>
        </p:txBody>
      </p:sp>
    </p:spTree>
    <p:extLst>
      <p:ext uri="{BB962C8B-B14F-4D97-AF65-F5344CB8AC3E}">
        <p14:creationId xmlns:p14="http://schemas.microsoft.com/office/powerpoint/2010/main" val="335254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https://i.pinimg.com/originals/90/ff/2a/90ff2ab8fcfe3b18699d32c756d4d838.jpg</a:t>
            </a:r>
          </a:p>
        </p:txBody>
      </p:sp>
      <p:sp>
        <p:nvSpPr>
          <p:cNvPr id="4" name="Slide Number Placeholder 3"/>
          <p:cNvSpPr>
            <a:spLocks noGrp="1"/>
          </p:cNvSpPr>
          <p:nvPr>
            <p:ph type="sldNum" sz="quarter" idx="10"/>
          </p:nvPr>
        </p:nvSpPr>
        <p:spPr/>
        <p:txBody>
          <a:bodyPr/>
          <a:lstStyle/>
          <a:p>
            <a:fld id="{6A8ACBCE-3859-4ACB-B9A4-F18B0C7E2FE1}" type="slidenum">
              <a:rPr lang="en-AU" smtClean="0"/>
              <a:t>9</a:t>
            </a:fld>
            <a:endParaRPr lang="en-AU"/>
          </a:p>
        </p:txBody>
      </p:sp>
    </p:spTree>
    <p:extLst>
      <p:ext uri="{BB962C8B-B14F-4D97-AF65-F5344CB8AC3E}">
        <p14:creationId xmlns:p14="http://schemas.microsoft.com/office/powerpoint/2010/main" val="115758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https://d2v9y0dukr6mq2.cloudfront.net/video/thumbnail/rhqunD2Gioflxfgx/continue-contemporary-dance-performance-of-five-dancers-on-black-shadow-slow-motion_rcx4nkwjkg_thumbnail-full01.png </a:t>
            </a:r>
          </a:p>
        </p:txBody>
      </p:sp>
      <p:sp>
        <p:nvSpPr>
          <p:cNvPr id="4" name="Slide Number Placeholder 3"/>
          <p:cNvSpPr>
            <a:spLocks noGrp="1"/>
          </p:cNvSpPr>
          <p:nvPr>
            <p:ph type="sldNum" sz="quarter" idx="10"/>
          </p:nvPr>
        </p:nvSpPr>
        <p:spPr/>
        <p:txBody>
          <a:bodyPr/>
          <a:lstStyle/>
          <a:p>
            <a:fld id="{6A8ACBCE-3859-4ACB-B9A4-F18B0C7E2FE1}" type="slidenum">
              <a:rPr lang="en-AU" smtClean="0"/>
              <a:t>10</a:t>
            </a:fld>
            <a:endParaRPr lang="en-AU"/>
          </a:p>
        </p:txBody>
      </p:sp>
    </p:spTree>
    <p:extLst>
      <p:ext uri="{BB962C8B-B14F-4D97-AF65-F5344CB8AC3E}">
        <p14:creationId xmlns:p14="http://schemas.microsoft.com/office/powerpoint/2010/main" val="3982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https://www.danceinisrael.com/wp-content/uploads/2008/11/hakvutzabyafojam1.jpg</a:t>
            </a:r>
          </a:p>
        </p:txBody>
      </p:sp>
      <p:sp>
        <p:nvSpPr>
          <p:cNvPr id="4" name="Slide Number Placeholder 3"/>
          <p:cNvSpPr>
            <a:spLocks noGrp="1"/>
          </p:cNvSpPr>
          <p:nvPr>
            <p:ph type="sldNum" sz="quarter" idx="10"/>
          </p:nvPr>
        </p:nvSpPr>
        <p:spPr/>
        <p:txBody>
          <a:bodyPr/>
          <a:lstStyle/>
          <a:p>
            <a:fld id="{6A8ACBCE-3859-4ACB-B9A4-F18B0C7E2FE1}" type="slidenum">
              <a:rPr lang="en-AU" smtClean="0"/>
              <a:t>11</a:t>
            </a:fld>
            <a:endParaRPr lang="en-AU"/>
          </a:p>
        </p:txBody>
      </p:sp>
    </p:spTree>
    <p:extLst>
      <p:ext uri="{BB962C8B-B14F-4D97-AF65-F5344CB8AC3E}">
        <p14:creationId xmlns:p14="http://schemas.microsoft.com/office/powerpoint/2010/main" val="139182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creative-art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259AA-F00E-8E4B-AD79-7CFD01A1C073}"/>
              </a:ext>
            </a:extLst>
          </p:cNvPr>
          <p:cNvSpPr/>
          <p:nvPr userDrawn="1"/>
        </p:nvSpPr>
        <p:spPr>
          <a:xfrm>
            <a:off x="419100" y="6386245"/>
            <a:ext cx="10713720" cy="246221"/>
          </a:xfrm>
          <a:prstGeom prst="rect">
            <a:avLst/>
          </a:prstGeom>
        </p:spPr>
        <p:txBody>
          <a:bodyPr wrap="square">
            <a:spAutoFit/>
          </a:bodyPr>
          <a:lstStyle/>
          <a:p>
            <a:r>
              <a:rPr lang="en-AU" sz="1000" b="0" i="0" dirty="0">
                <a:solidFill>
                  <a:schemeClr val="bg1"/>
                </a:solidFill>
                <a:effectLst/>
                <a:latin typeface="Calibri" panose="020F0502020204030204" pitchFamily="34" charset="0"/>
                <a:cs typeface="Calibri" panose="020F0502020204030204" pitchFamily="34" charset="0"/>
              </a:rPr>
              <a:t>Learning and Teaching Directorate, Secondary Education © </a:t>
            </a:r>
            <a:r>
              <a:rPr lang="en-AU" sz="1000" b="0" i="0" u="sng" dirty="0">
                <a:solidFill>
                  <a:srgbClr val="005EDE"/>
                </a:solidFill>
                <a:effectLst/>
                <a:latin typeface="Calibri" panose="020F0502020204030204" pitchFamily="34" charset="0"/>
                <a:cs typeface="Calibri" panose="020F0502020204030204" pitchFamily="34" charset="0"/>
                <a:hlinkClick r:id="rId3"/>
              </a:rPr>
              <a:t>NSW Department of Education</a:t>
            </a:r>
            <a:r>
              <a:rPr lang="en-AU" sz="1000" b="0" i="0" dirty="0">
                <a:solidFill>
                  <a:schemeClr val="bg1"/>
                </a:solidFill>
                <a:effectLst/>
                <a:latin typeface="Calibri" panose="020F0502020204030204" pitchFamily="34" charset="0"/>
                <a:cs typeface="Calibri" panose="020F0502020204030204" pitchFamily="34" charset="0"/>
              </a:rPr>
              <a:t>, July 2018</a:t>
            </a:r>
          </a:p>
        </p:txBody>
      </p:sp>
    </p:spTree>
    <p:extLst>
      <p:ext uri="{BB962C8B-B14F-4D97-AF65-F5344CB8AC3E}">
        <p14:creationId xmlns:p14="http://schemas.microsoft.com/office/powerpoint/2010/main" val="155947011"/>
      </p:ext>
    </p:extLst>
  </p:cSld>
  <p:clrMapOvr>
    <a:masterClrMapping/>
  </p:clrMapOvr>
  <p:extLst mod="1">
    <p:ext uri="{DCECCB84-F9BA-43D5-87BE-67443E8EF086}">
      <p15:sldGuideLst xmlns:p15="http://schemas.microsoft.com/office/powerpoint/2012/main">
        <p15:guide id="1" pos="325" userDrawn="1">
          <p15:clr>
            <a:srgbClr val="FBAE40"/>
          </p15:clr>
        </p15:guide>
        <p15:guide id="2" pos="7333" userDrawn="1">
          <p15:clr>
            <a:srgbClr val="FBAE40"/>
          </p15:clr>
        </p15:guide>
        <p15:guide id="3" orient="horz" pos="368" userDrawn="1">
          <p15:clr>
            <a:srgbClr val="FBAE40"/>
          </p15:clr>
        </p15:guide>
        <p15:guide id="4" orient="horz" pos="935" userDrawn="1">
          <p15:clr>
            <a:srgbClr val="FBAE40"/>
          </p15:clr>
        </p15:guide>
        <p15:guide id="5" pos="3817" userDrawn="1">
          <p15:clr>
            <a:srgbClr val="FBAE40"/>
          </p15:clr>
        </p15:guide>
        <p15:guide id="6" orient="horz" pos="361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584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2258-610E-41D4-96BC-C1180C83FEB5}"/>
              </a:ext>
            </a:extLst>
          </p:cNvPr>
          <p:cNvSpPr>
            <a:spLocks noGrp="1"/>
          </p:cNvSpPr>
          <p:nvPr>
            <p:ph type="ctrTitle" idx="4294967295"/>
          </p:nvPr>
        </p:nvSpPr>
        <p:spPr>
          <a:xfrm>
            <a:off x="0" y="6080304"/>
            <a:ext cx="12192000" cy="697229"/>
          </a:xfrm>
          <a:prstGeom prst="rect">
            <a:avLst/>
          </a:prstGeom>
        </p:spPr>
        <p:txBody>
          <a:bodyPr>
            <a:normAutofit/>
          </a:bodyPr>
          <a:lstStyle/>
          <a:p>
            <a:pPr algn="ctr"/>
            <a:r>
              <a:rPr lang="en-AU" sz="4400" dirty="0">
                <a:solidFill>
                  <a:schemeClr val="bg1"/>
                </a:solidFill>
              </a:rPr>
              <a:t>Exploring improvisation</a:t>
            </a:r>
          </a:p>
        </p:txBody>
      </p:sp>
    </p:spTree>
    <p:extLst>
      <p:ext uri="{BB962C8B-B14F-4D97-AF65-F5344CB8AC3E}">
        <p14:creationId xmlns:p14="http://schemas.microsoft.com/office/powerpoint/2010/main" val="7200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515600" cy="732514"/>
          </a:xfrm>
          <a:prstGeom prst="rect">
            <a:avLst/>
          </a:prstGeom>
        </p:spPr>
        <p:txBody>
          <a:bodyPr/>
          <a:lstStyle/>
          <a:p>
            <a:r>
              <a:rPr lang="en-AU" b="1" dirty="0">
                <a:solidFill>
                  <a:srgbClr val="C00000"/>
                </a:solidFill>
              </a:rPr>
              <a:t>Task six: isolating an impulse </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170986" y="1497340"/>
            <a:ext cx="6218091" cy="4236709"/>
          </a:xfrm>
          <a:prstGeom prst="rect">
            <a:avLst/>
          </a:prstGeom>
        </p:spPr>
        <p:txBody>
          <a:bodyPr>
            <a:noAutofit/>
          </a:bodyPr>
          <a:lstStyle/>
          <a:p>
            <a:pPr marL="254000" indent="0">
              <a:spcBef>
                <a:spcPts val="400"/>
              </a:spcBef>
              <a:buSzPct val="80000"/>
              <a:buNone/>
              <a:defRPr sz="1800">
                <a:solidFill>
                  <a:srgbClr val="000000"/>
                </a:solidFill>
              </a:defRPr>
            </a:pPr>
            <a:r>
              <a:rPr lang="en-AU" sz="2100" dirty="0">
                <a:solidFill>
                  <a:schemeClr val="bg2">
                    <a:lumMod val="10000"/>
                  </a:schemeClr>
                </a:solidFill>
              </a:rPr>
              <a:t>An external reaction can provide motivation to move.</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a:solidFill>
                  <a:schemeClr val="bg2">
                    <a:lumMod val="10000"/>
                  </a:schemeClr>
                </a:solidFill>
              </a:rPr>
              <a:t>In pairs, one partner closes their eyes, and moves only when directed by the touch of the other </a:t>
            </a:r>
            <a:r>
              <a:rPr lang="en-AU" sz="2100" dirty="0" smtClean="0">
                <a:solidFill>
                  <a:schemeClr val="bg2">
                    <a:lumMod val="10000"/>
                  </a:schemeClr>
                </a:solidFill>
              </a:rPr>
              <a:t>partner.</a:t>
            </a: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a:solidFill>
                  <a:schemeClr val="bg2">
                    <a:lumMod val="10000"/>
                  </a:schemeClr>
                </a:solidFill>
              </a:rPr>
              <a:t>The active partner should safely touch a body part, as the passive partner </a:t>
            </a:r>
            <a:r>
              <a:rPr lang="en-AU" sz="2100" dirty="0" smtClean="0">
                <a:solidFill>
                  <a:schemeClr val="bg2">
                    <a:lumMod val="10000"/>
                  </a:schemeClr>
                </a:solidFill>
              </a:rPr>
              <a:t>responds.</a:t>
            </a: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a:solidFill>
                  <a:schemeClr val="bg2">
                    <a:lumMod val="10000"/>
                  </a:schemeClr>
                </a:solidFill>
              </a:rPr>
              <a:t>If the quality of the touch is soft, the responding movement should be light. If the quality of touch was forceful, the responding movement should be </a:t>
            </a:r>
            <a:r>
              <a:rPr lang="en-AU" sz="2100" dirty="0" smtClean="0">
                <a:solidFill>
                  <a:schemeClr val="bg2">
                    <a:lumMod val="10000"/>
                  </a:schemeClr>
                </a:solidFill>
              </a:rPr>
              <a:t>strong.</a:t>
            </a: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a:solidFill>
                  <a:schemeClr val="bg2">
                    <a:lumMod val="10000"/>
                  </a:schemeClr>
                </a:solidFill>
              </a:rPr>
              <a:t>Explore fast and slow </a:t>
            </a:r>
            <a:r>
              <a:rPr lang="en-AU" sz="2100" dirty="0" smtClean="0">
                <a:solidFill>
                  <a:schemeClr val="bg2">
                    <a:lumMod val="10000"/>
                  </a:schemeClr>
                </a:solidFill>
              </a:rPr>
              <a:t>touches.</a:t>
            </a: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a:solidFill>
                  <a:schemeClr val="bg2">
                    <a:lumMod val="10000"/>
                  </a:schemeClr>
                </a:solidFill>
              </a:rPr>
              <a:t>The passive partner must try and isolate movement in the area touched.</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endParaRPr lang="en-AU" sz="2100" dirty="0">
              <a:solidFill>
                <a:schemeClr val="bg2">
                  <a:lumMod val="10000"/>
                </a:schemeClr>
              </a:solidFill>
            </a:endParaRPr>
          </a:p>
        </p:txBody>
      </p:sp>
      <p:pic>
        <p:nvPicPr>
          <p:cNvPr id="5" name="Picture 4">
            <a:extLst>
              <a:ext uri="{FF2B5EF4-FFF2-40B4-BE49-F238E27FC236}">
                <a16:creationId xmlns:a16="http://schemas.microsoft.com/office/drawing/2014/main" id="{962EFC1E-9A24-4AF5-9457-A9DAF0E9CD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0135" y="1497341"/>
            <a:ext cx="5151003" cy="2897439"/>
          </a:xfrm>
          <a:prstGeom prst="rect">
            <a:avLst/>
          </a:prstGeom>
        </p:spPr>
      </p:pic>
    </p:spTree>
    <p:extLst>
      <p:ext uri="{BB962C8B-B14F-4D97-AF65-F5344CB8AC3E}">
        <p14:creationId xmlns:p14="http://schemas.microsoft.com/office/powerpoint/2010/main" val="297138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34897" y="483485"/>
            <a:ext cx="12043611" cy="1325563"/>
          </a:xfrm>
          <a:prstGeom prst="rect">
            <a:avLst/>
          </a:prstGeom>
        </p:spPr>
        <p:txBody>
          <a:bodyPr/>
          <a:lstStyle/>
          <a:p>
            <a:r>
              <a:rPr lang="en-AU" b="1" dirty="0">
                <a:solidFill>
                  <a:srgbClr val="C00000"/>
                </a:solidFill>
              </a:rPr>
              <a:t>Task seven: building and manipulating </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434897" y="1484312"/>
            <a:ext cx="5624591" cy="4249737"/>
          </a:xfrm>
          <a:prstGeom prst="rect">
            <a:avLst/>
          </a:prstGeom>
        </p:spPr>
        <p:txBody>
          <a:bodyPr>
            <a:noAutofit/>
          </a:bodyPr>
          <a:lstStyle/>
          <a:p>
            <a:pPr marL="342900" lvl="1" indent="-342900">
              <a:spcBef>
                <a:spcPts val="400"/>
              </a:spcBef>
              <a:defRPr sz="1800">
                <a:solidFill>
                  <a:srgbClr val="000000"/>
                </a:solidFill>
              </a:defRPr>
            </a:pPr>
            <a:r>
              <a:rPr lang="en-AU" sz="2100" dirty="0"/>
              <a:t>The teacher is going to read you out a list of directions. Improvise within these directions to the best of your ability.</a:t>
            </a:r>
          </a:p>
          <a:p>
            <a:pPr marL="342900" lvl="1" indent="-342900">
              <a:spcBef>
                <a:spcPts val="400"/>
              </a:spcBef>
              <a:defRPr sz="1800">
                <a:solidFill>
                  <a:srgbClr val="000000"/>
                </a:solidFill>
              </a:defRPr>
            </a:pPr>
            <a:endParaRPr lang="en-AU" sz="2100" dirty="0"/>
          </a:p>
          <a:p>
            <a:pPr marL="342900" lvl="1" indent="-342900">
              <a:spcBef>
                <a:spcPts val="400"/>
              </a:spcBef>
              <a:defRPr sz="1800">
                <a:solidFill>
                  <a:srgbClr val="000000"/>
                </a:solidFill>
              </a:defRPr>
            </a:pPr>
            <a:r>
              <a:rPr lang="en-AU" sz="2100" dirty="0"/>
              <a:t>Remember the order of these movements, and then perform them to an instrumental piece of music. </a:t>
            </a:r>
          </a:p>
          <a:p>
            <a:pPr marL="342900" lvl="1" indent="-342900">
              <a:spcBef>
                <a:spcPts val="400"/>
              </a:spcBef>
              <a:defRPr sz="1800">
                <a:solidFill>
                  <a:srgbClr val="000000"/>
                </a:solidFill>
              </a:defRPr>
            </a:pPr>
            <a:endParaRPr lang="en-AU" sz="2100" dirty="0"/>
          </a:p>
          <a:p>
            <a:pPr marL="342900" lvl="1" indent="-342900">
              <a:spcBef>
                <a:spcPts val="400"/>
              </a:spcBef>
              <a:defRPr sz="1800">
                <a:solidFill>
                  <a:srgbClr val="000000"/>
                </a:solidFill>
              </a:defRPr>
            </a:pPr>
            <a:r>
              <a:rPr lang="en-AU" sz="2100" dirty="0"/>
              <a:t>Half the class are to split and perform for one another. </a:t>
            </a:r>
          </a:p>
          <a:p>
            <a:pPr marL="342900" lvl="1" indent="-342900">
              <a:spcBef>
                <a:spcPts val="400"/>
              </a:spcBef>
              <a:defRPr sz="1800">
                <a:solidFill>
                  <a:srgbClr val="000000"/>
                </a:solidFill>
              </a:defRPr>
            </a:pPr>
            <a:endParaRPr lang="en-AU" sz="2100" dirty="0"/>
          </a:p>
          <a:p>
            <a:pPr marL="342900" lvl="1" indent="-342900">
              <a:spcBef>
                <a:spcPts val="400"/>
              </a:spcBef>
              <a:defRPr sz="1800">
                <a:solidFill>
                  <a:srgbClr val="000000"/>
                </a:solidFill>
              </a:defRPr>
            </a:pPr>
            <a:r>
              <a:rPr lang="en-AU" sz="2100" dirty="0"/>
              <a:t>Discuss as a group what was effective? What movement qualities worked well? What original movement was most engaging?  </a:t>
            </a:r>
            <a:endParaRPr lang="en-AU" dirty="0"/>
          </a:p>
          <a:p>
            <a:pPr marL="342900" lvl="1" indent="-342900">
              <a:spcBef>
                <a:spcPts val="400"/>
              </a:spcBef>
              <a:buFont typeface="+mj-lt"/>
              <a:buAutoNum type="arabicPeriod"/>
              <a:defRPr sz="1800">
                <a:solidFill>
                  <a:srgbClr val="000000"/>
                </a:solidFill>
              </a:defRPr>
            </a:pPr>
            <a:endParaRPr lang="en-AU" dirty="0"/>
          </a:p>
        </p:txBody>
      </p:sp>
      <p:pic>
        <p:nvPicPr>
          <p:cNvPr id="5" name="Picture 4">
            <a:extLst>
              <a:ext uri="{FF2B5EF4-FFF2-40B4-BE49-F238E27FC236}">
                <a16:creationId xmlns:a16="http://schemas.microsoft.com/office/drawing/2014/main" id="{571A48B6-0876-422A-89AF-5634A8BF60C4}"/>
              </a:ext>
            </a:extLst>
          </p:cNvPr>
          <p:cNvPicPr>
            <a:picLocks noChangeAspect="1"/>
          </p:cNvPicPr>
          <p:nvPr/>
        </p:nvPicPr>
        <p:blipFill>
          <a:blip r:embed="rId3"/>
          <a:stretch>
            <a:fillRect/>
          </a:stretch>
        </p:blipFill>
        <p:spPr>
          <a:xfrm>
            <a:off x="7069138" y="1484313"/>
            <a:ext cx="4572000" cy="3000375"/>
          </a:xfrm>
          <a:prstGeom prst="rect">
            <a:avLst/>
          </a:prstGeom>
        </p:spPr>
      </p:pic>
    </p:spTree>
    <p:extLst>
      <p:ext uri="{BB962C8B-B14F-4D97-AF65-F5344CB8AC3E}">
        <p14:creationId xmlns:p14="http://schemas.microsoft.com/office/powerpoint/2010/main" val="423600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483486"/>
            <a:ext cx="10515600" cy="1325563"/>
          </a:xfrm>
          <a:prstGeom prst="rect">
            <a:avLst/>
          </a:prstGeom>
        </p:spPr>
        <p:txBody>
          <a:bodyPr/>
          <a:lstStyle/>
          <a:p>
            <a:r>
              <a:rPr lang="en-AU" b="1" dirty="0">
                <a:solidFill>
                  <a:srgbClr val="C00000"/>
                </a:solidFill>
              </a:rPr>
              <a:t>Task eight: moving energy</a:t>
            </a:r>
          </a:p>
        </p:txBody>
      </p:sp>
      <p:sp>
        <p:nvSpPr>
          <p:cNvPr id="7" name="Content Placeholder 2">
            <a:extLst>
              <a:ext uri="{FF2B5EF4-FFF2-40B4-BE49-F238E27FC236}">
                <a16:creationId xmlns:a16="http://schemas.microsoft.com/office/drawing/2014/main" id="{8A0877F5-0F64-4DE5-9840-3653E301818F}"/>
              </a:ext>
            </a:extLst>
          </p:cNvPr>
          <p:cNvSpPr>
            <a:spLocks noGrp="1"/>
          </p:cNvSpPr>
          <p:nvPr>
            <p:ph idx="4294967295"/>
          </p:nvPr>
        </p:nvSpPr>
        <p:spPr>
          <a:xfrm>
            <a:off x="515939" y="1475713"/>
            <a:ext cx="5543550" cy="4258337"/>
          </a:xfrm>
          <a:prstGeom prst="rect">
            <a:avLst/>
          </a:prstGeom>
        </p:spPr>
        <p:txBody>
          <a:bodyPr>
            <a:noAutofit/>
          </a:bodyPr>
          <a:lstStyle/>
          <a:p>
            <a:r>
              <a:rPr lang="en-US" sz="2100" dirty="0"/>
              <a:t>Everyone stand in the space walking </a:t>
            </a:r>
            <a:r>
              <a:rPr lang="en-US" sz="2100" dirty="0" smtClean="0"/>
              <a:t>around.</a:t>
            </a:r>
            <a:endParaRPr lang="en-US" sz="2100" dirty="0"/>
          </a:p>
          <a:p>
            <a:r>
              <a:rPr lang="en-US" sz="2100" dirty="0"/>
              <a:t>The teacher will call out different dynamic </a:t>
            </a:r>
            <a:r>
              <a:rPr lang="en-US" sz="2100" dirty="0" smtClean="0"/>
              <a:t>qualities.</a:t>
            </a:r>
            <a:endParaRPr lang="en-US" sz="2100" dirty="0"/>
          </a:p>
          <a:p>
            <a:r>
              <a:rPr lang="en-US" sz="2100" dirty="0"/>
              <a:t>Continue in one quality until the next is called </a:t>
            </a:r>
            <a:r>
              <a:rPr lang="en-US" sz="2100" dirty="0" smtClean="0"/>
              <a:t>out.</a:t>
            </a:r>
            <a:endParaRPr lang="en-US" sz="2100" dirty="0"/>
          </a:p>
          <a:p>
            <a:r>
              <a:rPr lang="en-US" sz="2100" dirty="0"/>
              <a:t>Explore each quality with locomotor and non-locomotor </a:t>
            </a:r>
            <a:r>
              <a:rPr lang="en-US" sz="2100" dirty="0" smtClean="0"/>
              <a:t>movements.</a:t>
            </a:r>
            <a:endParaRPr lang="en-US" sz="2100" dirty="0"/>
          </a:p>
          <a:p>
            <a:r>
              <a:rPr lang="en-US" sz="2100" dirty="0"/>
              <a:t>Explore each quality using different levels and </a:t>
            </a:r>
            <a:r>
              <a:rPr lang="en-US" sz="2100" dirty="0" smtClean="0"/>
              <a:t>directions.</a:t>
            </a:r>
            <a:endParaRPr lang="en-US" sz="2100" dirty="0"/>
          </a:p>
          <a:p>
            <a:r>
              <a:rPr lang="en-US" sz="2100" dirty="0"/>
              <a:t>Discuss feelings or emotions that are implied by the different movement </a:t>
            </a:r>
            <a:r>
              <a:rPr lang="en-US" sz="2100" dirty="0" smtClean="0"/>
              <a:t>qualities.</a:t>
            </a:r>
            <a:endParaRPr lang="en-US" sz="2100" dirty="0"/>
          </a:p>
          <a:p>
            <a:pPr marL="0" indent="0">
              <a:buNone/>
            </a:pPr>
            <a:endParaRPr lang="en-US" sz="2100" dirty="0"/>
          </a:p>
        </p:txBody>
      </p:sp>
      <p:pic>
        <p:nvPicPr>
          <p:cNvPr id="3" name="Picture 2">
            <a:extLst>
              <a:ext uri="{FF2B5EF4-FFF2-40B4-BE49-F238E27FC236}">
                <a16:creationId xmlns:a16="http://schemas.microsoft.com/office/drawing/2014/main" id="{EA9598E2-983A-4C20-AFAC-FFD83129F1AD}"/>
              </a:ext>
            </a:extLst>
          </p:cNvPr>
          <p:cNvPicPr>
            <a:picLocks noChangeAspect="1"/>
          </p:cNvPicPr>
          <p:nvPr/>
        </p:nvPicPr>
        <p:blipFill>
          <a:blip r:embed="rId3"/>
          <a:stretch>
            <a:fillRect/>
          </a:stretch>
        </p:blipFill>
        <p:spPr>
          <a:xfrm>
            <a:off x="6790040" y="1484313"/>
            <a:ext cx="4851098" cy="2718636"/>
          </a:xfrm>
          <a:prstGeom prst="rect">
            <a:avLst/>
          </a:prstGeom>
        </p:spPr>
      </p:pic>
    </p:spTree>
    <p:extLst>
      <p:ext uri="{BB962C8B-B14F-4D97-AF65-F5344CB8AC3E}">
        <p14:creationId xmlns:p14="http://schemas.microsoft.com/office/powerpoint/2010/main" val="85742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12596" y="483485"/>
            <a:ext cx="10515600" cy="1325563"/>
          </a:xfrm>
          <a:prstGeom prst="rect">
            <a:avLst/>
          </a:prstGeom>
        </p:spPr>
        <p:txBody>
          <a:bodyPr/>
          <a:lstStyle/>
          <a:p>
            <a:r>
              <a:rPr lang="en-AU" b="1" dirty="0">
                <a:solidFill>
                  <a:srgbClr val="C00000"/>
                </a:solidFill>
              </a:rPr>
              <a:t>Task nine: problem solving</a:t>
            </a:r>
          </a:p>
        </p:txBody>
      </p:sp>
      <p:sp>
        <p:nvSpPr>
          <p:cNvPr id="4" name="Content Placeholder 2">
            <a:extLst>
              <a:ext uri="{FF2B5EF4-FFF2-40B4-BE49-F238E27FC236}">
                <a16:creationId xmlns:a16="http://schemas.microsoft.com/office/drawing/2014/main" id="{554E2A93-2ED3-4794-967C-883B22979C9C}"/>
              </a:ext>
            </a:extLst>
          </p:cNvPr>
          <p:cNvSpPr>
            <a:spLocks noGrp="1"/>
          </p:cNvSpPr>
          <p:nvPr>
            <p:ph idx="4294967295"/>
          </p:nvPr>
        </p:nvSpPr>
        <p:spPr>
          <a:xfrm>
            <a:off x="515938" y="1484313"/>
            <a:ext cx="6308608" cy="4249737"/>
          </a:xfrm>
          <a:prstGeom prst="rect">
            <a:avLst/>
          </a:prstGeom>
        </p:spPr>
        <p:txBody>
          <a:bodyPr>
            <a:noAutofit/>
          </a:bodyPr>
          <a:lstStyle/>
          <a:p>
            <a:r>
              <a:rPr lang="en-US" sz="1700" dirty="0"/>
              <a:t>In groups of three, each person is to choose one of the dynamic cards.</a:t>
            </a:r>
          </a:p>
          <a:p>
            <a:r>
              <a:rPr lang="en-US" sz="1700" dirty="0"/>
              <a:t>The problem is to create a work, using only the three qualities selected. </a:t>
            </a:r>
          </a:p>
          <a:p>
            <a:r>
              <a:rPr lang="en-US" sz="1700" dirty="0"/>
              <a:t>The challenge is to find a way to transition between the qualities in a convincing way so that the work is cohesive. </a:t>
            </a:r>
          </a:p>
          <a:p>
            <a:r>
              <a:rPr lang="en-US" sz="1700" dirty="0"/>
              <a:t>The work should be at least one minute in length. </a:t>
            </a:r>
          </a:p>
          <a:p>
            <a:r>
              <a:rPr lang="en-US" sz="1700" dirty="0"/>
              <a:t>The work should have a clear beginning and ending shape, and use both locomotor and non-locomotor movements. </a:t>
            </a:r>
          </a:p>
          <a:p>
            <a:r>
              <a:rPr lang="en-US" sz="1700" dirty="0"/>
              <a:t>Perform the dynamic works for the class. Audience members should identify the dynamic qualities chosen. </a:t>
            </a:r>
          </a:p>
          <a:p>
            <a:r>
              <a:rPr lang="en-US" sz="1700" dirty="0"/>
              <a:t>How does it feel to spend a specific amount of time in only one movement quality. Consider this for your own work. </a:t>
            </a:r>
          </a:p>
        </p:txBody>
      </p:sp>
      <p:pic>
        <p:nvPicPr>
          <p:cNvPr id="3" name="Picture 2">
            <a:extLst>
              <a:ext uri="{FF2B5EF4-FFF2-40B4-BE49-F238E27FC236}">
                <a16:creationId xmlns:a16="http://schemas.microsoft.com/office/drawing/2014/main" id="{2F417D2C-4A0F-4CB9-8E05-8931795F8459}"/>
              </a:ext>
            </a:extLst>
          </p:cNvPr>
          <p:cNvPicPr>
            <a:picLocks noChangeAspect="1"/>
          </p:cNvPicPr>
          <p:nvPr/>
        </p:nvPicPr>
        <p:blipFill>
          <a:blip r:embed="rId3"/>
          <a:stretch>
            <a:fillRect/>
          </a:stretch>
        </p:blipFill>
        <p:spPr>
          <a:xfrm>
            <a:off x="7078457" y="1484313"/>
            <a:ext cx="4547937" cy="2558215"/>
          </a:xfrm>
          <a:prstGeom prst="rect">
            <a:avLst/>
          </a:prstGeom>
        </p:spPr>
      </p:pic>
    </p:spTree>
    <p:extLst>
      <p:ext uri="{BB962C8B-B14F-4D97-AF65-F5344CB8AC3E}">
        <p14:creationId xmlns:p14="http://schemas.microsoft.com/office/powerpoint/2010/main" val="45092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515600" cy="1325563"/>
          </a:xfrm>
          <a:prstGeom prst="rect">
            <a:avLst/>
          </a:prstGeom>
        </p:spPr>
        <p:txBody>
          <a:bodyPr/>
          <a:lstStyle/>
          <a:p>
            <a:r>
              <a:rPr lang="en-AU" b="1" dirty="0">
                <a:solidFill>
                  <a:srgbClr val="C00000"/>
                </a:solidFill>
              </a:rPr>
              <a:t>Task ten: impulse dance</a:t>
            </a:r>
          </a:p>
        </p:txBody>
      </p:sp>
      <p:sp>
        <p:nvSpPr>
          <p:cNvPr id="8" name="Content Placeholder 2">
            <a:extLst>
              <a:ext uri="{FF2B5EF4-FFF2-40B4-BE49-F238E27FC236}">
                <a16:creationId xmlns:a16="http://schemas.microsoft.com/office/drawing/2014/main" id="{D1BD05C8-8E7D-483B-8585-956EC01618CE}"/>
              </a:ext>
            </a:extLst>
          </p:cNvPr>
          <p:cNvSpPr>
            <a:spLocks noGrp="1"/>
          </p:cNvSpPr>
          <p:nvPr>
            <p:ph idx="4294967295"/>
          </p:nvPr>
        </p:nvSpPr>
        <p:spPr>
          <a:xfrm>
            <a:off x="515939" y="1484313"/>
            <a:ext cx="11125200" cy="4249737"/>
          </a:xfrm>
          <a:prstGeom prst="rect">
            <a:avLst/>
          </a:prstGeom>
        </p:spPr>
        <p:txBody>
          <a:bodyPr>
            <a:noAutofit/>
          </a:bodyPr>
          <a:lstStyle/>
          <a:p>
            <a:pPr marL="0" indent="0">
              <a:lnSpc>
                <a:spcPct val="100000"/>
              </a:lnSpc>
              <a:buNone/>
            </a:pPr>
            <a:r>
              <a:rPr lang="en-US" sz="1600" b="1" dirty="0"/>
              <a:t>This incorporates four prior tasks explored in class. </a:t>
            </a:r>
          </a:p>
          <a:p>
            <a:pPr marL="457200" indent="-457200">
              <a:lnSpc>
                <a:spcPct val="100000"/>
              </a:lnSpc>
              <a:buAutoNum type="arabicPeriod"/>
            </a:pPr>
            <a:r>
              <a:rPr lang="en-US" sz="1600" dirty="0"/>
              <a:t>Points in </a:t>
            </a:r>
            <a:r>
              <a:rPr lang="en-US" sz="1600" dirty="0" smtClean="0"/>
              <a:t>space.</a:t>
            </a:r>
            <a:endParaRPr lang="en-US" sz="1600" dirty="0"/>
          </a:p>
          <a:p>
            <a:pPr marL="457200" indent="-457200">
              <a:lnSpc>
                <a:spcPct val="100000"/>
              </a:lnSpc>
              <a:buAutoNum type="arabicPeriod"/>
            </a:pPr>
            <a:r>
              <a:rPr lang="en-US" sz="1600" dirty="0"/>
              <a:t>Body parts take </a:t>
            </a:r>
            <a:r>
              <a:rPr lang="en-US" sz="1600" dirty="0" smtClean="0"/>
              <a:t>control.</a:t>
            </a:r>
            <a:endParaRPr lang="en-US" sz="1600" dirty="0"/>
          </a:p>
          <a:p>
            <a:pPr marL="457200" indent="-457200">
              <a:lnSpc>
                <a:spcPct val="100000"/>
              </a:lnSpc>
              <a:buAutoNum type="arabicPeriod"/>
            </a:pPr>
            <a:r>
              <a:rPr lang="en-US" sz="1600" dirty="0"/>
              <a:t>Temporal </a:t>
            </a:r>
            <a:r>
              <a:rPr lang="en-US" sz="1600" dirty="0" smtClean="0"/>
              <a:t>variations.</a:t>
            </a:r>
            <a:endParaRPr lang="en-US" sz="1600" dirty="0"/>
          </a:p>
          <a:p>
            <a:pPr marL="457200" indent="-457200">
              <a:lnSpc>
                <a:spcPct val="100000"/>
              </a:lnSpc>
              <a:buAutoNum type="arabicPeriod"/>
            </a:pPr>
            <a:r>
              <a:rPr lang="en-US" sz="1600" dirty="0"/>
              <a:t>Isolating an </a:t>
            </a:r>
            <a:r>
              <a:rPr lang="en-US" sz="1600" dirty="0" smtClean="0"/>
              <a:t>impulse.</a:t>
            </a:r>
            <a:endParaRPr lang="en-US" sz="1600" dirty="0"/>
          </a:p>
          <a:p>
            <a:pPr marL="0" indent="0">
              <a:lnSpc>
                <a:spcPct val="100000"/>
              </a:lnSpc>
              <a:buNone/>
            </a:pPr>
            <a:r>
              <a:rPr lang="en-US" sz="1600" b="1" dirty="0"/>
              <a:t>Create an original impulse work that includes each of these activities: focal points, body-part leads, varied timing and action and reaction. </a:t>
            </a:r>
          </a:p>
          <a:p>
            <a:pPr>
              <a:lnSpc>
                <a:spcPct val="100000"/>
              </a:lnSpc>
            </a:pPr>
            <a:r>
              <a:rPr lang="en-US" sz="1600" dirty="0"/>
              <a:t>Work in small groups of two or three.</a:t>
            </a:r>
          </a:p>
          <a:p>
            <a:pPr>
              <a:lnSpc>
                <a:spcPct val="100000"/>
              </a:lnSpc>
            </a:pPr>
            <a:r>
              <a:rPr lang="en-US" sz="1600" dirty="0"/>
              <a:t>There should be 3 sections to your work. </a:t>
            </a:r>
          </a:p>
          <a:p>
            <a:pPr>
              <a:lnSpc>
                <a:spcPct val="100000"/>
              </a:lnSpc>
            </a:pPr>
            <a:r>
              <a:rPr lang="en-US" sz="1600" dirty="0"/>
              <a:t>Determine an order, appropriate movements for each section, an amount of time for each section. The work should be one to three minutes in length. </a:t>
            </a:r>
          </a:p>
          <a:p>
            <a:pPr>
              <a:lnSpc>
                <a:spcPct val="100000"/>
              </a:lnSpc>
            </a:pPr>
            <a:r>
              <a:rPr lang="en-US" sz="1600" dirty="0"/>
              <a:t>Perform your work the class. Audience members should see how the impulses change and where they are coming from. </a:t>
            </a:r>
          </a:p>
        </p:txBody>
      </p:sp>
    </p:spTree>
    <p:extLst>
      <p:ext uri="{BB962C8B-B14F-4D97-AF65-F5344CB8AC3E}">
        <p14:creationId xmlns:p14="http://schemas.microsoft.com/office/powerpoint/2010/main" val="422080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23747" y="461183"/>
            <a:ext cx="10515600" cy="1325563"/>
          </a:xfrm>
          <a:prstGeom prst="rect">
            <a:avLst/>
          </a:prstGeom>
        </p:spPr>
        <p:txBody>
          <a:bodyPr/>
          <a:lstStyle/>
          <a:p>
            <a:r>
              <a:rPr lang="en-AU" b="1" dirty="0">
                <a:solidFill>
                  <a:srgbClr val="C00000"/>
                </a:solidFill>
              </a:rPr>
              <a:t>Creation and manipulation</a:t>
            </a:r>
          </a:p>
        </p:txBody>
      </p:sp>
      <p:sp>
        <p:nvSpPr>
          <p:cNvPr id="4" name="Content Placeholder 2">
            <a:extLst>
              <a:ext uri="{FF2B5EF4-FFF2-40B4-BE49-F238E27FC236}">
                <a16:creationId xmlns:a16="http://schemas.microsoft.com/office/drawing/2014/main" id="{D9571C32-2D6F-4CE9-9F41-AC06A36AC02E}"/>
              </a:ext>
            </a:extLst>
          </p:cNvPr>
          <p:cNvSpPr>
            <a:spLocks noGrp="1"/>
          </p:cNvSpPr>
          <p:nvPr>
            <p:ph idx="4294967295"/>
          </p:nvPr>
        </p:nvSpPr>
        <p:spPr>
          <a:xfrm>
            <a:off x="515939" y="1273299"/>
            <a:ext cx="11125200" cy="4249737"/>
          </a:xfrm>
          <a:prstGeom prst="rect">
            <a:avLst/>
          </a:prstGeom>
        </p:spPr>
        <p:txBody>
          <a:bodyPr>
            <a:noAutofit/>
          </a:bodyPr>
          <a:lstStyle/>
          <a:p>
            <a:pPr marL="0" indent="0">
              <a:lnSpc>
                <a:spcPct val="120000"/>
              </a:lnSpc>
              <a:buNone/>
            </a:pPr>
            <a:r>
              <a:rPr lang="en-US" sz="2100" dirty="0"/>
              <a:t>Through the previous ten tasks, we have explored various ways to create and manipulate movement. You need to continue to do this through your own composition:</a:t>
            </a:r>
          </a:p>
          <a:p>
            <a:pPr>
              <a:lnSpc>
                <a:spcPct val="120000"/>
              </a:lnSpc>
            </a:pPr>
            <a:r>
              <a:rPr lang="en-US" sz="2100" dirty="0" smtClean="0"/>
              <a:t>r</a:t>
            </a:r>
            <a:r>
              <a:rPr lang="en-US" sz="2100" dirty="0" smtClean="0"/>
              <a:t>etrograde/rewind</a:t>
            </a:r>
            <a:endParaRPr lang="en-US" sz="2100" dirty="0"/>
          </a:p>
          <a:p>
            <a:pPr>
              <a:lnSpc>
                <a:spcPct val="120000"/>
              </a:lnSpc>
            </a:pPr>
            <a:r>
              <a:rPr lang="en-US" sz="2100" dirty="0" smtClean="0"/>
              <a:t>d</a:t>
            </a:r>
            <a:r>
              <a:rPr lang="en-US" sz="2100" dirty="0" smtClean="0"/>
              <a:t>econstruct/re-order.</a:t>
            </a:r>
            <a:endParaRPr lang="en-US" sz="2100" dirty="0"/>
          </a:p>
          <a:p>
            <a:pPr marL="0" indent="0">
              <a:lnSpc>
                <a:spcPct val="120000"/>
              </a:lnSpc>
              <a:buNone/>
            </a:pPr>
            <a:r>
              <a:rPr lang="en-US" sz="2100" dirty="0"/>
              <a:t>Use of space, time and dynamics to create and manipulate movement:</a:t>
            </a:r>
          </a:p>
          <a:p>
            <a:pPr>
              <a:lnSpc>
                <a:spcPct val="120000"/>
              </a:lnSpc>
            </a:pPr>
            <a:r>
              <a:rPr lang="en-US" sz="2100" dirty="0" smtClean="0"/>
              <a:t>shape</a:t>
            </a:r>
            <a:r>
              <a:rPr lang="en-US" sz="2100" dirty="0"/>
              <a:t>: levels, direction, floor space, personal space, dimension of movement</a:t>
            </a:r>
          </a:p>
          <a:p>
            <a:pPr>
              <a:lnSpc>
                <a:spcPct val="120000"/>
              </a:lnSpc>
            </a:pPr>
            <a:r>
              <a:rPr lang="en-US" sz="2100" dirty="0" smtClean="0"/>
              <a:t>time</a:t>
            </a:r>
            <a:r>
              <a:rPr lang="en-US" sz="2100" dirty="0"/>
              <a:t>: tempo, phrasing, rhythmic patterns, stillness</a:t>
            </a:r>
          </a:p>
          <a:p>
            <a:pPr>
              <a:lnSpc>
                <a:spcPct val="120000"/>
              </a:lnSpc>
            </a:pPr>
            <a:r>
              <a:rPr lang="en-US" sz="2100" dirty="0" smtClean="0"/>
              <a:t>dynamics</a:t>
            </a:r>
            <a:r>
              <a:rPr lang="en-US" sz="2100" dirty="0"/>
              <a:t>: percussive, sustained, swing, suspended, collapse, vibratory. </a:t>
            </a:r>
          </a:p>
          <a:p>
            <a:pPr marL="0" indent="0">
              <a:lnSpc>
                <a:spcPct val="120000"/>
              </a:lnSpc>
              <a:buNone/>
            </a:pPr>
            <a:r>
              <a:rPr lang="en-US" sz="2100" dirty="0"/>
              <a:t>If you are stuck in developing your composition, use any of the previous tasks to help you generate movement! </a:t>
            </a:r>
          </a:p>
        </p:txBody>
      </p:sp>
    </p:spTree>
    <p:extLst>
      <p:ext uri="{BB962C8B-B14F-4D97-AF65-F5344CB8AC3E}">
        <p14:creationId xmlns:p14="http://schemas.microsoft.com/office/powerpoint/2010/main" val="270163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10155779" cy="1325563"/>
          </a:xfrm>
          <a:prstGeom prst="rect">
            <a:avLst/>
          </a:prstGeom>
        </p:spPr>
        <p:txBody>
          <a:bodyPr/>
          <a:lstStyle/>
          <a:p>
            <a:r>
              <a:rPr lang="en-AU" b="1" dirty="0">
                <a:solidFill>
                  <a:srgbClr val="C00000"/>
                </a:solidFill>
              </a:rPr>
              <a:t>Improvisation tasks to get the mind and body moving</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218571" y="2107580"/>
            <a:ext cx="7848600" cy="3423424"/>
          </a:xfrm>
          <a:prstGeom prst="rect">
            <a:avLst/>
          </a:prstGeom>
        </p:spPr>
        <p:txBody>
          <a:bodyPr>
            <a:noAutofit/>
          </a:bodyPr>
          <a:lstStyle/>
          <a:p>
            <a:pPr marL="254000" indent="0">
              <a:spcBef>
                <a:spcPts val="400"/>
              </a:spcBef>
              <a:buSzPct val="80000"/>
              <a:buNone/>
              <a:defRPr sz="1800">
                <a:solidFill>
                  <a:srgbClr val="000000"/>
                </a:solidFill>
              </a:defRPr>
            </a:pPr>
            <a:r>
              <a:rPr lang="en-AU" sz="2100" dirty="0">
                <a:solidFill>
                  <a:schemeClr val="bg2">
                    <a:lumMod val="10000"/>
                  </a:schemeClr>
                </a:solidFill>
              </a:rPr>
              <a:t>What is the purpose of improvisation?</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dirty="0">
                <a:solidFill>
                  <a:schemeClr val="bg2">
                    <a:lumMod val="10000"/>
                  </a:schemeClr>
                </a:solidFill>
              </a:rPr>
              <a:t>When in composition, could you use improvisation? </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dirty="0">
                <a:solidFill>
                  <a:schemeClr val="bg2">
                    <a:lumMod val="10000"/>
                  </a:schemeClr>
                </a:solidFill>
              </a:rPr>
              <a:t>Through these improvisation tasks we are going to explore different aspects of the elements of dance: space, time and dynamics. </a:t>
            </a:r>
          </a:p>
        </p:txBody>
      </p:sp>
    </p:spTree>
    <p:extLst>
      <p:ext uri="{BB962C8B-B14F-4D97-AF65-F5344CB8AC3E}">
        <p14:creationId xmlns:p14="http://schemas.microsoft.com/office/powerpoint/2010/main" val="380038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05161" y="484846"/>
            <a:ext cx="11786839" cy="732514"/>
          </a:xfrm>
          <a:prstGeom prst="rect">
            <a:avLst/>
          </a:prstGeom>
        </p:spPr>
        <p:txBody>
          <a:bodyPr>
            <a:normAutofit/>
          </a:bodyPr>
          <a:lstStyle/>
          <a:p>
            <a:r>
              <a:rPr lang="en-AU" b="1" dirty="0">
                <a:solidFill>
                  <a:srgbClr val="C00000"/>
                </a:solidFill>
              </a:rPr>
              <a:t>The elements of dance: space, time and dynamics</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178415" y="1463888"/>
            <a:ext cx="7973122" cy="3652887"/>
          </a:xfrm>
          <a:prstGeom prst="rect">
            <a:avLst/>
          </a:prstGeom>
        </p:spPr>
        <p:txBody>
          <a:bodyPr numCol="3">
            <a:noAutofit/>
          </a:bodyPr>
          <a:lstStyle/>
          <a:p>
            <a:pPr marL="254000" indent="0">
              <a:spcBef>
                <a:spcPts val="400"/>
              </a:spcBef>
              <a:buSzPct val="80000"/>
              <a:buNone/>
              <a:defRPr sz="1800">
                <a:solidFill>
                  <a:srgbClr val="000000"/>
                </a:solidFill>
              </a:defRPr>
            </a:pPr>
            <a:r>
              <a:rPr lang="en-AU" sz="2100" b="1" dirty="0">
                <a:solidFill>
                  <a:schemeClr val="bg2">
                    <a:lumMod val="10000"/>
                  </a:schemeClr>
                </a:solidFill>
              </a:rPr>
              <a:t>Space:</a:t>
            </a:r>
          </a:p>
          <a:p>
            <a:pPr marL="539750" indent="-285750">
              <a:spcBef>
                <a:spcPts val="400"/>
              </a:spcBef>
              <a:buSzPct val="80000"/>
              <a:defRPr sz="1800">
                <a:solidFill>
                  <a:srgbClr val="000000"/>
                </a:solidFill>
              </a:defRPr>
            </a:pPr>
            <a:r>
              <a:rPr lang="en-AU" sz="2100" dirty="0">
                <a:solidFill>
                  <a:schemeClr val="bg2">
                    <a:lumMod val="10000"/>
                  </a:schemeClr>
                </a:solidFill>
              </a:rPr>
              <a:t>level</a:t>
            </a:r>
          </a:p>
          <a:p>
            <a:pPr marL="539750" indent="-285750">
              <a:spcBef>
                <a:spcPts val="400"/>
              </a:spcBef>
              <a:buSzPct val="80000"/>
              <a:defRPr sz="1800">
                <a:solidFill>
                  <a:srgbClr val="000000"/>
                </a:solidFill>
              </a:defRPr>
            </a:pPr>
            <a:r>
              <a:rPr lang="en-AU" sz="2100" dirty="0">
                <a:solidFill>
                  <a:schemeClr val="bg2">
                    <a:lumMod val="10000"/>
                  </a:schemeClr>
                </a:solidFill>
              </a:rPr>
              <a:t>shape</a:t>
            </a:r>
          </a:p>
          <a:p>
            <a:pPr marL="539750" indent="-285750">
              <a:spcBef>
                <a:spcPts val="400"/>
              </a:spcBef>
              <a:buSzPct val="80000"/>
              <a:defRPr sz="1800">
                <a:solidFill>
                  <a:srgbClr val="000000"/>
                </a:solidFill>
              </a:defRPr>
            </a:pPr>
            <a:r>
              <a:rPr lang="en-AU" sz="2100" dirty="0">
                <a:solidFill>
                  <a:schemeClr val="bg2">
                    <a:lumMod val="10000"/>
                  </a:schemeClr>
                </a:solidFill>
              </a:rPr>
              <a:t>dimension</a:t>
            </a:r>
          </a:p>
          <a:p>
            <a:pPr marL="539750" indent="-285750">
              <a:spcBef>
                <a:spcPts val="400"/>
              </a:spcBef>
              <a:buSzPct val="80000"/>
              <a:defRPr sz="1800">
                <a:solidFill>
                  <a:srgbClr val="000000"/>
                </a:solidFill>
              </a:defRPr>
            </a:pPr>
            <a:r>
              <a:rPr lang="en-AU" sz="2100" dirty="0">
                <a:solidFill>
                  <a:schemeClr val="bg2">
                    <a:lumMod val="10000"/>
                  </a:schemeClr>
                </a:solidFill>
              </a:rPr>
              <a:t>direction</a:t>
            </a:r>
          </a:p>
          <a:p>
            <a:pPr marL="539750" indent="-285750">
              <a:spcBef>
                <a:spcPts val="400"/>
              </a:spcBef>
              <a:buSzPct val="80000"/>
              <a:defRPr sz="1800">
                <a:solidFill>
                  <a:srgbClr val="000000"/>
                </a:solidFill>
              </a:defRPr>
            </a:pPr>
            <a:r>
              <a:rPr lang="en-AU" sz="2100" dirty="0">
                <a:solidFill>
                  <a:schemeClr val="bg2">
                    <a:lumMod val="10000"/>
                  </a:schemeClr>
                </a:solidFill>
              </a:rPr>
              <a:t>general space</a:t>
            </a:r>
          </a:p>
          <a:p>
            <a:pPr marL="539750" indent="-285750">
              <a:spcBef>
                <a:spcPts val="400"/>
              </a:spcBef>
              <a:buSzPct val="80000"/>
              <a:defRPr sz="1800">
                <a:solidFill>
                  <a:srgbClr val="000000"/>
                </a:solidFill>
              </a:defRPr>
            </a:pPr>
            <a:r>
              <a:rPr lang="en-AU" sz="2100" dirty="0">
                <a:solidFill>
                  <a:schemeClr val="bg2">
                    <a:lumMod val="10000"/>
                  </a:schemeClr>
                </a:solidFill>
              </a:rPr>
              <a:t>personal pace</a:t>
            </a:r>
          </a:p>
          <a:p>
            <a:pPr marL="539750" indent="-285750">
              <a:spcBef>
                <a:spcPts val="400"/>
              </a:spcBef>
              <a:buSzPct val="80000"/>
              <a:defRPr sz="1800">
                <a:solidFill>
                  <a:srgbClr val="000000"/>
                </a:solidFill>
              </a:defRPr>
            </a:pPr>
            <a:r>
              <a:rPr lang="en-AU" sz="2100" dirty="0">
                <a:solidFill>
                  <a:schemeClr val="bg2">
                    <a:lumMod val="10000"/>
                  </a:schemeClr>
                </a:solidFill>
              </a:rPr>
              <a:t>performance space</a:t>
            </a:r>
          </a:p>
          <a:p>
            <a:pPr marL="539750" indent="-285750">
              <a:spcBef>
                <a:spcPts val="400"/>
              </a:spcBef>
              <a:buSzPct val="80000"/>
              <a:defRPr sz="1800">
                <a:solidFill>
                  <a:srgbClr val="000000"/>
                </a:solidFill>
              </a:defRPr>
            </a:pPr>
            <a:r>
              <a:rPr lang="en-AU" sz="2100" dirty="0">
                <a:solidFill>
                  <a:schemeClr val="bg2">
                    <a:lumMod val="10000"/>
                  </a:schemeClr>
                </a:solidFill>
              </a:rPr>
              <a:t>planes</a:t>
            </a:r>
          </a:p>
          <a:p>
            <a:pPr marL="539750" indent="-285750">
              <a:spcBef>
                <a:spcPts val="400"/>
              </a:spcBef>
              <a:buSzPct val="80000"/>
              <a:defRPr sz="1800">
                <a:solidFill>
                  <a:srgbClr val="000000"/>
                </a:solidFill>
              </a:defRPr>
            </a:pPr>
            <a:r>
              <a:rPr lang="en-AU" sz="2100" dirty="0">
                <a:solidFill>
                  <a:schemeClr val="bg2">
                    <a:lumMod val="10000"/>
                  </a:schemeClr>
                </a:solidFill>
              </a:rPr>
              <a:t>pathways</a:t>
            </a:r>
          </a:p>
          <a:p>
            <a:pPr marL="539750" indent="-285750">
              <a:spcBef>
                <a:spcPts val="400"/>
              </a:spcBef>
              <a:buSzPct val="80000"/>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b="1" dirty="0">
                <a:solidFill>
                  <a:schemeClr val="bg2">
                    <a:lumMod val="10000"/>
                  </a:schemeClr>
                </a:solidFill>
              </a:rPr>
              <a:t>Time:</a:t>
            </a:r>
          </a:p>
          <a:p>
            <a:pPr marL="539750" indent="-285750">
              <a:spcBef>
                <a:spcPts val="400"/>
              </a:spcBef>
              <a:buSzPct val="80000"/>
              <a:defRPr sz="1800">
                <a:solidFill>
                  <a:srgbClr val="000000"/>
                </a:solidFill>
              </a:defRPr>
            </a:pPr>
            <a:r>
              <a:rPr lang="en-AU" sz="2100" dirty="0">
                <a:solidFill>
                  <a:schemeClr val="bg2">
                    <a:lumMod val="10000"/>
                  </a:schemeClr>
                </a:solidFill>
              </a:rPr>
              <a:t>metre</a:t>
            </a:r>
          </a:p>
          <a:p>
            <a:pPr marL="539750" indent="-285750">
              <a:spcBef>
                <a:spcPts val="400"/>
              </a:spcBef>
              <a:buSzPct val="80000"/>
              <a:defRPr sz="1800">
                <a:solidFill>
                  <a:srgbClr val="000000"/>
                </a:solidFill>
              </a:defRPr>
            </a:pPr>
            <a:r>
              <a:rPr lang="en-AU" sz="2100" dirty="0">
                <a:solidFill>
                  <a:schemeClr val="bg2">
                    <a:lumMod val="10000"/>
                  </a:schemeClr>
                </a:solidFill>
              </a:rPr>
              <a:t>tempo</a:t>
            </a:r>
          </a:p>
          <a:p>
            <a:pPr marL="539750" indent="-285750">
              <a:spcBef>
                <a:spcPts val="400"/>
              </a:spcBef>
              <a:buSzPct val="80000"/>
              <a:defRPr sz="1800">
                <a:solidFill>
                  <a:srgbClr val="000000"/>
                </a:solidFill>
              </a:defRPr>
            </a:pPr>
            <a:r>
              <a:rPr lang="en-AU" sz="2100" dirty="0">
                <a:solidFill>
                  <a:schemeClr val="bg2">
                    <a:lumMod val="10000"/>
                  </a:schemeClr>
                </a:solidFill>
              </a:rPr>
              <a:t>phrasing</a:t>
            </a:r>
          </a:p>
          <a:p>
            <a:pPr marL="539750" indent="-285750">
              <a:spcBef>
                <a:spcPts val="400"/>
              </a:spcBef>
              <a:buSzPct val="80000"/>
              <a:defRPr sz="1800">
                <a:solidFill>
                  <a:srgbClr val="000000"/>
                </a:solidFill>
              </a:defRPr>
            </a:pPr>
            <a:r>
              <a:rPr lang="en-AU" sz="2100" dirty="0">
                <a:solidFill>
                  <a:schemeClr val="bg2">
                    <a:lumMod val="10000"/>
                  </a:schemeClr>
                </a:solidFill>
              </a:rPr>
              <a:t>accent</a:t>
            </a:r>
          </a:p>
          <a:p>
            <a:pPr marL="539750" indent="-285750">
              <a:spcBef>
                <a:spcPts val="400"/>
              </a:spcBef>
              <a:buSzPct val="80000"/>
              <a:defRPr sz="1800">
                <a:solidFill>
                  <a:srgbClr val="000000"/>
                </a:solidFill>
              </a:defRPr>
            </a:pPr>
            <a:r>
              <a:rPr lang="en-AU" sz="2100" dirty="0">
                <a:solidFill>
                  <a:schemeClr val="bg2">
                    <a:lumMod val="10000"/>
                  </a:schemeClr>
                </a:solidFill>
              </a:rPr>
              <a:t>rhythmic patterns</a:t>
            </a:r>
          </a:p>
          <a:p>
            <a:pPr marL="539750" indent="-285750">
              <a:spcBef>
                <a:spcPts val="400"/>
              </a:spcBef>
              <a:buSzPct val="80000"/>
              <a:defRPr sz="1800">
                <a:solidFill>
                  <a:srgbClr val="000000"/>
                </a:solidFill>
              </a:defRPr>
            </a:pPr>
            <a:r>
              <a:rPr lang="en-AU" sz="2100" dirty="0">
                <a:solidFill>
                  <a:schemeClr val="bg2">
                    <a:lumMod val="10000"/>
                  </a:schemeClr>
                </a:solidFill>
              </a:rPr>
              <a:t>stillness</a:t>
            </a:r>
          </a:p>
          <a:p>
            <a:pPr marL="539750" indent="-285750">
              <a:spcBef>
                <a:spcPts val="400"/>
              </a:spcBef>
              <a:buSzPct val="80000"/>
              <a:defRPr sz="1800">
                <a:solidFill>
                  <a:srgbClr val="000000"/>
                </a:solidFill>
              </a:defRPr>
            </a:pPr>
            <a:endParaRPr lang="en-AU" sz="2100" dirty="0">
              <a:solidFill>
                <a:schemeClr val="bg2">
                  <a:lumMod val="10000"/>
                </a:schemeClr>
              </a:solidFill>
            </a:endParaRPr>
          </a:p>
          <a:p>
            <a:pPr marL="539750" indent="-285750">
              <a:spcBef>
                <a:spcPts val="400"/>
              </a:spcBef>
              <a:buSzPct val="80000"/>
              <a:defRPr sz="1800">
                <a:solidFill>
                  <a:srgbClr val="000000"/>
                </a:solidFill>
              </a:defRPr>
            </a:pPr>
            <a:endParaRPr lang="en-AU" sz="2100" dirty="0">
              <a:solidFill>
                <a:schemeClr val="bg2">
                  <a:lumMod val="10000"/>
                </a:schemeClr>
              </a:solidFill>
            </a:endParaRPr>
          </a:p>
          <a:p>
            <a:pPr marL="539750" indent="-285750">
              <a:spcBef>
                <a:spcPts val="400"/>
              </a:spcBef>
              <a:buSzPct val="80000"/>
              <a:defRPr sz="1800">
                <a:solidFill>
                  <a:srgbClr val="000000"/>
                </a:solidFill>
              </a:defRPr>
            </a:pPr>
            <a:endParaRPr lang="en-AU" sz="2100" dirty="0">
              <a:solidFill>
                <a:schemeClr val="bg2">
                  <a:lumMod val="10000"/>
                </a:schemeClr>
              </a:solidFill>
            </a:endParaRPr>
          </a:p>
          <a:p>
            <a:pPr marL="539750" indent="-285750">
              <a:spcBef>
                <a:spcPts val="400"/>
              </a:spcBef>
              <a:buSzPct val="80000"/>
              <a:defRPr sz="1800">
                <a:solidFill>
                  <a:srgbClr val="000000"/>
                </a:solidFill>
              </a:defRPr>
            </a:pPr>
            <a:endParaRPr lang="en-AU" sz="2100" dirty="0">
              <a:solidFill>
                <a:schemeClr val="bg2">
                  <a:lumMod val="10000"/>
                </a:schemeClr>
              </a:solidFill>
            </a:endParaRPr>
          </a:p>
          <a:p>
            <a:pPr marL="539750" indent="-285750">
              <a:spcBef>
                <a:spcPts val="400"/>
              </a:spcBef>
              <a:buSzPct val="80000"/>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b="1" dirty="0">
                <a:solidFill>
                  <a:schemeClr val="bg2">
                    <a:lumMod val="10000"/>
                  </a:schemeClr>
                </a:solidFill>
              </a:rPr>
              <a:t>Dynamics:</a:t>
            </a:r>
          </a:p>
          <a:p>
            <a:pPr marL="539750" indent="-285750">
              <a:spcBef>
                <a:spcPts val="400"/>
              </a:spcBef>
              <a:buSzPct val="80000"/>
              <a:defRPr sz="1800">
                <a:solidFill>
                  <a:srgbClr val="000000"/>
                </a:solidFill>
              </a:defRPr>
            </a:pPr>
            <a:r>
              <a:rPr lang="en-AU" sz="2100" dirty="0">
                <a:solidFill>
                  <a:schemeClr val="bg2">
                    <a:lumMod val="10000"/>
                  </a:schemeClr>
                </a:solidFill>
              </a:rPr>
              <a:t>release of energy</a:t>
            </a:r>
          </a:p>
          <a:p>
            <a:pPr marL="539750" indent="-285750">
              <a:spcBef>
                <a:spcPts val="400"/>
              </a:spcBef>
              <a:buSzPct val="80000"/>
              <a:defRPr sz="1800">
                <a:solidFill>
                  <a:srgbClr val="000000"/>
                </a:solidFill>
              </a:defRPr>
            </a:pPr>
            <a:r>
              <a:rPr lang="en-AU" sz="2100" dirty="0">
                <a:solidFill>
                  <a:schemeClr val="bg2">
                    <a:lumMod val="10000"/>
                  </a:schemeClr>
                </a:solidFill>
              </a:rPr>
              <a:t>weight/force</a:t>
            </a:r>
          </a:p>
          <a:p>
            <a:pPr marL="539750" indent="-285750">
              <a:spcBef>
                <a:spcPts val="400"/>
              </a:spcBef>
              <a:buSzPct val="80000"/>
              <a:defRPr sz="1800">
                <a:solidFill>
                  <a:srgbClr val="000000"/>
                </a:solidFill>
              </a:defRPr>
            </a:pPr>
            <a:r>
              <a:rPr lang="en-AU" sz="2100" dirty="0">
                <a:solidFill>
                  <a:schemeClr val="bg2">
                    <a:lumMod val="10000"/>
                  </a:schemeClr>
                </a:solidFill>
              </a:rPr>
              <a:t>qualities of movement</a:t>
            </a:r>
          </a:p>
          <a:p>
            <a:pPr marL="996950" lvl="1" indent="-285750">
              <a:spcBef>
                <a:spcPts val="400"/>
              </a:spcBef>
              <a:buSzPct val="80000"/>
              <a:buFont typeface="Wingdings" panose="05000000000000000000" pitchFamily="2" charset="2"/>
              <a:buChar char="§"/>
              <a:defRPr sz="1800">
                <a:solidFill>
                  <a:srgbClr val="000000"/>
                </a:solidFill>
              </a:defRPr>
            </a:pPr>
            <a:r>
              <a:rPr lang="en-AU" sz="2100" dirty="0">
                <a:solidFill>
                  <a:schemeClr val="bg2">
                    <a:lumMod val="10000"/>
                  </a:schemeClr>
                </a:solidFill>
              </a:rPr>
              <a:t>sustained</a:t>
            </a:r>
          </a:p>
          <a:p>
            <a:pPr marL="996950" lvl="1" indent="-285750">
              <a:spcBef>
                <a:spcPts val="400"/>
              </a:spcBef>
              <a:buSzPct val="80000"/>
              <a:buFont typeface="Wingdings" panose="05000000000000000000" pitchFamily="2" charset="2"/>
              <a:buChar char="§"/>
              <a:defRPr sz="1800">
                <a:solidFill>
                  <a:srgbClr val="000000"/>
                </a:solidFill>
              </a:defRPr>
            </a:pPr>
            <a:r>
              <a:rPr lang="en-AU" sz="2100" dirty="0">
                <a:solidFill>
                  <a:schemeClr val="bg2">
                    <a:lumMod val="10000"/>
                  </a:schemeClr>
                </a:solidFill>
              </a:rPr>
              <a:t>suspended</a:t>
            </a:r>
          </a:p>
          <a:p>
            <a:pPr marL="996950" lvl="1" indent="-285750">
              <a:spcBef>
                <a:spcPts val="400"/>
              </a:spcBef>
              <a:buSzPct val="80000"/>
              <a:buFont typeface="Wingdings" panose="05000000000000000000" pitchFamily="2" charset="2"/>
              <a:buChar char="§"/>
              <a:defRPr sz="1800">
                <a:solidFill>
                  <a:srgbClr val="000000"/>
                </a:solidFill>
              </a:defRPr>
            </a:pPr>
            <a:r>
              <a:rPr lang="en-AU" sz="2100" dirty="0">
                <a:solidFill>
                  <a:schemeClr val="bg2">
                    <a:lumMod val="10000"/>
                  </a:schemeClr>
                </a:solidFill>
              </a:rPr>
              <a:t>collapsing</a:t>
            </a:r>
          </a:p>
          <a:p>
            <a:pPr marL="996950" lvl="1" indent="-285750">
              <a:spcBef>
                <a:spcPts val="400"/>
              </a:spcBef>
              <a:buSzPct val="80000"/>
              <a:buFont typeface="Wingdings" panose="05000000000000000000" pitchFamily="2" charset="2"/>
              <a:buChar char="§"/>
              <a:defRPr sz="1800">
                <a:solidFill>
                  <a:srgbClr val="000000"/>
                </a:solidFill>
              </a:defRPr>
            </a:pPr>
            <a:r>
              <a:rPr lang="en-AU" sz="2100" dirty="0">
                <a:solidFill>
                  <a:schemeClr val="bg2">
                    <a:lumMod val="10000"/>
                  </a:schemeClr>
                </a:solidFill>
              </a:rPr>
              <a:t>swinging</a:t>
            </a:r>
          </a:p>
          <a:p>
            <a:pPr marL="996950" lvl="1" indent="-285750">
              <a:spcBef>
                <a:spcPts val="400"/>
              </a:spcBef>
              <a:buSzPct val="80000"/>
              <a:buFont typeface="Wingdings" panose="05000000000000000000" pitchFamily="2" charset="2"/>
              <a:buChar char="§"/>
              <a:defRPr sz="1800">
                <a:solidFill>
                  <a:srgbClr val="000000"/>
                </a:solidFill>
              </a:defRPr>
            </a:pPr>
            <a:r>
              <a:rPr lang="en-AU" sz="2100" dirty="0">
                <a:solidFill>
                  <a:schemeClr val="bg2">
                    <a:lumMod val="10000"/>
                  </a:schemeClr>
                </a:solidFill>
              </a:rPr>
              <a:t>percussive</a:t>
            </a:r>
          </a:p>
          <a:p>
            <a:pPr marL="996950" lvl="1" indent="-285750">
              <a:spcBef>
                <a:spcPts val="400"/>
              </a:spcBef>
              <a:buSzPct val="80000"/>
              <a:buFont typeface="Wingdings" panose="05000000000000000000" pitchFamily="2" charset="2"/>
              <a:buChar char="§"/>
              <a:defRPr sz="1800">
                <a:solidFill>
                  <a:srgbClr val="000000"/>
                </a:solidFill>
              </a:defRPr>
            </a:pPr>
            <a:r>
              <a:rPr lang="en-AU" sz="2100" dirty="0">
                <a:solidFill>
                  <a:schemeClr val="bg2">
                    <a:lumMod val="10000"/>
                  </a:schemeClr>
                </a:solidFill>
              </a:rPr>
              <a:t>vibratory </a:t>
            </a:r>
          </a:p>
          <a:p>
            <a:pPr marL="539750" indent="-285750">
              <a:spcBef>
                <a:spcPts val="400"/>
              </a:spcBef>
              <a:buSzPct val="80000"/>
              <a:defRPr sz="1800">
                <a:solidFill>
                  <a:srgbClr val="000000"/>
                </a:solidFill>
              </a:defRPr>
            </a:pPr>
            <a:endParaRPr lang="en-AU" sz="2100" dirty="0">
              <a:solidFill>
                <a:schemeClr val="bg2">
                  <a:lumMod val="10000"/>
                </a:schemeClr>
              </a:solidFill>
            </a:endParaRPr>
          </a:p>
        </p:txBody>
      </p:sp>
      <p:pic>
        <p:nvPicPr>
          <p:cNvPr id="5" name="Picture 4">
            <a:extLst>
              <a:ext uri="{FF2B5EF4-FFF2-40B4-BE49-F238E27FC236}">
                <a16:creationId xmlns:a16="http://schemas.microsoft.com/office/drawing/2014/main" id="{120522D2-C0AA-4D63-9EEE-E52A796AB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537" y="1484313"/>
            <a:ext cx="3694772" cy="2464384"/>
          </a:xfrm>
          <a:prstGeom prst="rect">
            <a:avLst/>
          </a:prstGeom>
        </p:spPr>
      </p:pic>
    </p:spTree>
    <p:extLst>
      <p:ext uri="{BB962C8B-B14F-4D97-AF65-F5344CB8AC3E}">
        <p14:creationId xmlns:p14="http://schemas.microsoft.com/office/powerpoint/2010/main" val="168442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23746" y="494636"/>
            <a:ext cx="10515600" cy="1325563"/>
          </a:xfrm>
          <a:prstGeom prst="rect">
            <a:avLst/>
          </a:prstGeom>
        </p:spPr>
        <p:txBody>
          <a:bodyPr/>
          <a:lstStyle/>
          <a:p>
            <a:r>
              <a:rPr lang="en-AU" b="1" dirty="0">
                <a:solidFill>
                  <a:srgbClr val="C00000"/>
                </a:solidFill>
              </a:rPr>
              <a:t>Task one: personal space</a:t>
            </a:r>
          </a:p>
        </p:txBody>
      </p:sp>
      <p:sp>
        <p:nvSpPr>
          <p:cNvPr id="3" name="TextBox 2">
            <a:extLst>
              <a:ext uri="{FF2B5EF4-FFF2-40B4-BE49-F238E27FC236}">
                <a16:creationId xmlns:a16="http://schemas.microsoft.com/office/drawing/2014/main" id="{94BA3BCB-1AE0-4B7C-AB2A-6C39C2802564}"/>
              </a:ext>
            </a:extLst>
          </p:cNvPr>
          <p:cNvSpPr txBox="1"/>
          <p:nvPr/>
        </p:nvSpPr>
        <p:spPr>
          <a:xfrm>
            <a:off x="423747" y="1383954"/>
            <a:ext cx="11217392" cy="4350096"/>
          </a:xfrm>
          <a:prstGeom prst="rect">
            <a:avLst/>
          </a:prstGeom>
          <a:noFill/>
        </p:spPr>
        <p:txBody>
          <a:bodyPr wrap="square" rtlCol="0">
            <a:noAutofit/>
          </a:bodyPr>
          <a:lstStyle/>
          <a:p>
            <a:pPr marL="342900" indent="-342900">
              <a:buFont typeface="Arial" panose="020B0604020202020204" pitchFamily="34" charset="0"/>
              <a:buChar char="•"/>
            </a:pPr>
            <a:r>
              <a:rPr lang="en-AU" sz="2100" dirty="0"/>
              <a:t>Everyone is to walk around the room filling the space. Don’t leave any space empty. </a:t>
            </a:r>
          </a:p>
          <a:p>
            <a:pPr marL="342900" indent="-342900">
              <a:buFont typeface="Arial" panose="020B0604020202020204" pitchFamily="34" charset="0"/>
              <a:buChar char="•"/>
            </a:pPr>
            <a:r>
              <a:rPr lang="en-AU" sz="2100" dirty="0"/>
              <a:t>Without telling them, choose one person in the room and name them person A. Your aim is to try and be as far away from person A as possible. </a:t>
            </a:r>
          </a:p>
          <a:p>
            <a:pPr marL="342900" indent="-342900">
              <a:buFont typeface="Arial" panose="020B0604020202020204" pitchFamily="34" charset="0"/>
              <a:buChar char="•"/>
            </a:pPr>
            <a:r>
              <a:rPr lang="en-AU" sz="2100" dirty="0"/>
              <a:t>Keep walking through the space maintaining that distance from person A.</a:t>
            </a:r>
          </a:p>
          <a:p>
            <a:pPr marL="342900" indent="-342900">
              <a:buFont typeface="Arial" panose="020B0604020202020204" pitchFamily="34" charset="0"/>
              <a:buChar char="•"/>
            </a:pPr>
            <a:r>
              <a:rPr lang="en-AU" sz="2100" dirty="0"/>
              <a:t>Without telling them, you are going to choose a second person in the room, and name them person B. Your aim is to try and be as close to them as possible, without them knowing it is them. </a:t>
            </a:r>
          </a:p>
          <a:p>
            <a:pPr marL="342900" indent="-342900">
              <a:buFont typeface="Arial" panose="020B0604020202020204" pitchFamily="34" charset="0"/>
              <a:buChar char="•"/>
            </a:pPr>
            <a:r>
              <a:rPr lang="en-AU" sz="2100" dirty="0"/>
              <a:t>Continue walking through the space. You are to now try and keep an equal distance between both person A and person B.</a:t>
            </a:r>
          </a:p>
          <a:p>
            <a:pPr marL="342900" indent="-342900">
              <a:buFont typeface="Arial" panose="020B0604020202020204" pitchFamily="34" charset="0"/>
              <a:buChar char="•"/>
            </a:pPr>
            <a:r>
              <a:rPr lang="en-AU" sz="2100" dirty="0"/>
              <a:t>Write a reflection on the success of this exercise: how did your tempo alter throughout the activity? How did your use of personal space change throughout? </a:t>
            </a:r>
          </a:p>
        </p:txBody>
      </p:sp>
    </p:spTree>
    <p:extLst>
      <p:ext uri="{BB962C8B-B14F-4D97-AF65-F5344CB8AC3E}">
        <p14:creationId xmlns:p14="http://schemas.microsoft.com/office/powerpoint/2010/main" val="489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23746" y="454876"/>
            <a:ext cx="10515600" cy="1325563"/>
          </a:xfrm>
          <a:prstGeom prst="rect">
            <a:avLst/>
          </a:prstGeom>
        </p:spPr>
        <p:txBody>
          <a:bodyPr/>
          <a:lstStyle/>
          <a:p>
            <a:r>
              <a:rPr lang="en-AU" b="1" dirty="0">
                <a:solidFill>
                  <a:srgbClr val="C00000"/>
                </a:solidFill>
              </a:rPr>
              <a:t>Task two: action words </a:t>
            </a:r>
          </a:p>
        </p:txBody>
      </p:sp>
      <p:sp>
        <p:nvSpPr>
          <p:cNvPr id="4" name="TextBox 3">
            <a:extLst>
              <a:ext uri="{FF2B5EF4-FFF2-40B4-BE49-F238E27FC236}">
                <a16:creationId xmlns:a16="http://schemas.microsoft.com/office/drawing/2014/main" id="{6DD6B8F8-C47F-4C75-B204-4E5E552A033B}"/>
              </a:ext>
            </a:extLst>
          </p:cNvPr>
          <p:cNvSpPr txBox="1"/>
          <p:nvPr/>
        </p:nvSpPr>
        <p:spPr>
          <a:xfrm>
            <a:off x="420587" y="1395786"/>
            <a:ext cx="7840051" cy="1815882"/>
          </a:xfrm>
          <a:prstGeom prst="rect">
            <a:avLst/>
          </a:prstGeom>
          <a:noFill/>
        </p:spPr>
        <p:txBody>
          <a:bodyPr wrap="square" rtlCol="0">
            <a:noAutofit/>
          </a:bodyPr>
          <a:lstStyle/>
          <a:p>
            <a:pPr marL="285750" indent="-285750">
              <a:buFont typeface="Arial" panose="020B0604020202020204" pitchFamily="34" charset="0"/>
              <a:buChar char="•"/>
            </a:pPr>
            <a:r>
              <a:rPr lang="en-AU" sz="2100" dirty="0"/>
              <a:t>Take a packet of action words and spread them out so you can easily read them.  </a:t>
            </a:r>
          </a:p>
          <a:p>
            <a:pPr marL="285750" indent="-285750">
              <a:buFont typeface="Arial" panose="020B0604020202020204" pitchFamily="34" charset="0"/>
              <a:buChar char="•"/>
            </a:pPr>
            <a:r>
              <a:rPr lang="en-AU" sz="2100" dirty="0"/>
              <a:t>Each of these words will help improvise movement, which will then turn into a phrase. </a:t>
            </a:r>
          </a:p>
          <a:p>
            <a:pPr marL="285750" indent="-285750">
              <a:buFont typeface="Arial" panose="020B0604020202020204" pitchFamily="34" charset="0"/>
              <a:buChar char="•"/>
            </a:pPr>
            <a:r>
              <a:rPr lang="en-AU" sz="2100" dirty="0"/>
              <a:t>Interpret these action words in different ways. For instance, does a roll always have to mean lie on the floor and roll? How else could you roll? Or what other body part could you roll?</a:t>
            </a:r>
          </a:p>
          <a:p>
            <a:pPr marL="285750" indent="-285750">
              <a:buFont typeface="Arial" panose="020B0604020202020204" pitchFamily="34" charset="0"/>
              <a:buChar char="•"/>
            </a:pPr>
            <a:r>
              <a:rPr lang="en-AU" sz="2100" dirty="0"/>
              <a:t>Make original interpretations for each word to keep your choreography interesting and unique.</a:t>
            </a:r>
          </a:p>
        </p:txBody>
      </p:sp>
      <p:pic>
        <p:nvPicPr>
          <p:cNvPr id="8" name="Picture 7">
            <a:extLst>
              <a:ext uri="{FF2B5EF4-FFF2-40B4-BE49-F238E27FC236}">
                <a16:creationId xmlns:a16="http://schemas.microsoft.com/office/drawing/2014/main" id="{4E5DED69-B229-4969-95F4-FA634850D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638" y="584200"/>
            <a:ext cx="3429000" cy="3429000"/>
          </a:xfrm>
          <a:prstGeom prst="rect">
            <a:avLst/>
          </a:prstGeom>
        </p:spPr>
      </p:pic>
      <p:sp>
        <p:nvSpPr>
          <p:cNvPr id="10" name="TextBox 9">
            <a:extLst>
              <a:ext uri="{FF2B5EF4-FFF2-40B4-BE49-F238E27FC236}">
                <a16:creationId xmlns:a16="http://schemas.microsoft.com/office/drawing/2014/main" id="{C86F03AB-B11A-4C30-9B55-E46E2EACC035}"/>
              </a:ext>
            </a:extLst>
          </p:cNvPr>
          <p:cNvSpPr txBox="1"/>
          <p:nvPr/>
        </p:nvSpPr>
        <p:spPr>
          <a:xfrm>
            <a:off x="515938" y="4305461"/>
            <a:ext cx="7099335" cy="1569660"/>
          </a:xfrm>
          <a:prstGeom prst="rect">
            <a:avLst/>
          </a:prstGeom>
          <a:noFill/>
        </p:spPr>
        <p:txBody>
          <a:bodyPr wrap="square" numCol="2" rtlCol="0">
            <a:noAutofit/>
          </a:bodyPr>
          <a:lstStyle/>
          <a:p>
            <a:pPr marL="457200" indent="-457200">
              <a:buAutoNum type="arabicPeriod"/>
            </a:pPr>
            <a:r>
              <a:rPr lang="en-US" sz="2100" dirty="0"/>
              <a:t>Roll</a:t>
            </a:r>
          </a:p>
          <a:p>
            <a:pPr marL="457200" indent="-457200">
              <a:buAutoNum type="arabicPeriod"/>
            </a:pPr>
            <a:r>
              <a:rPr lang="en-US" sz="2100" dirty="0"/>
              <a:t>Spiral</a:t>
            </a:r>
          </a:p>
          <a:p>
            <a:pPr marL="457200" indent="-457200">
              <a:buAutoNum type="arabicPeriod"/>
            </a:pPr>
            <a:r>
              <a:rPr lang="en-US" sz="2100" dirty="0"/>
              <a:t>Explode</a:t>
            </a:r>
          </a:p>
          <a:p>
            <a:pPr marL="457200" indent="-457200">
              <a:buAutoNum type="arabicPeriod"/>
            </a:pPr>
            <a:r>
              <a:rPr lang="en-US" sz="2100" dirty="0"/>
              <a:t>Run</a:t>
            </a:r>
          </a:p>
          <a:p>
            <a:pPr marL="457200" indent="-457200">
              <a:buAutoNum type="arabicPeriod"/>
            </a:pPr>
            <a:r>
              <a:rPr lang="en-US" sz="2100" dirty="0"/>
              <a:t>Gallop</a:t>
            </a:r>
          </a:p>
          <a:p>
            <a:pPr marL="457200" indent="-457200">
              <a:buAutoNum type="arabicPeriod"/>
            </a:pPr>
            <a:endParaRPr lang="en-US" sz="2100" dirty="0"/>
          </a:p>
          <a:p>
            <a:pPr marL="457200" indent="-457200">
              <a:buAutoNum type="arabicPeriod"/>
            </a:pPr>
            <a:r>
              <a:rPr lang="en-US" sz="2100" dirty="0"/>
              <a:t>Grow</a:t>
            </a:r>
          </a:p>
          <a:p>
            <a:pPr marL="457200" indent="-457200">
              <a:buAutoNum type="arabicPeriod"/>
            </a:pPr>
            <a:r>
              <a:rPr lang="en-US" sz="2100" dirty="0"/>
              <a:t>Freeze</a:t>
            </a:r>
          </a:p>
          <a:p>
            <a:pPr marL="457200" indent="-457200">
              <a:buAutoNum type="arabicPeriod"/>
            </a:pPr>
            <a:r>
              <a:rPr lang="en-US" sz="2100" dirty="0"/>
              <a:t>Walk </a:t>
            </a:r>
          </a:p>
          <a:p>
            <a:pPr marL="457200" indent="-457200">
              <a:buAutoNum type="arabicPeriod"/>
            </a:pPr>
            <a:r>
              <a:rPr lang="en-US" sz="2100" dirty="0"/>
              <a:t>Slide</a:t>
            </a:r>
          </a:p>
          <a:p>
            <a:pPr marL="457200" indent="-457200">
              <a:buAutoNum type="arabicPeriod"/>
            </a:pPr>
            <a:r>
              <a:rPr lang="en-US" sz="2100" dirty="0"/>
              <a:t>Collapse</a:t>
            </a:r>
          </a:p>
        </p:txBody>
      </p:sp>
    </p:spTree>
    <p:extLst>
      <p:ext uri="{BB962C8B-B14F-4D97-AF65-F5344CB8AC3E}">
        <p14:creationId xmlns:p14="http://schemas.microsoft.com/office/powerpoint/2010/main" val="40016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93636" y="528445"/>
            <a:ext cx="10400095" cy="1325563"/>
          </a:xfrm>
          <a:prstGeom prst="rect">
            <a:avLst/>
          </a:prstGeom>
        </p:spPr>
        <p:txBody>
          <a:bodyPr/>
          <a:lstStyle/>
          <a:p>
            <a:r>
              <a:rPr lang="en-AU" b="1" dirty="0">
                <a:solidFill>
                  <a:srgbClr val="C00000"/>
                </a:solidFill>
              </a:rPr>
              <a:t>Task two: action words</a:t>
            </a:r>
          </a:p>
        </p:txBody>
      </p:sp>
      <p:sp>
        <p:nvSpPr>
          <p:cNvPr id="3" name="TextBox 2">
            <a:extLst>
              <a:ext uri="{FF2B5EF4-FFF2-40B4-BE49-F238E27FC236}">
                <a16:creationId xmlns:a16="http://schemas.microsoft.com/office/drawing/2014/main" id="{23858428-58FD-4253-AD74-3DA455461066}"/>
              </a:ext>
            </a:extLst>
          </p:cNvPr>
          <p:cNvSpPr txBox="1"/>
          <p:nvPr/>
        </p:nvSpPr>
        <p:spPr>
          <a:xfrm>
            <a:off x="493635" y="1450860"/>
            <a:ext cx="7114641" cy="4283189"/>
          </a:xfrm>
          <a:prstGeom prst="rect">
            <a:avLst/>
          </a:prstGeom>
          <a:noFill/>
        </p:spPr>
        <p:txBody>
          <a:bodyPr wrap="square" rtlCol="0">
            <a:noAutofit/>
          </a:bodyPr>
          <a:lstStyle/>
          <a:p>
            <a:r>
              <a:rPr lang="en-AU" sz="1400" b="1" dirty="0"/>
              <a:t>Phrase </a:t>
            </a:r>
            <a:r>
              <a:rPr lang="en-AU" sz="1400" b="1" dirty="0" smtClean="0"/>
              <a:t>one</a:t>
            </a:r>
            <a:endParaRPr lang="en-AU" sz="1400" b="1" dirty="0"/>
          </a:p>
          <a:p>
            <a:pPr marL="285750" indent="-285750">
              <a:buFont typeface="Arial" panose="020B0604020202020204" pitchFamily="34" charset="0"/>
              <a:buChar char="•"/>
            </a:pPr>
            <a:r>
              <a:rPr lang="en-AU" sz="1400" dirty="0"/>
              <a:t>Perform these action words in the original order on the previous </a:t>
            </a:r>
            <a:r>
              <a:rPr lang="en-AU" sz="1400" dirty="0" smtClean="0"/>
              <a:t>page.</a:t>
            </a:r>
            <a:endParaRPr lang="en-AU" sz="1400" dirty="0"/>
          </a:p>
          <a:p>
            <a:endParaRPr lang="en-AU" sz="1400" dirty="0"/>
          </a:p>
          <a:p>
            <a:r>
              <a:rPr lang="en-AU" sz="1400" b="1" dirty="0"/>
              <a:t>Phrase </a:t>
            </a:r>
            <a:r>
              <a:rPr lang="en-AU" sz="1400" b="1" dirty="0" smtClean="0"/>
              <a:t>two</a:t>
            </a:r>
            <a:endParaRPr lang="en-AU" sz="1400" b="1" dirty="0"/>
          </a:p>
          <a:p>
            <a:pPr marL="285750" indent="-285750">
              <a:buFont typeface="Arial" panose="020B0604020202020204" pitchFamily="34" charset="0"/>
              <a:buChar char="•"/>
            </a:pPr>
            <a:r>
              <a:rPr lang="en-AU" sz="1400" dirty="0"/>
              <a:t>Flip your cards over so they are face down and shuffle them </a:t>
            </a:r>
            <a:r>
              <a:rPr lang="en-AU" sz="1400" dirty="0" smtClean="0"/>
              <a:t>around.</a:t>
            </a:r>
            <a:endParaRPr lang="en-AU" sz="1400" dirty="0"/>
          </a:p>
          <a:p>
            <a:pPr marL="285750" indent="-285750">
              <a:buFont typeface="Arial" panose="020B0604020202020204" pitchFamily="34" charset="0"/>
              <a:buChar char="•"/>
            </a:pPr>
            <a:r>
              <a:rPr lang="en-AU" sz="1400" dirty="0"/>
              <a:t>Pick out a new, random order, from one to </a:t>
            </a:r>
            <a:r>
              <a:rPr lang="en-AU" sz="1400" dirty="0" smtClean="0"/>
              <a:t>ten.</a:t>
            </a:r>
            <a:endParaRPr lang="en-AU" sz="1400" dirty="0"/>
          </a:p>
          <a:p>
            <a:pPr marL="285750" indent="-285750">
              <a:buFont typeface="Arial" panose="020B0604020202020204" pitchFamily="34" charset="0"/>
              <a:buChar char="•"/>
            </a:pPr>
            <a:r>
              <a:rPr lang="en-AU" sz="1400" dirty="0"/>
              <a:t>By changing the movements around you have now deconstructed it and reconstructed it. Perform this as phrase </a:t>
            </a:r>
            <a:r>
              <a:rPr lang="en-AU" sz="1400" dirty="0" smtClean="0"/>
              <a:t>two.</a:t>
            </a:r>
            <a:endParaRPr lang="en-AU" sz="1400" dirty="0"/>
          </a:p>
          <a:p>
            <a:pPr marL="285750" indent="-285750">
              <a:buFont typeface="Arial" panose="020B0604020202020204" pitchFamily="34" charset="0"/>
              <a:buChar char="•"/>
            </a:pPr>
            <a:r>
              <a:rPr lang="en-AU" sz="1400" dirty="0"/>
              <a:t>Perform both phrases in order, phrase one followed by phrase </a:t>
            </a:r>
            <a:r>
              <a:rPr lang="en-AU" sz="1400" dirty="0" smtClean="0"/>
              <a:t>two.</a:t>
            </a:r>
            <a:endParaRPr lang="en-AU" sz="1400" dirty="0"/>
          </a:p>
          <a:p>
            <a:pPr marL="285750" indent="-285750">
              <a:buFont typeface="Arial" panose="020B0604020202020204" pitchFamily="34" charset="0"/>
              <a:buChar char="•"/>
            </a:pPr>
            <a:r>
              <a:rPr lang="en-AU" sz="1400" dirty="0"/>
              <a:t>Discuss and write an entry in your process diary on how the deconstructed version changed the feeling, how did it change the transitions? How did it make the whole work change? </a:t>
            </a:r>
          </a:p>
          <a:p>
            <a:pPr marL="285750" indent="-285750">
              <a:buFont typeface="Arial" panose="020B0604020202020204" pitchFamily="34" charset="0"/>
              <a:buChar char="•"/>
            </a:pPr>
            <a:endParaRPr lang="en-AU" sz="1400" b="1" dirty="0"/>
          </a:p>
          <a:p>
            <a:r>
              <a:rPr lang="en-AU" sz="1400" b="1" dirty="0"/>
              <a:t>Phrase </a:t>
            </a:r>
            <a:r>
              <a:rPr lang="en-AU" sz="1400" b="1" dirty="0" smtClean="0"/>
              <a:t>three</a:t>
            </a:r>
            <a:endParaRPr lang="en-AU" sz="1400" dirty="0"/>
          </a:p>
          <a:p>
            <a:pPr marL="171450" indent="-171450">
              <a:buFont typeface="Arial" panose="020B0604020202020204" pitchFamily="34" charset="0"/>
              <a:buChar char="•"/>
            </a:pPr>
            <a:r>
              <a:rPr lang="en-AU" sz="1400" dirty="0"/>
              <a:t>Pair up with another person in the class and combine cards. You should now have two sets of </a:t>
            </a:r>
            <a:r>
              <a:rPr lang="en-AU" sz="1400" dirty="0" smtClean="0"/>
              <a:t>cards.</a:t>
            </a:r>
            <a:endParaRPr lang="en-AU" sz="1400" dirty="0"/>
          </a:p>
          <a:p>
            <a:pPr marL="171450" indent="-171450">
              <a:buFont typeface="Arial" panose="020B0604020202020204" pitchFamily="34" charset="0"/>
              <a:buChar char="•"/>
            </a:pPr>
            <a:r>
              <a:rPr lang="en-AU" sz="1400" dirty="0"/>
              <a:t>Flip your cards over face down and shuffle them </a:t>
            </a:r>
            <a:r>
              <a:rPr lang="en-AU" sz="1400" dirty="0" smtClean="0"/>
              <a:t>around.</a:t>
            </a:r>
            <a:endParaRPr lang="en-AU" sz="1400" dirty="0"/>
          </a:p>
          <a:p>
            <a:pPr marL="171450" indent="-171450">
              <a:buFont typeface="Arial" panose="020B0604020202020204" pitchFamily="34" charset="0"/>
              <a:buChar char="•"/>
            </a:pPr>
            <a:r>
              <a:rPr lang="en-AU" sz="1400" dirty="0"/>
              <a:t>Pick out a new, random order, from one to </a:t>
            </a:r>
            <a:r>
              <a:rPr lang="en-AU" sz="1400" dirty="0" smtClean="0"/>
              <a:t>ten.</a:t>
            </a:r>
            <a:endParaRPr lang="en-AU" sz="1400" dirty="0"/>
          </a:p>
          <a:p>
            <a:pPr marL="171450" indent="-171450">
              <a:buFont typeface="Arial" panose="020B0604020202020204" pitchFamily="34" charset="0"/>
              <a:buChar char="•"/>
            </a:pPr>
            <a:r>
              <a:rPr lang="en-AU" sz="1400" dirty="0"/>
              <a:t>Perform this phrase as a duet, altering your levels and directions to one </a:t>
            </a:r>
            <a:r>
              <a:rPr lang="en-AU" sz="1400" dirty="0" smtClean="0"/>
              <a:t>another.</a:t>
            </a:r>
            <a:endParaRPr lang="en-AU" sz="1400" dirty="0"/>
          </a:p>
          <a:p>
            <a:pPr marL="171450" indent="-171450">
              <a:buFont typeface="Arial" panose="020B0604020202020204" pitchFamily="34" charset="0"/>
              <a:buChar char="•"/>
            </a:pPr>
            <a:r>
              <a:rPr lang="en-AU" sz="1400" dirty="0"/>
              <a:t>Discuss as a group the probability and percentage of each selected </a:t>
            </a:r>
            <a:r>
              <a:rPr lang="en-AU" sz="1400" dirty="0" smtClean="0"/>
              <a:t>card.</a:t>
            </a:r>
            <a:endParaRPr lang="en-AU" sz="1400" dirty="0"/>
          </a:p>
          <a:p>
            <a:pPr marL="171450" indent="-171450">
              <a:buFont typeface="Arial" panose="020B0604020202020204" pitchFamily="34" charset="0"/>
              <a:buChar char="•"/>
            </a:pPr>
            <a:r>
              <a:rPr lang="en-AU" sz="1400" dirty="0"/>
              <a:t>Draw a bar graph showing the amount of times each action was </a:t>
            </a:r>
            <a:r>
              <a:rPr lang="en-AU" sz="1400" dirty="0" smtClean="0"/>
              <a:t>selected.</a:t>
            </a:r>
            <a:endParaRPr lang="en-AU" sz="1400" dirty="0"/>
          </a:p>
          <a:p>
            <a:pPr marL="171450" indent="-171450">
              <a:buFont typeface="Arial" panose="020B0604020202020204" pitchFamily="34" charset="0"/>
              <a:buChar char="•"/>
            </a:pPr>
            <a:endParaRPr lang="en-AU" sz="1400" dirty="0"/>
          </a:p>
        </p:txBody>
      </p:sp>
      <p:pic>
        <p:nvPicPr>
          <p:cNvPr id="6" name="Picture 5">
            <a:extLst>
              <a:ext uri="{FF2B5EF4-FFF2-40B4-BE49-F238E27FC236}">
                <a16:creationId xmlns:a16="http://schemas.microsoft.com/office/drawing/2014/main" id="{80AFE7DA-B5D5-4BAB-9650-331FF1E9289F}"/>
              </a:ext>
            </a:extLst>
          </p:cNvPr>
          <p:cNvPicPr>
            <a:picLocks noChangeAspect="1"/>
          </p:cNvPicPr>
          <p:nvPr/>
        </p:nvPicPr>
        <p:blipFill>
          <a:blip r:embed="rId3"/>
          <a:stretch>
            <a:fillRect/>
          </a:stretch>
        </p:blipFill>
        <p:spPr>
          <a:xfrm>
            <a:off x="7722375" y="1469384"/>
            <a:ext cx="3918763" cy="2614079"/>
          </a:xfrm>
          <a:prstGeom prst="rect">
            <a:avLst/>
          </a:prstGeom>
        </p:spPr>
      </p:pic>
    </p:spTree>
    <p:extLst>
      <p:ext uri="{BB962C8B-B14F-4D97-AF65-F5344CB8AC3E}">
        <p14:creationId xmlns:p14="http://schemas.microsoft.com/office/powerpoint/2010/main" val="68974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515600" cy="1325563"/>
          </a:xfrm>
          <a:prstGeom prst="rect">
            <a:avLst/>
          </a:prstGeom>
        </p:spPr>
        <p:txBody>
          <a:bodyPr/>
          <a:lstStyle/>
          <a:p>
            <a:r>
              <a:rPr lang="en-AU" b="1" dirty="0">
                <a:solidFill>
                  <a:srgbClr val="C00000"/>
                </a:solidFill>
              </a:rPr>
              <a:t>Task three: points in space</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189571" y="1484313"/>
            <a:ext cx="6211229" cy="4249737"/>
          </a:xfrm>
          <a:prstGeom prst="rect">
            <a:avLst/>
          </a:prstGeom>
        </p:spPr>
        <p:txBody>
          <a:bodyPr>
            <a:noAutofit/>
          </a:bodyPr>
          <a:lstStyle/>
          <a:p>
            <a:pPr marL="539750" indent="-285750">
              <a:spcBef>
                <a:spcPts val="400"/>
              </a:spcBef>
              <a:buSzPct val="80000"/>
              <a:defRPr sz="1800">
                <a:solidFill>
                  <a:srgbClr val="000000"/>
                </a:solidFill>
              </a:defRPr>
            </a:pPr>
            <a:r>
              <a:rPr lang="en-AU" sz="2100" dirty="0">
                <a:solidFill>
                  <a:schemeClr val="bg2">
                    <a:lumMod val="10000"/>
                  </a:schemeClr>
                </a:solidFill>
              </a:rPr>
              <a:t>Find four spots in four different locations in the </a:t>
            </a:r>
            <a:r>
              <a:rPr lang="en-AU" sz="2100" dirty="0" smtClean="0">
                <a:solidFill>
                  <a:schemeClr val="bg2">
                    <a:lumMod val="10000"/>
                  </a:schemeClr>
                </a:solidFill>
              </a:rPr>
              <a:t>room.</a:t>
            </a:r>
            <a:endParaRPr lang="en-AU" sz="2100" dirty="0">
              <a:solidFill>
                <a:schemeClr val="bg2">
                  <a:lumMod val="10000"/>
                </a:schemeClr>
              </a:solidFill>
            </a:endParaRPr>
          </a:p>
          <a:p>
            <a:pPr marL="539750" indent="-285750">
              <a:spcBef>
                <a:spcPts val="400"/>
              </a:spcBef>
              <a:buSzPct val="80000"/>
              <a:defRPr sz="1800">
                <a:solidFill>
                  <a:srgbClr val="000000"/>
                </a:solidFill>
              </a:defRPr>
            </a:pPr>
            <a:r>
              <a:rPr lang="en-AU" sz="2100" dirty="0">
                <a:solidFill>
                  <a:schemeClr val="bg2">
                    <a:lumMod val="10000"/>
                  </a:schemeClr>
                </a:solidFill>
              </a:rPr>
              <a:t>Make sure you memorize these </a:t>
            </a:r>
            <a:r>
              <a:rPr lang="en-AU" sz="2100" dirty="0" smtClean="0">
                <a:solidFill>
                  <a:schemeClr val="bg2">
                    <a:lumMod val="10000"/>
                  </a:schemeClr>
                </a:solidFill>
              </a:rPr>
              <a:t>locations.</a:t>
            </a:r>
            <a:endParaRPr lang="en-AU" sz="2100" dirty="0">
              <a:solidFill>
                <a:schemeClr val="bg2">
                  <a:lumMod val="10000"/>
                </a:schemeClr>
              </a:solidFill>
            </a:endParaRPr>
          </a:p>
          <a:p>
            <a:pPr marL="539750" indent="-285750">
              <a:spcBef>
                <a:spcPts val="400"/>
              </a:spcBef>
              <a:buSzPct val="80000"/>
              <a:defRPr sz="1800">
                <a:solidFill>
                  <a:srgbClr val="000000"/>
                </a:solidFill>
              </a:defRPr>
            </a:pPr>
            <a:r>
              <a:rPr lang="en-AU" sz="2100" dirty="0">
                <a:solidFill>
                  <a:schemeClr val="bg2">
                    <a:lumMod val="10000"/>
                  </a:schemeClr>
                </a:solidFill>
              </a:rPr>
              <a:t>The teacher will call out numbers “one…two…three….four”, a number for each spot </a:t>
            </a:r>
            <a:r>
              <a:rPr lang="en-AU" sz="2100" dirty="0" smtClean="0">
                <a:solidFill>
                  <a:schemeClr val="bg2">
                    <a:lumMod val="10000"/>
                  </a:schemeClr>
                </a:solidFill>
              </a:rPr>
              <a:t>.</a:t>
            </a:r>
            <a:endParaRPr lang="en-AU" sz="2100" dirty="0">
              <a:solidFill>
                <a:schemeClr val="bg2">
                  <a:lumMod val="10000"/>
                </a:schemeClr>
              </a:solidFill>
            </a:endParaRPr>
          </a:p>
          <a:p>
            <a:pPr marL="539750" indent="-285750">
              <a:spcBef>
                <a:spcPts val="400"/>
              </a:spcBef>
              <a:buSzPct val="80000"/>
              <a:defRPr sz="1800">
                <a:solidFill>
                  <a:srgbClr val="000000"/>
                </a:solidFill>
              </a:defRPr>
            </a:pPr>
            <a:r>
              <a:rPr lang="en-AU" sz="2100" dirty="0">
                <a:solidFill>
                  <a:schemeClr val="bg2">
                    <a:lumMod val="10000"/>
                  </a:schemeClr>
                </a:solidFill>
              </a:rPr>
              <a:t>The teacher will instruct you what to do with each number before it is called </a:t>
            </a:r>
            <a:r>
              <a:rPr lang="en-AU" sz="2100" dirty="0" smtClean="0">
                <a:solidFill>
                  <a:schemeClr val="bg2">
                    <a:lumMod val="10000"/>
                  </a:schemeClr>
                </a:solidFill>
              </a:rPr>
              <a:t>out.</a:t>
            </a:r>
            <a:endParaRPr lang="en-AU" sz="2100" dirty="0">
              <a:solidFill>
                <a:schemeClr val="bg2">
                  <a:lumMod val="10000"/>
                </a:schemeClr>
              </a:solidFill>
            </a:endParaRPr>
          </a:p>
          <a:p>
            <a:pPr marL="539750" indent="-285750">
              <a:spcBef>
                <a:spcPts val="400"/>
              </a:spcBef>
              <a:buSzPct val="80000"/>
              <a:defRPr sz="1800">
                <a:solidFill>
                  <a:srgbClr val="000000"/>
                </a:solidFill>
              </a:defRPr>
            </a:pPr>
            <a:r>
              <a:rPr lang="en-AU" sz="2100" dirty="0">
                <a:solidFill>
                  <a:schemeClr val="bg2">
                    <a:lumMod val="10000"/>
                  </a:schemeClr>
                </a:solidFill>
              </a:rPr>
              <a:t>The teacher may call the spots out of order and in slow or fast </a:t>
            </a:r>
            <a:r>
              <a:rPr lang="en-AU" sz="2100" dirty="0" smtClean="0">
                <a:solidFill>
                  <a:schemeClr val="bg2">
                    <a:lumMod val="10000"/>
                  </a:schemeClr>
                </a:solidFill>
              </a:rPr>
              <a:t>time.</a:t>
            </a:r>
            <a:endParaRPr lang="en-AU" sz="2100" dirty="0">
              <a:solidFill>
                <a:schemeClr val="bg2">
                  <a:lumMod val="10000"/>
                </a:schemeClr>
              </a:solidFill>
            </a:endParaRPr>
          </a:p>
          <a:p>
            <a:pPr marL="539750" indent="-285750">
              <a:spcBef>
                <a:spcPts val="400"/>
              </a:spcBef>
              <a:buSzPct val="80000"/>
              <a:defRPr sz="1800">
                <a:solidFill>
                  <a:srgbClr val="000000"/>
                </a:solidFill>
              </a:defRPr>
            </a:pPr>
            <a:r>
              <a:rPr lang="en-AU" sz="2100" dirty="0">
                <a:solidFill>
                  <a:schemeClr val="bg2">
                    <a:lumMod val="10000"/>
                  </a:schemeClr>
                </a:solidFill>
              </a:rPr>
              <a:t>Dancers may even call out the spots at random </a:t>
            </a:r>
            <a:r>
              <a:rPr lang="en-AU" sz="2100" dirty="0" smtClean="0">
                <a:solidFill>
                  <a:schemeClr val="bg2">
                    <a:lumMod val="10000"/>
                  </a:schemeClr>
                </a:solidFill>
              </a:rPr>
              <a:t>themselves.</a:t>
            </a:r>
            <a:endParaRPr lang="en-AU" sz="2100" dirty="0">
              <a:solidFill>
                <a:schemeClr val="bg2">
                  <a:lumMod val="10000"/>
                </a:schemeClr>
              </a:solidFill>
            </a:endParaRPr>
          </a:p>
          <a:p>
            <a:pPr marL="254000" indent="0">
              <a:spcBef>
                <a:spcPts val="400"/>
              </a:spcBef>
              <a:buSzPct val="80000"/>
              <a:buNone/>
              <a:defRPr sz="1800">
                <a:solidFill>
                  <a:srgbClr val="000000"/>
                </a:solidFill>
              </a:defRPr>
            </a:pPr>
            <a:endParaRPr lang="en-AU" sz="2100" dirty="0">
              <a:solidFill>
                <a:schemeClr val="bg2">
                  <a:lumMod val="10000"/>
                </a:schemeClr>
              </a:solidFill>
            </a:endParaRPr>
          </a:p>
          <a:p>
            <a:pPr marL="254000" indent="0">
              <a:spcBef>
                <a:spcPts val="400"/>
              </a:spcBef>
              <a:buSzPct val="80000"/>
              <a:buNone/>
              <a:defRPr sz="1800">
                <a:solidFill>
                  <a:srgbClr val="000000"/>
                </a:solidFill>
              </a:defRPr>
            </a:pPr>
            <a:r>
              <a:rPr lang="en-AU" sz="2100" dirty="0">
                <a:solidFill>
                  <a:schemeClr val="bg2">
                    <a:lumMod val="10000"/>
                  </a:schemeClr>
                </a:solidFill>
              </a:rPr>
              <a:t>The music and chosen point in space are impulses motivating </a:t>
            </a:r>
            <a:r>
              <a:rPr lang="en-AU" sz="2100" dirty="0" smtClean="0">
                <a:solidFill>
                  <a:schemeClr val="bg2">
                    <a:lumMod val="10000"/>
                  </a:schemeClr>
                </a:solidFill>
              </a:rPr>
              <a:t>movement.</a:t>
            </a:r>
            <a:endParaRPr lang="en-AU" sz="2100" dirty="0">
              <a:solidFill>
                <a:schemeClr val="bg2">
                  <a:lumMod val="10000"/>
                </a:schemeClr>
              </a:solidFill>
            </a:endParaRPr>
          </a:p>
        </p:txBody>
      </p:sp>
      <p:pic>
        <p:nvPicPr>
          <p:cNvPr id="5" name="Picture 4">
            <a:extLst>
              <a:ext uri="{FF2B5EF4-FFF2-40B4-BE49-F238E27FC236}">
                <a16:creationId xmlns:a16="http://schemas.microsoft.com/office/drawing/2014/main" id="{CAF153FB-60F6-4324-BDE9-02A8F3722533}"/>
              </a:ext>
            </a:extLst>
          </p:cNvPr>
          <p:cNvPicPr>
            <a:picLocks noChangeAspect="1"/>
          </p:cNvPicPr>
          <p:nvPr/>
        </p:nvPicPr>
        <p:blipFill>
          <a:blip r:embed="rId3"/>
          <a:stretch>
            <a:fillRect/>
          </a:stretch>
        </p:blipFill>
        <p:spPr>
          <a:xfrm>
            <a:off x="6744514" y="1484313"/>
            <a:ext cx="4896624" cy="2754351"/>
          </a:xfrm>
          <a:prstGeom prst="rect">
            <a:avLst/>
          </a:prstGeom>
        </p:spPr>
      </p:pic>
    </p:spTree>
    <p:extLst>
      <p:ext uri="{BB962C8B-B14F-4D97-AF65-F5344CB8AC3E}">
        <p14:creationId xmlns:p14="http://schemas.microsoft.com/office/powerpoint/2010/main" val="382012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472334"/>
            <a:ext cx="10515600" cy="1325563"/>
          </a:xfrm>
          <a:prstGeom prst="rect">
            <a:avLst/>
          </a:prstGeom>
        </p:spPr>
        <p:txBody>
          <a:bodyPr/>
          <a:lstStyle/>
          <a:p>
            <a:r>
              <a:rPr lang="en-AU" b="1" dirty="0">
                <a:solidFill>
                  <a:srgbClr val="C00000"/>
                </a:solidFill>
              </a:rPr>
              <a:t>Task four: body parts take control</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423746" y="1387846"/>
            <a:ext cx="6924908" cy="4346203"/>
          </a:xfrm>
          <a:prstGeom prst="rect">
            <a:avLst/>
          </a:prstGeom>
        </p:spPr>
        <p:txBody>
          <a:bodyPr>
            <a:noAutofit/>
          </a:bodyPr>
          <a:lstStyle/>
          <a:p>
            <a:pPr>
              <a:lnSpc>
                <a:spcPct val="110000"/>
              </a:lnSpc>
            </a:pPr>
            <a:r>
              <a:rPr lang="en-US" sz="1800" dirty="0"/>
              <a:t>Explore walking across the floor on various levels. Choose 4 levels to walk on. You can travel in any direction across the room you choose.  </a:t>
            </a:r>
          </a:p>
          <a:p>
            <a:pPr>
              <a:lnSpc>
                <a:spcPct val="110000"/>
              </a:lnSpc>
            </a:pPr>
            <a:r>
              <a:rPr lang="en-US" sz="1800" dirty="0"/>
              <a:t>Example: take four steps with knees bent (medium level), four steps crawling (low level), four steps on tip toes (high level), four steps natural, and four steps natural turning, etc. Do this in any order, moving in any direction. Remember this order. Everyone in the class must have their own order. </a:t>
            </a:r>
          </a:p>
          <a:p>
            <a:pPr>
              <a:lnSpc>
                <a:spcPct val="110000"/>
              </a:lnSpc>
            </a:pPr>
            <a:r>
              <a:rPr lang="en-US" sz="1800" dirty="0"/>
              <a:t>Return across the floor in the same combination, but now lead the movement with your right elbow.</a:t>
            </a:r>
          </a:p>
          <a:p>
            <a:pPr>
              <a:lnSpc>
                <a:spcPct val="110000"/>
              </a:lnSpc>
            </a:pPr>
            <a:r>
              <a:rPr lang="en-US" sz="1800" dirty="0"/>
              <a:t>Next try leading with your head.</a:t>
            </a:r>
          </a:p>
          <a:p>
            <a:pPr>
              <a:lnSpc>
                <a:spcPct val="110000"/>
              </a:lnSpc>
            </a:pPr>
            <a:r>
              <a:rPr lang="en-US" sz="1800" dirty="0"/>
              <a:t>Now lead with whatever body part you so choose. Be sure to emphasize the chosen body part that is working.</a:t>
            </a:r>
          </a:p>
          <a:p>
            <a:pPr>
              <a:lnSpc>
                <a:spcPct val="110000"/>
              </a:lnSpc>
            </a:pPr>
            <a:r>
              <a:rPr lang="en-US" sz="1800" dirty="0"/>
              <a:t>The selected body part is the impulse and motivation for movement. </a:t>
            </a:r>
          </a:p>
          <a:p>
            <a:pPr marL="254000" indent="0">
              <a:lnSpc>
                <a:spcPct val="110000"/>
              </a:lnSpc>
              <a:spcBef>
                <a:spcPts val="400"/>
              </a:spcBef>
              <a:buSzPct val="80000"/>
              <a:buNone/>
              <a:defRPr sz="1800">
                <a:solidFill>
                  <a:srgbClr val="000000"/>
                </a:solidFill>
              </a:defRPr>
            </a:pPr>
            <a:endParaRPr lang="en-AU" sz="1800" dirty="0">
              <a:solidFill>
                <a:schemeClr val="bg2">
                  <a:lumMod val="10000"/>
                </a:schemeClr>
              </a:solidFill>
            </a:endParaRPr>
          </a:p>
        </p:txBody>
      </p:sp>
      <p:pic>
        <p:nvPicPr>
          <p:cNvPr id="6" name="Picture 5">
            <a:extLst>
              <a:ext uri="{FF2B5EF4-FFF2-40B4-BE49-F238E27FC236}">
                <a16:creationId xmlns:a16="http://schemas.microsoft.com/office/drawing/2014/main" id="{DD6FA766-F92A-401D-B6FE-765824862F10}"/>
              </a:ext>
            </a:extLst>
          </p:cNvPr>
          <p:cNvPicPr>
            <a:picLocks noChangeAspect="1"/>
          </p:cNvPicPr>
          <p:nvPr/>
        </p:nvPicPr>
        <p:blipFill>
          <a:blip r:embed="rId3"/>
          <a:stretch>
            <a:fillRect/>
          </a:stretch>
        </p:blipFill>
        <p:spPr>
          <a:xfrm>
            <a:off x="7440846" y="1484313"/>
            <a:ext cx="4231687" cy="2818709"/>
          </a:xfrm>
          <a:prstGeom prst="rect">
            <a:avLst/>
          </a:prstGeom>
        </p:spPr>
      </p:pic>
    </p:spTree>
    <p:extLst>
      <p:ext uri="{BB962C8B-B14F-4D97-AF65-F5344CB8AC3E}">
        <p14:creationId xmlns:p14="http://schemas.microsoft.com/office/powerpoint/2010/main" val="344364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494637"/>
            <a:ext cx="10515600" cy="1325563"/>
          </a:xfrm>
          <a:prstGeom prst="rect">
            <a:avLst/>
          </a:prstGeom>
        </p:spPr>
        <p:txBody>
          <a:bodyPr/>
          <a:lstStyle/>
          <a:p>
            <a:r>
              <a:rPr lang="en-AU" b="1" dirty="0">
                <a:solidFill>
                  <a:srgbClr val="C00000"/>
                </a:solidFill>
              </a:rPr>
              <a:t>Task five: temporal variations</a:t>
            </a:r>
          </a:p>
        </p:txBody>
      </p:sp>
      <p:sp>
        <p:nvSpPr>
          <p:cNvPr id="7" name="Content Placeholder 2">
            <a:extLst>
              <a:ext uri="{FF2B5EF4-FFF2-40B4-BE49-F238E27FC236}">
                <a16:creationId xmlns:a16="http://schemas.microsoft.com/office/drawing/2014/main" id="{34CA3FBE-FE1B-43CF-B558-057C9E4008BA}"/>
              </a:ext>
            </a:extLst>
          </p:cNvPr>
          <p:cNvSpPr>
            <a:spLocks noGrp="1"/>
          </p:cNvSpPr>
          <p:nvPr>
            <p:ph idx="4294967295"/>
          </p:nvPr>
        </p:nvSpPr>
        <p:spPr>
          <a:xfrm>
            <a:off x="515939" y="1484312"/>
            <a:ext cx="5543550" cy="4249737"/>
          </a:xfrm>
          <a:prstGeom prst="rect">
            <a:avLst/>
          </a:prstGeom>
        </p:spPr>
        <p:txBody>
          <a:bodyPr>
            <a:noAutofit/>
          </a:bodyPr>
          <a:lstStyle/>
          <a:p>
            <a:r>
              <a:rPr lang="en-US" sz="2100" dirty="0"/>
              <a:t>Learn a sequence taught by the classroom teacher. </a:t>
            </a:r>
          </a:p>
          <a:p>
            <a:r>
              <a:rPr lang="en-US" sz="2100" dirty="0"/>
              <a:t>Manipulate this using temporal variations. </a:t>
            </a:r>
          </a:p>
          <a:p>
            <a:r>
              <a:rPr lang="en-US" sz="2100" dirty="0"/>
              <a:t>Add stillness and dynamics to quicken or slow the movement. </a:t>
            </a:r>
          </a:p>
          <a:p>
            <a:r>
              <a:rPr lang="en-US" sz="2100" dirty="0"/>
              <a:t>Retrograde this movement and rewind. How does this change the timing and transitions?</a:t>
            </a:r>
          </a:p>
          <a:p>
            <a:r>
              <a:rPr lang="en-US" sz="2100" dirty="0"/>
              <a:t>Perform this in groups, with your own timing. How does this make the movement more interesting as a phrase? </a:t>
            </a:r>
          </a:p>
          <a:p>
            <a:pPr marL="0" indent="0">
              <a:buNone/>
            </a:pPr>
            <a:endParaRPr lang="en-US" sz="2100" dirty="0"/>
          </a:p>
        </p:txBody>
      </p:sp>
      <p:pic>
        <p:nvPicPr>
          <p:cNvPr id="4" name="Picture 3">
            <a:extLst>
              <a:ext uri="{FF2B5EF4-FFF2-40B4-BE49-F238E27FC236}">
                <a16:creationId xmlns:a16="http://schemas.microsoft.com/office/drawing/2014/main" id="{E29D8C51-F203-4681-AC42-33260499A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922" y="1484312"/>
            <a:ext cx="2849078" cy="3561347"/>
          </a:xfrm>
          <a:prstGeom prst="rect">
            <a:avLst/>
          </a:prstGeom>
        </p:spPr>
      </p:pic>
    </p:spTree>
    <p:extLst>
      <p:ext uri="{BB962C8B-B14F-4D97-AF65-F5344CB8AC3E}">
        <p14:creationId xmlns:p14="http://schemas.microsoft.com/office/powerpoint/2010/main" val="2928246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73A817663EA42B3E0B0E42AB0D4E1" ma:contentTypeVersion="4" ma:contentTypeDescription="Create a new document." ma:contentTypeScope="" ma:versionID="b5b89e9661da03447f432e8032df9daa">
  <xsd:schema xmlns:xsd="http://www.w3.org/2001/XMLSchema" xmlns:xs="http://www.w3.org/2001/XMLSchema" xmlns:p="http://schemas.microsoft.com/office/2006/metadata/properties" xmlns:ns2="031f4bbe-2dea-43e9-b264-4a13c49315a6" xmlns:ns3="399e3732-e69e-4531-8f09-0a2675998c62" targetNamespace="http://schemas.microsoft.com/office/2006/metadata/properties" ma:root="true" ma:fieldsID="73a694be8832c748ad655bd7402f3cf9" ns2:_="" ns3:_="">
    <xsd:import namespace="031f4bbe-2dea-43e9-b264-4a13c49315a6"/>
    <xsd:import namespace="399e3732-e69e-4531-8f09-0a2675998c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4bbe-2dea-43e9-b264-4a13c49315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9e3732-e69e-4531-8f09-0a2675998c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469973-E5B9-490A-9E7A-106AA75D8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f4bbe-2dea-43e9-b264-4a13c49315a6"/>
    <ds:schemaRef ds:uri="399e3732-e69e-4531-8f09-0a2675998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50B6BA-1978-41DB-8105-E6189ADEA4BF}">
  <ds:schemaRefs>
    <ds:schemaRef ds:uri="http://schemas.microsoft.com/sharepoint/v3/contenttype/forms"/>
  </ds:schemaRefs>
</ds:datastoreItem>
</file>

<file path=customXml/itemProps3.xml><?xml version="1.0" encoding="utf-8"?>
<ds:datastoreItem xmlns:ds="http://schemas.openxmlformats.org/officeDocument/2006/customXml" ds:itemID="{5405B7DE-7466-4105-9149-84B97AA57154}">
  <ds:schemaRefs>
    <ds:schemaRef ds:uri="http://purl.org/dc/elements/1.1/"/>
    <ds:schemaRef ds:uri="http://schemas.microsoft.com/office/2006/documentManagement/types"/>
    <ds:schemaRef ds:uri="http://schemas.microsoft.com/office/infopath/2007/PartnerControls"/>
    <ds:schemaRef ds:uri="031f4bbe-2dea-43e9-b264-4a13c49315a6"/>
    <ds:schemaRef ds:uri="http://www.w3.org/XML/1998/namespace"/>
    <ds:schemaRef ds:uri="http://schemas.microsoft.com/office/2006/metadata/properties"/>
    <ds:schemaRef ds:uri="http://purl.org/dc/terms/"/>
    <ds:schemaRef ds:uri="http://schemas.openxmlformats.org/package/2006/metadata/core-properties"/>
    <ds:schemaRef ds:uri="399e3732-e69e-4531-8f09-0a2675998c6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1267</TotalTime>
  <Words>1578</Words>
  <Application>Microsoft Office PowerPoint</Application>
  <PresentationFormat>Widescreen</PresentationFormat>
  <Paragraphs>179</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Exploring improvisation</vt:lpstr>
      <vt:lpstr>Improvisation tasks to get the mind and body moving</vt:lpstr>
      <vt:lpstr>The elements of dance: space, time and dynamics</vt:lpstr>
      <vt:lpstr>Task one: personal space</vt:lpstr>
      <vt:lpstr>Task two: action words </vt:lpstr>
      <vt:lpstr>Task two: action words</vt:lpstr>
      <vt:lpstr>Task three: points in space</vt:lpstr>
      <vt:lpstr>Task four: body parts take control</vt:lpstr>
      <vt:lpstr>Task five: temporal variations</vt:lpstr>
      <vt:lpstr>Task six: isolating an impulse </vt:lpstr>
      <vt:lpstr>Task seven: building and manipulating </vt:lpstr>
      <vt:lpstr>Task eight: moving energy</vt:lpstr>
      <vt:lpstr>Task nine: problem solving</vt:lpstr>
      <vt:lpstr>Task ten: impulse dance</vt:lpstr>
      <vt:lpstr>Creation and manipulation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to stage</dc:title>
  <dc:creator>Ricketts, Cathryn</dc:creator>
  <cp:lastModifiedBy>Cathryn Ricketts</cp:lastModifiedBy>
  <cp:revision>128</cp:revision>
  <dcterms:created xsi:type="dcterms:W3CDTF">2017-11-15T00:40:17Z</dcterms:created>
  <dcterms:modified xsi:type="dcterms:W3CDTF">2018-07-03T04:59:51Z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0x010100B6373A817663EA42B3E0B0E42AB0D4E1</vt:lpwstr>
  </property>
</Properties>
</file>