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61" r:id="rId6"/>
    <p:sldId id="264" r:id="rId7"/>
    <p:sldId id="263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2"/>
    <p:restoredTop sz="94661"/>
  </p:normalViewPr>
  <p:slideViewPr>
    <p:cSldViewPr snapToGrid="0">
      <p:cViewPr varScale="1">
        <p:scale>
          <a:sx n="98" d="100"/>
          <a:sy n="98" d="100"/>
        </p:scale>
        <p:origin x="8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2trtkcohkrm90.cloudfront.net/images/emoji/apple/ios-10/256/octopus.pn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5/53/Emoticon_Smile_Face.svg/295px-Emoticon_Smile_Face.svg.p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l-that-is-interesting.com/wordpress/wp-content/uploads/2017/05/hobo-code-bricks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0.tnwcdn.com/wp-content/blogs.dir/1/files/2015/05/Screen-Shot-2015-05-12-at-11.50.59-%E2%98%80%EF%B8%8F-1200x580.p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http://d2trtkcohkrm90.cloudfront.net/images/emoji/apple/ios-10/256/octopus.png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 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https://upload.wikimedia.org/wikipedia/commons/thumb/5/53/Emoticon_Smile_Face.svg/295px-Emoticon_Smile_Face.svg.png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https://getemoji.com/assets/og/mobile.png  accessed 10/12/2017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http://all-that-is-interesting.com/wordpress/wp-content/uploads/2017/05/hobo-code-bricks.jpg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https://cdn0.tnwcdn.com/wp-content/blogs.dir/1/files/2015/05/Screen-Shot-2015-05-12-at-11.50.59-%E2%98%80%EF%B8%8F-1200x580.png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key-learning-areas/creative-art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63B203-95E8-6B4D-92B7-F0031CAD4928}"/>
              </a:ext>
            </a:extLst>
          </p:cNvPr>
          <p:cNvSpPr/>
          <p:nvPr userDrawn="1"/>
        </p:nvSpPr>
        <p:spPr>
          <a:xfrm>
            <a:off x="419100" y="6386245"/>
            <a:ext cx="10713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and Teaching Directorate, Secondary Education © </a:t>
            </a:r>
            <a:r>
              <a:rPr lang="en-AU" sz="1000" b="0" i="0" u="sng" dirty="0">
                <a:solidFill>
                  <a:srgbClr val="005ED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NSW Department of Education</a:t>
            </a:r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July 2018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pos="3795" userDrawn="1">
          <p15:clr>
            <a:srgbClr val="FBAE40"/>
          </p15:clr>
        </p15:guide>
        <p15:guide id="6" orient="horz" pos="3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ofugu.com/japan/emoji/" TargetMode="External"/><Relationship Id="rId4" Type="http://schemas.openxmlformats.org/officeDocument/2006/relationships/hyperlink" Target="https://www.youtube.com/watch?v=SoZlB9pFV2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 idx="4294967295"/>
          </p:nvPr>
        </p:nvSpPr>
        <p:spPr>
          <a:xfrm>
            <a:off x="0" y="6013396"/>
            <a:ext cx="12192000" cy="697230"/>
          </a:xfrm>
          <a:prstGeom prst="rect">
            <a:avLst/>
          </a:prstGeom>
        </p:spPr>
        <p:txBody>
          <a:bodyPr/>
          <a:lstStyle>
            <a:lvl1pPr defTabSz="841247">
              <a:defRPr sz="4048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latin typeface="Calibri" panose="020F0502020204030204" pitchFamily="34" charset="0"/>
              </a:rPr>
              <a:t>Emojis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7848600" cy="1325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Emojis</a:t>
            </a:r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15938" y="1484313"/>
            <a:ext cx="5508625" cy="4249737"/>
          </a:xfrm>
          <a:prstGeom prst="rect">
            <a:avLst/>
          </a:prstGeom>
        </p:spPr>
        <p:txBody>
          <a:bodyPr/>
          <a:lstStyle/>
          <a:p>
            <a:pPr>
              <a:buSzTx/>
            </a:pPr>
            <a:r>
              <a:rPr dirty="0"/>
              <a:t>Emoji </a:t>
            </a:r>
            <a:r>
              <a:rPr lang="en-AU" dirty="0"/>
              <a:t>- </a:t>
            </a:r>
            <a:r>
              <a:rPr dirty="0"/>
              <a:t>means picture character in Japanese</a:t>
            </a:r>
            <a:r>
              <a:rPr lang="en-AU" dirty="0"/>
              <a:t>.</a:t>
            </a:r>
            <a:endParaRPr dirty="0"/>
          </a:p>
          <a:p>
            <a:pPr>
              <a:buSzTx/>
            </a:pPr>
            <a:r>
              <a:rPr dirty="0"/>
              <a:t>In English it is known as a  pictograph</a:t>
            </a:r>
            <a:r>
              <a:rPr lang="en-AU" dirty="0"/>
              <a:t>.</a:t>
            </a:r>
            <a:endParaRPr dirty="0"/>
          </a:p>
          <a:p>
            <a:pPr>
              <a:buSzTx/>
            </a:pPr>
            <a:r>
              <a:rPr dirty="0"/>
              <a:t>Similar to an emoticon it can be a facial expression, common object, animal, etc.</a:t>
            </a:r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79" y="1631389"/>
            <a:ext cx="3251201" cy="325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9685867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Emoticons</a:t>
            </a:r>
          </a:p>
        </p:txBody>
      </p:sp>
      <p:sp>
        <p:nvSpPr>
          <p:cNvPr id="132" name="Content Placeholder 4"/>
          <p:cNvSpPr txBox="1">
            <a:spLocks noGrp="1"/>
          </p:cNvSpPr>
          <p:nvPr>
            <p:ph type="body" sz="quarter" idx="4294967295"/>
          </p:nvPr>
        </p:nvSpPr>
        <p:spPr>
          <a:xfrm>
            <a:off x="515938" y="1484313"/>
            <a:ext cx="5508625" cy="4249737"/>
          </a:xfrm>
          <a:prstGeom prst="rect">
            <a:avLst/>
          </a:prstGeom>
        </p:spPr>
        <p:txBody>
          <a:bodyPr/>
          <a:lstStyle/>
          <a:p>
            <a:r>
              <a:rPr dirty="0"/>
              <a:t>Emoticons are graphic representations of facial expression</a:t>
            </a:r>
            <a:r>
              <a:rPr lang="en-AU" dirty="0"/>
              <a:t>s.</a:t>
            </a:r>
          </a:p>
          <a:p>
            <a:r>
              <a:rPr lang="en-AU" dirty="0"/>
              <a:t>They</a:t>
            </a:r>
            <a:r>
              <a:rPr dirty="0"/>
              <a:t> us</a:t>
            </a:r>
            <a:r>
              <a:rPr lang="en-AU" dirty="0"/>
              <a:t>e</a:t>
            </a:r>
            <a:r>
              <a:rPr dirty="0"/>
              <a:t> typographic letters</a:t>
            </a:r>
            <a:r>
              <a:rPr lang="en-AU" dirty="0"/>
              <a:t>,</a:t>
            </a:r>
            <a:r>
              <a:rPr dirty="0"/>
              <a:t> numbers</a:t>
            </a:r>
            <a:r>
              <a:rPr lang="en-AU" dirty="0"/>
              <a:t>,</a:t>
            </a:r>
            <a:r>
              <a:rPr dirty="0"/>
              <a:t> and symbols</a:t>
            </a:r>
            <a:r>
              <a:rPr lang="en-AU" dirty="0"/>
              <a:t>.</a:t>
            </a:r>
            <a:endParaRPr dirty="0"/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268" y="1555750"/>
            <a:ext cx="3746501" cy="374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69419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AU" dirty="0">
                <a:latin typeface="Calibri" panose="020F0502020204030204" pitchFamily="34" charset="0"/>
              </a:rPr>
              <a:t>The history of </a:t>
            </a:r>
            <a:r>
              <a:rPr dirty="0">
                <a:latin typeface="Calibri" panose="020F0502020204030204" pitchFamily="34" charset="0"/>
              </a:rPr>
              <a:t>Emojis</a:t>
            </a:r>
          </a:p>
        </p:txBody>
      </p:sp>
      <p:pic>
        <p:nvPicPr>
          <p:cNvPr id="122" name="page3image2416.jpg" descr="page3image24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1" y="3478184"/>
            <a:ext cx="4780593" cy="24927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265CEA-95FF-4299-9820-5DD499082C2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15937" y="1484313"/>
            <a:ext cx="9452815" cy="18239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Watch the video </a:t>
            </a:r>
            <a:r>
              <a:rPr lang="en-AU" dirty="0">
                <a:hlinkClick r:id="rId4"/>
              </a:rPr>
              <a:t>The History of Emoji </a:t>
            </a:r>
            <a:r>
              <a:rPr lang="en-AU" dirty="0"/>
              <a:t>(00:04:52).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Read the article </a:t>
            </a:r>
            <a:r>
              <a:rPr lang="en-AU" dirty="0">
                <a:hlinkClick r:id="rId5"/>
              </a:rPr>
              <a:t>Emoji – Japan’s talking pictures</a:t>
            </a:r>
            <a:r>
              <a:rPr lang="en-A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Create a timeline in your visual design journal/blog detailing the evolvement of the emoji over time.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1982525"/>
            <a:ext cx="7586634" cy="354844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F4807F7-76FC-3541-BA2D-A24EC4DE25F3}"/>
              </a:ext>
            </a:extLst>
          </p:cNvPr>
          <p:cNvSpPr txBox="1">
            <a:spLocks/>
          </p:cNvSpPr>
          <p:nvPr/>
        </p:nvSpPr>
        <p:spPr>
          <a:xfrm>
            <a:off x="515938" y="571407"/>
            <a:ext cx="9452815" cy="1823937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None/>
            </a:pPr>
            <a:r>
              <a:rPr lang="en-AU" dirty="0"/>
              <a:t>Emojis use simple shapes and stylising.</a:t>
            </a:r>
          </a:p>
          <a:p>
            <a:pPr marL="0" indent="0" hangingPunct="1">
              <a:buNone/>
            </a:pPr>
            <a:r>
              <a:rPr lang="en-AU" dirty="0"/>
              <a:t>They may include the whole object in profile or just a close up such as the face.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AU" dirty="0">
                <a:latin typeface="Calibri" panose="020F0502020204030204" pitchFamily="34" charset="0"/>
              </a:rPr>
              <a:t>World Wildlife Fund - WWF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515938" y="1488936"/>
            <a:ext cx="5508625" cy="450845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2000"/>
              </a:lnSpc>
              <a:defRPr sz="2700"/>
            </a:lvl1pPr>
          </a:lstStyle>
          <a:p>
            <a:r>
              <a:rPr dirty="0"/>
              <a:t>The </a:t>
            </a:r>
            <a:r>
              <a:rPr lang="en-AU" dirty="0"/>
              <a:t>WWF’s logo is one of the most</a:t>
            </a:r>
            <a:r>
              <a:rPr dirty="0"/>
              <a:t> iconic pictograms /emojis </a:t>
            </a:r>
            <a:r>
              <a:rPr lang="en-AU" dirty="0"/>
              <a:t>in the world.</a:t>
            </a:r>
          </a:p>
          <a:p>
            <a:r>
              <a:rPr lang="en-AU" dirty="0"/>
              <a:t>They recently </a:t>
            </a:r>
            <a:r>
              <a:rPr dirty="0"/>
              <a:t>used emojis in </a:t>
            </a:r>
            <a:r>
              <a:rPr lang="en-AU" dirty="0"/>
              <a:t>an</a:t>
            </a:r>
            <a:r>
              <a:rPr dirty="0"/>
              <a:t> awareness campaign about endangered animals</a:t>
            </a:r>
            <a:r>
              <a:rPr lang="en-AU" dirty="0"/>
              <a:t>.</a:t>
            </a:r>
          </a:p>
          <a:p>
            <a:pPr marL="0" indent="0">
              <a:buNone/>
            </a:pPr>
            <a:r>
              <a:rPr lang="en-AU" dirty="0"/>
              <a:t>Activity -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Use the internet to find another company who used emojis in their advertising campaign.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Write a report on how effective it was.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12204"/>
            <a:ext cx="5582679" cy="2593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AU" dirty="0">
                <a:latin typeface="Calibri" panose="020F0502020204030204" pitchFamily="34" charset="0"/>
              </a:rPr>
              <a:t>Cultural Emojis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15938" y="1484313"/>
            <a:ext cx="8471945" cy="3818300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lnSpc>
                <a:spcPct val="81000"/>
              </a:lnSpc>
              <a:buNone/>
            </a:pPr>
            <a:r>
              <a:rPr lang="en-AU" dirty="0"/>
              <a:t>In your visual design journal/blog, research and answer:</a:t>
            </a:r>
          </a:p>
          <a:p>
            <a:pPr marL="514350" indent="-514350">
              <a:lnSpc>
                <a:spcPct val="81000"/>
              </a:lnSpc>
              <a:buFont typeface="+mj-lt"/>
              <a:buAutoNum type="arabicPeriod"/>
            </a:pPr>
            <a:r>
              <a:rPr lang="en-AU" dirty="0"/>
              <a:t>What are some examples of culture specific emojis?</a:t>
            </a:r>
          </a:p>
          <a:p>
            <a:pPr marL="514350" indent="-514350">
              <a:lnSpc>
                <a:spcPct val="81000"/>
              </a:lnSpc>
              <a:buFont typeface="+mj-lt"/>
              <a:buAutoNum type="arabicPeriod"/>
            </a:pPr>
            <a:r>
              <a:rPr lang="en-AU" dirty="0"/>
              <a:t>Why are they important?</a:t>
            </a:r>
          </a:p>
          <a:p>
            <a:pPr marL="514350" indent="-514350">
              <a:lnSpc>
                <a:spcPct val="81000"/>
              </a:lnSpc>
              <a:buFont typeface="+mj-lt"/>
              <a:buAutoNum type="arabicPeriod"/>
            </a:pPr>
            <a:r>
              <a:rPr lang="en-AU" dirty="0"/>
              <a:t>How are emojis culturally sensitive to varying skin colours and beliefs?</a:t>
            </a:r>
          </a:p>
          <a:p>
            <a:pPr marL="514350" indent="-514350">
              <a:lnSpc>
                <a:spcPct val="81000"/>
              </a:lnSpc>
              <a:buFont typeface="+mj-lt"/>
              <a:buAutoNum type="arabicPeriod"/>
            </a:pPr>
            <a:r>
              <a:rPr lang="en-AU" dirty="0"/>
              <a:t>Could this be improved?</a:t>
            </a:r>
          </a:p>
          <a:p>
            <a:pPr marL="0" indent="0">
              <a:lnSpc>
                <a:spcPct val="81000"/>
              </a:lnSpc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Widescreen</PresentationFormat>
  <Paragraphs>31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Emojis</vt:lpstr>
      <vt:lpstr>Emojis</vt:lpstr>
      <vt:lpstr>Emoticons</vt:lpstr>
      <vt:lpstr>The history of Emojis</vt:lpstr>
      <vt:lpstr>PowerPoint Presentation</vt:lpstr>
      <vt:lpstr>World Wildlife Fund - WWF</vt:lpstr>
      <vt:lpstr>Cultural Emojis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arts visual design emojis</dc:title>
  <dc:creator>NSW Department of Education</dc:creator>
  <dcterms:modified xsi:type="dcterms:W3CDTF">2022-10-25T00:46:55Z</dcterms:modified>
</cp:coreProperties>
</file>