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8"/>
  </p:notesMasterIdLst>
  <p:handoutMasterIdLst>
    <p:handoutMasterId r:id="rId49"/>
  </p:handoutMasterIdLst>
  <p:sldIdLst>
    <p:sldId id="256" r:id="rId2"/>
    <p:sldId id="348" r:id="rId3"/>
    <p:sldId id="311" r:id="rId4"/>
    <p:sldId id="312" r:id="rId5"/>
    <p:sldId id="358" r:id="rId6"/>
    <p:sldId id="352" r:id="rId7"/>
    <p:sldId id="359" r:id="rId8"/>
    <p:sldId id="354" r:id="rId9"/>
    <p:sldId id="355" r:id="rId10"/>
    <p:sldId id="356" r:id="rId11"/>
    <p:sldId id="275" r:id="rId12"/>
    <p:sldId id="317" r:id="rId13"/>
    <p:sldId id="318" r:id="rId14"/>
    <p:sldId id="319" r:id="rId15"/>
    <p:sldId id="320" r:id="rId16"/>
    <p:sldId id="321" r:id="rId17"/>
    <p:sldId id="350" r:id="rId18"/>
    <p:sldId id="323" r:id="rId19"/>
    <p:sldId id="322" r:id="rId20"/>
    <p:sldId id="259" r:id="rId21"/>
    <p:sldId id="261" r:id="rId22"/>
    <p:sldId id="304" r:id="rId23"/>
    <p:sldId id="324" r:id="rId24"/>
    <p:sldId id="285" r:id="rId25"/>
    <p:sldId id="325" r:id="rId26"/>
    <p:sldId id="326" r:id="rId27"/>
    <p:sldId id="327" r:id="rId28"/>
    <p:sldId id="351" r:id="rId29"/>
    <p:sldId id="329" r:id="rId30"/>
    <p:sldId id="328" r:id="rId31"/>
    <p:sldId id="330" r:id="rId32"/>
    <p:sldId id="331" r:id="rId33"/>
    <p:sldId id="332" r:id="rId34"/>
    <p:sldId id="333" r:id="rId35"/>
    <p:sldId id="334" r:id="rId36"/>
    <p:sldId id="335" r:id="rId37"/>
    <p:sldId id="360" r:id="rId38"/>
    <p:sldId id="357" r:id="rId39"/>
    <p:sldId id="305" r:id="rId40"/>
    <p:sldId id="338" r:id="rId41"/>
    <p:sldId id="265" r:id="rId42"/>
    <p:sldId id="339" r:id="rId43"/>
    <p:sldId id="340" r:id="rId44"/>
    <p:sldId id="341" r:id="rId45"/>
    <p:sldId id="342" r:id="rId46"/>
    <p:sldId id="343" r:id="rId47"/>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Montserrat" panose="00000500000000000000" pitchFamily="2" charset="0"/>
      <p:regular r:id="rId54"/>
      <p:bold r:id="rId55"/>
      <p:italic r:id="rId56"/>
      <p:boldItalic r:id="rId57"/>
    </p:embeddedFont>
    <p:embeddedFont>
      <p:font typeface="Montserrat Medium" panose="00000600000000000000" pitchFamily="2" charset="0"/>
      <p:regular r:id="rId58"/>
      <p:italic r:id="rId59"/>
    </p:embeddedFont>
    <p:embeddedFont>
      <p:font typeface="Montserrat SemiBold" panose="00000700000000000000" pitchFamily="2" charset="0"/>
      <p:regular r:id="rId60"/>
      <p:bold r:id="rId61"/>
      <p:italic r:id="rId62"/>
      <p:boldItalic r:id="rId63"/>
    </p:embeddedFont>
    <p:embeddedFont>
      <p:font typeface="Public Sans" panose="020B0604020202020204" charset="0"/>
      <p:regular r:id="rId64"/>
      <p:bold r:id="rId65"/>
      <p:italic r:id="rId66"/>
      <p:boldItalic r:id="rId67"/>
    </p:embeddedFont>
    <p:embeddedFont>
      <p:font typeface="Public Sans Light" panose="020B0604020202020204" charset="0"/>
      <p:regular r:id="rId68"/>
      <p:italic r:id="rId6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2681A9-7D58-0AFA-ED9F-A780C1A6EAFE}" name="Jackie King" initials="JK" userId="S::jacquelyn.king1@det.nsw.edu.au::d8b064bb-b302-46ab-9bb5-5991f720e55b" providerId="AD"/>
  <p188:author id="{96D6DFCC-FFCA-6604-345A-679F7C7E5F02}" name="Cathryn Horvat" initials="CH" userId="S::cathryn.horvat@det.nsw.edu.au::c6f8086c-943e-4992-b624-d637c74425ea" providerId="AD"/>
  <p188:author id="{42C0F0FB-B4C2-4274-0CA1-A64C7F1DACA0}" name="Sarah Pacey" initials="SP" userId="S::Sarah.Pacey2@det.nsw.edu.au::4280ed20-4c42-4a59-8e7f-58f2f52d2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BEDFD"/>
    <a:srgbClr val="F6ACB6"/>
    <a:srgbClr val="630019"/>
    <a:srgbClr val="EBEBEB"/>
    <a:srgbClr val="F3E2E6"/>
    <a:srgbClr val="D7153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2" autoAdjust="0"/>
    <p:restoredTop sz="94609"/>
  </p:normalViewPr>
  <p:slideViewPr>
    <p:cSldViewPr snapToGrid="0">
      <p:cViewPr varScale="1">
        <p:scale>
          <a:sx n="84" d="100"/>
          <a:sy n="84" d="100"/>
        </p:scale>
        <p:origin x="108" y="198"/>
      </p:cViewPr>
      <p:guideLst/>
    </p:cSldViewPr>
  </p:slideViewPr>
  <p:outlineViewPr>
    <p:cViewPr>
      <p:scale>
        <a:sx n="33" d="100"/>
        <a:sy n="33" d="100"/>
      </p:scale>
      <p:origin x="0" y="-386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1773"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30/03/2023</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30/03/2023</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1</a:t>
            </a:fld>
            <a:endParaRPr lang="en-AU" dirty="0"/>
          </a:p>
        </p:txBody>
      </p:sp>
    </p:spTree>
    <p:extLst>
      <p:ext uri="{BB962C8B-B14F-4D97-AF65-F5344CB8AC3E}">
        <p14:creationId xmlns:p14="http://schemas.microsoft.com/office/powerpoint/2010/main" val="4040316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0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326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3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11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756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999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581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753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696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77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dirty="0"/>
          </a:p>
        </p:txBody>
      </p:sp>
    </p:spTree>
    <p:extLst>
      <p:ext uri="{BB962C8B-B14F-4D97-AF65-F5344CB8AC3E}">
        <p14:creationId xmlns:p14="http://schemas.microsoft.com/office/powerpoint/2010/main" val="413661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040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04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00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47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424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536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538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9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25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900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1045176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686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35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713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296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3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235395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4176697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dirty="0"/>
          </a:p>
        </p:txBody>
      </p:sp>
    </p:spTree>
    <p:extLst>
      <p:ext uri="{BB962C8B-B14F-4D97-AF65-F5344CB8AC3E}">
        <p14:creationId xmlns:p14="http://schemas.microsoft.com/office/powerpoint/2010/main" val="8384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10</a:t>
            </a:fld>
            <a:endParaRPr lang="en-AU" dirty="0"/>
          </a:p>
        </p:txBody>
      </p:sp>
    </p:spTree>
    <p:extLst>
      <p:ext uri="{BB962C8B-B14F-4D97-AF65-F5344CB8AC3E}">
        <p14:creationId xmlns:p14="http://schemas.microsoft.com/office/powerpoint/2010/main" val="149751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dirty="0"/>
          </a:p>
        </p:txBody>
      </p:sp>
    </p:spTree>
    <p:extLst>
      <p:ext uri="{BB962C8B-B14F-4D97-AF65-F5344CB8AC3E}">
        <p14:creationId xmlns:p14="http://schemas.microsoft.com/office/powerpoint/2010/main" val="29294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597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428287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4265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384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9549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10232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22715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mj-lt"/>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a:t>Click icon to add table</a:t>
            </a:r>
            <a:endParaRPr lang="en-AU" dirty="0"/>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a:t>Click icon to add table</a:t>
            </a:r>
            <a:endParaRPr lang="en-AU" dirty="0"/>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a:t>Click icon to add table</a:t>
            </a:r>
            <a:endParaRPr lang="en-AU" dirty="0"/>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a:t>Click icon to add table</a:t>
            </a: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56517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dirty="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dirty="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6999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71086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dirty="0"/>
              <a:t>Caption</a:t>
            </a:r>
            <a:endParaRPr lang="en-AU" dirty="0"/>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88934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66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919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dirty="0"/>
              <a:t>Caption</a:t>
            </a:r>
            <a:endParaRPr lang="en-AU" dirty="0"/>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741318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01637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969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01627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186238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39426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84156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88789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673595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dirty="0"/>
              <a:t>Caption</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225097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61873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848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45121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dirty="0"/>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dirty="0"/>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dirty="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dirty="0"/>
              <a:t>Caption</a:t>
            </a:r>
            <a:endParaRPr lang="en-AU" dirty="0"/>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563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dirty="0"/>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dirty="0"/>
              <a:t>Click to edit text styles</a:t>
            </a:r>
          </a:p>
          <a:p>
            <a:pPr lvl="1"/>
            <a:r>
              <a:rPr lang="en-US" dirty="0"/>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91259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965956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3039702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_Graphic">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4943A-DDC8-4A45-9C6A-1B4D3557F998}"/>
              </a:ext>
            </a:extLst>
          </p:cNvPr>
          <p:cNvSpPr/>
          <p:nvPr userDrawn="1"/>
        </p:nvSpPr>
        <p:spPr>
          <a:xfrm>
            <a:off x="2"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p>
        </p:txBody>
      </p:sp>
      <p:sp>
        <p:nvSpPr>
          <p:cNvPr id="3" name="Oval 2">
            <a:extLst>
              <a:ext uri="{FF2B5EF4-FFF2-40B4-BE49-F238E27FC236}">
                <a16:creationId xmlns:a16="http://schemas.microsoft.com/office/drawing/2014/main" id="{FFAC3198-B463-4B42-A3DF-0172F6D911E4}"/>
              </a:ext>
            </a:extLst>
          </p:cNvPr>
          <p:cNvSpPr/>
          <p:nvPr userDrawn="1"/>
        </p:nvSpPr>
        <p:spPr>
          <a:xfrm>
            <a:off x="-3865564" y="-4057863"/>
            <a:ext cx="9523200" cy="7142400"/>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p>
        </p:txBody>
      </p:sp>
      <p:sp>
        <p:nvSpPr>
          <p:cNvPr id="12" name="Oval 11">
            <a:extLst>
              <a:ext uri="{FF2B5EF4-FFF2-40B4-BE49-F238E27FC236}">
                <a16:creationId xmlns:a16="http://schemas.microsoft.com/office/drawing/2014/main" id="{BC671F39-5E2E-9C4F-84E2-A8C700DCE9C2}"/>
              </a:ext>
            </a:extLst>
          </p:cNvPr>
          <p:cNvSpPr/>
          <p:nvPr userDrawn="1"/>
        </p:nvSpPr>
        <p:spPr>
          <a:xfrm>
            <a:off x="6096000" y="534221"/>
            <a:ext cx="4099199" cy="3074399"/>
          </a:xfrm>
          <a:prstGeom prst="ellipse">
            <a:avLst/>
          </a:prstGeom>
          <a:no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p>
        </p:txBody>
      </p:sp>
      <p:sp>
        <p:nvSpPr>
          <p:cNvPr id="13" name="Oval 12">
            <a:extLst>
              <a:ext uri="{FF2B5EF4-FFF2-40B4-BE49-F238E27FC236}">
                <a16:creationId xmlns:a16="http://schemas.microsoft.com/office/drawing/2014/main" id="{8982592F-89AC-9342-AF08-FC397D11EE3C}"/>
              </a:ext>
            </a:extLst>
          </p:cNvPr>
          <p:cNvSpPr/>
          <p:nvPr userDrawn="1"/>
        </p:nvSpPr>
        <p:spPr>
          <a:xfrm>
            <a:off x="8542221" y="4266658"/>
            <a:ext cx="2227529" cy="1670647"/>
          </a:xfrm>
          <a:prstGeom prst="ellipse">
            <a:avLst/>
          </a:prstGeom>
          <a:noFill/>
          <a:ln w="254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p>
        </p:txBody>
      </p:sp>
      <p:sp>
        <p:nvSpPr>
          <p:cNvPr id="16" name="Oval 15">
            <a:extLst>
              <a:ext uri="{FF2B5EF4-FFF2-40B4-BE49-F238E27FC236}">
                <a16:creationId xmlns:a16="http://schemas.microsoft.com/office/drawing/2014/main" id="{18A49527-97C5-3A41-B9C7-EB3402A74FAB}"/>
              </a:ext>
            </a:extLst>
          </p:cNvPr>
          <p:cNvSpPr/>
          <p:nvPr userDrawn="1"/>
        </p:nvSpPr>
        <p:spPr>
          <a:xfrm>
            <a:off x="6417393" y="6216244"/>
            <a:ext cx="1675200" cy="1256400"/>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p>
        </p:txBody>
      </p:sp>
      <p:pic>
        <p:nvPicPr>
          <p:cNvPr id="19" name="Graphic 18">
            <a:extLst>
              <a:ext uri="{FF2B5EF4-FFF2-40B4-BE49-F238E27FC236}">
                <a16:creationId xmlns:a16="http://schemas.microsoft.com/office/drawing/2014/main" id="{F0EF02C2-B71B-744B-8F33-C1A63EF7EB6F}"/>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69037" y="5891463"/>
            <a:ext cx="888000" cy="723599"/>
          </a:xfrm>
          <a:prstGeom prst="rect">
            <a:avLst/>
          </a:prstGeom>
        </p:spPr>
      </p:pic>
      <p:sp>
        <p:nvSpPr>
          <p:cNvPr id="21" name="Text Placeholder 2078">
            <a:extLst>
              <a:ext uri="{FF2B5EF4-FFF2-40B4-BE49-F238E27FC236}">
                <a16:creationId xmlns:a16="http://schemas.microsoft.com/office/drawing/2014/main" id="{0004D801-FAFA-C946-9AE7-056FA12C9D94}"/>
              </a:ext>
            </a:extLst>
          </p:cNvPr>
          <p:cNvSpPr>
            <a:spLocks noGrp="1"/>
          </p:cNvSpPr>
          <p:nvPr>
            <p:ph type="body" sz="quarter" idx="15" hasCustomPrompt="1"/>
          </p:nvPr>
        </p:nvSpPr>
        <p:spPr>
          <a:xfrm>
            <a:off x="334961" y="5321644"/>
            <a:ext cx="10080000" cy="931618"/>
          </a:xfrm>
          <a:prstGeom prst="rect">
            <a:avLst/>
          </a:prstGeom>
        </p:spPr>
        <p:txBody>
          <a:bodyPr wrap="square" lIns="0">
            <a:noAutofit/>
          </a:bodyPr>
          <a:lstStyle>
            <a:lvl1pPr marL="0" indent="0">
              <a:buNone/>
              <a:defRPr sz="16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22" name="Title 8">
            <a:extLst>
              <a:ext uri="{FF2B5EF4-FFF2-40B4-BE49-F238E27FC236}">
                <a16:creationId xmlns:a16="http://schemas.microsoft.com/office/drawing/2014/main" id="{67AAC17C-6AA0-A743-964A-98593706DE1B}"/>
              </a:ext>
            </a:extLst>
          </p:cNvPr>
          <p:cNvSpPr>
            <a:spLocks noGrp="1"/>
          </p:cNvSpPr>
          <p:nvPr>
            <p:ph type="title" hasCustomPrompt="1"/>
          </p:nvPr>
        </p:nvSpPr>
        <p:spPr>
          <a:xfrm>
            <a:off x="334963" y="4100936"/>
            <a:ext cx="10080000" cy="1107996"/>
          </a:xfrm>
        </p:spPr>
        <p:txBody>
          <a:bodyPr anchor="b">
            <a:noAutofit/>
          </a:bodyPr>
          <a:lstStyle>
            <a:lvl1pPr>
              <a:lnSpc>
                <a:spcPct val="90000"/>
              </a:lnSpc>
              <a:defRPr sz="2800" b="1" i="0">
                <a:solidFill>
                  <a:schemeClr val="bg1"/>
                </a:solidFill>
                <a:latin typeface="Montserrat" pitchFamily="2" charset="77"/>
              </a:defRPr>
            </a:lvl1pPr>
          </a:lstStyle>
          <a:p>
            <a:r>
              <a:rPr lang="en-US" dirty="0"/>
              <a:t>Presentation title </a:t>
            </a:r>
            <a:br>
              <a:rPr lang="en-US" dirty="0"/>
            </a:br>
            <a:r>
              <a:rPr lang="en-US" dirty="0"/>
              <a:t>goes here</a:t>
            </a:r>
            <a:endParaRPr lang="en-AU" dirty="0"/>
          </a:p>
        </p:txBody>
      </p:sp>
      <p:sp>
        <p:nvSpPr>
          <p:cNvPr id="23" name="TextBox 22">
            <a:extLst>
              <a:ext uri="{FF2B5EF4-FFF2-40B4-BE49-F238E27FC236}">
                <a16:creationId xmlns:a16="http://schemas.microsoft.com/office/drawing/2014/main" id="{9254CDF4-0B73-AA4A-BA3D-1ADAB791A2E7}"/>
              </a:ext>
            </a:extLst>
          </p:cNvPr>
          <p:cNvSpPr txBox="1"/>
          <p:nvPr userDrawn="1"/>
        </p:nvSpPr>
        <p:spPr>
          <a:xfrm>
            <a:off x="334964" y="394704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24" name="TextBox 23">
            <a:extLst>
              <a:ext uri="{FF2B5EF4-FFF2-40B4-BE49-F238E27FC236}">
                <a16:creationId xmlns:a16="http://schemas.microsoft.com/office/drawing/2014/main" id="{9D0C627C-1040-4D47-B29B-E9497D7E09CA}"/>
              </a:ext>
            </a:extLst>
          </p:cNvPr>
          <p:cNvSpPr txBox="1"/>
          <p:nvPr userDrawn="1"/>
        </p:nvSpPr>
        <p:spPr>
          <a:xfrm>
            <a:off x="334963" y="6478687"/>
            <a:ext cx="1418658"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education.nsw.gov.au</a:t>
            </a:r>
          </a:p>
        </p:txBody>
      </p:sp>
    </p:spTree>
    <p:extLst>
      <p:ext uri="{BB962C8B-B14F-4D97-AF65-F5344CB8AC3E}">
        <p14:creationId xmlns:p14="http://schemas.microsoft.com/office/powerpoint/2010/main" val="510188681"/>
      </p:ext>
    </p:extLst>
  </p:cSld>
  <p:clrMapOvr>
    <a:masterClrMapping/>
  </p:clrMapOvr>
  <p:transition>
    <p:fade/>
  </p:transition>
  <p:extLst>
    <p:ext uri="{DCECCB84-F9BA-43D5-87BE-67443E8EF086}">
      <p15:sldGuideLst xmlns:p15="http://schemas.microsoft.com/office/powerpoint/2012/main">
        <p15:guide id="1" pos="3221">
          <p15:clr>
            <a:srgbClr val="FBAE40"/>
          </p15:clr>
        </p15:guide>
        <p15:guide id="2" pos="2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6" y="402012"/>
            <a:ext cx="10629676" cy="498470"/>
          </a:xfrm>
        </p:spPr>
        <p:txBody>
          <a:bodyPr/>
          <a:lstStyle>
            <a:lvl1pPr>
              <a:defRPr>
                <a:solidFill>
                  <a:schemeClr val="tx2"/>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dirty="0"/>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8"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dirty="0"/>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5E996A46-A038-9B49-BCCF-3B56EDF4CD08}"/>
              </a:ext>
            </a:extLst>
          </p:cNvPr>
          <p:cNvSpPr>
            <a:spLocks noGrp="1"/>
          </p:cNvSpPr>
          <p:nvPr>
            <p:ph type="body" sz="quarter" idx="16"/>
          </p:nvPr>
        </p:nvSpPr>
        <p:spPr>
          <a:xfrm>
            <a:off x="334963" y="1989138"/>
            <a:ext cx="11485563" cy="4090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1" name="Graphic 10">
            <a:extLst>
              <a:ext uri="{FF2B5EF4-FFF2-40B4-BE49-F238E27FC236}">
                <a16:creationId xmlns:a16="http://schemas.microsoft.com/office/drawing/2014/main" id="{E67A155D-2D34-4648-AEB2-769207A738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72107" y="415542"/>
            <a:ext cx="625335" cy="494467"/>
          </a:xfrm>
          <a:prstGeom prst="rect">
            <a:avLst/>
          </a:prstGeom>
        </p:spPr>
      </p:pic>
    </p:spTree>
    <p:extLst>
      <p:ext uri="{BB962C8B-B14F-4D97-AF65-F5344CB8AC3E}">
        <p14:creationId xmlns:p14="http://schemas.microsoft.com/office/powerpoint/2010/main" val="131377809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Divider_Graphic">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18D12C-6C1E-1B45-9C07-62804BC29799}"/>
              </a:ext>
            </a:extLst>
          </p:cNvPr>
          <p:cNvSpPr/>
          <p:nvPr userDrawn="1"/>
        </p:nvSpPr>
        <p:spPr>
          <a:xfrm>
            <a:off x="8388349" y="0"/>
            <a:ext cx="380365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p>
        </p:txBody>
      </p:sp>
      <p:sp>
        <p:nvSpPr>
          <p:cNvPr id="16" name="Oval 15">
            <a:extLst>
              <a:ext uri="{FF2B5EF4-FFF2-40B4-BE49-F238E27FC236}">
                <a16:creationId xmlns:a16="http://schemas.microsoft.com/office/drawing/2014/main" id="{C98DE914-D1E3-ED4E-9D8B-EC02FE8E0CEC}"/>
              </a:ext>
            </a:extLst>
          </p:cNvPr>
          <p:cNvSpPr/>
          <p:nvPr userDrawn="1"/>
        </p:nvSpPr>
        <p:spPr>
          <a:xfrm>
            <a:off x="5560110" y="-1937368"/>
            <a:ext cx="10679749" cy="8009812"/>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21" name="Oval 20">
            <a:extLst>
              <a:ext uri="{FF2B5EF4-FFF2-40B4-BE49-F238E27FC236}">
                <a16:creationId xmlns:a16="http://schemas.microsoft.com/office/drawing/2014/main" id="{E319C58A-31F6-EA4C-B95E-D392C5DB2771}"/>
              </a:ext>
            </a:extLst>
          </p:cNvPr>
          <p:cNvSpPr/>
          <p:nvPr userDrawn="1"/>
        </p:nvSpPr>
        <p:spPr>
          <a:xfrm>
            <a:off x="8079597" y="670086"/>
            <a:ext cx="6318820" cy="4739115"/>
          </a:xfrm>
          <a:prstGeom prst="ellipse">
            <a:avLst/>
          </a:prstGeom>
          <a:no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22" name="Oval 21">
            <a:extLst>
              <a:ext uri="{FF2B5EF4-FFF2-40B4-BE49-F238E27FC236}">
                <a16:creationId xmlns:a16="http://schemas.microsoft.com/office/drawing/2014/main" id="{64A16DC5-F802-A54C-BA13-9645748754A7}"/>
              </a:ext>
            </a:extLst>
          </p:cNvPr>
          <p:cNvSpPr/>
          <p:nvPr userDrawn="1"/>
        </p:nvSpPr>
        <p:spPr>
          <a:xfrm>
            <a:off x="10899985" y="2303795"/>
            <a:ext cx="2584023" cy="1938017"/>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1" name="Rectangle 10">
            <a:extLst>
              <a:ext uri="{FF2B5EF4-FFF2-40B4-BE49-F238E27FC236}">
                <a16:creationId xmlns:a16="http://schemas.microsoft.com/office/drawing/2014/main" id="{AD11924B-A271-6D42-BB1A-488960349DC0}"/>
              </a:ext>
            </a:extLst>
          </p:cNvPr>
          <p:cNvSpPr/>
          <p:nvPr userDrawn="1"/>
        </p:nvSpPr>
        <p:spPr>
          <a:xfrm>
            <a:off x="2" y="0"/>
            <a:ext cx="83883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500" dirty="0"/>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34963" y="3310193"/>
            <a:ext cx="771606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34962" y="1882104"/>
            <a:ext cx="7716065" cy="1107996"/>
          </a:xfrm>
        </p:spPr>
        <p:txBody>
          <a:bodyPr anchor="b">
            <a:noAutofit/>
          </a:bodyPr>
          <a:lstStyle>
            <a:lvl1pPr>
              <a:lnSpc>
                <a:spcPct val="90000"/>
              </a:lnSpc>
              <a:defRPr sz="3600" b="1" i="0">
                <a:solidFill>
                  <a:schemeClr val="bg1"/>
                </a:solidFill>
                <a:latin typeface="Montserrat" pitchFamily="2" charset="77"/>
              </a:defRPr>
            </a:lvl1pPr>
          </a:lstStyle>
          <a:p>
            <a:r>
              <a:rPr lang="en-US" dirty="0"/>
              <a:t>Divider title goes here</a:t>
            </a:r>
            <a:endParaRPr lang="en-AU" dirty="0"/>
          </a:p>
        </p:txBody>
      </p:sp>
      <p:sp>
        <p:nvSpPr>
          <p:cNvPr id="12" name="TextBox 11">
            <a:extLst>
              <a:ext uri="{FF2B5EF4-FFF2-40B4-BE49-F238E27FC236}">
                <a16:creationId xmlns:a16="http://schemas.microsoft.com/office/drawing/2014/main" id="{E5E8C66D-0E9E-454A-BD30-2390BAE0BB15}"/>
              </a:ext>
            </a:extLst>
          </p:cNvPr>
          <p:cNvSpPr txBox="1"/>
          <p:nvPr userDrawn="1"/>
        </p:nvSpPr>
        <p:spPr>
          <a:xfrm>
            <a:off x="446618" y="395288"/>
            <a:ext cx="2039020"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NSW Department of Education</a:t>
            </a:r>
          </a:p>
        </p:txBody>
      </p:sp>
      <p:sp>
        <p:nvSpPr>
          <p:cNvPr id="13" name="TextBox 12">
            <a:extLst>
              <a:ext uri="{FF2B5EF4-FFF2-40B4-BE49-F238E27FC236}">
                <a16:creationId xmlns:a16="http://schemas.microsoft.com/office/drawing/2014/main" id="{5F21B40F-1058-EF4C-AC02-2044C92958D1}"/>
              </a:ext>
            </a:extLst>
          </p:cNvPr>
          <p:cNvSpPr txBox="1"/>
          <p:nvPr userDrawn="1"/>
        </p:nvSpPr>
        <p:spPr>
          <a:xfrm>
            <a:off x="446618" y="6478687"/>
            <a:ext cx="1418658" cy="153888"/>
          </a:xfrm>
          <a:prstGeom prst="rect">
            <a:avLst/>
          </a:prstGeom>
          <a:noFill/>
        </p:spPr>
        <p:txBody>
          <a:bodyPr wrap="none" lIns="0" tIns="0" rIns="0" bIns="0" rtlCol="0">
            <a:spAutoFit/>
          </a:bodyPr>
          <a:lstStyle/>
          <a:p>
            <a:r>
              <a:rPr lang="en-AU" sz="1000" b="0" i="0" dirty="0">
                <a:solidFill>
                  <a:schemeClr val="bg1"/>
                </a:solidFill>
                <a:latin typeface="Montserrat Medium" pitchFamily="2" charset="77"/>
              </a:rPr>
              <a:t>education.nsw.gov.au</a:t>
            </a:r>
          </a:p>
        </p:txBody>
      </p:sp>
      <p:sp>
        <p:nvSpPr>
          <p:cNvPr id="14" name="Text Placeholder 2">
            <a:extLst>
              <a:ext uri="{FF2B5EF4-FFF2-40B4-BE49-F238E27FC236}">
                <a16:creationId xmlns:a16="http://schemas.microsoft.com/office/drawing/2014/main" id="{4AE709AE-6F0B-374F-893F-9F16921B6DA2}"/>
              </a:ext>
            </a:extLst>
          </p:cNvPr>
          <p:cNvSpPr>
            <a:spLocks noGrp="1"/>
          </p:cNvSpPr>
          <p:nvPr>
            <p:ph type="body" sz="quarter" idx="16" hasCustomPrompt="1"/>
          </p:nvPr>
        </p:nvSpPr>
        <p:spPr>
          <a:xfrm>
            <a:off x="4281759" y="4931698"/>
            <a:ext cx="3800348" cy="1533525"/>
          </a:xfrm>
        </p:spPr>
        <p:txBody>
          <a:bodyPr anchor="ctr">
            <a:noAutofit/>
          </a:bodyPr>
          <a:lstStyle>
            <a:lvl1pPr marL="0" indent="0" algn="r">
              <a:buNone/>
              <a:defRPr lang="en-US" sz="11500" b="0" i="0" kern="1200" dirty="0">
                <a:solidFill>
                  <a:schemeClr val="bg1"/>
                </a:solidFill>
                <a:latin typeface="Montserrat" pitchFamily="2" charset="77"/>
                <a:ea typeface="+mj-ea"/>
                <a:cs typeface="+mj-cs"/>
              </a:defRPr>
            </a:lvl1pPr>
          </a:lstStyle>
          <a:p>
            <a:pPr lvl="0"/>
            <a:r>
              <a:rPr lang="en-GB" dirty="0"/>
              <a:t>01</a:t>
            </a:r>
            <a:endParaRPr lang="en-US" dirty="0"/>
          </a:p>
        </p:txBody>
      </p:sp>
    </p:spTree>
    <p:extLst>
      <p:ext uri="{BB962C8B-B14F-4D97-AF65-F5344CB8AC3E}">
        <p14:creationId xmlns:p14="http://schemas.microsoft.com/office/powerpoint/2010/main" val="3370228258"/>
      </p:ext>
    </p:extLst>
  </p:cSld>
  <p:clrMapOvr>
    <a:masterClrMapping/>
  </p:clrMapOvr>
  <p:transition>
    <p:fade/>
  </p:transition>
  <p:extLst>
    <p:ext uri="{DCECCB84-F9BA-43D5-87BE-67443E8EF086}">
      <p15:sldGuideLst xmlns:p15="http://schemas.microsoft.com/office/powerpoint/2012/main">
        <p15:guide id="1" pos="3221">
          <p15:clr>
            <a:srgbClr val="FBAE40"/>
          </p15:clr>
        </p15:guide>
        <p15:guide id="2" pos="2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dirty="0"/>
          </a:p>
        </p:txBody>
      </p:sp>
    </p:spTree>
    <p:extLst>
      <p:ext uri="{BB962C8B-B14F-4D97-AF65-F5344CB8AC3E}">
        <p14:creationId xmlns:p14="http://schemas.microsoft.com/office/powerpoint/2010/main" val="5879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42365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419941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13294444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688" r:id="rId4"/>
    <p:sldLayoutId id="2147483705" r:id="rId5"/>
    <p:sldLayoutId id="2147483668" r:id="rId6"/>
    <p:sldLayoutId id="2147483704" r:id="rId7"/>
    <p:sldLayoutId id="2147483671" r:id="rId8"/>
    <p:sldLayoutId id="2147483706" r:id="rId9"/>
    <p:sldLayoutId id="2147483673" r:id="rId10"/>
    <p:sldLayoutId id="2147483700" r:id="rId11"/>
    <p:sldLayoutId id="2147483674" r:id="rId12"/>
    <p:sldLayoutId id="2147483701" r:id="rId13"/>
    <p:sldLayoutId id="2147483707" r:id="rId14"/>
    <p:sldLayoutId id="2147483708" r:id="rId15"/>
    <p:sldLayoutId id="2147483675" r:id="rId16"/>
    <p:sldLayoutId id="2147483676" r:id="rId17"/>
    <p:sldLayoutId id="2147483662" r:id="rId18"/>
    <p:sldLayoutId id="2147483690" r:id="rId19"/>
    <p:sldLayoutId id="2147483672" r:id="rId20"/>
    <p:sldLayoutId id="2147483691" r:id="rId21"/>
    <p:sldLayoutId id="2147483677" r:id="rId22"/>
    <p:sldLayoutId id="2147483692" r:id="rId23"/>
    <p:sldLayoutId id="2147483678" r:id="rId24"/>
    <p:sldLayoutId id="2147483698" r:id="rId25"/>
    <p:sldLayoutId id="2147483699" r:id="rId26"/>
    <p:sldLayoutId id="2147483689" r:id="rId27"/>
    <p:sldLayoutId id="2147483664" r:id="rId28"/>
    <p:sldLayoutId id="2147483693" r:id="rId29"/>
    <p:sldLayoutId id="2147483684" r:id="rId30"/>
    <p:sldLayoutId id="2147483694" r:id="rId31"/>
    <p:sldLayoutId id="2147483679" r:id="rId32"/>
    <p:sldLayoutId id="2147483695" r:id="rId33"/>
    <p:sldLayoutId id="2147483687" r:id="rId34"/>
    <p:sldLayoutId id="2147483696" r:id="rId35"/>
    <p:sldLayoutId id="2147483680" r:id="rId36"/>
    <p:sldLayoutId id="2147483681" r:id="rId37"/>
    <p:sldLayoutId id="2147483682" r:id="rId38"/>
    <p:sldLayoutId id="2147483697" r:id="rId39"/>
    <p:sldLayoutId id="2147483685" r:id="rId40"/>
    <p:sldLayoutId id="2147483686" r:id="rId41"/>
    <p:sldLayoutId id="2147483665" r:id="rId42"/>
    <p:sldLayoutId id="2147483666" r:id="rId43"/>
    <p:sldLayoutId id="2147483667" r:id="rId44"/>
    <p:sldLayoutId id="2147483709" r:id="rId45"/>
    <p:sldLayoutId id="2147483710" r:id="rId46"/>
    <p:sldLayoutId id="2147483711" r:id="rId47"/>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www.instagram.com/p/CGDPcjpnysA/?hl=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59355112"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61039112"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s://schoolsnsw.sharepoint.com/:v:/s/CAVASecondaryEd/EXq3QtZRkGlIgG6QC2FRrX8B33AFwejb9I3s7olLPXn6iw?e=amxDdI"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hyperlink" Target="https://players.brightcove.net/6197335233001/default_default/index.html?videoId=632246094011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60941112"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61332112"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58184112"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hyperlink" Target="https://edit.education.nsw.gov.au/assets.html/content/dam/main-education/teaching-and-learning/curriculum/key-learning-areas/creative-arts/media/documents/creative-arts-s5-visual-design-resource-WTP-sample-program-of-learning.docx" TargetMode="Externa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61127112"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60738112"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57384112"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57789112"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60549112"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60645112"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22460737112"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E6HNwszEN4s" TargetMode="External"/><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8.xml"/><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25549-085A-2435-C826-58AB6421C416}"/>
              </a:ext>
            </a:extLst>
          </p:cNvPr>
          <p:cNvSpPr>
            <a:spLocks noGrp="1"/>
          </p:cNvSpPr>
          <p:nvPr>
            <p:ph type="ctrTitle"/>
          </p:nvPr>
        </p:nvSpPr>
        <p:spPr/>
        <p:txBody>
          <a:bodyPr/>
          <a:lstStyle/>
          <a:p>
            <a:r>
              <a:rPr lang="en-AU" dirty="0"/>
              <a:t>Woven in time and place – visual resource </a:t>
            </a:r>
          </a:p>
        </p:txBody>
      </p:sp>
      <p:sp>
        <p:nvSpPr>
          <p:cNvPr id="9" name="Text Placeholder 8">
            <a:extLst>
              <a:ext uri="{FF2B5EF4-FFF2-40B4-BE49-F238E27FC236}">
                <a16:creationId xmlns:a16="http://schemas.microsoft.com/office/drawing/2014/main" id="{FE0A5DFB-A680-B236-B340-B1A410DEE45E}"/>
              </a:ext>
            </a:extLst>
          </p:cNvPr>
          <p:cNvSpPr>
            <a:spLocks noGrp="1"/>
          </p:cNvSpPr>
          <p:nvPr>
            <p:ph type="body" sz="quarter" idx="11"/>
          </p:nvPr>
        </p:nvSpPr>
        <p:spPr>
          <a:xfrm>
            <a:off x="359998" y="2385288"/>
            <a:ext cx="11832001" cy="510312"/>
          </a:xfrm>
        </p:spPr>
        <p:txBody>
          <a:bodyPr/>
          <a:lstStyle/>
          <a:p>
            <a:r>
              <a:rPr lang="en-AU" sz="3600" dirty="0"/>
              <a:t>Creative arts curriculum team </a:t>
            </a:r>
          </a:p>
        </p:txBody>
      </p:sp>
      <p:pic>
        <p:nvPicPr>
          <p:cNvPr id="14" name="Picture Placeholder 13">
            <a:extLst>
              <a:ext uri="{FF2B5EF4-FFF2-40B4-BE49-F238E27FC236}">
                <a16:creationId xmlns:a16="http://schemas.microsoft.com/office/drawing/2014/main" id="{A2FF6546-9649-04A7-F986-DE489E2D9557}"/>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137" y="3774632"/>
            <a:ext cx="12192000" cy="3175725"/>
          </a:xfrm>
        </p:spPr>
      </p:pic>
    </p:spTree>
    <p:extLst>
      <p:ext uri="{BB962C8B-B14F-4D97-AF65-F5344CB8AC3E}">
        <p14:creationId xmlns:p14="http://schemas.microsoft.com/office/powerpoint/2010/main" val="59411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B3F8B-0250-8044-3100-B5161079F2F2}"/>
              </a:ext>
            </a:extLst>
          </p:cNvPr>
          <p:cNvSpPr>
            <a:spLocks noGrp="1"/>
          </p:cNvSpPr>
          <p:nvPr>
            <p:ph type="title"/>
          </p:nvPr>
        </p:nvSpPr>
        <p:spPr>
          <a:xfrm>
            <a:off x="359999" y="360000"/>
            <a:ext cx="10375733" cy="1008000"/>
          </a:xfrm>
        </p:spPr>
        <p:txBody>
          <a:bodyPr/>
          <a:lstStyle/>
          <a:p>
            <a:r>
              <a:rPr lang="en-AU" dirty="0"/>
              <a:t>Activity 5 – Structural scavenger hunt sample 6</a:t>
            </a:r>
            <a:endParaRPr lang="en-AU" sz="2400" dirty="0">
              <a:solidFill>
                <a:schemeClr val="accent2"/>
              </a:solidFill>
              <a:latin typeface="+mn-lt"/>
              <a:ea typeface="+mn-ea"/>
              <a:cs typeface="+mn-cs"/>
            </a:endParaRPr>
          </a:p>
        </p:txBody>
      </p:sp>
      <p:sp>
        <p:nvSpPr>
          <p:cNvPr id="7" name="TextBox 6">
            <a:extLst>
              <a:ext uri="{FF2B5EF4-FFF2-40B4-BE49-F238E27FC236}">
                <a16:creationId xmlns:a16="http://schemas.microsoft.com/office/drawing/2014/main" id="{0B9CFA22-4D78-628A-5FD5-036A7D97BFE2}"/>
              </a:ext>
            </a:extLst>
          </p:cNvPr>
          <p:cNvSpPr txBox="1"/>
          <p:nvPr/>
        </p:nvSpPr>
        <p:spPr>
          <a:xfrm>
            <a:off x="288000" y="982800"/>
            <a:ext cx="7442200" cy="400110"/>
          </a:xfrm>
          <a:prstGeom prst="rect">
            <a:avLst/>
          </a:prstGeom>
          <a:noFill/>
        </p:spPr>
        <p:txBody>
          <a:bodyPr wrap="square">
            <a:spAutoFit/>
          </a:bodyPr>
          <a:lstStyle/>
          <a:p>
            <a:r>
              <a:rPr lang="en-AU" sz="2000" dirty="0">
                <a:solidFill>
                  <a:schemeClr val="accent2"/>
                </a:solidFill>
                <a:latin typeface="+mn-lt"/>
                <a:ea typeface="+mn-ea"/>
                <a:cs typeface="+mn-cs"/>
              </a:rPr>
              <a:t>Guidelines</a:t>
            </a:r>
            <a:endParaRPr lang="en-US" sz="2000" dirty="0"/>
          </a:p>
        </p:txBody>
      </p:sp>
      <p:sp>
        <p:nvSpPr>
          <p:cNvPr id="35" name="Text Placeholder 5">
            <a:extLst>
              <a:ext uri="{FF2B5EF4-FFF2-40B4-BE49-F238E27FC236}">
                <a16:creationId xmlns:a16="http://schemas.microsoft.com/office/drawing/2014/main" id="{5FABDB02-51D8-D295-CE2D-406CB1AB0DCB}"/>
              </a:ext>
            </a:extLst>
          </p:cNvPr>
          <p:cNvSpPr txBox="1">
            <a:spLocks/>
          </p:cNvSpPr>
          <p:nvPr/>
        </p:nvSpPr>
        <p:spPr>
          <a:xfrm>
            <a:off x="359999" y="1662695"/>
            <a:ext cx="4942251" cy="4831768"/>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25000"/>
              </a:lnSpc>
              <a:spcBef>
                <a:spcPts val="200"/>
              </a:spcBef>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the natural environment</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features of the landscape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leading diagonal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repetition of shape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contrasting textures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pattern of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emphasis of colour</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compositional balance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close up</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horizon </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at least 8 different textures.</a:t>
            </a:r>
          </a:p>
          <a:p>
            <a:endParaRPr lang="en-AU" dirty="0"/>
          </a:p>
        </p:txBody>
      </p:sp>
      <p:pic>
        <p:nvPicPr>
          <p:cNvPr id="2" name="Picture 1" descr="Landscape image with a bright blue sky in the top third, a row of closely planted trees across the middle third and a grassy hill with long shadows reaching forwards in the bottom third. Used as an example of guidelines: patterns of lines created by the trees and their shadows and a horizon as the ground meets the sky in between trees.">
            <a:extLst>
              <a:ext uri="{FF2B5EF4-FFF2-40B4-BE49-F238E27FC236}">
                <a16:creationId xmlns:a16="http://schemas.microsoft.com/office/drawing/2014/main" id="{F7B57C11-04A0-E407-D637-E95AA10AAD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93830" y="2202220"/>
            <a:ext cx="5460144" cy="4096981"/>
          </a:xfrm>
          <a:prstGeom prst="rect">
            <a:avLst/>
          </a:prstGeom>
        </p:spPr>
      </p:pic>
      <p:grpSp>
        <p:nvGrpSpPr>
          <p:cNvPr id="5" name="Group 4">
            <a:extLst>
              <a:ext uri="{FF2B5EF4-FFF2-40B4-BE49-F238E27FC236}">
                <a16:creationId xmlns:a16="http://schemas.microsoft.com/office/drawing/2014/main" id="{E30961C3-9AAF-E99C-0E17-8FCCC7505841}"/>
              </a:ext>
              <a:ext uri="{C183D7F6-B498-43B3-948B-1728B52AA6E4}">
                <adec:decorative xmlns:adec="http://schemas.microsoft.com/office/drawing/2017/decorative" val="1"/>
              </a:ext>
            </a:extLst>
          </p:cNvPr>
          <p:cNvGrpSpPr/>
          <p:nvPr/>
        </p:nvGrpSpPr>
        <p:grpSpPr>
          <a:xfrm>
            <a:off x="1038550" y="3778977"/>
            <a:ext cx="5355279" cy="323850"/>
            <a:chOff x="1733495" y="3635570"/>
            <a:chExt cx="4659086" cy="323850"/>
          </a:xfrm>
        </p:grpSpPr>
        <p:sp>
          <p:nvSpPr>
            <p:cNvPr id="39" name="Rectangle: Rounded Corners 38">
              <a:extLst>
                <a:ext uri="{FF2B5EF4-FFF2-40B4-BE49-F238E27FC236}">
                  <a16:creationId xmlns:a16="http://schemas.microsoft.com/office/drawing/2014/main" id="{8042052C-8469-AD2F-0C8B-D01AC608D98E}"/>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41" name="Straight Arrow Connector 40">
              <a:extLst>
                <a:ext uri="{FF2B5EF4-FFF2-40B4-BE49-F238E27FC236}">
                  <a16:creationId xmlns:a16="http://schemas.microsoft.com/office/drawing/2014/main" id="{74332EB7-7144-670A-0BD1-E0F5F34C31C9}"/>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F5B8455-24DE-3394-FAA5-5DF55648842F}"/>
              </a:ext>
              <a:ext uri="{C183D7F6-B498-43B3-948B-1728B52AA6E4}">
                <adec:decorative xmlns:adec="http://schemas.microsoft.com/office/drawing/2017/decorative" val="1"/>
              </a:ext>
            </a:extLst>
          </p:cNvPr>
          <p:cNvGrpSpPr/>
          <p:nvPr/>
        </p:nvGrpSpPr>
        <p:grpSpPr>
          <a:xfrm>
            <a:off x="1038550" y="5451878"/>
            <a:ext cx="5355279" cy="323850"/>
            <a:chOff x="1733495" y="3635570"/>
            <a:chExt cx="4659086" cy="323850"/>
          </a:xfrm>
        </p:grpSpPr>
        <p:sp>
          <p:nvSpPr>
            <p:cNvPr id="12" name="Rectangle: Rounded Corners 11">
              <a:extLst>
                <a:ext uri="{FF2B5EF4-FFF2-40B4-BE49-F238E27FC236}">
                  <a16:creationId xmlns:a16="http://schemas.microsoft.com/office/drawing/2014/main" id="{EDE35C7A-88C8-AAFF-F524-C0C7C24F7A85}"/>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13" name="Straight Arrow Connector 12">
              <a:extLst>
                <a:ext uri="{FF2B5EF4-FFF2-40B4-BE49-F238E27FC236}">
                  <a16:creationId xmlns:a16="http://schemas.microsoft.com/office/drawing/2014/main" id="{D0C668FA-D60E-5415-AC47-D9683B1009EA}"/>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sp>
        <p:nvSpPr>
          <p:cNvPr id="9" name="Slide Number Placeholder 3">
            <a:extLst>
              <a:ext uri="{FF2B5EF4-FFF2-40B4-BE49-F238E27FC236}">
                <a16:creationId xmlns:a16="http://schemas.microsoft.com/office/drawing/2014/main" id="{230E0159-CA13-225E-22F9-6EB636F2317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10</a:t>
            </a:fld>
            <a:endParaRPr lang="en-AU" sz="825" dirty="0"/>
          </a:p>
        </p:txBody>
      </p:sp>
    </p:spTree>
    <p:extLst>
      <p:ext uri="{BB962C8B-B14F-4D97-AF65-F5344CB8AC3E}">
        <p14:creationId xmlns:p14="http://schemas.microsoft.com/office/powerpoint/2010/main" val="3717812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D54F865A-A067-592D-49F3-6116A4AC5F28}"/>
              </a:ext>
            </a:extLst>
          </p:cNvPr>
          <p:cNvSpPr>
            <a:spLocks noGrp="1"/>
          </p:cNvSpPr>
          <p:nvPr>
            <p:ph type="title"/>
          </p:nvPr>
        </p:nvSpPr>
        <p:spPr>
          <a:xfrm>
            <a:off x="360000" y="360000"/>
            <a:ext cx="10230034" cy="1008000"/>
          </a:xfrm>
        </p:spPr>
        <p:txBody>
          <a:bodyPr/>
          <a:lstStyle/>
          <a:p>
            <a:r>
              <a:rPr lang="en-AU" dirty="0"/>
              <a:t>Activity 5 – Structural scavenger hunt sample 7</a:t>
            </a:r>
            <a:endParaRPr lang="en-AU" sz="2400" dirty="0">
              <a:solidFill>
                <a:schemeClr val="accent2"/>
              </a:solidFill>
              <a:latin typeface="+mn-lt"/>
              <a:ea typeface="+mn-ea"/>
              <a:cs typeface="+mn-cs"/>
            </a:endParaRPr>
          </a:p>
        </p:txBody>
      </p:sp>
      <p:sp>
        <p:nvSpPr>
          <p:cNvPr id="4" name="TextBox 3">
            <a:extLst>
              <a:ext uri="{FF2B5EF4-FFF2-40B4-BE49-F238E27FC236}">
                <a16:creationId xmlns:a16="http://schemas.microsoft.com/office/drawing/2014/main" id="{895001E3-AD47-B351-B7C2-15D94457891A}"/>
              </a:ext>
            </a:extLst>
          </p:cNvPr>
          <p:cNvSpPr txBox="1"/>
          <p:nvPr/>
        </p:nvSpPr>
        <p:spPr>
          <a:xfrm>
            <a:off x="288000" y="982800"/>
            <a:ext cx="7442200" cy="400110"/>
          </a:xfrm>
          <a:prstGeom prst="rect">
            <a:avLst/>
          </a:prstGeom>
          <a:noFill/>
        </p:spPr>
        <p:txBody>
          <a:bodyPr wrap="square">
            <a:spAutoFit/>
          </a:bodyPr>
          <a:lstStyle/>
          <a:p>
            <a:r>
              <a:rPr lang="en-AU" sz="2000" dirty="0">
                <a:solidFill>
                  <a:schemeClr val="accent2"/>
                </a:solidFill>
                <a:latin typeface="+mn-lt"/>
                <a:ea typeface="+mn-ea"/>
                <a:cs typeface="+mn-cs"/>
              </a:rPr>
              <a:t>Guideline</a:t>
            </a:r>
            <a:endParaRPr lang="en-US" sz="2000" dirty="0"/>
          </a:p>
        </p:txBody>
      </p:sp>
      <p:sp>
        <p:nvSpPr>
          <p:cNvPr id="5" name="Rectangle: Rounded Corners 7">
            <a:extLst>
              <a:ext uri="{FF2B5EF4-FFF2-40B4-BE49-F238E27FC236}">
                <a16:creationId xmlns:a16="http://schemas.microsoft.com/office/drawing/2014/main" id="{9FE14A95-30FD-EB26-C500-4A64AD890DE9}"/>
              </a:ext>
              <a:ext uri="{C183D7F6-B498-43B3-948B-1728B52AA6E4}">
                <adec:decorative xmlns:adec="http://schemas.microsoft.com/office/drawing/2017/decorative" val="0"/>
              </a:ext>
            </a:extLst>
          </p:cNvPr>
          <p:cNvSpPr/>
          <p:nvPr/>
        </p:nvSpPr>
        <p:spPr>
          <a:xfrm>
            <a:off x="797755" y="1573295"/>
            <a:ext cx="3614420" cy="505888"/>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Arial" panose="020B0604020202020204" pitchFamily="34" charset="0"/>
              <a:buChar char="•"/>
            </a:pPr>
            <a:r>
              <a:rPr lang="en-AU" sz="1800" dirty="0">
                <a:solidFill>
                  <a:schemeClr val="tx1"/>
                </a:solidFill>
              </a:rPr>
              <a:t>At least 8 different textures</a:t>
            </a:r>
          </a:p>
        </p:txBody>
      </p:sp>
      <p:pic>
        <p:nvPicPr>
          <p:cNvPr id="17" name="Picture 16" descr="A picture containing tree, grass, and a path&#10;&#10;&#10;">
            <a:extLst>
              <a:ext uri="{FF2B5EF4-FFF2-40B4-BE49-F238E27FC236}">
                <a16:creationId xmlns:a16="http://schemas.microsoft.com/office/drawing/2014/main" id="{7B952D4E-9A9C-534C-60C2-CA491FE2F9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1560" y="2946000"/>
            <a:ext cx="2664000" cy="3552000"/>
          </a:xfrm>
          <a:prstGeom prst="rect">
            <a:avLst/>
          </a:prstGeom>
        </p:spPr>
      </p:pic>
      <p:pic>
        <p:nvPicPr>
          <p:cNvPr id="9" name="Picture 8" descr="A close-up of a a paperbark tree trunk&#10;&#10;">
            <a:extLst>
              <a:ext uri="{FF2B5EF4-FFF2-40B4-BE49-F238E27FC236}">
                <a16:creationId xmlns:a16="http://schemas.microsoft.com/office/drawing/2014/main" id="{24DC70AE-078D-2642-2D90-F09AECFDDA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84017" y="1573295"/>
            <a:ext cx="1782000" cy="2376000"/>
          </a:xfrm>
          <a:prstGeom prst="rect">
            <a:avLst/>
          </a:prstGeom>
        </p:spPr>
      </p:pic>
      <p:pic>
        <p:nvPicPr>
          <p:cNvPr id="7" name="Picture 6" descr="Australian bush land with trees and vines.">
            <a:extLst>
              <a:ext uri="{FF2B5EF4-FFF2-40B4-BE49-F238E27FC236}">
                <a16:creationId xmlns:a16="http://schemas.microsoft.com/office/drawing/2014/main" id="{041EB7C7-03B9-EDE5-2380-06BD502D83D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521699" y="1573295"/>
            <a:ext cx="3167999" cy="2376000"/>
          </a:xfrm>
          <a:prstGeom prst="rect">
            <a:avLst/>
          </a:prstGeom>
        </p:spPr>
      </p:pic>
      <p:pic>
        <p:nvPicPr>
          <p:cNvPr id="13" name="Picture 12" descr="A picture containing mossy tree and mushroom growing from the ground.">
            <a:extLst>
              <a:ext uri="{FF2B5EF4-FFF2-40B4-BE49-F238E27FC236}">
                <a16:creationId xmlns:a16="http://schemas.microsoft.com/office/drawing/2014/main" id="{434EED16-5670-77BC-596C-50C8D8569E0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805727" y="1573295"/>
            <a:ext cx="1680220" cy="2376000"/>
          </a:xfrm>
          <a:prstGeom prst="rect">
            <a:avLst/>
          </a:prstGeom>
        </p:spPr>
      </p:pic>
      <p:pic>
        <p:nvPicPr>
          <p:cNvPr id="15" name="Picture 14" descr="A body of water with trees around it&#10;&#10;">
            <a:extLst>
              <a:ext uri="{FF2B5EF4-FFF2-40B4-BE49-F238E27FC236}">
                <a16:creationId xmlns:a16="http://schemas.microsoft.com/office/drawing/2014/main" id="{25AAD9ED-8698-45A9-DB5D-88EDA6C022C8}"/>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232258" y="4122000"/>
            <a:ext cx="1782000" cy="2376000"/>
          </a:xfrm>
          <a:prstGeom prst="rect">
            <a:avLst/>
          </a:prstGeom>
        </p:spPr>
      </p:pic>
      <p:pic>
        <p:nvPicPr>
          <p:cNvPr id="14" name="Picture 13" descr="A close-up of moss on tree trunk.&#10;&#10;">
            <a:extLst>
              <a:ext uri="{FF2B5EF4-FFF2-40B4-BE49-F238E27FC236}">
                <a16:creationId xmlns:a16="http://schemas.microsoft.com/office/drawing/2014/main" id="{EEF8125C-690E-089F-8452-330222B59E5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197138" y="4122000"/>
            <a:ext cx="1781999" cy="2376000"/>
          </a:xfrm>
          <a:prstGeom prst="rect">
            <a:avLst/>
          </a:prstGeom>
        </p:spPr>
      </p:pic>
      <p:sp>
        <p:nvSpPr>
          <p:cNvPr id="6" name="Slide Number Placeholder 3">
            <a:extLst>
              <a:ext uri="{FF2B5EF4-FFF2-40B4-BE49-F238E27FC236}">
                <a16:creationId xmlns:a16="http://schemas.microsoft.com/office/drawing/2014/main" id="{A9A68948-E2CA-782C-BCEA-DF3BADDF8DC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11</a:t>
            </a:fld>
            <a:endParaRPr lang="en-AU" sz="825" dirty="0"/>
          </a:p>
        </p:txBody>
      </p:sp>
    </p:spTree>
    <p:extLst>
      <p:ext uri="{BB962C8B-B14F-4D97-AF65-F5344CB8AC3E}">
        <p14:creationId xmlns:p14="http://schemas.microsoft.com/office/powerpoint/2010/main" val="40483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B4002F-35C1-68F9-897B-28C658B39E59}"/>
              </a:ext>
            </a:extLst>
          </p:cNvPr>
          <p:cNvSpPr>
            <a:spLocks noGrp="1"/>
          </p:cNvSpPr>
          <p:nvPr>
            <p:ph type="ctrTitle"/>
          </p:nvPr>
        </p:nvSpPr>
        <p:spPr/>
        <p:txBody>
          <a:bodyPr/>
          <a:lstStyle/>
          <a:p>
            <a:r>
              <a:rPr lang="en-AU" dirty="0"/>
              <a:t>Distorting the landscape</a:t>
            </a:r>
            <a:br>
              <a:rPr lang="en-AU" dirty="0"/>
            </a:br>
            <a:endParaRPr lang="en-AU" dirty="0"/>
          </a:p>
        </p:txBody>
      </p:sp>
      <p:sp>
        <p:nvSpPr>
          <p:cNvPr id="8" name="Text Placeholder 7">
            <a:extLst>
              <a:ext uri="{FF2B5EF4-FFF2-40B4-BE49-F238E27FC236}">
                <a16:creationId xmlns:a16="http://schemas.microsoft.com/office/drawing/2014/main" id="{E0EDD62F-CDE5-60C9-AB2A-A2E9F79C956A}"/>
              </a:ext>
            </a:extLst>
          </p:cNvPr>
          <p:cNvSpPr>
            <a:spLocks noGrp="1"/>
          </p:cNvSpPr>
          <p:nvPr>
            <p:ph type="body" sz="quarter" idx="11"/>
          </p:nvPr>
        </p:nvSpPr>
        <p:spPr/>
        <p:txBody>
          <a:bodyPr/>
          <a:lstStyle/>
          <a:p>
            <a:r>
              <a:rPr lang="en-AU" dirty="0"/>
              <a:t>02</a:t>
            </a:r>
          </a:p>
        </p:txBody>
      </p:sp>
      <p:sp>
        <p:nvSpPr>
          <p:cNvPr id="9" name="Text Placeholder 8">
            <a:extLst>
              <a:ext uri="{FF2B5EF4-FFF2-40B4-BE49-F238E27FC236}">
                <a16:creationId xmlns:a16="http://schemas.microsoft.com/office/drawing/2014/main" id="{9AA9E13F-36C7-3A2D-F647-F9A36A7C3EDD}"/>
              </a:ext>
            </a:extLst>
          </p:cNvPr>
          <p:cNvSpPr>
            <a:spLocks noGrp="1"/>
          </p:cNvSpPr>
          <p:nvPr>
            <p:ph type="body" sz="quarter" idx="10"/>
          </p:nvPr>
        </p:nvSpPr>
        <p:spPr/>
        <p:txBody>
          <a:bodyPr/>
          <a:lstStyle/>
          <a:p>
            <a:r>
              <a:rPr lang="en-AU" dirty="0"/>
              <a:t>Learning sequence 2</a:t>
            </a:r>
          </a:p>
        </p:txBody>
      </p:sp>
      <p:pic>
        <p:nvPicPr>
          <p:cNvPr id="6" name="Picture Placeholder 5">
            <a:extLst>
              <a:ext uri="{FF2B5EF4-FFF2-40B4-BE49-F238E27FC236}">
                <a16:creationId xmlns:a16="http://schemas.microsoft.com/office/drawing/2014/main" id="{3D9C44E9-29A8-48A4-6153-DF26F18A3E45}"/>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1702" r="11702"/>
          <a:stretch>
            <a:fillRect/>
          </a:stretch>
        </p:blipFill>
        <p:spPr>
          <a:prstGeom prst="rect">
            <a:avLst/>
          </a:prstGeom>
        </p:spPr>
      </p:pic>
    </p:spTree>
    <p:extLst>
      <p:ext uri="{BB962C8B-B14F-4D97-AF65-F5344CB8AC3E}">
        <p14:creationId xmlns:p14="http://schemas.microsoft.com/office/powerpoint/2010/main" val="2576514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B3F8B-0250-8044-3100-B5161079F2F2}"/>
              </a:ext>
            </a:extLst>
          </p:cNvPr>
          <p:cNvSpPr>
            <a:spLocks noGrp="1"/>
          </p:cNvSpPr>
          <p:nvPr>
            <p:ph type="title"/>
          </p:nvPr>
        </p:nvSpPr>
        <p:spPr>
          <a:xfrm>
            <a:off x="360000" y="360000"/>
            <a:ext cx="10080000" cy="580745"/>
          </a:xfrm>
        </p:spPr>
        <p:txBody>
          <a:bodyPr/>
          <a:lstStyle/>
          <a:p>
            <a:r>
              <a:rPr lang="en-AU" dirty="0"/>
              <a:t>Activity 3 – Distorting images</a:t>
            </a:r>
            <a:br>
              <a:rPr lang="en-AU" sz="1800" dirty="0"/>
            </a:br>
            <a:endParaRPr lang="en-AU" sz="3200" dirty="0"/>
          </a:p>
        </p:txBody>
      </p:sp>
      <p:sp>
        <p:nvSpPr>
          <p:cNvPr id="8" name="TextBox 7">
            <a:extLst>
              <a:ext uri="{FF2B5EF4-FFF2-40B4-BE49-F238E27FC236}">
                <a16:creationId xmlns:a16="http://schemas.microsoft.com/office/drawing/2014/main" id="{769B7C45-C28C-E130-DB02-00317AAC28D9}"/>
              </a:ext>
            </a:extLst>
          </p:cNvPr>
          <p:cNvSpPr txBox="1"/>
          <p:nvPr/>
        </p:nvSpPr>
        <p:spPr>
          <a:xfrm>
            <a:off x="360000" y="982800"/>
            <a:ext cx="7560732" cy="400110"/>
          </a:xfrm>
          <a:prstGeom prst="rect">
            <a:avLst/>
          </a:prstGeom>
          <a:noFill/>
        </p:spPr>
        <p:txBody>
          <a:bodyPr wrap="square">
            <a:spAutoFit/>
          </a:bodyPr>
          <a:lstStyle/>
          <a:p>
            <a:r>
              <a:rPr lang="en-AU" sz="2000" dirty="0">
                <a:solidFill>
                  <a:schemeClr val="accent2"/>
                </a:solidFill>
                <a:latin typeface="+mj-lt"/>
              </a:rPr>
              <a:t>Aim</a:t>
            </a:r>
            <a:endParaRPr lang="en-US" sz="2000" dirty="0">
              <a:solidFill>
                <a:schemeClr val="accent2"/>
              </a:solidFill>
              <a:latin typeface="+mj-lt"/>
            </a:endParaRPr>
          </a:p>
        </p:txBody>
      </p:sp>
      <p:sp>
        <p:nvSpPr>
          <p:cNvPr id="5" name="Text Placeholder 4">
            <a:extLst>
              <a:ext uri="{FF2B5EF4-FFF2-40B4-BE49-F238E27FC236}">
                <a16:creationId xmlns:a16="http://schemas.microsoft.com/office/drawing/2014/main" id="{C85A38BC-D81D-E39B-DDBE-6266D890804A}"/>
              </a:ext>
            </a:extLst>
          </p:cNvPr>
          <p:cNvSpPr>
            <a:spLocks noGrp="1"/>
          </p:cNvSpPr>
          <p:nvPr>
            <p:ph idx="1"/>
          </p:nvPr>
        </p:nvSpPr>
        <p:spPr>
          <a:xfrm>
            <a:off x="360000" y="1620000"/>
            <a:ext cx="6756417" cy="4536000"/>
          </a:xfrm>
        </p:spPr>
        <p:txBody>
          <a:bodyPr/>
          <a:lstStyle/>
          <a:p>
            <a:pPr>
              <a:lnSpc>
                <a:spcPct val="150000"/>
              </a:lnSpc>
              <a:spcBef>
                <a:spcPts val="600"/>
              </a:spcBef>
              <a:spcAft>
                <a:spcPts val="600"/>
              </a:spcAft>
            </a:pPr>
            <a:r>
              <a:rPr lang="en-AU" sz="1800" dirty="0"/>
              <a:t>Inspired by the digital artworks of Niall Staines, you are to create a partially distorted landscape. By blurring part of the image, you will create an abstract image of your chosen place that invites curiosity and questions from your audience. </a:t>
            </a:r>
          </a:p>
        </p:txBody>
      </p:sp>
      <p:pic>
        <p:nvPicPr>
          <p:cNvPr id="1026" name="Picture 2" descr="Image of beach, with misty pink sky, surfer riding in a wave to the shore line with lines of colour extending from the wave to the bottom edge of the image.">
            <a:extLst>
              <a:ext uri="{FF2B5EF4-FFF2-40B4-BE49-F238E27FC236}">
                <a16:creationId xmlns:a16="http://schemas.microsoft.com/office/drawing/2014/main" id="{A3E1A0EA-E910-7EE4-DF33-AF3C015E2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407" y="1582231"/>
            <a:ext cx="3469239" cy="43350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47E732-F0A8-C327-CE51-904CD849BC9B}"/>
              </a:ext>
            </a:extLst>
          </p:cNvPr>
          <p:cNvSpPr txBox="1"/>
          <p:nvPr/>
        </p:nvSpPr>
        <p:spPr>
          <a:xfrm>
            <a:off x="7774517" y="5917255"/>
            <a:ext cx="3484130" cy="253916"/>
          </a:xfrm>
          <a:prstGeom prst="rect">
            <a:avLst/>
          </a:prstGeom>
          <a:noFill/>
        </p:spPr>
        <p:txBody>
          <a:bodyPr wrap="square">
            <a:spAutoFit/>
          </a:bodyPr>
          <a:lstStyle/>
          <a:p>
            <a:pPr defTabSz="342880" fontAlgn="base"/>
            <a:r>
              <a:rPr lang="en-US" sz="1050" dirty="0"/>
              <a:t>Niall Staines (2020) </a:t>
            </a:r>
            <a:r>
              <a:rPr lang="en-US" sz="1050" u="sng" dirty="0">
                <a:hlinkClick r:id="rId4">
                  <a:extLst>
                    <a:ext uri="{A12FA001-AC4F-418D-AE19-62706E023703}">
                      <ahyp:hlinkClr xmlns:ahyp="http://schemas.microsoft.com/office/drawing/2018/hyperlinkcolor" val="tx"/>
                    </a:ext>
                  </a:extLst>
                </a:hlinkClick>
              </a:rPr>
              <a:t>B A I L </a:t>
            </a:r>
            <a:r>
              <a:rPr lang="en-US" sz="1050" dirty="0"/>
              <a:t>[image] accessed 8/11/22</a:t>
            </a:r>
          </a:p>
        </p:txBody>
      </p:sp>
      <p:sp>
        <p:nvSpPr>
          <p:cNvPr id="9" name="Slide Number Placeholder 3">
            <a:extLst>
              <a:ext uri="{FF2B5EF4-FFF2-40B4-BE49-F238E27FC236}">
                <a16:creationId xmlns:a16="http://schemas.microsoft.com/office/drawing/2014/main" id="{CF5569BF-32B7-B302-94F2-30101CEBC2F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13</a:t>
            </a:fld>
            <a:endParaRPr lang="en-AU" sz="825" dirty="0"/>
          </a:p>
        </p:txBody>
      </p:sp>
    </p:spTree>
    <p:extLst>
      <p:ext uri="{BB962C8B-B14F-4D97-AF65-F5344CB8AC3E}">
        <p14:creationId xmlns:p14="http://schemas.microsoft.com/office/powerpoint/2010/main" val="1617816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Distorted image tutorial</a:t>
            </a:r>
            <a:br>
              <a:rPr lang="en-AU" dirty="0"/>
            </a:br>
            <a:endParaRPr lang="en-AU" dirty="0"/>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8:56 minutes)</a:t>
            </a:r>
          </a:p>
        </p:txBody>
      </p:sp>
      <p:pic>
        <p:nvPicPr>
          <p:cNvPr id="9" name="Picture 8" descr="A Hyperlink to the video Distorted image tutorial.">
            <a:hlinkClick r:id="rId3"/>
            <a:extLst>
              <a:ext uri="{FF2B5EF4-FFF2-40B4-BE49-F238E27FC236}">
                <a16:creationId xmlns:a16="http://schemas.microsoft.com/office/drawing/2014/main" id="{540CFB6C-ED7F-1FA4-6058-09546C5C8AE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91208" y="2233632"/>
            <a:ext cx="6768000" cy="3920184"/>
          </a:xfrm>
          <a:prstGeom prst="rect">
            <a:avLst/>
          </a:prstGeom>
        </p:spPr>
      </p:pic>
      <p:sp>
        <p:nvSpPr>
          <p:cNvPr id="11" name="Slide Number Placeholder 3">
            <a:extLst>
              <a:ext uri="{FF2B5EF4-FFF2-40B4-BE49-F238E27FC236}">
                <a16:creationId xmlns:a16="http://schemas.microsoft.com/office/drawing/2014/main" id="{A8661281-36EF-5D60-3BD8-FD8D3CFB143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14</a:t>
            </a:fld>
            <a:endParaRPr lang="en-AU" sz="825" dirty="0"/>
          </a:p>
        </p:txBody>
      </p:sp>
    </p:spTree>
    <p:extLst>
      <p:ext uri="{BB962C8B-B14F-4D97-AF65-F5344CB8AC3E}">
        <p14:creationId xmlns:p14="http://schemas.microsoft.com/office/powerpoint/2010/main" val="3270094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Distorted image Life skills tutorial</a:t>
            </a:r>
            <a:endParaRPr lang="en-AU" sz="2000" dirty="0"/>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6:21 minutes)</a:t>
            </a:r>
            <a:br>
              <a:rPr lang="en-AU" sz="1800" dirty="0"/>
            </a:br>
            <a:endParaRPr lang="en-AU" sz="1800" dirty="0"/>
          </a:p>
        </p:txBody>
      </p:sp>
      <p:pic>
        <p:nvPicPr>
          <p:cNvPr id="6" name="Picture 5" descr="A Hyperlink to the video Distorted image Life skills tutorial.">
            <a:hlinkClick r:id="rId3"/>
            <a:extLst>
              <a:ext uri="{FF2B5EF4-FFF2-40B4-BE49-F238E27FC236}">
                <a16:creationId xmlns:a16="http://schemas.microsoft.com/office/drawing/2014/main" id="{C736A82B-9F9C-CEF7-BBE9-3F9368F9701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0543" y="2038015"/>
            <a:ext cx="6768000" cy="4062368"/>
          </a:xfrm>
          <a:prstGeom prst="rect">
            <a:avLst/>
          </a:prstGeom>
        </p:spPr>
      </p:pic>
      <p:sp>
        <p:nvSpPr>
          <p:cNvPr id="9" name="Slide Number Placeholder 3">
            <a:extLst>
              <a:ext uri="{FF2B5EF4-FFF2-40B4-BE49-F238E27FC236}">
                <a16:creationId xmlns:a16="http://schemas.microsoft.com/office/drawing/2014/main" id="{1F17DB9A-EB88-341F-F430-0AF8EB30727D}"/>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342880">
              <a:defRPr/>
            </a:pPr>
            <a:fld id="{53F625F3-B677-4D46-AEB5-DC449A9DF797}" type="slidenum">
              <a:rPr lang="en-AU" sz="1000"/>
              <a:pPr defTabSz="342880">
                <a:defRPr/>
              </a:pPr>
              <a:t>15</a:t>
            </a:fld>
            <a:endParaRPr lang="en-AU" sz="825" dirty="0"/>
          </a:p>
        </p:txBody>
      </p:sp>
    </p:spTree>
    <p:extLst>
      <p:ext uri="{BB962C8B-B14F-4D97-AF65-F5344CB8AC3E}">
        <p14:creationId xmlns:p14="http://schemas.microsoft.com/office/powerpoint/2010/main" val="125059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B3F8B-0250-8044-3100-B5161079F2F2}"/>
              </a:ext>
            </a:extLst>
          </p:cNvPr>
          <p:cNvSpPr>
            <a:spLocks noGrp="1"/>
          </p:cNvSpPr>
          <p:nvPr>
            <p:ph type="title"/>
          </p:nvPr>
        </p:nvSpPr>
        <p:spPr/>
        <p:txBody>
          <a:bodyPr/>
          <a:lstStyle/>
          <a:p>
            <a:r>
              <a:rPr lang="en-AU" dirty="0"/>
              <a:t>Activity 3 – Distorting images samples</a:t>
            </a:r>
            <a:br>
              <a:rPr lang="en-AU" dirty="0"/>
            </a:br>
            <a:endParaRPr lang="en-AU" dirty="0"/>
          </a:p>
        </p:txBody>
      </p:sp>
      <p:pic>
        <p:nvPicPr>
          <p:cNvPr id="3" name="Picture 2" descr="A creek surrounded by trees, with distorted colours running vertically down the page from the creek.&#10;">
            <a:extLst>
              <a:ext uri="{FF2B5EF4-FFF2-40B4-BE49-F238E27FC236}">
                <a16:creationId xmlns:a16="http://schemas.microsoft.com/office/drawing/2014/main" id="{B4D68616-6DCE-6B45-872B-278716A268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7314" y="1708514"/>
            <a:ext cx="3219177" cy="4292236"/>
          </a:xfrm>
          <a:prstGeom prst="rect">
            <a:avLst/>
          </a:prstGeom>
        </p:spPr>
      </p:pic>
      <p:pic>
        <p:nvPicPr>
          <p:cNvPr id="6" name="Picture 5" descr="A picture containing the beach with the colours stretch off to the right of the image.">
            <a:extLst>
              <a:ext uri="{FF2B5EF4-FFF2-40B4-BE49-F238E27FC236}">
                <a16:creationId xmlns:a16="http://schemas.microsoft.com/office/drawing/2014/main" id="{78DD1E52-184F-13A3-6194-2323FD5A5CB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21770" y="1708515"/>
            <a:ext cx="6823254" cy="4292235"/>
          </a:xfrm>
          <a:prstGeom prst="rect">
            <a:avLst/>
          </a:prstGeom>
        </p:spPr>
      </p:pic>
      <p:sp>
        <p:nvSpPr>
          <p:cNvPr id="8" name="Slide Number Placeholder 3">
            <a:extLst>
              <a:ext uri="{FF2B5EF4-FFF2-40B4-BE49-F238E27FC236}">
                <a16:creationId xmlns:a16="http://schemas.microsoft.com/office/drawing/2014/main" id="{0304C299-A1E6-4581-CD98-876DAAB6100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16</a:t>
            </a:fld>
            <a:endParaRPr lang="en-AU" sz="825" dirty="0"/>
          </a:p>
        </p:txBody>
      </p:sp>
    </p:spTree>
    <p:extLst>
      <p:ext uri="{BB962C8B-B14F-4D97-AF65-F5344CB8AC3E}">
        <p14:creationId xmlns:p14="http://schemas.microsoft.com/office/powerpoint/2010/main" val="2112929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BF84-D8A0-8A9E-13AF-EC2FEEB1F018}"/>
              </a:ext>
            </a:extLst>
          </p:cNvPr>
          <p:cNvSpPr>
            <a:spLocks noGrp="1"/>
          </p:cNvSpPr>
          <p:nvPr>
            <p:ph type="title"/>
          </p:nvPr>
        </p:nvSpPr>
        <p:spPr/>
        <p:txBody>
          <a:bodyPr/>
          <a:lstStyle/>
          <a:p>
            <a:r>
              <a:rPr lang="en-AU" dirty="0"/>
              <a:t>Activity 3 – Digital collage tutorial </a:t>
            </a:r>
            <a:endParaRPr lang="en-AU" sz="3200" dirty="0"/>
          </a:p>
        </p:txBody>
      </p:sp>
      <p:sp>
        <p:nvSpPr>
          <p:cNvPr id="5" name="Text Placeholder 4">
            <a:extLst>
              <a:ext uri="{FF2B5EF4-FFF2-40B4-BE49-F238E27FC236}">
                <a16:creationId xmlns:a16="http://schemas.microsoft.com/office/drawing/2014/main" id="{3822067A-E81D-277F-F5F3-95B66311129F}"/>
              </a:ext>
            </a:extLst>
          </p:cNvPr>
          <p:cNvSpPr>
            <a:spLocks noGrp="1"/>
          </p:cNvSpPr>
          <p:nvPr>
            <p:ph idx="1"/>
          </p:nvPr>
        </p:nvSpPr>
        <p:spPr>
          <a:xfrm>
            <a:off x="360000" y="1492025"/>
            <a:ext cx="11484000" cy="584030"/>
          </a:xfrm>
        </p:spPr>
        <p:txBody>
          <a:bodyPr/>
          <a:lstStyle/>
          <a:p>
            <a:r>
              <a:rPr lang="en-AU" sz="1800" dirty="0"/>
              <a:t>(duration 18:37 minutes)</a:t>
            </a:r>
          </a:p>
          <a:p>
            <a:endParaRPr lang="en-AU" sz="1800" dirty="0">
              <a:hlinkClick r:id="rId3"/>
            </a:endParaRPr>
          </a:p>
          <a:p>
            <a:endParaRPr lang="en-AU" sz="1800" dirty="0"/>
          </a:p>
          <a:p>
            <a:endParaRPr lang="en-AU" sz="1800" dirty="0"/>
          </a:p>
        </p:txBody>
      </p:sp>
      <p:pic>
        <p:nvPicPr>
          <p:cNvPr id="9" name="Picture 8" descr="A Hyperlink to the video Digital collage tutorial.">
            <a:hlinkClick r:id="rId4"/>
            <a:extLst>
              <a:ext uri="{FF2B5EF4-FFF2-40B4-BE49-F238E27FC236}">
                <a16:creationId xmlns:a16="http://schemas.microsoft.com/office/drawing/2014/main" id="{147E7316-DD49-0104-096C-082AB8C3D9B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12000" y="1912015"/>
            <a:ext cx="6768000" cy="4200557"/>
          </a:xfrm>
          <a:prstGeom prst="rect">
            <a:avLst/>
          </a:prstGeom>
        </p:spPr>
      </p:pic>
      <p:sp>
        <p:nvSpPr>
          <p:cNvPr id="11" name="Slide Number Placeholder 3">
            <a:extLst>
              <a:ext uri="{FF2B5EF4-FFF2-40B4-BE49-F238E27FC236}">
                <a16:creationId xmlns:a16="http://schemas.microsoft.com/office/drawing/2014/main" id="{4362FAD7-DE60-EF22-D7C6-F143B88709C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17</a:t>
            </a:fld>
            <a:endParaRPr lang="en-AU" sz="825" dirty="0"/>
          </a:p>
        </p:txBody>
      </p:sp>
    </p:spTree>
    <p:extLst>
      <p:ext uri="{BB962C8B-B14F-4D97-AF65-F5344CB8AC3E}">
        <p14:creationId xmlns:p14="http://schemas.microsoft.com/office/powerpoint/2010/main" val="1185740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81C9-DA4E-347A-271E-0D77E718CA03}"/>
              </a:ext>
            </a:extLst>
          </p:cNvPr>
          <p:cNvSpPr>
            <a:spLocks noGrp="1"/>
          </p:cNvSpPr>
          <p:nvPr>
            <p:ph type="title"/>
          </p:nvPr>
        </p:nvSpPr>
        <p:spPr/>
        <p:txBody>
          <a:bodyPr/>
          <a:lstStyle/>
          <a:p>
            <a:r>
              <a:rPr lang="en-AU" dirty="0"/>
              <a:t>Colour palette samples </a:t>
            </a:r>
          </a:p>
        </p:txBody>
      </p:sp>
      <p:sp>
        <p:nvSpPr>
          <p:cNvPr id="5" name="Text Placeholder 4">
            <a:extLst>
              <a:ext uri="{FF2B5EF4-FFF2-40B4-BE49-F238E27FC236}">
                <a16:creationId xmlns:a16="http://schemas.microsoft.com/office/drawing/2014/main" id="{43AD192F-2354-5468-B9FB-4E32726DAE4E}"/>
              </a:ext>
            </a:extLst>
          </p:cNvPr>
          <p:cNvSpPr>
            <a:spLocks noGrp="1"/>
          </p:cNvSpPr>
          <p:nvPr>
            <p:ph idx="1"/>
          </p:nvPr>
        </p:nvSpPr>
        <p:spPr>
          <a:xfrm>
            <a:off x="360000" y="1368000"/>
            <a:ext cx="11484000" cy="4536000"/>
          </a:xfrm>
        </p:spPr>
        <p:txBody>
          <a:bodyPr vert="horz" lIns="0" tIns="0" rIns="0" bIns="0" rtlCol="0" anchor="t">
            <a:noAutofit/>
          </a:bodyPr>
          <a:lstStyle/>
          <a:p>
            <a:pPr>
              <a:lnSpc>
                <a:spcPct val="150000"/>
              </a:lnSpc>
            </a:pPr>
            <a:r>
              <a:rPr lang="en-AU" sz="1800" dirty="0"/>
              <a:t>An additional activity to create colour palettes from your digital images is a great way to create and sustain colour across all of your design artworks so they work well when presented together for your assessment.</a:t>
            </a:r>
          </a:p>
        </p:txBody>
      </p:sp>
      <p:pic>
        <p:nvPicPr>
          <p:cNvPr id="10" name="Picture 9" descr="A picture containing the beach with the colours stretch off to the right of the image.">
            <a:extLst>
              <a:ext uri="{FF2B5EF4-FFF2-40B4-BE49-F238E27FC236}">
                <a16:creationId xmlns:a16="http://schemas.microsoft.com/office/drawing/2014/main" id="{915822E1-6666-62B3-0B72-3DA740E813F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52236" y="2615166"/>
            <a:ext cx="3890775" cy="2447529"/>
          </a:xfrm>
          <a:prstGeom prst="rect">
            <a:avLst/>
          </a:prstGeom>
        </p:spPr>
      </p:pic>
      <p:pic>
        <p:nvPicPr>
          <p:cNvPr id="8" name="Picture 7" descr="Long strip taken from the end of distorted landscape image. Block colour circles in a vertical row. ">
            <a:extLst>
              <a:ext uri="{FF2B5EF4-FFF2-40B4-BE49-F238E27FC236}">
                <a16:creationId xmlns:a16="http://schemas.microsoft.com/office/drawing/2014/main" id="{6047EE2B-8272-1793-4068-DB37952B729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01217" y="2471872"/>
            <a:ext cx="865000" cy="2807927"/>
          </a:xfrm>
          <a:prstGeom prst="rect">
            <a:avLst/>
          </a:prstGeom>
        </p:spPr>
      </p:pic>
      <p:pic>
        <p:nvPicPr>
          <p:cNvPr id="14" name="Picture 13" descr="A picture containing mushrooms, water and trees with the colours stretch off to the right of the image.">
            <a:extLst>
              <a:ext uri="{FF2B5EF4-FFF2-40B4-BE49-F238E27FC236}">
                <a16:creationId xmlns:a16="http://schemas.microsoft.com/office/drawing/2014/main" id="{514DC042-0632-B352-58BA-1BCD7E7273C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flipH="1">
            <a:off x="7384783" y="2366549"/>
            <a:ext cx="1909322" cy="2921643"/>
          </a:xfrm>
          <a:prstGeom prst="rect">
            <a:avLst/>
          </a:prstGeom>
        </p:spPr>
      </p:pic>
      <p:pic>
        <p:nvPicPr>
          <p:cNvPr id="12" name="Picture 11" descr="Long strip taken from the end of distorted landscape image. Block colour circles in a vertical row. ">
            <a:extLst>
              <a:ext uri="{FF2B5EF4-FFF2-40B4-BE49-F238E27FC236}">
                <a16:creationId xmlns:a16="http://schemas.microsoft.com/office/drawing/2014/main" id="{9161B4C1-4AA2-D775-40FD-2FE0D5D044B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355643" y="2203594"/>
            <a:ext cx="948890" cy="3311806"/>
          </a:xfrm>
          <a:prstGeom prst="rect">
            <a:avLst/>
          </a:prstGeom>
        </p:spPr>
      </p:pic>
      <p:sp>
        <p:nvSpPr>
          <p:cNvPr id="6" name="TextBox 5">
            <a:extLst>
              <a:ext uri="{FF2B5EF4-FFF2-40B4-BE49-F238E27FC236}">
                <a16:creationId xmlns:a16="http://schemas.microsoft.com/office/drawing/2014/main" id="{661DC025-14E7-22A2-DB0D-209221B32ADD}"/>
              </a:ext>
            </a:extLst>
          </p:cNvPr>
          <p:cNvSpPr txBox="1"/>
          <p:nvPr/>
        </p:nvSpPr>
        <p:spPr>
          <a:xfrm>
            <a:off x="488135" y="5260009"/>
            <a:ext cx="11175781" cy="1287981"/>
          </a:xfrm>
          <a:prstGeom prst="rect">
            <a:avLst/>
          </a:prstGeom>
          <a:noFill/>
        </p:spPr>
        <p:txBody>
          <a:bodyPr wrap="square">
            <a:spAutoFit/>
          </a:bodyPr>
          <a:lstStyle/>
          <a:p>
            <a:pPr>
              <a:lnSpc>
                <a:spcPct val="150000"/>
              </a:lnSpc>
            </a:pPr>
            <a:r>
              <a:rPr lang="en-AU" sz="1800" dirty="0"/>
              <a:t>Colour palettes can easily be created during digital image manipulation. Here are 2  samples created by selecting colour pixels from the distorted images and painting a set of circles in this colour onto a new document in Adobe Photoshop.</a:t>
            </a:r>
          </a:p>
        </p:txBody>
      </p:sp>
      <p:sp>
        <p:nvSpPr>
          <p:cNvPr id="7" name="Slide Number Placeholder 3">
            <a:extLst>
              <a:ext uri="{FF2B5EF4-FFF2-40B4-BE49-F238E27FC236}">
                <a16:creationId xmlns:a16="http://schemas.microsoft.com/office/drawing/2014/main" id="{A0F5EB49-16EF-601C-7CA3-AF24F75FDDD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18</a:t>
            </a:fld>
            <a:endParaRPr lang="en-AU" sz="825" dirty="0"/>
          </a:p>
        </p:txBody>
      </p:sp>
    </p:spTree>
    <p:extLst>
      <p:ext uri="{BB962C8B-B14F-4D97-AF65-F5344CB8AC3E}">
        <p14:creationId xmlns:p14="http://schemas.microsoft.com/office/powerpoint/2010/main" val="1901933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BF84-D8A0-8A9E-13AF-EC2FEEB1F018}"/>
              </a:ext>
            </a:extLst>
          </p:cNvPr>
          <p:cNvSpPr>
            <a:spLocks noGrp="1"/>
          </p:cNvSpPr>
          <p:nvPr>
            <p:ph type="title"/>
          </p:nvPr>
        </p:nvSpPr>
        <p:spPr/>
        <p:txBody>
          <a:bodyPr/>
          <a:lstStyle/>
          <a:p>
            <a:r>
              <a:rPr lang="en-AU" dirty="0"/>
              <a:t>Activity 4 – Landscape collage samples</a:t>
            </a:r>
            <a:br>
              <a:rPr lang="en-AU" sz="1600" dirty="0"/>
            </a:br>
            <a:endParaRPr lang="en-AU" sz="2800" dirty="0"/>
          </a:p>
        </p:txBody>
      </p:sp>
      <p:pic>
        <p:nvPicPr>
          <p:cNvPr id="13" name="Picture 12" descr="A collage of different natural textures such as bark, moss, bark, mushrooms, vines and a creek layered horizontally in a collage.">
            <a:extLst>
              <a:ext uri="{FF2B5EF4-FFF2-40B4-BE49-F238E27FC236}">
                <a16:creationId xmlns:a16="http://schemas.microsoft.com/office/drawing/2014/main" id="{A677DBC7-85B9-3970-9305-CCF5D5B7238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67000" y="1604364"/>
            <a:ext cx="3107755" cy="4395969"/>
          </a:xfrm>
          <a:prstGeom prst="rect">
            <a:avLst/>
          </a:prstGeom>
        </p:spPr>
      </p:pic>
      <p:pic>
        <p:nvPicPr>
          <p:cNvPr id="9" name="Picture 8" descr="Beach themed collage with rock pools, water and tide line blended together.">
            <a:extLst>
              <a:ext uri="{FF2B5EF4-FFF2-40B4-BE49-F238E27FC236}">
                <a16:creationId xmlns:a16="http://schemas.microsoft.com/office/drawing/2014/main" id="{9A9B0A50-561E-6860-7614-499FF174666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5999" y="1604364"/>
            <a:ext cx="3107755" cy="4396386"/>
          </a:xfrm>
          <a:prstGeom prst="rect">
            <a:avLst/>
          </a:prstGeom>
        </p:spPr>
      </p:pic>
      <p:sp>
        <p:nvSpPr>
          <p:cNvPr id="3" name="Slide Number Placeholder 3">
            <a:extLst>
              <a:ext uri="{FF2B5EF4-FFF2-40B4-BE49-F238E27FC236}">
                <a16:creationId xmlns:a16="http://schemas.microsoft.com/office/drawing/2014/main" id="{823DF83B-A593-3E86-5D23-AC75A02A813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19</a:t>
            </a:fld>
            <a:endParaRPr lang="en-AU" sz="825" dirty="0"/>
          </a:p>
        </p:txBody>
      </p:sp>
    </p:spTree>
    <p:extLst>
      <p:ext uri="{BB962C8B-B14F-4D97-AF65-F5344CB8AC3E}">
        <p14:creationId xmlns:p14="http://schemas.microsoft.com/office/powerpoint/2010/main" val="1958708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34CF9C-0D93-E510-D6F6-2385B2BFAAA1}"/>
              </a:ext>
            </a:extLst>
          </p:cNvPr>
          <p:cNvSpPr>
            <a:spLocks noGrp="1"/>
          </p:cNvSpPr>
          <p:nvPr>
            <p:ph type="title"/>
          </p:nvPr>
        </p:nvSpPr>
        <p:spPr/>
        <p:txBody>
          <a:bodyPr/>
          <a:lstStyle/>
          <a:p>
            <a:r>
              <a:rPr lang="en-AU" dirty="0"/>
              <a:t>Acknowledgement of Country</a:t>
            </a:r>
          </a:p>
        </p:txBody>
      </p:sp>
      <p:sp>
        <p:nvSpPr>
          <p:cNvPr id="11" name="Text Placeholder 10">
            <a:extLst>
              <a:ext uri="{FF2B5EF4-FFF2-40B4-BE49-F238E27FC236}">
                <a16:creationId xmlns:a16="http://schemas.microsoft.com/office/drawing/2014/main" id="{9DC89003-CE77-1556-27CF-4862F8D7DAE3}"/>
              </a:ext>
            </a:extLst>
          </p:cNvPr>
          <p:cNvSpPr>
            <a:spLocks noGrp="1"/>
          </p:cNvSpPr>
          <p:nvPr>
            <p:ph type="body" sz="quarter" idx="14"/>
          </p:nvPr>
        </p:nvSpPr>
        <p:spPr>
          <a:xfrm>
            <a:off x="5400000" y="1691947"/>
            <a:ext cx="6408000" cy="4140000"/>
          </a:xfrm>
        </p:spPr>
        <p:txBody>
          <a:bodyPr/>
          <a:lstStyle/>
          <a:p>
            <a:pPr>
              <a:lnSpc>
                <a:spcPct val="150000"/>
              </a:lnSpc>
            </a:pPr>
            <a:r>
              <a:rPr lang="en-AU" dirty="0"/>
              <a:t>​The NSW Department of Education acknowledges the Traditional Owners and Custodians of the lands and waters on which we teach and learn.  ​​</a:t>
            </a:r>
          </a:p>
          <a:p>
            <a:pPr>
              <a:lnSpc>
                <a:spcPct val="150000"/>
              </a:lnSpc>
            </a:pPr>
            <a:r>
              <a:rPr lang="en-AU" dirty="0"/>
              <a:t>We pay respect to Elders past, present and future, for they hold the memories, culture, traditions and hopes of First Nations peoples.  ​​</a:t>
            </a:r>
          </a:p>
          <a:p>
            <a:pPr>
              <a:lnSpc>
                <a:spcPct val="150000"/>
              </a:lnSpc>
            </a:pPr>
            <a:r>
              <a:rPr lang="en-AU" dirty="0"/>
              <a:t>We celebrate First Nations peoples’ cultural and spiritual connection to Country. Their evolving traditions of art, music, dance and storytelling have inspired our learning and continue to enrich and guide our work.​</a:t>
            </a:r>
          </a:p>
        </p:txBody>
      </p:sp>
      <p:pic>
        <p:nvPicPr>
          <p:cNvPr id="13" name="Picture Placeholder 12">
            <a:extLst>
              <a:ext uri="{FF2B5EF4-FFF2-40B4-BE49-F238E27FC236}">
                <a16:creationId xmlns:a16="http://schemas.microsoft.com/office/drawing/2014/main" id="{848322C9-E1AC-8080-BBC1-564901C95F3F}"/>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111" r="1111"/>
          <a:stretch>
            <a:fillRect/>
          </a:stretch>
        </p:blipFill>
        <p:spPr>
          <a:xfrm>
            <a:off x="0" y="17894"/>
            <a:ext cx="5040000" cy="6858000"/>
          </a:xfrm>
          <a:prstGeom prst="rect">
            <a:avLst/>
          </a:prstGeom>
        </p:spPr>
      </p:pic>
      <p:sp>
        <p:nvSpPr>
          <p:cNvPr id="7" name="Footer Placeholder 6">
            <a:extLst>
              <a:ext uri="{FF2B5EF4-FFF2-40B4-BE49-F238E27FC236}">
                <a16:creationId xmlns:a16="http://schemas.microsoft.com/office/drawing/2014/main" id="{461A01F6-A87F-3FDB-9FEC-2F35DD150AF2}"/>
              </a:ext>
            </a:extLst>
          </p:cNvPr>
          <p:cNvSpPr>
            <a:spLocks noGrp="1"/>
          </p:cNvSpPr>
          <p:nvPr>
            <p:ph type="ftr" sz="quarter" idx="4294967295"/>
          </p:nvPr>
        </p:nvSpPr>
        <p:spPr>
          <a:xfrm>
            <a:off x="0" y="6155894"/>
            <a:ext cx="5661921" cy="684212"/>
          </a:xfrm>
          <a:prstGeom prst="rect">
            <a:avLst/>
          </a:prstGeom>
        </p:spPr>
        <p:txBody>
          <a:bodyPr/>
          <a:lstStyle/>
          <a:p>
            <a:r>
              <a:rPr lang="en-US" dirty="0">
                <a:solidFill>
                  <a:srgbClr val="FFFFFF"/>
                </a:solidFill>
              </a:rPr>
              <a:t>NSW Department of Education</a:t>
            </a:r>
            <a:endParaRPr lang="en-AU" dirty="0">
              <a:solidFill>
                <a:srgbClr val="FFFFFF"/>
              </a:solidFill>
            </a:endParaRPr>
          </a:p>
        </p:txBody>
      </p:sp>
    </p:spTree>
    <p:extLst>
      <p:ext uri="{BB962C8B-B14F-4D97-AF65-F5344CB8AC3E}">
        <p14:creationId xmlns:p14="http://schemas.microsoft.com/office/powerpoint/2010/main" val="364142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BF84-D8A0-8A9E-13AF-EC2FEEB1F018}"/>
              </a:ext>
            </a:extLst>
          </p:cNvPr>
          <p:cNvSpPr>
            <a:spLocks noGrp="1"/>
          </p:cNvSpPr>
          <p:nvPr>
            <p:ph type="title"/>
          </p:nvPr>
        </p:nvSpPr>
        <p:spPr/>
        <p:txBody>
          <a:bodyPr/>
          <a:lstStyle/>
          <a:p>
            <a:r>
              <a:rPr lang="en-AU" dirty="0"/>
              <a:t>Activity 4 – Landscape collage annotated</a:t>
            </a:r>
            <a:br>
              <a:rPr lang="en-AU" sz="3200" dirty="0"/>
            </a:br>
            <a:endParaRPr lang="en-AU" sz="3200" dirty="0"/>
          </a:p>
        </p:txBody>
      </p:sp>
      <p:grpSp>
        <p:nvGrpSpPr>
          <p:cNvPr id="9" name="Group 8" descr="A collage of different natural textures such as bark, moss, bark, mushrooms, vines and a creek layered horizontally in a collage. Completed collage is annotated to show how the original pictures have been transformed into the collage.">
            <a:extLst>
              <a:ext uri="{FF2B5EF4-FFF2-40B4-BE49-F238E27FC236}">
                <a16:creationId xmlns:a16="http://schemas.microsoft.com/office/drawing/2014/main" id="{53FE6E83-3327-96DC-2B7E-08C51E13532B}"/>
              </a:ext>
            </a:extLst>
          </p:cNvPr>
          <p:cNvGrpSpPr/>
          <p:nvPr/>
        </p:nvGrpSpPr>
        <p:grpSpPr>
          <a:xfrm>
            <a:off x="949326" y="198426"/>
            <a:ext cx="11099792" cy="6041001"/>
            <a:chOff x="949326" y="198426"/>
            <a:chExt cx="11099792" cy="6041001"/>
          </a:xfrm>
        </p:grpSpPr>
        <p:cxnSp>
          <p:nvCxnSpPr>
            <p:cNvPr id="6" name="Straight Connector 5">
              <a:extLst>
                <a:ext uri="{FF2B5EF4-FFF2-40B4-BE49-F238E27FC236}">
                  <a16:creationId xmlns:a16="http://schemas.microsoft.com/office/drawing/2014/main" id="{617C70E1-2CD5-463C-B327-6E6615F42451}"/>
                </a:ext>
              </a:extLst>
            </p:cNvPr>
            <p:cNvCxnSpPr/>
            <p:nvPr/>
          </p:nvCxnSpPr>
          <p:spPr>
            <a:xfrm>
              <a:off x="2667000" y="85725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E784DD2-0BBF-2641-3D37-E1AF0DD0FFED}"/>
                </a:ext>
              </a:extLst>
            </p:cNvPr>
            <p:cNvCxnSpPr/>
            <p:nvPr/>
          </p:nvCxnSpPr>
          <p:spPr>
            <a:xfrm>
              <a:off x="2667000" y="85725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677DBC7-85B9-3970-9305-CCF5D5B7238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02275" y="1950107"/>
              <a:ext cx="2997087" cy="4239428"/>
            </a:xfrm>
            <a:prstGeom prst="rect">
              <a:avLst/>
            </a:prstGeom>
          </p:spPr>
        </p:pic>
        <p:pic>
          <p:nvPicPr>
            <p:cNvPr id="15" name="Picture 14" descr="A row of tall trees casting long shadows down a green grassy hill.">
              <a:extLst>
                <a:ext uri="{FF2B5EF4-FFF2-40B4-BE49-F238E27FC236}">
                  <a16:creationId xmlns:a16="http://schemas.microsoft.com/office/drawing/2014/main" id="{F441EDC0-CD71-3596-D5F7-C8FC456C412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53666" y="198426"/>
              <a:ext cx="2795452" cy="2096590"/>
            </a:xfrm>
            <a:prstGeom prst="rect">
              <a:avLst/>
            </a:prstGeom>
          </p:spPr>
        </p:pic>
        <p:pic>
          <p:nvPicPr>
            <p:cNvPr id="17" name="Picture 16" descr="Outdoor image looking down over orange mushrooms, with bark covering the ground.">
              <a:extLst>
                <a:ext uri="{FF2B5EF4-FFF2-40B4-BE49-F238E27FC236}">
                  <a16:creationId xmlns:a16="http://schemas.microsoft.com/office/drawing/2014/main" id="{C1492F0E-300E-7191-23C6-1C285ED3EED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49326" y="3319354"/>
              <a:ext cx="2128739" cy="2838316"/>
            </a:xfrm>
            <a:prstGeom prst="rect">
              <a:avLst/>
            </a:prstGeom>
          </p:spPr>
        </p:pic>
        <p:pic>
          <p:nvPicPr>
            <p:cNvPr id="19" name="Picture 18" descr="A group of mushrooms growing in the ground&#10;&#10;">
              <a:extLst>
                <a:ext uri="{FF2B5EF4-FFF2-40B4-BE49-F238E27FC236}">
                  <a16:creationId xmlns:a16="http://schemas.microsoft.com/office/drawing/2014/main" id="{F36FE3EE-3D7E-A125-8881-A7965D6829B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480045" y="3894856"/>
              <a:ext cx="1207582" cy="1611300"/>
            </a:xfrm>
            <a:prstGeom prst="rect">
              <a:avLst/>
            </a:prstGeom>
          </p:spPr>
        </p:pic>
        <p:pic>
          <p:nvPicPr>
            <p:cNvPr id="21" name="Picture 20" descr="A close-up of moss on tree bark.">
              <a:extLst>
                <a:ext uri="{FF2B5EF4-FFF2-40B4-BE49-F238E27FC236}">
                  <a16:creationId xmlns:a16="http://schemas.microsoft.com/office/drawing/2014/main" id="{33B9C887-297D-25AF-B41E-1DBAABED0238}"/>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5400000">
              <a:off x="8324527" y="3705627"/>
              <a:ext cx="1464829" cy="1953103"/>
            </a:xfrm>
            <a:prstGeom prst="rect">
              <a:avLst/>
            </a:prstGeom>
          </p:spPr>
        </p:pic>
        <p:pic>
          <p:nvPicPr>
            <p:cNvPr id="23" name="Picture 22" descr="Image of Australian bush land with trees and over grown green ground cover.">
              <a:extLst>
                <a:ext uri="{FF2B5EF4-FFF2-40B4-BE49-F238E27FC236}">
                  <a16:creationId xmlns:a16="http://schemas.microsoft.com/office/drawing/2014/main" id="{E41C1BE5-315D-40CE-0149-F0295B6010C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818993" y="1558109"/>
              <a:ext cx="2008210" cy="1506159"/>
            </a:xfrm>
            <a:prstGeom prst="rect">
              <a:avLst/>
            </a:prstGeom>
          </p:spPr>
        </p:pic>
        <p:pic>
          <p:nvPicPr>
            <p:cNvPr id="25" name="Picture 24" descr="A close-up of a paper bark gum tree bark.">
              <a:extLst>
                <a:ext uri="{FF2B5EF4-FFF2-40B4-BE49-F238E27FC236}">
                  <a16:creationId xmlns:a16="http://schemas.microsoft.com/office/drawing/2014/main" id="{0B6508D0-2350-4FB9-BD93-F92D59CD5B8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rot="5400000">
              <a:off x="9501888" y="2165464"/>
              <a:ext cx="1419384" cy="1892512"/>
            </a:xfrm>
            <a:prstGeom prst="rect">
              <a:avLst/>
            </a:prstGeom>
          </p:spPr>
        </p:pic>
        <p:pic>
          <p:nvPicPr>
            <p:cNvPr id="27" name="Picture 26" descr="A creek in Australian bushland with trees and thick greenery covering the ground.">
              <a:extLst>
                <a:ext uri="{FF2B5EF4-FFF2-40B4-BE49-F238E27FC236}">
                  <a16:creationId xmlns:a16="http://schemas.microsoft.com/office/drawing/2014/main" id="{A11DACF7-4532-201C-DEF4-070FF52BAD9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378582" y="4220592"/>
              <a:ext cx="1514125" cy="2018835"/>
            </a:xfrm>
            <a:prstGeom prst="rect">
              <a:avLst/>
            </a:prstGeom>
          </p:spPr>
        </p:pic>
        <p:cxnSp>
          <p:nvCxnSpPr>
            <p:cNvPr id="31" name="Connector: Elbow 30">
              <a:extLst>
                <a:ext uri="{FF2B5EF4-FFF2-40B4-BE49-F238E27FC236}">
                  <a16:creationId xmlns:a16="http://schemas.microsoft.com/office/drawing/2014/main" id="{FE639098-4D8A-5FAC-DD2E-558B0572FF28}"/>
                </a:ext>
              </a:extLst>
            </p:cNvPr>
            <p:cNvCxnSpPr>
              <a:cxnSpLocks/>
            </p:cNvCxnSpPr>
            <p:nvPr/>
          </p:nvCxnSpPr>
          <p:spPr>
            <a:xfrm rot="16200000" flipV="1">
              <a:off x="7191970" y="2240280"/>
              <a:ext cx="6532" cy="615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4E411C7-A459-8D93-FB3B-4406DAD9CC1B}"/>
                </a:ext>
              </a:extLst>
            </p:cNvPr>
            <p:cNvCxnSpPr>
              <a:cxnSpLocks/>
              <a:stCxn id="90" idx="3"/>
            </p:cNvCxnSpPr>
            <p:nvPr/>
          </p:nvCxnSpPr>
          <p:spPr>
            <a:xfrm>
              <a:off x="3777193" y="2814473"/>
              <a:ext cx="1320828" cy="91004"/>
            </a:xfrm>
            <a:prstGeom prst="straightConnector1">
              <a:avLst/>
            </a:prstGeom>
            <a:ln w="38100">
              <a:solidFill>
                <a:srgbClr val="C00000"/>
              </a:solidFill>
              <a:tailEnd type="triangle"/>
            </a:ln>
          </p:spPr>
          <p:style>
            <a:lnRef idx="3">
              <a:schemeClr val="accent5"/>
            </a:lnRef>
            <a:fillRef idx="0">
              <a:schemeClr val="accent5"/>
            </a:fillRef>
            <a:effectRef idx="2">
              <a:schemeClr val="accent5"/>
            </a:effectRef>
            <a:fontRef idx="minor">
              <a:schemeClr val="tx1"/>
            </a:fontRef>
          </p:style>
        </p:cxnSp>
        <p:sp>
          <p:nvSpPr>
            <p:cNvPr id="90" name="Rectangle: Rounded Corners 89">
              <a:extLst>
                <a:ext uri="{FF2B5EF4-FFF2-40B4-BE49-F238E27FC236}">
                  <a16:creationId xmlns:a16="http://schemas.microsoft.com/office/drawing/2014/main" id="{EEC7E5AF-1E94-3213-85B1-6AE0C3F25396}"/>
                </a:ext>
              </a:extLst>
            </p:cNvPr>
            <p:cNvSpPr/>
            <p:nvPr/>
          </p:nvSpPr>
          <p:spPr>
            <a:xfrm>
              <a:off x="2453579" y="2644530"/>
              <a:ext cx="1323614" cy="33988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80"/>
              <a:endParaRPr lang="en-AU" sz="1500" dirty="0" err="1">
                <a:solidFill>
                  <a:srgbClr val="FFFFFF"/>
                </a:solidFill>
                <a:latin typeface="Montserrat Medium"/>
              </a:endParaRPr>
            </a:p>
          </p:txBody>
        </p:sp>
        <p:sp>
          <p:nvSpPr>
            <p:cNvPr id="91" name="Rectangle: Rounded Corners 90">
              <a:extLst>
                <a:ext uri="{FF2B5EF4-FFF2-40B4-BE49-F238E27FC236}">
                  <a16:creationId xmlns:a16="http://schemas.microsoft.com/office/drawing/2014/main" id="{755790DF-8D70-5A6A-AA5A-B76047DA37FF}"/>
                </a:ext>
              </a:extLst>
            </p:cNvPr>
            <p:cNvSpPr/>
            <p:nvPr/>
          </p:nvSpPr>
          <p:spPr>
            <a:xfrm rot="5400000">
              <a:off x="3312006" y="4316772"/>
              <a:ext cx="1594030" cy="75020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80"/>
              <a:endParaRPr lang="en-AU" sz="1500" dirty="0" err="1">
                <a:solidFill>
                  <a:srgbClr val="FFFFFF"/>
                </a:solidFill>
                <a:latin typeface="Montserrat Medium"/>
              </a:endParaRPr>
            </a:p>
          </p:txBody>
        </p:sp>
        <p:cxnSp>
          <p:nvCxnSpPr>
            <p:cNvPr id="93" name="Straight Arrow Connector 92">
              <a:extLst>
                <a:ext uri="{FF2B5EF4-FFF2-40B4-BE49-F238E27FC236}">
                  <a16:creationId xmlns:a16="http://schemas.microsoft.com/office/drawing/2014/main" id="{C0E1A413-741E-98DD-7871-1A9FAB3835E2}"/>
                </a:ext>
              </a:extLst>
            </p:cNvPr>
            <p:cNvCxnSpPr>
              <a:cxnSpLocks/>
            </p:cNvCxnSpPr>
            <p:nvPr/>
          </p:nvCxnSpPr>
          <p:spPr>
            <a:xfrm flipV="1">
              <a:off x="2988305" y="3304767"/>
              <a:ext cx="2577006" cy="4046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EAC1F52-0DF5-4F50-CF8B-9F44A413BB55}"/>
                </a:ext>
              </a:extLst>
            </p:cNvPr>
            <p:cNvCxnSpPr>
              <a:cxnSpLocks/>
              <a:stCxn id="91" idx="0"/>
            </p:cNvCxnSpPr>
            <p:nvPr/>
          </p:nvCxnSpPr>
          <p:spPr>
            <a:xfrm>
              <a:off x="4484122" y="4691873"/>
              <a:ext cx="801434" cy="466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25AEEB4-41EF-5936-2E78-834AEA43ED75}"/>
                </a:ext>
              </a:extLst>
            </p:cNvPr>
            <p:cNvCxnSpPr>
              <a:cxnSpLocks/>
              <a:stCxn id="116" idx="1"/>
            </p:cNvCxnSpPr>
            <p:nvPr/>
          </p:nvCxnSpPr>
          <p:spPr>
            <a:xfrm flipH="1">
              <a:off x="7759710" y="2045121"/>
              <a:ext cx="1531973" cy="1512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Rounded Corners 115">
              <a:extLst>
                <a:ext uri="{FF2B5EF4-FFF2-40B4-BE49-F238E27FC236}">
                  <a16:creationId xmlns:a16="http://schemas.microsoft.com/office/drawing/2014/main" id="{A7F177C5-D364-4FBC-11E6-31C27BDC1F8C}"/>
                </a:ext>
              </a:extLst>
            </p:cNvPr>
            <p:cNvSpPr/>
            <p:nvPr/>
          </p:nvSpPr>
          <p:spPr>
            <a:xfrm>
              <a:off x="9291683" y="1839512"/>
              <a:ext cx="1645443" cy="41121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80"/>
              <a:endParaRPr lang="en-AU" sz="1500" dirty="0" err="1">
                <a:solidFill>
                  <a:srgbClr val="FFFFFF"/>
                </a:solidFill>
                <a:latin typeface="Montserrat Medium"/>
              </a:endParaRPr>
            </a:p>
          </p:txBody>
        </p:sp>
        <p:cxnSp>
          <p:nvCxnSpPr>
            <p:cNvPr id="118" name="Straight Arrow Connector 117">
              <a:extLst>
                <a:ext uri="{FF2B5EF4-FFF2-40B4-BE49-F238E27FC236}">
                  <a16:creationId xmlns:a16="http://schemas.microsoft.com/office/drawing/2014/main" id="{402054CA-67FB-DA60-18E6-0D5BEE701584}"/>
                </a:ext>
              </a:extLst>
            </p:cNvPr>
            <p:cNvCxnSpPr>
              <a:cxnSpLocks/>
              <a:stCxn id="120" idx="1"/>
            </p:cNvCxnSpPr>
            <p:nvPr/>
          </p:nvCxnSpPr>
          <p:spPr>
            <a:xfrm flipH="1" flipV="1">
              <a:off x="7870542" y="2601687"/>
              <a:ext cx="1394782" cy="2014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Rounded Corners 119">
              <a:extLst>
                <a:ext uri="{FF2B5EF4-FFF2-40B4-BE49-F238E27FC236}">
                  <a16:creationId xmlns:a16="http://schemas.microsoft.com/office/drawing/2014/main" id="{DF22A87A-BF04-174A-4914-1BC3704D64F9}"/>
                </a:ext>
              </a:extLst>
            </p:cNvPr>
            <p:cNvSpPr/>
            <p:nvPr/>
          </p:nvSpPr>
          <p:spPr>
            <a:xfrm>
              <a:off x="9265324" y="2633181"/>
              <a:ext cx="1850143" cy="33988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80"/>
              <a:endParaRPr lang="en-AU" sz="1500" dirty="0" err="1">
                <a:solidFill>
                  <a:srgbClr val="FFFFFF"/>
                </a:solidFill>
                <a:latin typeface="Montserrat Medium"/>
              </a:endParaRPr>
            </a:p>
          </p:txBody>
        </p:sp>
        <p:cxnSp>
          <p:nvCxnSpPr>
            <p:cNvPr id="121" name="Straight Arrow Connector 120">
              <a:extLst>
                <a:ext uri="{FF2B5EF4-FFF2-40B4-BE49-F238E27FC236}">
                  <a16:creationId xmlns:a16="http://schemas.microsoft.com/office/drawing/2014/main" id="{27D68C6B-5D86-1623-EEB0-D5824C4AE2EF}"/>
                </a:ext>
              </a:extLst>
            </p:cNvPr>
            <p:cNvCxnSpPr>
              <a:cxnSpLocks/>
              <a:stCxn id="122" idx="1"/>
            </p:cNvCxnSpPr>
            <p:nvPr/>
          </p:nvCxnSpPr>
          <p:spPr>
            <a:xfrm flipH="1" flipV="1">
              <a:off x="7400260" y="4286249"/>
              <a:ext cx="755219" cy="44021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Rounded Corners 121">
              <a:extLst>
                <a:ext uri="{FF2B5EF4-FFF2-40B4-BE49-F238E27FC236}">
                  <a16:creationId xmlns:a16="http://schemas.microsoft.com/office/drawing/2014/main" id="{14855748-4CE1-103F-F034-FD56D6D9B55D}"/>
                </a:ext>
              </a:extLst>
            </p:cNvPr>
            <p:cNvSpPr/>
            <p:nvPr/>
          </p:nvSpPr>
          <p:spPr>
            <a:xfrm>
              <a:off x="8155479" y="4386085"/>
              <a:ext cx="1850143" cy="6807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80"/>
              <a:endParaRPr lang="en-AU" sz="1500" dirty="0" err="1">
                <a:solidFill>
                  <a:srgbClr val="FFFFFF"/>
                </a:solidFill>
                <a:latin typeface="Montserrat Medium"/>
              </a:endParaRPr>
            </a:p>
          </p:txBody>
        </p:sp>
        <p:cxnSp>
          <p:nvCxnSpPr>
            <p:cNvPr id="123" name="Straight Arrow Connector 122">
              <a:extLst>
                <a:ext uri="{FF2B5EF4-FFF2-40B4-BE49-F238E27FC236}">
                  <a16:creationId xmlns:a16="http://schemas.microsoft.com/office/drawing/2014/main" id="{9EE37FB6-3931-EA02-EB75-273999523402}"/>
                </a:ext>
              </a:extLst>
            </p:cNvPr>
            <p:cNvCxnSpPr>
              <a:cxnSpLocks/>
            </p:cNvCxnSpPr>
            <p:nvPr/>
          </p:nvCxnSpPr>
          <p:spPr>
            <a:xfrm flipH="1">
              <a:off x="7759710" y="5382829"/>
              <a:ext cx="3118058" cy="2341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4" name="Rectangle: Rounded Corners 123">
              <a:extLst>
                <a:ext uri="{FF2B5EF4-FFF2-40B4-BE49-F238E27FC236}">
                  <a16:creationId xmlns:a16="http://schemas.microsoft.com/office/drawing/2014/main" id="{BC95CAAC-F191-BA25-3983-A4F41933E650}"/>
                </a:ext>
              </a:extLst>
            </p:cNvPr>
            <p:cNvSpPr/>
            <p:nvPr/>
          </p:nvSpPr>
          <p:spPr>
            <a:xfrm>
              <a:off x="10877768" y="5226526"/>
              <a:ext cx="1005128" cy="33988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80"/>
              <a:endParaRPr lang="en-AU" sz="1500" dirty="0" err="1">
                <a:solidFill>
                  <a:srgbClr val="FFFFFF"/>
                </a:solidFill>
                <a:latin typeface="Montserrat Medium"/>
              </a:endParaRPr>
            </a:p>
          </p:txBody>
        </p:sp>
        <p:sp>
          <p:nvSpPr>
            <p:cNvPr id="126" name="TextBox 125">
              <a:extLst>
                <a:ext uri="{FF2B5EF4-FFF2-40B4-BE49-F238E27FC236}">
                  <a16:creationId xmlns:a16="http://schemas.microsoft.com/office/drawing/2014/main" id="{15FECF2F-0786-F662-A57A-1E4A821D7D1E}"/>
                </a:ext>
              </a:extLst>
            </p:cNvPr>
            <p:cNvSpPr txBox="1"/>
            <p:nvPr/>
          </p:nvSpPr>
          <p:spPr>
            <a:xfrm>
              <a:off x="3468349" y="5566411"/>
              <a:ext cx="1259979" cy="575959"/>
            </a:xfrm>
            <a:prstGeom prst="rect">
              <a:avLst/>
            </a:prstGeom>
            <a:noFill/>
            <a:ln>
              <a:noFill/>
            </a:ln>
          </p:spPr>
          <p:txBody>
            <a:bodyPr wrap="square" lIns="0" tIns="0" rIns="0" bIns="0" rtlCol="0">
              <a:noAutofit/>
            </a:bodyPr>
            <a:lstStyle/>
            <a:p>
              <a:pPr defTabSz="342880"/>
              <a:r>
                <a:rPr lang="en-AU" sz="1200" dirty="0">
                  <a:solidFill>
                    <a:srgbClr val="000000"/>
                  </a:solidFill>
                </a:rPr>
                <a:t>Images repeated and </a:t>
              </a:r>
              <a:r>
                <a:rPr lang="en-AU" sz="1050" dirty="0">
                  <a:solidFill>
                    <a:srgbClr val="000000"/>
                  </a:solidFill>
                </a:rPr>
                <a:t>rotated</a:t>
              </a:r>
              <a:r>
                <a:rPr lang="en-AU" sz="1200" dirty="0">
                  <a:solidFill>
                    <a:srgbClr val="000000"/>
                  </a:solidFill>
                </a:rPr>
                <a:t>.</a:t>
              </a:r>
            </a:p>
          </p:txBody>
        </p:sp>
      </p:grpSp>
      <p:sp>
        <p:nvSpPr>
          <p:cNvPr id="8" name="Slide Number Placeholder 3">
            <a:extLst>
              <a:ext uri="{FF2B5EF4-FFF2-40B4-BE49-F238E27FC236}">
                <a16:creationId xmlns:a16="http://schemas.microsoft.com/office/drawing/2014/main" id="{20A9C182-CAC8-7BDE-CFE4-D106A0AE89E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20</a:t>
            </a:fld>
            <a:endParaRPr lang="en-AU" sz="825" dirty="0"/>
          </a:p>
        </p:txBody>
      </p:sp>
    </p:spTree>
    <p:extLst>
      <p:ext uri="{BB962C8B-B14F-4D97-AF65-F5344CB8AC3E}">
        <p14:creationId xmlns:p14="http://schemas.microsoft.com/office/powerpoint/2010/main" val="287088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FBF1-61EC-2AFC-5E5E-6B909A771439}"/>
              </a:ext>
            </a:extLst>
          </p:cNvPr>
          <p:cNvSpPr>
            <a:spLocks noGrp="1"/>
          </p:cNvSpPr>
          <p:nvPr>
            <p:ph type="title"/>
          </p:nvPr>
        </p:nvSpPr>
        <p:spPr/>
        <p:txBody>
          <a:bodyPr/>
          <a:lstStyle/>
          <a:p>
            <a:r>
              <a:rPr lang="en-AU" dirty="0"/>
              <a:t>Activity 4 – Alternative collage samples</a:t>
            </a:r>
            <a:br>
              <a:rPr lang="en-AU" dirty="0"/>
            </a:br>
            <a:endParaRPr lang="en-AU" dirty="0"/>
          </a:p>
        </p:txBody>
      </p:sp>
      <p:pic>
        <p:nvPicPr>
          <p:cNvPr id="9" name="Picture 8" descr="Landscape photographic collage with tress, creek, large scale mushrooms and blue sky.&#10;">
            <a:extLst>
              <a:ext uri="{FF2B5EF4-FFF2-40B4-BE49-F238E27FC236}">
                <a16:creationId xmlns:a16="http://schemas.microsoft.com/office/drawing/2014/main" id="{9F0A4B28-7BB0-1C20-0241-9D6A380E3D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79801" y="1535600"/>
            <a:ext cx="3053758" cy="4320000"/>
          </a:xfrm>
          <a:prstGeom prst="rect">
            <a:avLst/>
          </a:prstGeom>
        </p:spPr>
      </p:pic>
      <p:sp>
        <p:nvSpPr>
          <p:cNvPr id="6" name="Text Placeholder 5">
            <a:extLst>
              <a:ext uri="{FF2B5EF4-FFF2-40B4-BE49-F238E27FC236}">
                <a16:creationId xmlns:a16="http://schemas.microsoft.com/office/drawing/2014/main" id="{8D63008E-4C10-1BF3-3EE9-370B8831F334}"/>
              </a:ext>
            </a:extLst>
          </p:cNvPr>
          <p:cNvSpPr>
            <a:spLocks noGrp="1"/>
          </p:cNvSpPr>
          <p:nvPr>
            <p:ph type="body" sz="quarter" idx="4294967295"/>
          </p:nvPr>
        </p:nvSpPr>
        <p:spPr>
          <a:xfrm>
            <a:off x="2179801" y="5855601"/>
            <a:ext cx="3049732" cy="356024"/>
          </a:xfrm>
        </p:spPr>
        <p:txBody>
          <a:bodyPr>
            <a:normAutofit/>
          </a:bodyPr>
          <a:lstStyle/>
          <a:p>
            <a:r>
              <a:rPr lang="en-AU" sz="1050" dirty="0"/>
              <a:t>Digital collage created in Adobe Photoshop.</a:t>
            </a:r>
          </a:p>
        </p:txBody>
      </p:sp>
      <p:pic>
        <p:nvPicPr>
          <p:cNvPr id="11" name="Picture 10" descr="Landscape collage made from textured prints torn into long lengths and layered in horizontal strips across an A4 page.">
            <a:extLst>
              <a:ext uri="{FF2B5EF4-FFF2-40B4-BE49-F238E27FC236}">
                <a16:creationId xmlns:a16="http://schemas.microsoft.com/office/drawing/2014/main" id="{331C647A-07C4-F2E8-84ED-D1A965D8EC3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62467" y="1535600"/>
            <a:ext cx="3049732" cy="4320000"/>
          </a:xfrm>
          <a:prstGeom prst="rect">
            <a:avLst/>
          </a:prstGeom>
        </p:spPr>
      </p:pic>
      <p:sp>
        <p:nvSpPr>
          <p:cNvPr id="12" name="Text Placeholder 5">
            <a:extLst>
              <a:ext uri="{FF2B5EF4-FFF2-40B4-BE49-F238E27FC236}">
                <a16:creationId xmlns:a16="http://schemas.microsoft.com/office/drawing/2014/main" id="{9C23C271-8F90-20EF-EB51-3D1CD6099D16}"/>
              </a:ext>
            </a:extLst>
          </p:cNvPr>
          <p:cNvSpPr txBox="1">
            <a:spLocks/>
          </p:cNvSpPr>
          <p:nvPr/>
        </p:nvSpPr>
        <p:spPr>
          <a:xfrm>
            <a:off x="6962468" y="5855600"/>
            <a:ext cx="3049732" cy="297332"/>
          </a:xfrm>
          <a:prstGeom prst="rect">
            <a:avLst/>
          </a:prstGeom>
        </p:spPr>
        <p:txBody>
          <a:bodyPr vert="horz" lIns="68580" tIns="34290" rIns="68580" bIns="34290" rtlCol="0">
            <a:noAutofit/>
          </a:bodyPr>
          <a:lstStyle>
            <a:lvl1pPr marL="133350" indent="-133350" algn="l" defTabSz="514349"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Montserrat Medium"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539354" indent="-139304" algn="l" defTabSz="514349"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defTabSz="914377">
              <a:lnSpc>
                <a:spcPct val="100000"/>
              </a:lnSpc>
              <a:spcAft>
                <a:spcPts val="1200"/>
              </a:spcAft>
              <a:buNone/>
            </a:pPr>
            <a:r>
              <a:rPr lang="en-AU" sz="1050" dirty="0">
                <a:solidFill>
                  <a:schemeClr val="tx1"/>
                </a:solidFill>
                <a:latin typeface="+mj-lt"/>
              </a:rPr>
              <a:t>Paper collage created with torn up collagraph misprints </a:t>
            </a:r>
            <a:r>
              <a:rPr lang="en-AU" sz="1050" dirty="0">
                <a:solidFill>
                  <a:schemeClr val="tx1"/>
                </a:solidFill>
                <a:latin typeface="+mn-lt"/>
              </a:rPr>
              <a:t>and</a:t>
            </a:r>
            <a:r>
              <a:rPr lang="en-AU" sz="1050" dirty="0">
                <a:solidFill>
                  <a:schemeClr val="tx1"/>
                </a:solidFill>
                <a:latin typeface="+mj-lt"/>
              </a:rPr>
              <a:t> tissue paper.</a:t>
            </a:r>
          </a:p>
        </p:txBody>
      </p:sp>
      <p:sp>
        <p:nvSpPr>
          <p:cNvPr id="3" name="Slide Number Placeholder 3">
            <a:extLst>
              <a:ext uri="{FF2B5EF4-FFF2-40B4-BE49-F238E27FC236}">
                <a16:creationId xmlns:a16="http://schemas.microsoft.com/office/drawing/2014/main" id="{FDA37E1F-B319-2D45-12DC-6552C4A97B5A}"/>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21</a:t>
            </a:fld>
            <a:endParaRPr lang="en-AU" sz="825" dirty="0"/>
          </a:p>
        </p:txBody>
      </p:sp>
    </p:spTree>
    <p:extLst>
      <p:ext uri="{BB962C8B-B14F-4D97-AF65-F5344CB8AC3E}">
        <p14:creationId xmlns:p14="http://schemas.microsoft.com/office/powerpoint/2010/main" val="1382688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D3F427-8E22-F5D5-E1C4-C61110EFD268}"/>
              </a:ext>
            </a:extLst>
          </p:cNvPr>
          <p:cNvSpPr>
            <a:spLocks noGrp="1"/>
          </p:cNvSpPr>
          <p:nvPr>
            <p:ph type="body" sz="quarter" idx="11"/>
          </p:nvPr>
        </p:nvSpPr>
        <p:spPr>
          <a:xfrm>
            <a:off x="540000" y="1368311"/>
            <a:ext cx="3236870" cy="2880000"/>
          </a:xfrm>
        </p:spPr>
        <p:txBody>
          <a:bodyPr/>
          <a:lstStyle/>
          <a:p>
            <a:r>
              <a:rPr lang="en-AU" dirty="0"/>
              <a:t>03</a:t>
            </a:r>
          </a:p>
        </p:txBody>
      </p:sp>
      <p:sp>
        <p:nvSpPr>
          <p:cNvPr id="7" name="Title 6">
            <a:extLst>
              <a:ext uri="{FF2B5EF4-FFF2-40B4-BE49-F238E27FC236}">
                <a16:creationId xmlns:a16="http://schemas.microsoft.com/office/drawing/2014/main" id="{18B4002F-35C1-68F9-897B-28C658B39E59}"/>
              </a:ext>
            </a:extLst>
          </p:cNvPr>
          <p:cNvSpPr>
            <a:spLocks noGrp="1"/>
          </p:cNvSpPr>
          <p:nvPr>
            <p:ph type="ctrTitle"/>
          </p:nvPr>
        </p:nvSpPr>
        <p:spPr>
          <a:xfrm>
            <a:off x="540000" y="3636311"/>
            <a:ext cx="6588000" cy="1224000"/>
          </a:xfrm>
        </p:spPr>
        <p:txBody>
          <a:bodyPr/>
          <a:lstStyle/>
          <a:p>
            <a:r>
              <a:rPr lang="en-AU" dirty="0"/>
              <a:t>Build and print the landscape with a collagraph</a:t>
            </a:r>
          </a:p>
        </p:txBody>
      </p:sp>
      <p:sp>
        <p:nvSpPr>
          <p:cNvPr id="9" name="Text Placeholder 8">
            <a:extLst>
              <a:ext uri="{FF2B5EF4-FFF2-40B4-BE49-F238E27FC236}">
                <a16:creationId xmlns:a16="http://schemas.microsoft.com/office/drawing/2014/main" id="{9AA9E13F-36C7-3A2D-F647-F9A36A7C3EDD}"/>
              </a:ext>
            </a:extLst>
          </p:cNvPr>
          <p:cNvSpPr>
            <a:spLocks noGrp="1"/>
          </p:cNvSpPr>
          <p:nvPr>
            <p:ph type="body" sz="quarter" idx="10"/>
          </p:nvPr>
        </p:nvSpPr>
        <p:spPr/>
        <p:txBody>
          <a:bodyPr/>
          <a:lstStyle/>
          <a:p>
            <a:r>
              <a:rPr lang="en-AU" dirty="0"/>
              <a:t>Learning sequence 3</a:t>
            </a:r>
          </a:p>
        </p:txBody>
      </p:sp>
      <p:pic>
        <p:nvPicPr>
          <p:cNvPr id="11" name="Picture Placeholder 10">
            <a:extLst>
              <a:ext uri="{FF2B5EF4-FFF2-40B4-BE49-F238E27FC236}">
                <a16:creationId xmlns:a16="http://schemas.microsoft.com/office/drawing/2014/main" id="{C734AA1E-8784-0EA5-0222-5B025303F0EC}"/>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1541" r="11541"/>
          <a:stretch>
            <a:fillRect/>
          </a:stretch>
        </p:blipFill>
        <p:spPr>
          <a:prstGeom prst="rect">
            <a:avLst/>
          </a:prstGeom>
        </p:spPr>
      </p:pic>
    </p:spTree>
    <p:extLst>
      <p:ext uri="{BB962C8B-B14F-4D97-AF65-F5344CB8AC3E}">
        <p14:creationId xmlns:p14="http://schemas.microsoft.com/office/powerpoint/2010/main" val="4038026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2C84-C0BC-DD2C-9976-62740B020926}"/>
              </a:ext>
            </a:extLst>
          </p:cNvPr>
          <p:cNvSpPr>
            <a:spLocks noGrp="1"/>
          </p:cNvSpPr>
          <p:nvPr>
            <p:ph type="title"/>
          </p:nvPr>
        </p:nvSpPr>
        <p:spPr/>
        <p:txBody>
          <a:bodyPr/>
          <a:lstStyle/>
          <a:p>
            <a:r>
              <a:rPr lang="en-AU" dirty="0"/>
              <a:t>Activity 3 – Collagraph sample plate </a:t>
            </a:r>
            <a:br>
              <a:rPr lang="en-AU" sz="2800" dirty="0"/>
            </a:br>
            <a:endParaRPr lang="en-AU" sz="2800" dirty="0"/>
          </a:p>
        </p:txBody>
      </p:sp>
      <p:grpSp>
        <p:nvGrpSpPr>
          <p:cNvPr id="21" name="Group 20" descr="A textured foam core collagraph plate with trees, mushrooms and a creek carved into its surface.&#10;">
            <a:extLst>
              <a:ext uri="{FF2B5EF4-FFF2-40B4-BE49-F238E27FC236}">
                <a16:creationId xmlns:a16="http://schemas.microsoft.com/office/drawing/2014/main" id="{129BFC93-E1DD-2C6E-19E5-EA690D9A802F}"/>
              </a:ext>
            </a:extLst>
          </p:cNvPr>
          <p:cNvGrpSpPr/>
          <p:nvPr/>
        </p:nvGrpSpPr>
        <p:grpSpPr>
          <a:xfrm>
            <a:off x="360000" y="1642088"/>
            <a:ext cx="11485068" cy="4320000"/>
            <a:chOff x="360000" y="1642088"/>
            <a:chExt cx="11485068" cy="4320000"/>
          </a:xfrm>
        </p:grpSpPr>
        <p:pic>
          <p:nvPicPr>
            <p:cNvPr id="8" name="Picture 7">
              <a:extLst>
                <a:ext uri="{FF2B5EF4-FFF2-40B4-BE49-F238E27FC236}">
                  <a16:creationId xmlns:a16="http://schemas.microsoft.com/office/drawing/2014/main" id="{F3B80764-56FC-3B66-E3F4-2363E8D9E09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514021" y="1642088"/>
              <a:ext cx="3036343" cy="4320000"/>
            </a:xfrm>
            <a:prstGeom prst="rect">
              <a:avLst/>
            </a:prstGeom>
          </p:spPr>
        </p:pic>
        <p:grpSp>
          <p:nvGrpSpPr>
            <p:cNvPr id="19" name="Group 18">
              <a:extLst>
                <a:ext uri="{FF2B5EF4-FFF2-40B4-BE49-F238E27FC236}">
                  <a16:creationId xmlns:a16="http://schemas.microsoft.com/office/drawing/2014/main" id="{52C84C04-259E-2B58-CF14-DC0CDDDF16C5}"/>
                </a:ext>
              </a:extLst>
            </p:cNvPr>
            <p:cNvGrpSpPr/>
            <p:nvPr/>
          </p:nvGrpSpPr>
          <p:grpSpPr>
            <a:xfrm>
              <a:off x="7246568" y="1737361"/>
              <a:ext cx="4598500" cy="1142998"/>
              <a:chOff x="7246568" y="1737361"/>
              <a:chExt cx="4598500" cy="1142998"/>
            </a:xfrm>
          </p:grpSpPr>
          <p:cxnSp>
            <p:nvCxnSpPr>
              <p:cNvPr id="12" name="Straight Arrow Connector 11">
                <a:extLst>
                  <a:ext uri="{FF2B5EF4-FFF2-40B4-BE49-F238E27FC236}">
                    <a16:creationId xmlns:a16="http://schemas.microsoft.com/office/drawing/2014/main" id="{2829B6D9-85CC-4018-CA5F-598F8C936224}"/>
                  </a:ext>
                </a:extLst>
              </p:cNvPr>
              <p:cNvCxnSpPr>
                <a:cxnSpLocks/>
                <a:stCxn id="22" idx="1"/>
              </p:cNvCxnSpPr>
              <p:nvPr/>
            </p:nvCxnSpPr>
            <p:spPr>
              <a:xfrm flipH="1">
                <a:off x="7246568" y="2308860"/>
                <a:ext cx="779152" cy="1113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4D7AEE1-49C0-C216-6907-B577A9253372}"/>
                  </a:ext>
                </a:extLst>
              </p:cNvPr>
              <p:cNvSpPr/>
              <p:nvPr/>
            </p:nvSpPr>
            <p:spPr>
              <a:xfrm>
                <a:off x="8025720" y="1737361"/>
                <a:ext cx="3819348" cy="114299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Tree texture created with single ply toilet paper and PVA glue applied with a stiff brush in stippling motion.</a:t>
                </a:r>
              </a:p>
            </p:txBody>
          </p:sp>
        </p:grpSp>
        <p:grpSp>
          <p:nvGrpSpPr>
            <p:cNvPr id="5" name="Group 4">
              <a:extLst>
                <a:ext uri="{FF2B5EF4-FFF2-40B4-BE49-F238E27FC236}">
                  <a16:creationId xmlns:a16="http://schemas.microsoft.com/office/drawing/2014/main" id="{29F2279D-5AD5-0322-8FCE-539814273A2A}"/>
                </a:ext>
              </a:extLst>
            </p:cNvPr>
            <p:cNvGrpSpPr/>
            <p:nvPr/>
          </p:nvGrpSpPr>
          <p:grpSpPr>
            <a:xfrm>
              <a:off x="360000" y="1737360"/>
              <a:ext cx="5460041" cy="1336884"/>
              <a:chOff x="360000" y="1737360"/>
              <a:chExt cx="5460041" cy="1336884"/>
            </a:xfrm>
          </p:grpSpPr>
          <p:cxnSp>
            <p:nvCxnSpPr>
              <p:cNvPr id="13" name="Straight Arrow Connector 12">
                <a:extLst>
                  <a:ext uri="{FF2B5EF4-FFF2-40B4-BE49-F238E27FC236}">
                    <a16:creationId xmlns:a16="http://schemas.microsoft.com/office/drawing/2014/main" id="{1A36CFDA-266C-3E16-FDA9-D3887FF9935C}"/>
                  </a:ext>
                </a:extLst>
              </p:cNvPr>
              <p:cNvCxnSpPr>
                <a:cxnSpLocks/>
                <a:stCxn id="23" idx="3"/>
              </p:cNvCxnSpPr>
              <p:nvPr/>
            </p:nvCxnSpPr>
            <p:spPr>
              <a:xfrm>
                <a:off x="4155398" y="2308860"/>
                <a:ext cx="1664643" cy="76538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132E2D5A-CE77-4C33-EC98-A7FE4A75A22E}"/>
                  </a:ext>
                </a:extLst>
              </p:cNvPr>
              <p:cNvSpPr/>
              <p:nvPr/>
            </p:nvSpPr>
            <p:spPr>
              <a:xfrm>
                <a:off x="360000" y="1737360"/>
                <a:ext cx="3795398" cy="114299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Lines carved into foam core plate with sharp pencil. </a:t>
                </a:r>
              </a:p>
            </p:txBody>
          </p:sp>
        </p:grpSp>
        <p:grpSp>
          <p:nvGrpSpPr>
            <p:cNvPr id="7" name="Group 6">
              <a:extLst>
                <a:ext uri="{FF2B5EF4-FFF2-40B4-BE49-F238E27FC236}">
                  <a16:creationId xmlns:a16="http://schemas.microsoft.com/office/drawing/2014/main" id="{D6698F08-8886-2459-FB98-6C7D21FA125B}"/>
                </a:ext>
              </a:extLst>
            </p:cNvPr>
            <p:cNvGrpSpPr/>
            <p:nvPr/>
          </p:nvGrpSpPr>
          <p:grpSpPr>
            <a:xfrm>
              <a:off x="360000" y="3275344"/>
              <a:ext cx="4774676" cy="1140893"/>
              <a:chOff x="360000" y="3275344"/>
              <a:chExt cx="4774676" cy="1140893"/>
            </a:xfrm>
          </p:grpSpPr>
          <p:cxnSp>
            <p:nvCxnSpPr>
              <p:cNvPr id="14" name="Straight Arrow Connector 13">
                <a:extLst>
                  <a:ext uri="{FF2B5EF4-FFF2-40B4-BE49-F238E27FC236}">
                    <a16:creationId xmlns:a16="http://schemas.microsoft.com/office/drawing/2014/main" id="{01702D9E-EE50-0F14-C14E-80BDAEA9ADF9}"/>
                  </a:ext>
                </a:extLst>
              </p:cNvPr>
              <p:cNvCxnSpPr>
                <a:cxnSpLocks/>
                <a:stCxn id="24" idx="3"/>
              </p:cNvCxnSpPr>
              <p:nvPr/>
            </p:nvCxnSpPr>
            <p:spPr>
              <a:xfrm flipV="1">
                <a:off x="4155397" y="3454796"/>
                <a:ext cx="979279" cy="3909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1B2B419-51A8-D6A7-3D20-4E591FD3A7D1}"/>
                  </a:ext>
                </a:extLst>
              </p:cNvPr>
              <p:cNvSpPr/>
              <p:nvPr/>
            </p:nvSpPr>
            <p:spPr>
              <a:xfrm>
                <a:off x="360000" y="3275344"/>
                <a:ext cx="3795397" cy="11408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Edge of shape carefully cut with scalpel and top layer of paper removed.</a:t>
                </a:r>
              </a:p>
            </p:txBody>
          </p:sp>
        </p:grpSp>
        <p:grpSp>
          <p:nvGrpSpPr>
            <p:cNvPr id="17" name="Group 16">
              <a:extLst>
                <a:ext uri="{FF2B5EF4-FFF2-40B4-BE49-F238E27FC236}">
                  <a16:creationId xmlns:a16="http://schemas.microsoft.com/office/drawing/2014/main" id="{D15E4423-D49D-7E1F-E095-8981B087FA4B}"/>
                </a:ext>
              </a:extLst>
            </p:cNvPr>
            <p:cNvGrpSpPr/>
            <p:nvPr/>
          </p:nvGrpSpPr>
          <p:grpSpPr>
            <a:xfrm>
              <a:off x="7201622" y="3275344"/>
              <a:ext cx="4642379" cy="1140893"/>
              <a:chOff x="7201622" y="3275344"/>
              <a:chExt cx="4642379" cy="1140893"/>
            </a:xfrm>
          </p:grpSpPr>
          <p:cxnSp>
            <p:nvCxnSpPr>
              <p:cNvPr id="18" name="Straight Arrow Connector 17">
                <a:extLst>
                  <a:ext uri="{FF2B5EF4-FFF2-40B4-BE49-F238E27FC236}">
                    <a16:creationId xmlns:a16="http://schemas.microsoft.com/office/drawing/2014/main" id="{FBF171CA-6ED0-DEC6-7DA9-849BF97791BC}"/>
                  </a:ext>
                </a:extLst>
              </p:cNvPr>
              <p:cNvCxnSpPr>
                <a:cxnSpLocks/>
                <a:stCxn id="26" idx="1"/>
              </p:cNvCxnSpPr>
              <p:nvPr/>
            </p:nvCxnSpPr>
            <p:spPr>
              <a:xfrm flipH="1">
                <a:off x="7201622" y="3845791"/>
                <a:ext cx="831759" cy="2212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1306A12C-7DDE-86B6-3BE9-B7C0398A08E0}"/>
                  </a:ext>
                </a:extLst>
              </p:cNvPr>
              <p:cNvSpPr/>
              <p:nvPr/>
            </p:nvSpPr>
            <p:spPr>
              <a:xfrm>
                <a:off x="8033381" y="3275344"/>
                <a:ext cx="3810620" cy="11408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Ripped masking tape layered onto the foam core.</a:t>
                </a:r>
              </a:p>
            </p:txBody>
          </p:sp>
        </p:grpSp>
        <p:grpSp>
          <p:nvGrpSpPr>
            <p:cNvPr id="9" name="Group 8">
              <a:extLst>
                <a:ext uri="{FF2B5EF4-FFF2-40B4-BE49-F238E27FC236}">
                  <a16:creationId xmlns:a16="http://schemas.microsoft.com/office/drawing/2014/main" id="{19288598-8218-D2EF-6290-A2E3A6E133C9}"/>
                </a:ext>
              </a:extLst>
            </p:cNvPr>
            <p:cNvGrpSpPr/>
            <p:nvPr/>
          </p:nvGrpSpPr>
          <p:grpSpPr>
            <a:xfrm>
              <a:off x="360000" y="4617338"/>
              <a:ext cx="5127671" cy="1344750"/>
              <a:chOff x="360000" y="4617338"/>
              <a:chExt cx="5127671" cy="1344750"/>
            </a:xfrm>
          </p:grpSpPr>
          <p:cxnSp>
            <p:nvCxnSpPr>
              <p:cNvPr id="16" name="Straight Arrow Connector 15">
                <a:extLst>
                  <a:ext uri="{FF2B5EF4-FFF2-40B4-BE49-F238E27FC236}">
                    <a16:creationId xmlns:a16="http://schemas.microsoft.com/office/drawing/2014/main" id="{39039BD5-01A8-09CC-6600-1F62D8409933}"/>
                  </a:ext>
                </a:extLst>
              </p:cNvPr>
              <p:cNvCxnSpPr>
                <a:cxnSpLocks/>
                <a:stCxn id="27" idx="3"/>
              </p:cNvCxnSpPr>
              <p:nvPr/>
            </p:nvCxnSpPr>
            <p:spPr>
              <a:xfrm flipV="1">
                <a:off x="4155397" y="4617338"/>
                <a:ext cx="1332274" cy="7743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646DB06-D586-73D7-5891-72C13BE795C2}"/>
                  </a:ext>
                </a:extLst>
              </p:cNvPr>
              <p:cNvSpPr/>
              <p:nvPr/>
            </p:nvSpPr>
            <p:spPr>
              <a:xfrm>
                <a:off x="360000" y="4821195"/>
                <a:ext cx="3795397" cy="11408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Dots created by pushing tip of sharp pencil or wooden skewer into foam core.</a:t>
                </a:r>
              </a:p>
            </p:txBody>
          </p:sp>
        </p:grpSp>
        <p:grpSp>
          <p:nvGrpSpPr>
            <p:cNvPr id="11" name="Group 10">
              <a:extLst>
                <a:ext uri="{FF2B5EF4-FFF2-40B4-BE49-F238E27FC236}">
                  <a16:creationId xmlns:a16="http://schemas.microsoft.com/office/drawing/2014/main" id="{97A9D50C-C4B1-FAB1-51B7-2763A485FF22}"/>
                </a:ext>
              </a:extLst>
            </p:cNvPr>
            <p:cNvGrpSpPr/>
            <p:nvPr/>
          </p:nvGrpSpPr>
          <p:grpSpPr>
            <a:xfrm>
              <a:off x="6059148" y="4663420"/>
              <a:ext cx="5784852" cy="1298668"/>
              <a:chOff x="6059148" y="4663420"/>
              <a:chExt cx="5784852" cy="1298668"/>
            </a:xfrm>
          </p:grpSpPr>
          <p:cxnSp>
            <p:nvCxnSpPr>
              <p:cNvPr id="15" name="Straight Arrow Connector 14">
                <a:extLst>
                  <a:ext uri="{FF2B5EF4-FFF2-40B4-BE49-F238E27FC236}">
                    <a16:creationId xmlns:a16="http://schemas.microsoft.com/office/drawing/2014/main" id="{D8DB34E1-93F5-4CDF-A9D2-1FD18DD5E893}"/>
                  </a:ext>
                </a:extLst>
              </p:cNvPr>
              <p:cNvCxnSpPr>
                <a:cxnSpLocks/>
                <a:stCxn id="29" idx="1"/>
              </p:cNvCxnSpPr>
              <p:nvPr/>
            </p:nvCxnSpPr>
            <p:spPr>
              <a:xfrm flipH="1" flipV="1">
                <a:off x="6059148" y="4663420"/>
                <a:ext cx="1974233" cy="7282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B3C22B7-FC0F-7DDC-DE27-DA0AD7CE1982}"/>
                  </a:ext>
                </a:extLst>
              </p:cNvPr>
              <p:cNvSpPr/>
              <p:nvPr/>
            </p:nvSpPr>
            <p:spPr>
              <a:xfrm>
                <a:off x="8033380" y="4821195"/>
                <a:ext cx="3810620" cy="11408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Top paper layer and foam removed with scalpel.</a:t>
                </a:r>
              </a:p>
            </p:txBody>
          </p:sp>
        </p:grpSp>
      </p:grpSp>
      <p:sp>
        <p:nvSpPr>
          <p:cNvPr id="20" name="Slide Number Placeholder 3">
            <a:extLst>
              <a:ext uri="{FF2B5EF4-FFF2-40B4-BE49-F238E27FC236}">
                <a16:creationId xmlns:a16="http://schemas.microsoft.com/office/drawing/2014/main" id="{8D820F67-BA76-39FB-B76D-BC37502319F2}"/>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23</a:t>
            </a:fld>
            <a:endParaRPr lang="en-AU" sz="825" dirty="0"/>
          </a:p>
        </p:txBody>
      </p:sp>
    </p:spTree>
    <p:extLst>
      <p:ext uri="{BB962C8B-B14F-4D97-AF65-F5344CB8AC3E}">
        <p14:creationId xmlns:p14="http://schemas.microsoft.com/office/powerpoint/2010/main" val="4045040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2C84-C0BC-DD2C-9976-62740B020926}"/>
              </a:ext>
            </a:extLst>
          </p:cNvPr>
          <p:cNvSpPr>
            <a:spLocks noGrp="1"/>
          </p:cNvSpPr>
          <p:nvPr>
            <p:ph type="title"/>
          </p:nvPr>
        </p:nvSpPr>
        <p:spPr/>
        <p:txBody>
          <a:bodyPr/>
          <a:lstStyle/>
          <a:p>
            <a:r>
              <a:rPr lang="en-AU" dirty="0"/>
              <a:t>Activity 3 – Collagraph sample plate and print</a:t>
            </a:r>
            <a:br>
              <a:rPr lang="en-AU" dirty="0"/>
            </a:br>
            <a:endParaRPr lang="en-AU" dirty="0"/>
          </a:p>
        </p:txBody>
      </p:sp>
      <p:grpSp>
        <p:nvGrpSpPr>
          <p:cNvPr id="5" name="Group 4" descr="A textured foam core collagraph plate with trees, mushrooms and a creek carved into its surface.&#10;">
            <a:extLst>
              <a:ext uri="{FF2B5EF4-FFF2-40B4-BE49-F238E27FC236}">
                <a16:creationId xmlns:a16="http://schemas.microsoft.com/office/drawing/2014/main" id="{956E8304-E0EE-DB90-0735-F1592EE5E948}"/>
              </a:ext>
            </a:extLst>
          </p:cNvPr>
          <p:cNvGrpSpPr/>
          <p:nvPr/>
        </p:nvGrpSpPr>
        <p:grpSpPr>
          <a:xfrm>
            <a:off x="862951" y="1400277"/>
            <a:ext cx="3405842" cy="5151727"/>
            <a:chOff x="862951" y="1400277"/>
            <a:chExt cx="3405842" cy="5151727"/>
          </a:xfrm>
        </p:grpSpPr>
        <p:pic>
          <p:nvPicPr>
            <p:cNvPr id="8" name="Picture 7" descr="A textured foam core collagraph plate with trees, mushrooms and a creek carved into its surface.&#10;">
              <a:extLst>
                <a:ext uri="{FF2B5EF4-FFF2-40B4-BE49-F238E27FC236}">
                  <a16:creationId xmlns:a16="http://schemas.microsoft.com/office/drawing/2014/main" id="{F3B80764-56FC-3B66-E3F4-2363E8D9E09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62951" y="1400277"/>
              <a:ext cx="3405842" cy="4845709"/>
            </a:xfrm>
            <a:prstGeom prst="rect">
              <a:avLst/>
            </a:prstGeom>
          </p:spPr>
        </p:pic>
        <p:sp>
          <p:nvSpPr>
            <p:cNvPr id="6" name="TextBox 5">
              <a:extLst>
                <a:ext uri="{FF2B5EF4-FFF2-40B4-BE49-F238E27FC236}">
                  <a16:creationId xmlns:a16="http://schemas.microsoft.com/office/drawing/2014/main" id="{2DBD0221-E36B-1D56-AECB-1BA6E4AF8D1B}"/>
                </a:ext>
              </a:extLst>
            </p:cNvPr>
            <p:cNvSpPr txBox="1"/>
            <p:nvPr/>
          </p:nvSpPr>
          <p:spPr>
            <a:xfrm>
              <a:off x="862951" y="6278263"/>
              <a:ext cx="2042969" cy="273741"/>
            </a:xfrm>
            <a:prstGeom prst="rect">
              <a:avLst/>
            </a:prstGeom>
            <a:noFill/>
          </p:spPr>
          <p:txBody>
            <a:bodyPr wrap="square" lIns="0" tIns="0" rIns="0" bIns="0" rtlCol="0">
              <a:noAutofit/>
            </a:bodyPr>
            <a:lstStyle/>
            <a:p>
              <a:pPr defTabSz="342880"/>
              <a:r>
                <a:rPr lang="en-AU" sz="1050" dirty="0">
                  <a:solidFill>
                    <a:srgbClr val="000000"/>
                  </a:solidFill>
                </a:rPr>
                <a:t>Foam core collagraph plate</a:t>
              </a:r>
            </a:p>
          </p:txBody>
        </p:sp>
      </p:grpSp>
      <p:grpSp>
        <p:nvGrpSpPr>
          <p:cNvPr id="12" name="Group 11" descr="A print in navy blue on white paper from a textured foam core collagraph plate with trees, mushrooms and a creek carved into its surface. ">
            <a:extLst>
              <a:ext uri="{FF2B5EF4-FFF2-40B4-BE49-F238E27FC236}">
                <a16:creationId xmlns:a16="http://schemas.microsoft.com/office/drawing/2014/main" id="{ACF2A5C7-C0F2-7111-7B2C-C26180F79292}"/>
              </a:ext>
            </a:extLst>
          </p:cNvPr>
          <p:cNvGrpSpPr/>
          <p:nvPr/>
        </p:nvGrpSpPr>
        <p:grpSpPr>
          <a:xfrm>
            <a:off x="4421183" y="1400277"/>
            <a:ext cx="3405842" cy="5151727"/>
            <a:chOff x="4421183" y="1400277"/>
            <a:chExt cx="3405842" cy="5151727"/>
          </a:xfrm>
        </p:grpSpPr>
        <p:pic>
          <p:nvPicPr>
            <p:cNvPr id="9" name="Picture 8">
              <a:extLst>
                <a:ext uri="{FF2B5EF4-FFF2-40B4-BE49-F238E27FC236}">
                  <a16:creationId xmlns:a16="http://schemas.microsoft.com/office/drawing/2014/main" id="{9B0CF5E6-9EDF-3BFA-F92C-5B2C975AE54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421183" y="1400277"/>
              <a:ext cx="3405842" cy="4845709"/>
            </a:xfrm>
            <a:prstGeom prst="rect">
              <a:avLst/>
            </a:prstGeom>
          </p:spPr>
        </p:pic>
        <p:sp>
          <p:nvSpPr>
            <p:cNvPr id="10" name="TextBox 9">
              <a:extLst>
                <a:ext uri="{FF2B5EF4-FFF2-40B4-BE49-F238E27FC236}">
                  <a16:creationId xmlns:a16="http://schemas.microsoft.com/office/drawing/2014/main" id="{0AD4489F-8DBC-E936-7B90-E40EBBF67268}"/>
                </a:ext>
              </a:extLst>
            </p:cNvPr>
            <p:cNvSpPr txBox="1"/>
            <p:nvPr/>
          </p:nvSpPr>
          <p:spPr>
            <a:xfrm>
              <a:off x="4421183" y="6278263"/>
              <a:ext cx="2345985" cy="273741"/>
            </a:xfrm>
            <a:prstGeom prst="rect">
              <a:avLst/>
            </a:prstGeom>
            <a:noFill/>
          </p:spPr>
          <p:txBody>
            <a:bodyPr wrap="square" lIns="0" tIns="0" rIns="0" bIns="0" rtlCol="0">
              <a:noAutofit/>
            </a:bodyPr>
            <a:lstStyle/>
            <a:p>
              <a:pPr defTabSz="342880"/>
              <a:r>
                <a:rPr lang="en-AU" sz="1050" dirty="0">
                  <a:solidFill>
                    <a:srgbClr val="000000"/>
                  </a:solidFill>
                </a:rPr>
                <a:t>Foam core collagraph plate print</a:t>
              </a:r>
            </a:p>
          </p:txBody>
        </p:sp>
      </p:grpSp>
      <p:sp>
        <p:nvSpPr>
          <p:cNvPr id="11" name="Rectangle: Rounded Corners 10">
            <a:extLst>
              <a:ext uri="{FF2B5EF4-FFF2-40B4-BE49-F238E27FC236}">
                <a16:creationId xmlns:a16="http://schemas.microsoft.com/office/drawing/2014/main" id="{DD715097-EE35-0B38-DF69-50816DD4A59E}"/>
              </a:ext>
            </a:extLst>
          </p:cNvPr>
          <p:cNvSpPr/>
          <p:nvPr/>
        </p:nvSpPr>
        <p:spPr>
          <a:xfrm>
            <a:off x="7979415" y="1400277"/>
            <a:ext cx="3284326" cy="4845709"/>
          </a:xfrm>
          <a:prstGeom prst="roundRect">
            <a:avLst>
              <a:gd name="adj" fmla="val 0"/>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361950" indent="-361950" defTabSz="342880">
              <a:lnSpc>
                <a:spcPct val="114000"/>
              </a:lnSpc>
              <a:spcBef>
                <a:spcPts val="600"/>
              </a:spcBef>
              <a:spcAft>
                <a:spcPts val="600"/>
              </a:spcAft>
              <a:buFont typeface="+mj-lt"/>
              <a:buAutoNum type="arabicPeriod"/>
            </a:pPr>
            <a:r>
              <a:rPr lang="en-AU" sz="1600" dirty="0">
                <a:solidFill>
                  <a:schemeClr val="tx1"/>
                </a:solidFill>
              </a:rPr>
              <a:t>To print your plate, seal with bitumen or varnish, leave to dry.</a:t>
            </a:r>
          </a:p>
          <a:p>
            <a:pPr marL="361950" indent="-361950" defTabSz="342880">
              <a:lnSpc>
                <a:spcPct val="114000"/>
              </a:lnSpc>
              <a:spcBef>
                <a:spcPts val="600"/>
              </a:spcBef>
              <a:spcAft>
                <a:spcPts val="600"/>
              </a:spcAft>
              <a:buFont typeface="+mj-lt"/>
              <a:buAutoNum type="arabicPeriod"/>
            </a:pPr>
            <a:r>
              <a:rPr lang="en-AU" sz="1600" dirty="0">
                <a:solidFill>
                  <a:schemeClr val="tx1"/>
                </a:solidFill>
              </a:rPr>
              <a:t>Roll plate with printing ink ensuring all crevasses are covered.</a:t>
            </a:r>
          </a:p>
          <a:p>
            <a:pPr marL="361950" indent="-361950" defTabSz="342880">
              <a:lnSpc>
                <a:spcPct val="114000"/>
              </a:lnSpc>
              <a:spcBef>
                <a:spcPts val="600"/>
              </a:spcBef>
              <a:spcAft>
                <a:spcPts val="600"/>
              </a:spcAft>
              <a:buFont typeface="+mj-lt"/>
              <a:buAutoNum type="arabicPeriod"/>
            </a:pPr>
            <a:r>
              <a:rPr lang="en-AU" sz="1600" dirty="0">
                <a:solidFill>
                  <a:schemeClr val="tx1"/>
                </a:solidFill>
              </a:rPr>
              <a:t>Rub the plate back with a swad of flattened newspaper/ magazine.</a:t>
            </a:r>
          </a:p>
          <a:p>
            <a:pPr marL="361950" indent="-361950" defTabSz="342880">
              <a:lnSpc>
                <a:spcPct val="114000"/>
              </a:lnSpc>
              <a:spcBef>
                <a:spcPts val="600"/>
              </a:spcBef>
              <a:spcAft>
                <a:spcPts val="600"/>
              </a:spcAft>
              <a:buFont typeface="+mj-lt"/>
              <a:buAutoNum type="arabicPeriod"/>
            </a:pPr>
            <a:r>
              <a:rPr lang="en-AU" sz="1600" dirty="0">
                <a:solidFill>
                  <a:schemeClr val="tx1"/>
                </a:solidFill>
              </a:rPr>
              <a:t>Dampen a heavy art paper, pat dry place on plate. </a:t>
            </a:r>
          </a:p>
          <a:p>
            <a:pPr marL="361950" indent="-361950" defTabSz="342880">
              <a:lnSpc>
                <a:spcPct val="114000"/>
              </a:lnSpc>
              <a:spcBef>
                <a:spcPts val="600"/>
              </a:spcBef>
              <a:spcAft>
                <a:spcPts val="600"/>
              </a:spcAft>
              <a:buFont typeface="+mj-lt"/>
              <a:buAutoNum type="arabicPeriod"/>
            </a:pPr>
            <a:r>
              <a:rPr lang="en-AU" sz="1600" dirty="0">
                <a:solidFill>
                  <a:schemeClr val="tx1"/>
                </a:solidFill>
              </a:rPr>
              <a:t>Burnish with a tool or spoon and hands and carefully remove paper from plate to reveal the print. </a:t>
            </a:r>
          </a:p>
        </p:txBody>
      </p:sp>
      <p:sp>
        <p:nvSpPr>
          <p:cNvPr id="13" name="Slide Number Placeholder 3">
            <a:extLst>
              <a:ext uri="{FF2B5EF4-FFF2-40B4-BE49-F238E27FC236}">
                <a16:creationId xmlns:a16="http://schemas.microsoft.com/office/drawing/2014/main" id="{187784BC-A35A-AB69-0583-2402E1ECBC2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24</a:t>
            </a:fld>
            <a:endParaRPr lang="en-AU" sz="825" dirty="0"/>
          </a:p>
        </p:txBody>
      </p:sp>
    </p:spTree>
    <p:extLst>
      <p:ext uri="{BB962C8B-B14F-4D97-AF65-F5344CB8AC3E}">
        <p14:creationId xmlns:p14="http://schemas.microsoft.com/office/powerpoint/2010/main" val="440312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2C84-C0BC-DD2C-9976-62740B020926}"/>
              </a:ext>
            </a:extLst>
          </p:cNvPr>
          <p:cNvSpPr>
            <a:spLocks noGrp="1"/>
          </p:cNvSpPr>
          <p:nvPr>
            <p:ph type="title"/>
          </p:nvPr>
        </p:nvSpPr>
        <p:spPr>
          <a:xfrm>
            <a:off x="224827" y="337110"/>
            <a:ext cx="11025643" cy="1008000"/>
          </a:xfrm>
        </p:spPr>
        <p:txBody>
          <a:bodyPr/>
          <a:lstStyle/>
          <a:p>
            <a:r>
              <a:rPr lang="en-AU" dirty="0"/>
              <a:t>Activity 3 – Mixed Media collagraph sample plate 2</a:t>
            </a:r>
            <a:br>
              <a:rPr lang="en-AU" sz="1600" dirty="0"/>
            </a:br>
            <a:endParaRPr lang="en-AU" sz="2800" dirty="0"/>
          </a:p>
        </p:txBody>
      </p:sp>
      <p:grpSp>
        <p:nvGrpSpPr>
          <p:cNvPr id="18" name="Group 17" descr="A picture of mixed media collagraph plate. Crumpled foil makes tree trink, corrugated cardboard is used for the hill in the background, scrunched tissue paper makes the texture of tree leaves and creek bank, small twigs are used to create the tree reflections on the creeks surface, thread creates the ground cover texture.&#10;This picture is annotated with the processes used to create each texture as described above.">
            <a:extLst>
              <a:ext uri="{FF2B5EF4-FFF2-40B4-BE49-F238E27FC236}">
                <a16:creationId xmlns:a16="http://schemas.microsoft.com/office/drawing/2014/main" id="{4DCC4358-EC60-4ED5-4716-C649A9B4962D}"/>
              </a:ext>
            </a:extLst>
          </p:cNvPr>
          <p:cNvGrpSpPr/>
          <p:nvPr/>
        </p:nvGrpSpPr>
        <p:grpSpPr>
          <a:xfrm>
            <a:off x="1647782" y="1698709"/>
            <a:ext cx="8464732" cy="4320000"/>
            <a:chOff x="2135227" y="1683471"/>
            <a:chExt cx="8464732" cy="4320000"/>
          </a:xfrm>
        </p:grpSpPr>
        <p:pic>
          <p:nvPicPr>
            <p:cNvPr id="8" name="Picture 7">
              <a:extLst>
                <a:ext uri="{FF2B5EF4-FFF2-40B4-BE49-F238E27FC236}">
                  <a16:creationId xmlns:a16="http://schemas.microsoft.com/office/drawing/2014/main" id="{1BA32CC9-66E3-E8E3-59D4-91A01C8BB3B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101885" y="1683471"/>
              <a:ext cx="2914001" cy="4316400"/>
            </a:xfrm>
            <a:prstGeom prst="rect">
              <a:avLst/>
            </a:prstGeom>
          </p:spPr>
        </p:pic>
        <p:cxnSp>
          <p:nvCxnSpPr>
            <p:cNvPr id="9" name="Straight Arrow Connector 8">
              <a:extLst>
                <a:ext uri="{FF2B5EF4-FFF2-40B4-BE49-F238E27FC236}">
                  <a16:creationId xmlns:a16="http://schemas.microsoft.com/office/drawing/2014/main" id="{9F2C9230-B7DF-5C8B-AFD8-8CD2FBDDBB17}"/>
                </a:ext>
              </a:extLst>
            </p:cNvPr>
            <p:cNvCxnSpPr>
              <a:cxnSpLocks/>
              <a:stCxn id="10" idx="3"/>
            </p:cNvCxnSpPr>
            <p:nvPr/>
          </p:nvCxnSpPr>
          <p:spPr>
            <a:xfrm>
              <a:off x="4239446" y="2275690"/>
              <a:ext cx="1585414" cy="1017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descr="A picture of mixed media collagraph plate. Crumpled foil makes tree trink, corrugated cardboard is used for the hill in the background, scrunched tissue paper makes the texture of tree leaves and creek bank, small twigs are used to create the tree reflections on the creeks surface, thread creates the ground cover texture.&#10;This picture is annotated with the processes used to create each texture as described above.&#10;">
              <a:extLst>
                <a:ext uri="{FF2B5EF4-FFF2-40B4-BE49-F238E27FC236}">
                  <a16:creationId xmlns:a16="http://schemas.microsoft.com/office/drawing/2014/main" id="{94204EE6-AA09-E05F-E98F-B6059BE0B1B7}"/>
                </a:ext>
              </a:extLst>
            </p:cNvPr>
            <p:cNvSpPr/>
            <p:nvPr/>
          </p:nvSpPr>
          <p:spPr>
            <a:xfrm>
              <a:off x="2135227" y="1848078"/>
              <a:ext cx="2104219" cy="85522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latin typeface="+mj-lt"/>
                </a:rPr>
                <a:t>Crumpled tissue paper and PVA glue.</a:t>
              </a:r>
            </a:p>
          </p:txBody>
        </p:sp>
        <p:sp>
          <p:nvSpPr>
            <p:cNvPr id="13" name="Rectangle: Rounded Corners 12">
              <a:extLst>
                <a:ext uri="{FF2B5EF4-FFF2-40B4-BE49-F238E27FC236}">
                  <a16:creationId xmlns:a16="http://schemas.microsoft.com/office/drawing/2014/main" id="{D0FF6F5F-44BC-1150-8E25-2843F4A41CA5}"/>
                </a:ext>
              </a:extLst>
            </p:cNvPr>
            <p:cNvSpPr/>
            <p:nvPr/>
          </p:nvSpPr>
          <p:spPr>
            <a:xfrm>
              <a:off x="2135227" y="2952732"/>
              <a:ext cx="2104219" cy="85062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latin typeface="+mj-lt"/>
                </a:rPr>
                <a:t>Crumpled aluminium foil and PVA glue.</a:t>
              </a:r>
            </a:p>
          </p:txBody>
        </p:sp>
        <p:cxnSp>
          <p:nvCxnSpPr>
            <p:cNvPr id="14" name="Straight Arrow Connector 13">
              <a:extLst>
                <a:ext uri="{FF2B5EF4-FFF2-40B4-BE49-F238E27FC236}">
                  <a16:creationId xmlns:a16="http://schemas.microsoft.com/office/drawing/2014/main" id="{556C4D0C-7E97-9AA1-A87E-130375947E9B}"/>
                </a:ext>
              </a:extLst>
            </p:cNvPr>
            <p:cNvCxnSpPr>
              <a:cxnSpLocks/>
              <a:stCxn id="13" idx="3"/>
            </p:cNvCxnSpPr>
            <p:nvPr/>
          </p:nvCxnSpPr>
          <p:spPr>
            <a:xfrm>
              <a:off x="4239446" y="3378046"/>
              <a:ext cx="1078955" cy="1119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E84E9319-03E5-5F36-D571-83DE3EADE265}"/>
                </a:ext>
              </a:extLst>
            </p:cNvPr>
            <p:cNvSpPr/>
            <p:nvPr/>
          </p:nvSpPr>
          <p:spPr>
            <a:xfrm>
              <a:off x="2135227" y="5152844"/>
              <a:ext cx="2074833" cy="85062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latin typeface="+mj-lt"/>
                </a:rPr>
                <a:t>Cotton netting and PVA glue.</a:t>
              </a:r>
            </a:p>
          </p:txBody>
        </p:sp>
        <p:cxnSp>
          <p:nvCxnSpPr>
            <p:cNvPr id="17" name="Straight Arrow Connector 16">
              <a:extLst>
                <a:ext uri="{FF2B5EF4-FFF2-40B4-BE49-F238E27FC236}">
                  <a16:creationId xmlns:a16="http://schemas.microsoft.com/office/drawing/2014/main" id="{5A0A898B-B0A0-6899-85F8-8B6EEF306BDB}"/>
                </a:ext>
              </a:extLst>
            </p:cNvPr>
            <p:cNvCxnSpPr>
              <a:cxnSpLocks/>
              <a:stCxn id="16" idx="3"/>
            </p:cNvCxnSpPr>
            <p:nvPr/>
          </p:nvCxnSpPr>
          <p:spPr>
            <a:xfrm flipV="1">
              <a:off x="4210060" y="5328729"/>
              <a:ext cx="1739254" cy="24942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D1162D3-B83C-8AF5-6228-81F43B068B6B}"/>
                </a:ext>
              </a:extLst>
            </p:cNvPr>
            <p:cNvCxnSpPr>
              <a:cxnSpLocks/>
              <a:stCxn id="22" idx="3"/>
            </p:cNvCxnSpPr>
            <p:nvPr/>
          </p:nvCxnSpPr>
          <p:spPr>
            <a:xfrm>
              <a:off x="4210060" y="4478102"/>
              <a:ext cx="1823658" cy="2999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EFDCCABA-2710-5A7A-EEAB-3B641CA45CAD}"/>
                </a:ext>
              </a:extLst>
            </p:cNvPr>
            <p:cNvSpPr/>
            <p:nvPr/>
          </p:nvSpPr>
          <p:spPr>
            <a:xfrm>
              <a:off x="2158500" y="4052788"/>
              <a:ext cx="2051560" cy="85062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latin typeface="+mj-lt"/>
                </a:rPr>
                <a:t>Twigs from the landscape and PVA glue.</a:t>
              </a:r>
            </a:p>
          </p:txBody>
        </p:sp>
        <p:cxnSp>
          <p:nvCxnSpPr>
            <p:cNvPr id="23" name="Straight Arrow Connector 22">
              <a:extLst>
                <a:ext uri="{FF2B5EF4-FFF2-40B4-BE49-F238E27FC236}">
                  <a16:creationId xmlns:a16="http://schemas.microsoft.com/office/drawing/2014/main" id="{35B2FC87-71E3-7F2B-E854-1429CDD535F5}"/>
                </a:ext>
              </a:extLst>
            </p:cNvPr>
            <p:cNvCxnSpPr>
              <a:cxnSpLocks/>
              <a:stCxn id="25" idx="1"/>
            </p:cNvCxnSpPr>
            <p:nvPr/>
          </p:nvCxnSpPr>
          <p:spPr>
            <a:xfrm flipH="1" flipV="1">
              <a:off x="7573721" y="3718325"/>
              <a:ext cx="974678" cy="7597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545080FE-47D2-5C80-7A22-204442BE98C4}"/>
                </a:ext>
              </a:extLst>
            </p:cNvPr>
            <p:cNvSpPr/>
            <p:nvPr/>
          </p:nvSpPr>
          <p:spPr>
            <a:xfrm>
              <a:off x="8548399" y="4052788"/>
              <a:ext cx="2051560" cy="85062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latin typeface="+mj-lt"/>
                </a:rPr>
                <a:t>Folded paper.</a:t>
              </a:r>
            </a:p>
          </p:txBody>
        </p:sp>
        <p:cxnSp>
          <p:nvCxnSpPr>
            <p:cNvPr id="26" name="Straight Arrow Connector 25">
              <a:extLst>
                <a:ext uri="{FF2B5EF4-FFF2-40B4-BE49-F238E27FC236}">
                  <a16:creationId xmlns:a16="http://schemas.microsoft.com/office/drawing/2014/main" id="{B5838642-C1CC-1AF9-C736-5D5715222C64}"/>
                </a:ext>
              </a:extLst>
            </p:cNvPr>
            <p:cNvCxnSpPr>
              <a:cxnSpLocks/>
              <a:stCxn id="30" idx="1"/>
            </p:cNvCxnSpPr>
            <p:nvPr/>
          </p:nvCxnSpPr>
          <p:spPr>
            <a:xfrm flipH="1" flipV="1">
              <a:off x="7626383" y="3223712"/>
              <a:ext cx="922016" cy="1543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FDD42C32-2BFA-7FEA-538E-139A554B1D10}"/>
                </a:ext>
              </a:extLst>
            </p:cNvPr>
            <p:cNvSpPr/>
            <p:nvPr/>
          </p:nvSpPr>
          <p:spPr>
            <a:xfrm>
              <a:off x="8548399" y="2952731"/>
              <a:ext cx="2051560" cy="85062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latin typeface="+mj-lt"/>
                </a:rPr>
                <a:t>Corrugated cardboard.</a:t>
              </a:r>
            </a:p>
          </p:txBody>
        </p:sp>
        <p:cxnSp>
          <p:nvCxnSpPr>
            <p:cNvPr id="32" name="Straight Arrow Connector 31">
              <a:extLst>
                <a:ext uri="{FF2B5EF4-FFF2-40B4-BE49-F238E27FC236}">
                  <a16:creationId xmlns:a16="http://schemas.microsoft.com/office/drawing/2014/main" id="{DB4154DE-BB86-F611-B872-128095F3F50E}"/>
                </a:ext>
              </a:extLst>
            </p:cNvPr>
            <p:cNvCxnSpPr>
              <a:cxnSpLocks/>
              <a:stCxn id="35" idx="1"/>
            </p:cNvCxnSpPr>
            <p:nvPr/>
          </p:nvCxnSpPr>
          <p:spPr>
            <a:xfrm flipH="1">
              <a:off x="6879543" y="2275689"/>
              <a:ext cx="1668856" cy="7215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8E1E8F52-2BE6-AAD9-8DD7-1A9E1B25FC63}"/>
                </a:ext>
              </a:extLst>
            </p:cNvPr>
            <p:cNvSpPr/>
            <p:nvPr/>
          </p:nvSpPr>
          <p:spPr>
            <a:xfrm>
              <a:off x="8548399" y="1848077"/>
              <a:ext cx="2051560" cy="8552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latin typeface="+mj-lt"/>
                </a:rPr>
                <a:t>Cotton string.</a:t>
              </a:r>
            </a:p>
          </p:txBody>
        </p:sp>
      </p:grpSp>
      <p:sp>
        <p:nvSpPr>
          <p:cNvPr id="40" name="Rectangle: Rounded Corners 39">
            <a:extLst>
              <a:ext uri="{FF2B5EF4-FFF2-40B4-BE49-F238E27FC236}">
                <a16:creationId xmlns:a16="http://schemas.microsoft.com/office/drawing/2014/main" id="{B3EE0C6E-0E8C-CDF5-E747-7710C864592A}"/>
              </a:ext>
            </a:extLst>
          </p:cNvPr>
          <p:cNvSpPr/>
          <p:nvPr/>
        </p:nvSpPr>
        <p:spPr>
          <a:xfrm>
            <a:off x="8060954" y="5165721"/>
            <a:ext cx="3063046" cy="852988"/>
          </a:xfrm>
          <a:prstGeom prst="roundRect">
            <a:avLst/>
          </a:prstGeom>
          <a:solidFill>
            <a:schemeClr val="accent4"/>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r>
              <a:rPr lang="en-AU" sz="1600" dirty="0">
                <a:solidFill>
                  <a:schemeClr val="tx1"/>
                </a:solidFill>
                <a:latin typeface="+mj-lt"/>
              </a:rPr>
              <a:t>Make sure you seal the plate with a varnish or bitumen before printing.</a:t>
            </a:r>
          </a:p>
        </p:txBody>
      </p:sp>
      <p:sp>
        <p:nvSpPr>
          <p:cNvPr id="3" name="Slide Number Placeholder 3">
            <a:extLst>
              <a:ext uri="{FF2B5EF4-FFF2-40B4-BE49-F238E27FC236}">
                <a16:creationId xmlns:a16="http://schemas.microsoft.com/office/drawing/2014/main" id="{A87D1595-659F-4D7B-79E7-82822DF912C9}"/>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25</a:t>
            </a:fld>
            <a:endParaRPr lang="en-AU" sz="825" dirty="0"/>
          </a:p>
        </p:txBody>
      </p:sp>
    </p:spTree>
    <p:extLst>
      <p:ext uri="{BB962C8B-B14F-4D97-AF65-F5344CB8AC3E}">
        <p14:creationId xmlns:p14="http://schemas.microsoft.com/office/powerpoint/2010/main" val="906038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B2E674-A0FA-6E34-F712-7F798F9052ED}"/>
              </a:ext>
            </a:extLst>
          </p:cNvPr>
          <p:cNvSpPr>
            <a:spLocks noGrp="1"/>
          </p:cNvSpPr>
          <p:nvPr>
            <p:ph type="ctrTitle"/>
          </p:nvPr>
        </p:nvSpPr>
        <p:spPr>
          <a:xfrm>
            <a:off x="421419" y="4320000"/>
            <a:ext cx="6706581" cy="1224000"/>
          </a:xfrm>
        </p:spPr>
        <p:txBody>
          <a:bodyPr/>
          <a:lstStyle/>
          <a:p>
            <a:r>
              <a:rPr lang="en-AU" dirty="0"/>
              <a:t>Weaving the landscape</a:t>
            </a:r>
          </a:p>
        </p:txBody>
      </p:sp>
      <p:sp>
        <p:nvSpPr>
          <p:cNvPr id="8" name="Text Placeholder 7">
            <a:extLst>
              <a:ext uri="{FF2B5EF4-FFF2-40B4-BE49-F238E27FC236}">
                <a16:creationId xmlns:a16="http://schemas.microsoft.com/office/drawing/2014/main" id="{E0EDD62F-CDE5-60C9-AB2A-A2E9F79C956A}"/>
              </a:ext>
            </a:extLst>
          </p:cNvPr>
          <p:cNvSpPr>
            <a:spLocks noGrp="1"/>
          </p:cNvSpPr>
          <p:nvPr>
            <p:ph type="body" sz="quarter" idx="11"/>
          </p:nvPr>
        </p:nvSpPr>
        <p:spPr>
          <a:xfrm>
            <a:off x="540000" y="1368311"/>
            <a:ext cx="3117600" cy="2880000"/>
          </a:xfrm>
        </p:spPr>
        <p:txBody>
          <a:bodyPr/>
          <a:lstStyle/>
          <a:p>
            <a:r>
              <a:rPr lang="en-AU" dirty="0"/>
              <a:t>04</a:t>
            </a:r>
          </a:p>
        </p:txBody>
      </p:sp>
      <p:sp>
        <p:nvSpPr>
          <p:cNvPr id="9" name="Text Placeholder 8">
            <a:extLst>
              <a:ext uri="{FF2B5EF4-FFF2-40B4-BE49-F238E27FC236}">
                <a16:creationId xmlns:a16="http://schemas.microsoft.com/office/drawing/2014/main" id="{9AA9E13F-36C7-3A2D-F647-F9A36A7C3EDD}"/>
              </a:ext>
            </a:extLst>
          </p:cNvPr>
          <p:cNvSpPr>
            <a:spLocks noGrp="1"/>
          </p:cNvSpPr>
          <p:nvPr>
            <p:ph type="body" sz="quarter" idx="10"/>
          </p:nvPr>
        </p:nvSpPr>
        <p:spPr/>
        <p:txBody>
          <a:bodyPr/>
          <a:lstStyle/>
          <a:p>
            <a:r>
              <a:rPr lang="en-AU" dirty="0"/>
              <a:t>Learning sequence 4</a:t>
            </a:r>
          </a:p>
        </p:txBody>
      </p:sp>
      <p:pic>
        <p:nvPicPr>
          <p:cNvPr id="10" name="Picture Placeholder 9">
            <a:extLst>
              <a:ext uri="{FF2B5EF4-FFF2-40B4-BE49-F238E27FC236}">
                <a16:creationId xmlns:a16="http://schemas.microsoft.com/office/drawing/2014/main" id="{896D2C62-23E6-C362-C9C4-B892CAEE94E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b="27328"/>
          <a:stretch/>
        </p:blipFill>
        <p:spPr>
          <a:xfrm>
            <a:off x="7128000" y="0"/>
            <a:ext cx="3708000" cy="6858000"/>
          </a:xfrm>
          <a:prstGeom prst="rect">
            <a:avLst/>
          </a:prstGeom>
        </p:spPr>
      </p:pic>
    </p:spTree>
    <p:extLst>
      <p:ext uri="{BB962C8B-B14F-4D97-AF65-F5344CB8AC3E}">
        <p14:creationId xmlns:p14="http://schemas.microsoft.com/office/powerpoint/2010/main" val="266110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a:xfrm>
            <a:off x="359999" y="360000"/>
            <a:ext cx="10622375" cy="1008000"/>
          </a:xfrm>
        </p:spPr>
        <p:txBody>
          <a:bodyPr/>
          <a:lstStyle/>
          <a:p>
            <a:r>
              <a:rPr lang="en-AU" dirty="0"/>
              <a:t>Activity 2 – Setting up a loom tutorial</a:t>
            </a:r>
            <a:br>
              <a:rPr lang="en-AU" sz="3400" dirty="0"/>
            </a:br>
            <a:endParaRPr lang="en-AU" sz="3400" dirty="0"/>
          </a:p>
        </p:txBody>
      </p:sp>
      <p:sp>
        <p:nvSpPr>
          <p:cNvPr id="10" name="TextBox 9">
            <a:extLst>
              <a:ext uri="{FF2B5EF4-FFF2-40B4-BE49-F238E27FC236}">
                <a16:creationId xmlns:a16="http://schemas.microsoft.com/office/drawing/2014/main" id="{EB8D0CC1-5575-BAFD-075D-AE064BBD36E7}"/>
              </a:ext>
            </a:extLst>
          </p:cNvPr>
          <p:cNvSpPr txBox="1"/>
          <p:nvPr/>
        </p:nvSpPr>
        <p:spPr>
          <a:xfrm>
            <a:off x="252454" y="1526696"/>
            <a:ext cx="7438444" cy="369332"/>
          </a:xfrm>
          <a:prstGeom prst="rect">
            <a:avLst/>
          </a:prstGeom>
          <a:noFill/>
        </p:spPr>
        <p:txBody>
          <a:bodyPr wrap="square">
            <a:spAutoFit/>
          </a:bodyPr>
          <a:lstStyle/>
          <a:p>
            <a:r>
              <a:rPr kumimoji="0" lang="en-AU" sz="1800" b="0" i="0" u="none" strike="noStrike" kern="1200" cap="none" spc="0" normalizeH="0" baseline="0" noProof="0" dirty="0">
                <a:ln>
                  <a:noFill/>
                </a:ln>
                <a:solidFill>
                  <a:srgbClr val="002664"/>
                </a:solidFill>
                <a:effectLst/>
                <a:uLnTx/>
                <a:uFillTx/>
                <a:ea typeface="+mj-ea"/>
                <a:cs typeface="+mj-cs"/>
              </a:rPr>
              <a:t>(duration 3:40 minutes)</a:t>
            </a:r>
            <a:endParaRPr lang="en-AU" sz="1800" dirty="0"/>
          </a:p>
        </p:txBody>
      </p:sp>
      <p:pic>
        <p:nvPicPr>
          <p:cNvPr id="6" name="Picture 5" descr="A Hyperlink to the video Activity 2 - Setting up a loom tutorial.">
            <a:hlinkClick r:id="rId3"/>
            <a:extLst>
              <a:ext uri="{FF2B5EF4-FFF2-40B4-BE49-F238E27FC236}">
                <a16:creationId xmlns:a16="http://schemas.microsoft.com/office/drawing/2014/main" id="{275D61D5-3211-C5EE-2EB1-EF9ED1A76E8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12000" y="2532385"/>
            <a:ext cx="6768000" cy="3468365"/>
          </a:xfrm>
          <a:prstGeom prst="rect">
            <a:avLst/>
          </a:prstGeom>
        </p:spPr>
      </p:pic>
      <p:sp>
        <p:nvSpPr>
          <p:cNvPr id="9" name="Slide Number Placeholder 3">
            <a:extLst>
              <a:ext uri="{FF2B5EF4-FFF2-40B4-BE49-F238E27FC236}">
                <a16:creationId xmlns:a16="http://schemas.microsoft.com/office/drawing/2014/main" id="{E090D093-B636-F034-7C39-EBA7238568B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27</a:t>
            </a:fld>
            <a:endParaRPr lang="en-AU" sz="825" dirty="0"/>
          </a:p>
        </p:txBody>
      </p:sp>
    </p:spTree>
    <p:extLst>
      <p:ext uri="{BB962C8B-B14F-4D97-AF65-F5344CB8AC3E}">
        <p14:creationId xmlns:p14="http://schemas.microsoft.com/office/powerpoint/2010/main" val="2848644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Activity 2 – Start your weaving tutorial </a:t>
            </a:r>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6:40 minutes)</a:t>
            </a:r>
          </a:p>
          <a:p>
            <a:endParaRPr lang="en-AU" sz="1800" dirty="0"/>
          </a:p>
        </p:txBody>
      </p:sp>
      <p:pic>
        <p:nvPicPr>
          <p:cNvPr id="6" name="Picture 5" descr="A Hyperlink to the video Activity 2 - Start your weaving tutorial.">
            <a:hlinkClick r:id="rId3"/>
            <a:extLst>
              <a:ext uri="{FF2B5EF4-FFF2-40B4-BE49-F238E27FC236}">
                <a16:creationId xmlns:a16="http://schemas.microsoft.com/office/drawing/2014/main" id="{A1E536E7-8D9D-AB09-BEA5-DB57F9E973B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12000" y="2344479"/>
            <a:ext cx="6768000" cy="3553200"/>
          </a:xfrm>
          <a:prstGeom prst="rect">
            <a:avLst/>
          </a:prstGeom>
        </p:spPr>
      </p:pic>
      <p:sp>
        <p:nvSpPr>
          <p:cNvPr id="10" name="Slide Number Placeholder 3">
            <a:extLst>
              <a:ext uri="{FF2B5EF4-FFF2-40B4-BE49-F238E27FC236}">
                <a16:creationId xmlns:a16="http://schemas.microsoft.com/office/drawing/2014/main" id="{E387FEC7-7AB5-0AFD-D3B6-BF7656A96B47}"/>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28</a:t>
            </a:fld>
            <a:endParaRPr lang="en-AU" sz="825" dirty="0"/>
          </a:p>
        </p:txBody>
      </p:sp>
    </p:spTree>
    <p:extLst>
      <p:ext uri="{BB962C8B-B14F-4D97-AF65-F5344CB8AC3E}">
        <p14:creationId xmlns:p14="http://schemas.microsoft.com/office/powerpoint/2010/main" val="11521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a:xfrm>
            <a:off x="360000" y="360000"/>
            <a:ext cx="10971858" cy="1008000"/>
          </a:xfrm>
        </p:spPr>
        <p:txBody>
          <a:bodyPr/>
          <a:lstStyle/>
          <a:p>
            <a:r>
              <a:rPr lang="en-AU" dirty="0"/>
              <a:t>Rya knot fringe – weaving technique</a:t>
            </a:r>
            <a:endParaRPr lang="en-AU" sz="3200" dirty="0"/>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5:34 minutes)</a:t>
            </a:r>
          </a:p>
          <a:p>
            <a:endParaRPr lang="en-AU" sz="1800" dirty="0"/>
          </a:p>
        </p:txBody>
      </p:sp>
      <p:pic>
        <p:nvPicPr>
          <p:cNvPr id="6" name="Picture 5" descr="A Hyperlink to the video Rya knot fringe - weaving technique.">
            <a:hlinkClick r:id="rId3"/>
            <a:extLst>
              <a:ext uri="{FF2B5EF4-FFF2-40B4-BE49-F238E27FC236}">
                <a16:creationId xmlns:a16="http://schemas.microsoft.com/office/drawing/2014/main" id="{B95FFBAC-6475-7117-1C18-963CF952E65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12000" y="2030819"/>
            <a:ext cx="6768000" cy="4125181"/>
          </a:xfrm>
          <a:prstGeom prst="rect">
            <a:avLst/>
          </a:prstGeom>
        </p:spPr>
      </p:pic>
      <p:sp>
        <p:nvSpPr>
          <p:cNvPr id="10" name="Slide Number Placeholder 3">
            <a:extLst>
              <a:ext uri="{FF2B5EF4-FFF2-40B4-BE49-F238E27FC236}">
                <a16:creationId xmlns:a16="http://schemas.microsoft.com/office/drawing/2014/main" id="{38E2D65C-AF80-0A55-BAC1-0ED20B4D1E6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29</a:t>
            </a:fld>
            <a:endParaRPr lang="en-AU" sz="825" dirty="0"/>
          </a:p>
        </p:txBody>
      </p:sp>
    </p:spTree>
    <p:extLst>
      <p:ext uri="{BB962C8B-B14F-4D97-AF65-F5344CB8AC3E}">
        <p14:creationId xmlns:p14="http://schemas.microsoft.com/office/powerpoint/2010/main" val="695591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0A01B-0AD4-7A1F-6F0F-F378369F9A58}"/>
              </a:ext>
            </a:extLst>
          </p:cNvPr>
          <p:cNvSpPr>
            <a:spLocks noGrp="1"/>
          </p:cNvSpPr>
          <p:nvPr>
            <p:ph type="title"/>
          </p:nvPr>
        </p:nvSpPr>
        <p:spPr/>
        <p:txBody>
          <a:bodyPr/>
          <a:lstStyle/>
          <a:p>
            <a:r>
              <a:rPr lang="en-AU" dirty="0"/>
              <a:t>How to use this resource</a:t>
            </a:r>
          </a:p>
        </p:txBody>
      </p:sp>
      <p:sp>
        <p:nvSpPr>
          <p:cNvPr id="6" name="Text Placeholder 5">
            <a:extLst>
              <a:ext uri="{FF2B5EF4-FFF2-40B4-BE49-F238E27FC236}">
                <a16:creationId xmlns:a16="http://schemas.microsoft.com/office/drawing/2014/main" id="{9F4F5EE9-518B-B413-6BA7-A86ACA60F47F}"/>
              </a:ext>
            </a:extLst>
          </p:cNvPr>
          <p:cNvSpPr>
            <a:spLocks noGrp="1"/>
          </p:cNvSpPr>
          <p:nvPr>
            <p:ph idx="1"/>
          </p:nvPr>
        </p:nvSpPr>
        <p:spPr>
          <a:xfrm>
            <a:off x="360000" y="1161000"/>
            <a:ext cx="11484000" cy="5505614"/>
          </a:xfrm>
        </p:spPr>
        <p:txBody>
          <a:bodyPr vert="horz" lIns="0" tIns="0" rIns="0" bIns="0" rtlCol="0" anchor="t">
            <a:noAutofit/>
          </a:bodyPr>
          <a:lstStyle/>
          <a:p>
            <a:pPr>
              <a:lnSpc>
                <a:spcPct val="150000"/>
              </a:lnSpc>
            </a:pPr>
            <a:r>
              <a:rPr lang="en-AU" sz="1800" dirty="0"/>
              <a:t>This visual resource has been created to provide additional support for teachers and students in the delivery of the ‘</a:t>
            </a:r>
            <a:r>
              <a:rPr lang="en-AU" sz="1800" dirty="0">
                <a:hlinkClick r:id="rId2"/>
              </a:rPr>
              <a:t>Woven in time and place sample program</a:t>
            </a:r>
            <a:r>
              <a:rPr lang="en-AU" sz="1800" dirty="0"/>
              <a:t>’.  It is designed to provide making models and samples to illustrate the intended outcome of the activities as well as tutorials for technical skill development in Adobe Photoshop image manipulation, collagraphs and weaving. Teachers are encouraged to use these samples and tutorials to support student learning. </a:t>
            </a:r>
            <a:r>
              <a:rPr lang="en-GB" sz="1800" dirty="0"/>
              <a:t>Please note the videos will only play in presentation mode.</a:t>
            </a:r>
            <a:endParaRPr lang="en-AU" sz="1800" dirty="0"/>
          </a:p>
          <a:p>
            <a:pPr>
              <a:lnSpc>
                <a:spcPct val="150000"/>
              </a:lnSpc>
            </a:pPr>
            <a:r>
              <a:rPr lang="en-AU" sz="1800" dirty="0"/>
              <a:t>The video tutorials are</a:t>
            </a:r>
            <a:r>
              <a:rPr lang="en-AU" sz="1800" dirty="0">
                <a:effectLst/>
              </a:rPr>
              <a:t> designed to provide teacher development, models and samples of the making activities to illustrate the intended outcome. It also includes tutorials for technical skill development in: </a:t>
            </a:r>
          </a:p>
          <a:p>
            <a:pPr marL="342900" indent="-342900">
              <a:lnSpc>
                <a:spcPct val="150000"/>
              </a:lnSpc>
              <a:buFont typeface="Arial" panose="020B0604020202020204" pitchFamily="34" charset="0"/>
              <a:buChar char="•"/>
            </a:pPr>
            <a:r>
              <a:rPr lang="en-AU" sz="1800" dirty="0"/>
              <a:t>Adobe photoshop image collage</a:t>
            </a:r>
          </a:p>
          <a:p>
            <a:pPr marL="342900" indent="-342900">
              <a:lnSpc>
                <a:spcPct val="150000"/>
              </a:lnSpc>
              <a:buFont typeface="Arial" panose="020B0604020202020204" pitchFamily="34" charset="0"/>
              <a:buChar char="•"/>
            </a:pPr>
            <a:r>
              <a:rPr lang="en-AU" sz="1800" dirty="0"/>
              <a:t>Adobe Photoshop image distortion</a:t>
            </a:r>
          </a:p>
          <a:p>
            <a:pPr marL="342900" indent="-342900">
              <a:lnSpc>
                <a:spcPct val="150000"/>
              </a:lnSpc>
              <a:buFont typeface="Arial" panose="020B0604020202020204" pitchFamily="34" charset="0"/>
              <a:buChar char="•"/>
            </a:pPr>
            <a:r>
              <a:rPr lang="en-AU" sz="1800" dirty="0"/>
              <a:t>Setting up a loom</a:t>
            </a:r>
          </a:p>
          <a:p>
            <a:pPr marL="342900" indent="-342900">
              <a:lnSpc>
                <a:spcPct val="150000"/>
              </a:lnSpc>
              <a:buFont typeface="Arial" panose="020B0604020202020204" pitchFamily="34" charset="0"/>
              <a:buChar char="•"/>
            </a:pPr>
            <a:r>
              <a:rPr lang="en-AU" sz="1800" dirty="0"/>
              <a:t>Weaving techniques </a:t>
            </a:r>
          </a:p>
          <a:p>
            <a:pPr marL="342900" indent="-342900">
              <a:lnSpc>
                <a:spcPct val="150000"/>
              </a:lnSpc>
              <a:buFont typeface="Arial" panose="020B0604020202020204" pitchFamily="34" charset="0"/>
              <a:buChar char="•"/>
            </a:pPr>
            <a:endParaRPr lang="en-AU" sz="1800" dirty="0"/>
          </a:p>
          <a:p>
            <a:pPr marL="342900" indent="-342900">
              <a:lnSpc>
                <a:spcPct val="150000"/>
              </a:lnSpc>
              <a:buFont typeface="Arial" panose="020B0604020202020204" pitchFamily="34" charset="0"/>
              <a:buChar char="•"/>
            </a:pPr>
            <a:endParaRPr lang="en-AU" sz="1800" dirty="0"/>
          </a:p>
        </p:txBody>
      </p:sp>
    </p:spTree>
    <p:extLst>
      <p:ext uri="{BB962C8B-B14F-4D97-AF65-F5344CB8AC3E}">
        <p14:creationId xmlns:p14="http://schemas.microsoft.com/office/powerpoint/2010/main" val="3546343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Plain or tabby stitch – weaving technique</a:t>
            </a:r>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4:06 minutes)</a:t>
            </a:r>
          </a:p>
          <a:p>
            <a:endParaRPr lang="en-AU" sz="1800" dirty="0"/>
          </a:p>
        </p:txBody>
      </p:sp>
      <p:pic>
        <p:nvPicPr>
          <p:cNvPr id="6" name="Picture 5" descr="A Hyperlink to the video Plain or tabby stitch - weaving technique.">
            <a:hlinkClick r:id="rId3"/>
            <a:extLst>
              <a:ext uri="{FF2B5EF4-FFF2-40B4-BE49-F238E27FC236}">
                <a16:creationId xmlns:a16="http://schemas.microsoft.com/office/drawing/2014/main" id="{824E2B87-3D91-27C2-1981-8DA3904B249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12000" y="1998920"/>
            <a:ext cx="6768000" cy="4157079"/>
          </a:xfrm>
          <a:prstGeom prst="rect">
            <a:avLst/>
          </a:prstGeom>
        </p:spPr>
      </p:pic>
      <p:sp>
        <p:nvSpPr>
          <p:cNvPr id="10" name="Slide Number Placeholder 3">
            <a:extLst>
              <a:ext uri="{FF2B5EF4-FFF2-40B4-BE49-F238E27FC236}">
                <a16:creationId xmlns:a16="http://schemas.microsoft.com/office/drawing/2014/main" id="{6E48D2E9-2E1D-C696-03CC-6B26ED7F5AF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30</a:t>
            </a:fld>
            <a:endParaRPr lang="en-AU" sz="825" dirty="0"/>
          </a:p>
        </p:txBody>
      </p:sp>
    </p:spTree>
    <p:extLst>
      <p:ext uri="{BB962C8B-B14F-4D97-AF65-F5344CB8AC3E}">
        <p14:creationId xmlns:p14="http://schemas.microsoft.com/office/powerpoint/2010/main" val="434731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Interlocking – weaving technique</a:t>
            </a:r>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1:51 minutes)</a:t>
            </a:r>
          </a:p>
          <a:p>
            <a:endParaRPr lang="en-AU" sz="1800" dirty="0"/>
          </a:p>
        </p:txBody>
      </p:sp>
      <p:pic>
        <p:nvPicPr>
          <p:cNvPr id="6" name="Picture 5" descr="A Hyperlink to the video Interlocking - weaving technique.">
            <a:hlinkClick r:id="rId3"/>
            <a:extLst>
              <a:ext uri="{FF2B5EF4-FFF2-40B4-BE49-F238E27FC236}">
                <a16:creationId xmlns:a16="http://schemas.microsoft.com/office/drawing/2014/main" id="{71EE2A0D-FC65-2750-BF0E-B1962D21BEE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70544" y="2516854"/>
            <a:ext cx="6768000" cy="3483896"/>
          </a:xfrm>
          <a:prstGeom prst="rect">
            <a:avLst/>
          </a:prstGeom>
        </p:spPr>
      </p:pic>
      <p:sp>
        <p:nvSpPr>
          <p:cNvPr id="10" name="Slide Number Placeholder 3">
            <a:extLst>
              <a:ext uri="{FF2B5EF4-FFF2-40B4-BE49-F238E27FC236}">
                <a16:creationId xmlns:a16="http://schemas.microsoft.com/office/drawing/2014/main" id="{43E2F8C0-8EDB-A829-1AB3-CABA427230E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31</a:t>
            </a:fld>
            <a:endParaRPr lang="en-AU" sz="825" dirty="0"/>
          </a:p>
        </p:txBody>
      </p:sp>
    </p:spTree>
    <p:extLst>
      <p:ext uri="{BB962C8B-B14F-4D97-AF65-F5344CB8AC3E}">
        <p14:creationId xmlns:p14="http://schemas.microsoft.com/office/powerpoint/2010/main" val="3653529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Basket stitch – weaving technique</a:t>
            </a:r>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2:40 minutes)</a:t>
            </a:r>
          </a:p>
          <a:p>
            <a:endParaRPr lang="en-AU" sz="1800" dirty="0"/>
          </a:p>
        </p:txBody>
      </p:sp>
      <p:sp>
        <p:nvSpPr>
          <p:cNvPr id="10" name="Slide Number Placeholder 3">
            <a:extLst>
              <a:ext uri="{FF2B5EF4-FFF2-40B4-BE49-F238E27FC236}">
                <a16:creationId xmlns:a16="http://schemas.microsoft.com/office/drawing/2014/main" id="{BBE2F2E4-512F-824A-7C41-A827A86D2FD7}"/>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32</a:t>
            </a:fld>
            <a:endParaRPr lang="en-AU" sz="825" dirty="0"/>
          </a:p>
        </p:txBody>
      </p:sp>
      <p:pic>
        <p:nvPicPr>
          <p:cNvPr id="4" name="Picture 3" descr="A Hyperlink to the video Basket stitch - weaving technique.">
            <a:hlinkClick r:id="rId3"/>
            <a:extLst>
              <a:ext uri="{FF2B5EF4-FFF2-40B4-BE49-F238E27FC236}">
                <a16:creationId xmlns:a16="http://schemas.microsoft.com/office/drawing/2014/main" id="{FAB5F499-2E63-C08C-1886-500926B68F83}"/>
              </a:ext>
            </a:extLst>
          </p:cNvPr>
          <p:cNvPicPr>
            <a:picLocks noChangeAspect="1"/>
          </p:cNvPicPr>
          <p:nvPr/>
        </p:nvPicPr>
        <p:blipFill>
          <a:blip r:embed="rId4"/>
          <a:stretch>
            <a:fillRect/>
          </a:stretch>
        </p:blipFill>
        <p:spPr>
          <a:xfrm>
            <a:off x="2712000" y="2351098"/>
            <a:ext cx="6768000" cy="3549600"/>
          </a:xfrm>
          <a:prstGeom prst="rect">
            <a:avLst/>
          </a:prstGeom>
        </p:spPr>
      </p:pic>
    </p:spTree>
    <p:extLst>
      <p:ext uri="{BB962C8B-B14F-4D97-AF65-F5344CB8AC3E}">
        <p14:creationId xmlns:p14="http://schemas.microsoft.com/office/powerpoint/2010/main" val="50187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Knot stitch – weaving technique</a:t>
            </a:r>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2:59 minutes)</a:t>
            </a:r>
          </a:p>
          <a:p>
            <a:endParaRPr lang="en-AU" sz="1800" dirty="0"/>
          </a:p>
        </p:txBody>
      </p:sp>
      <p:pic>
        <p:nvPicPr>
          <p:cNvPr id="6" name="Picture 5" descr="A Hyperlink to the video Knot stitch - weaving technique.">
            <a:hlinkClick r:id="rId3"/>
            <a:extLst>
              <a:ext uri="{FF2B5EF4-FFF2-40B4-BE49-F238E27FC236}">
                <a16:creationId xmlns:a16="http://schemas.microsoft.com/office/drawing/2014/main" id="{FB4E7482-279B-28B5-0B0F-396BB0A862C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12000" y="2526136"/>
            <a:ext cx="6768000" cy="3474614"/>
          </a:xfrm>
          <a:prstGeom prst="rect">
            <a:avLst/>
          </a:prstGeom>
        </p:spPr>
      </p:pic>
      <p:sp>
        <p:nvSpPr>
          <p:cNvPr id="10" name="Slide Number Placeholder 3">
            <a:extLst>
              <a:ext uri="{FF2B5EF4-FFF2-40B4-BE49-F238E27FC236}">
                <a16:creationId xmlns:a16="http://schemas.microsoft.com/office/drawing/2014/main" id="{4197D5B8-79CB-87DE-4340-E3C6B9A9D63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33</a:t>
            </a:fld>
            <a:endParaRPr lang="en-AU" sz="825" dirty="0"/>
          </a:p>
        </p:txBody>
      </p:sp>
    </p:spTree>
    <p:extLst>
      <p:ext uri="{BB962C8B-B14F-4D97-AF65-F5344CB8AC3E}">
        <p14:creationId xmlns:p14="http://schemas.microsoft.com/office/powerpoint/2010/main" val="2212985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Bubble stitch – weaving technique</a:t>
            </a:r>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6:35 minutes)</a:t>
            </a:r>
          </a:p>
          <a:p>
            <a:endParaRPr lang="en-AU" sz="1800" dirty="0"/>
          </a:p>
        </p:txBody>
      </p:sp>
      <p:pic>
        <p:nvPicPr>
          <p:cNvPr id="6" name="Picture 5" descr="A Hyperlink to the video Bubble knot - weaving technique.">
            <a:hlinkClick r:id="rId3"/>
            <a:extLst>
              <a:ext uri="{FF2B5EF4-FFF2-40B4-BE49-F238E27FC236}">
                <a16:creationId xmlns:a16="http://schemas.microsoft.com/office/drawing/2014/main" id="{03083D48-6107-225F-EA8B-1E3CDB7B010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67000" y="2582316"/>
            <a:ext cx="6768000" cy="3418434"/>
          </a:xfrm>
          <a:prstGeom prst="rect">
            <a:avLst/>
          </a:prstGeom>
        </p:spPr>
      </p:pic>
      <p:sp>
        <p:nvSpPr>
          <p:cNvPr id="10" name="Slide Number Placeholder 3">
            <a:extLst>
              <a:ext uri="{FF2B5EF4-FFF2-40B4-BE49-F238E27FC236}">
                <a16:creationId xmlns:a16="http://schemas.microsoft.com/office/drawing/2014/main" id="{33C24B2A-C3F4-666E-461B-16CD2D977A82}"/>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34</a:t>
            </a:fld>
            <a:endParaRPr lang="en-AU" sz="825" dirty="0"/>
          </a:p>
        </p:txBody>
      </p:sp>
    </p:spTree>
    <p:extLst>
      <p:ext uri="{BB962C8B-B14F-4D97-AF65-F5344CB8AC3E}">
        <p14:creationId xmlns:p14="http://schemas.microsoft.com/office/powerpoint/2010/main" val="2336525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a:xfrm>
            <a:off x="360000" y="415659"/>
            <a:ext cx="10080000" cy="1008000"/>
          </a:xfrm>
        </p:spPr>
        <p:txBody>
          <a:bodyPr/>
          <a:lstStyle/>
          <a:p>
            <a:r>
              <a:rPr lang="en-AU" dirty="0"/>
              <a:t>Rya loop stitch – weaving technique</a:t>
            </a:r>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3:05 minutes)</a:t>
            </a:r>
          </a:p>
          <a:p>
            <a:endParaRPr lang="en-AU" sz="1800" dirty="0"/>
          </a:p>
        </p:txBody>
      </p:sp>
      <p:pic>
        <p:nvPicPr>
          <p:cNvPr id="6" name="Picture 5" descr="A Hyperlink to the video Rya loop stitch - weaving technique.">
            <a:hlinkClick r:id="rId3"/>
            <a:extLst>
              <a:ext uri="{FF2B5EF4-FFF2-40B4-BE49-F238E27FC236}">
                <a16:creationId xmlns:a16="http://schemas.microsoft.com/office/drawing/2014/main" id="{0381C4A5-5D7F-BA67-2640-755D44DF6AE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12000" y="2569794"/>
            <a:ext cx="6768000" cy="3430956"/>
          </a:xfrm>
          <a:prstGeom prst="rect">
            <a:avLst/>
          </a:prstGeom>
        </p:spPr>
      </p:pic>
      <p:sp>
        <p:nvSpPr>
          <p:cNvPr id="10" name="Slide Number Placeholder 3">
            <a:extLst>
              <a:ext uri="{FF2B5EF4-FFF2-40B4-BE49-F238E27FC236}">
                <a16:creationId xmlns:a16="http://schemas.microsoft.com/office/drawing/2014/main" id="{451F59B3-E8E7-B224-7626-14B2A2FC4CA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35</a:t>
            </a:fld>
            <a:endParaRPr lang="en-AU" sz="825" dirty="0"/>
          </a:p>
        </p:txBody>
      </p:sp>
    </p:spTree>
    <p:extLst>
      <p:ext uri="{BB962C8B-B14F-4D97-AF65-F5344CB8AC3E}">
        <p14:creationId xmlns:p14="http://schemas.microsoft.com/office/powerpoint/2010/main" val="1246714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256A6-7D8C-3F2D-E5F6-578652A0417C}"/>
              </a:ext>
            </a:extLst>
          </p:cNvPr>
          <p:cNvSpPr>
            <a:spLocks noGrp="1"/>
          </p:cNvSpPr>
          <p:nvPr>
            <p:ph type="title"/>
          </p:nvPr>
        </p:nvSpPr>
        <p:spPr/>
        <p:txBody>
          <a:bodyPr/>
          <a:lstStyle/>
          <a:p>
            <a:r>
              <a:rPr lang="en-AU" dirty="0"/>
              <a:t>Plait stitch – weaving technique</a:t>
            </a:r>
          </a:p>
        </p:txBody>
      </p:sp>
      <p:sp>
        <p:nvSpPr>
          <p:cNvPr id="8" name="Text Placeholder 7">
            <a:extLst>
              <a:ext uri="{FF2B5EF4-FFF2-40B4-BE49-F238E27FC236}">
                <a16:creationId xmlns:a16="http://schemas.microsoft.com/office/drawing/2014/main" id="{F15D1C7B-CF2B-EE8A-C968-3A246BF6BACB}"/>
              </a:ext>
            </a:extLst>
          </p:cNvPr>
          <p:cNvSpPr>
            <a:spLocks noGrp="1"/>
          </p:cNvSpPr>
          <p:nvPr>
            <p:ph idx="1"/>
          </p:nvPr>
        </p:nvSpPr>
        <p:spPr/>
        <p:txBody>
          <a:bodyPr/>
          <a:lstStyle/>
          <a:p>
            <a:r>
              <a:rPr lang="en-AU" sz="1800" dirty="0"/>
              <a:t>(duration 4:30 minutes)</a:t>
            </a:r>
          </a:p>
          <a:p>
            <a:endParaRPr lang="en-AU" sz="1800" dirty="0"/>
          </a:p>
        </p:txBody>
      </p:sp>
      <p:pic>
        <p:nvPicPr>
          <p:cNvPr id="6" name="Picture 5" descr="A Hyperlink to the video Plait stitch - weaving technique">
            <a:hlinkClick r:id="rId3"/>
            <a:extLst>
              <a:ext uri="{FF2B5EF4-FFF2-40B4-BE49-F238E27FC236}">
                <a16:creationId xmlns:a16="http://schemas.microsoft.com/office/drawing/2014/main" id="{B2EEB6A1-4507-B6E5-C4B3-F8520E9C36B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12000" y="2459041"/>
            <a:ext cx="6768000" cy="3449617"/>
          </a:xfrm>
          <a:prstGeom prst="rect">
            <a:avLst/>
          </a:prstGeom>
        </p:spPr>
      </p:pic>
      <p:sp>
        <p:nvSpPr>
          <p:cNvPr id="10" name="Slide Number Placeholder 3">
            <a:extLst>
              <a:ext uri="{FF2B5EF4-FFF2-40B4-BE49-F238E27FC236}">
                <a16:creationId xmlns:a16="http://schemas.microsoft.com/office/drawing/2014/main" id="{53A0E306-AEA8-786A-9F47-682F2B7B332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36</a:t>
            </a:fld>
            <a:endParaRPr lang="en-AU" sz="825" dirty="0"/>
          </a:p>
        </p:txBody>
      </p:sp>
    </p:spTree>
    <p:extLst>
      <p:ext uri="{BB962C8B-B14F-4D97-AF65-F5344CB8AC3E}">
        <p14:creationId xmlns:p14="http://schemas.microsoft.com/office/powerpoint/2010/main" val="3631696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2B3DB-AFB6-6CF9-D2CB-067DBB860F32}"/>
              </a:ext>
            </a:extLst>
          </p:cNvPr>
          <p:cNvSpPr>
            <a:spLocks noGrp="1"/>
          </p:cNvSpPr>
          <p:nvPr>
            <p:ph type="title"/>
          </p:nvPr>
        </p:nvSpPr>
        <p:spPr>
          <a:xfrm>
            <a:off x="360000" y="360000"/>
            <a:ext cx="10764000" cy="1008000"/>
          </a:xfrm>
        </p:spPr>
        <p:txBody>
          <a:bodyPr/>
          <a:lstStyle/>
          <a:p>
            <a:r>
              <a:rPr lang="en-AU" dirty="0"/>
              <a:t>Activity 3 – Thread curation and experimentation </a:t>
            </a:r>
            <a:endParaRPr lang="en-US" dirty="0"/>
          </a:p>
        </p:txBody>
      </p:sp>
      <p:pic>
        <p:nvPicPr>
          <p:cNvPr id="1028" name="Picture 4" descr="A close-up of threads and yarns for weaving. From top down :&#10;- 4 ply yarn with cotton thread, tied in knots at random intervals&#10;- 2 x 4 ply yarn plated with a strand of beaded cotton&#10;- 4mm macrame cord with vertical larks head knots in a thick yarn &#10;- 2 x T-shirt string/yarn twisted together&#10;Thick yarn brushed with comb until fluffy&#10;3 x 4 mm macrame cord combed">
            <a:extLst>
              <a:ext uri="{FF2B5EF4-FFF2-40B4-BE49-F238E27FC236}">
                <a16:creationId xmlns:a16="http://schemas.microsoft.com/office/drawing/2014/main" id="{5EB8D5A7-5F88-D904-72FF-A90E86F3CEF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94172" y="1368000"/>
            <a:ext cx="1997112" cy="5105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7">
            <a:extLst>
              <a:ext uri="{FF2B5EF4-FFF2-40B4-BE49-F238E27FC236}">
                <a16:creationId xmlns:a16="http://schemas.microsoft.com/office/drawing/2014/main" id="{EB5E65C0-4E9A-C1D4-CC1C-1D92668A0CE6}"/>
              </a:ext>
            </a:extLst>
          </p:cNvPr>
          <p:cNvSpPr>
            <a:spLocks noGrp="1"/>
          </p:cNvSpPr>
          <p:nvPr/>
        </p:nvSpPr>
        <p:spPr>
          <a:xfrm>
            <a:off x="3862942" y="1368000"/>
            <a:ext cx="6834886" cy="4535999"/>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200"/>
              </a:spcAft>
            </a:pPr>
            <a:r>
              <a:rPr lang="en-AU" sz="1800" dirty="0"/>
              <a:t>4 ply yarn with cotton thread, tied in knots at random intervals</a:t>
            </a:r>
          </a:p>
          <a:p>
            <a:pPr>
              <a:spcAft>
                <a:spcPts val="4200"/>
              </a:spcAft>
            </a:pPr>
            <a:r>
              <a:rPr lang="en-AU" sz="1800" dirty="0"/>
              <a:t>2 x 4 ply yarn plated with a strand of beaded cotton</a:t>
            </a:r>
          </a:p>
          <a:p>
            <a:pPr>
              <a:spcAft>
                <a:spcPts val="4200"/>
              </a:spcAft>
            </a:pPr>
            <a:r>
              <a:rPr lang="en-AU" sz="1800" dirty="0"/>
              <a:t>4mm macrame cord with </a:t>
            </a:r>
            <a:r>
              <a:rPr lang="en-AU" sz="1800" dirty="0">
                <a:hlinkClick r:id="rId3"/>
              </a:rPr>
              <a:t>vertical larks head knots </a:t>
            </a:r>
            <a:r>
              <a:rPr lang="en-AU" sz="1800" dirty="0"/>
              <a:t>in a thick yarn </a:t>
            </a:r>
          </a:p>
          <a:p>
            <a:pPr>
              <a:spcAft>
                <a:spcPts val="4200"/>
              </a:spcAft>
            </a:pPr>
            <a:r>
              <a:rPr lang="en-AU" sz="1800" dirty="0"/>
              <a:t>2 x T-shirt string/yarn twisted together</a:t>
            </a:r>
          </a:p>
          <a:p>
            <a:pPr>
              <a:spcAft>
                <a:spcPts val="7200"/>
              </a:spcAft>
            </a:pPr>
            <a:r>
              <a:rPr lang="en-AU" sz="1800" dirty="0"/>
              <a:t>Thick yarn brushed with comb until fluffy</a:t>
            </a:r>
          </a:p>
          <a:p>
            <a:pPr>
              <a:spcAft>
                <a:spcPts val="7200"/>
              </a:spcAft>
            </a:pPr>
            <a:r>
              <a:rPr lang="en-AU" sz="1800" dirty="0"/>
              <a:t>3 x 4 mm macrame cord combed</a:t>
            </a:r>
          </a:p>
        </p:txBody>
      </p:sp>
      <p:sp>
        <p:nvSpPr>
          <p:cNvPr id="3" name="Slide Number Placeholder 3">
            <a:extLst>
              <a:ext uri="{FF2B5EF4-FFF2-40B4-BE49-F238E27FC236}">
                <a16:creationId xmlns:a16="http://schemas.microsoft.com/office/drawing/2014/main" id="{B8B6A1D7-08A3-4FBD-BC84-53B3921A3F9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37</a:t>
            </a:fld>
            <a:endParaRPr lang="en-AU" sz="825" dirty="0"/>
          </a:p>
        </p:txBody>
      </p:sp>
    </p:spTree>
    <p:extLst>
      <p:ext uri="{BB962C8B-B14F-4D97-AF65-F5344CB8AC3E}">
        <p14:creationId xmlns:p14="http://schemas.microsoft.com/office/powerpoint/2010/main" val="534741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7573-3772-8B01-C328-D24F4AB66B9C}"/>
              </a:ext>
            </a:extLst>
          </p:cNvPr>
          <p:cNvSpPr>
            <a:spLocks noGrp="1"/>
          </p:cNvSpPr>
          <p:nvPr>
            <p:ph type="title"/>
          </p:nvPr>
        </p:nvSpPr>
        <p:spPr/>
        <p:txBody>
          <a:bodyPr/>
          <a:lstStyle/>
          <a:p>
            <a:r>
              <a:rPr lang="en-AU" dirty="0"/>
              <a:t>Annotated weaving sample – part 1</a:t>
            </a:r>
          </a:p>
        </p:txBody>
      </p:sp>
      <p:grpSp>
        <p:nvGrpSpPr>
          <p:cNvPr id="5" name="Group 4" descr="A close-up of loom weaving in a variety of stitches that each create different textures. This picture is annotated with the technique type and the material used.">
            <a:extLst>
              <a:ext uri="{FF2B5EF4-FFF2-40B4-BE49-F238E27FC236}">
                <a16:creationId xmlns:a16="http://schemas.microsoft.com/office/drawing/2014/main" id="{5A91F62A-BC2A-738F-3CD7-EFD414488781}"/>
              </a:ext>
            </a:extLst>
          </p:cNvPr>
          <p:cNvGrpSpPr/>
          <p:nvPr/>
        </p:nvGrpSpPr>
        <p:grpSpPr>
          <a:xfrm>
            <a:off x="1488558" y="1675684"/>
            <a:ext cx="9760689" cy="4344374"/>
            <a:chOff x="1488558" y="1675684"/>
            <a:chExt cx="9760689" cy="4344374"/>
          </a:xfrm>
        </p:grpSpPr>
        <p:pic>
          <p:nvPicPr>
            <p:cNvPr id="10" name="Picture 9">
              <a:extLst>
                <a:ext uri="{FF2B5EF4-FFF2-40B4-BE49-F238E27FC236}">
                  <a16:creationId xmlns:a16="http://schemas.microsoft.com/office/drawing/2014/main" id="{7592BCBE-B219-15D9-D63F-F13BAC96E8C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65862" y="1700058"/>
              <a:ext cx="3240863" cy="4320000"/>
            </a:xfrm>
            <a:prstGeom prst="rect">
              <a:avLst/>
            </a:prstGeom>
          </p:spPr>
        </p:pic>
        <p:sp>
          <p:nvSpPr>
            <p:cNvPr id="6" name="Rectangle: Rounded Corners 5">
              <a:extLst>
                <a:ext uri="{FF2B5EF4-FFF2-40B4-BE49-F238E27FC236}">
                  <a16:creationId xmlns:a16="http://schemas.microsoft.com/office/drawing/2014/main" id="{6D1E3F53-BB46-E92E-9350-B6FAE8F287A9}"/>
                </a:ext>
              </a:extLst>
            </p:cNvPr>
            <p:cNvSpPr/>
            <p:nvPr/>
          </p:nvSpPr>
          <p:spPr>
            <a:xfrm>
              <a:off x="8164051" y="1734135"/>
              <a:ext cx="3085196" cy="71257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Plain or tabby stitch in cotton thread.</a:t>
              </a:r>
              <a:endParaRPr lang="en-AU" sz="1000" dirty="0">
                <a:solidFill>
                  <a:schemeClr val="tx1"/>
                </a:solidFill>
              </a:endParaRPr>
            </a:p>
          </p:txBody>
        </p:sp>
        <p:sp>
          <p:nvSpPr>
            <p:cNvPr id="7" name="Rectangle: Rounded Corners 6">
              <a:extLst>
                <a:ext uri="{FF2B5EF4-FFF2-40B4-BE49-F238E27FC236}">
                  <a16:creationId xmlns:a16="http://schemas.microsoft.com/office/drawing/2014/main" id="{CD20FAEB-596D-DCEA-B341-77AB8F69D627}"/>
                </a:ext>
              </a:extLst>
            </p:cNvPr>
            <p:cNvSpPr/>
            <p:nvPr/>
          </p:nvSpPr>
          <p:spPr>
            <a:xfrm>
              <a:off x="1488558" y="5128754"/>
              <a:ext cx="2411817" cy="85675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Rya knot fringe brushed in cotton thread.</a:t>
              </a:r>
            </a:p>
          </p:txBody>
        </p:sp>
        <p:sp>
          <p:nvSpPr>
            <p:cNvPr id="8" name="Rectangle: Rounded Corners 7">
              <a:extLst>
                <a:ext uri="{FF2B5EF4-FFF2-40B4-BE49-F238E27FC236}">
                  <a16:creationId xmlns:a16="http://schemas.microsoft.com/office/drawing/2014/main" id="{D9AF4687-FEFA-DF9A-85DB-B113CD403A6C}"/>
                </a:ext>
              </a:extLst>
            </p:cNvPr>
            <p:cNvSpPr/>
            <p:nvPr/>
          </p:nvSpPr>
          <p:spPr>
            <a:xfrm>
              <a:off x="1488558" y="2966567"/>
              <a:ext cx="2411818" cy="71257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Plait stitch in thick t-shirt string.</a:t>
              </a:r>
            </a:p>
          </p:txBody>
        </p:sp>
        <p:sp>
          <p:nvSpPr>
            <p:cNvPr id="9" name="Rectangle: Rounded Corners 8">
              <a:extLst>
                <a:ext uri="{FF2B5EF4-FFF2-40B4-BE49-F238E27FC236}">
                  <a16:creationId xmlns:a16="http://schemas.microsoft.com/office/drawing/2014/main" id="{789DC526-2EB5-CE0E-1687-C24A13E8963F}"/>
                </a:ext>
              </a:extLst>
            </p:cNvPr>
            <p:cNvSpPr/>
            <p:nvPr/>
          </p:nvSpPr>
          <p:spPr>
            <a:xfrm>
              <a:off x="8164048" y="3902831"/>
              <a:ext cx="3085196" cy="71257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Basket stitch in colon thread.</a:t>
              </a:r>
            </a:p>
          </p:txBody>
        </p:sp>
        <p:sp>
          <p:nvSpPr>
            <p:cNvPr id="11" name="Rectangle: Rounded Corners 10">
              <a:extLst>
                <a:ext uri="{FF2B5EF4-FFF2-40B4-BE49-F238E27FC236}">
                  <a16:creationId xmlns:a16="http://schemas.microsoft.com/office/drawing/2014/main" id="{F7F18E11-CFA4-12F3-02D7-55634E25F4F9}"/>
                </a:ext>
              </a:extLst>
            </p:cNvPr>
            <p:cNvSpPr/>
            <p:nvPr/>
          </p:nvSpPr>
          <p:spPr>
            <a:xfrm>
              <a:off x="1488559" y="4082575"/>
              <a:ext cx="2411818" cy="71257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Plain stitch in cotton mesh.</a:t>
              </a:r>
              <a:endParaRPr lang="en-AU" sz="1000" dirty="0">
                <a:solidFill>
                  <a:schemeClr val="tx1"/>
                </a:solidFill>
              </a:endParaRPr>
            </a:p>
          </p:txBody>
        </p:sp>
        <p:sp>
          <p:nvSpPr>
            <p:cNvPr id="12" name="Rectangle: Rounded Corners 11">
              <a:extLst>
                <a:ext uri="{FF2B5EF4-FFF2-40B4-BE49-F238E27FC236}">
                  <a16:creationId xmlns:a16="http://schemas.microsoft.com/office/drawing/2014/main" id="{845B0839-DFB3-419C-B9AD-9514179CDDAD}"/>
                </a:ext>
              </a:extLst>
            </p:cNvPr>
            <p:cNvSpPr/>
            <p:nvPr/>
          </p:nvSpPr>
          <p:spPr>
            <a:xfrm>
              <a:off x="8164050" y="4790460"/>
              <a:ext cx="3085194" cy="71257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Rya loop stitch in thin t-shirt string and grey cotton.</a:t>
              </a:r>
            </a:p>
          </p:txBody>
        </p:sp>
        <p:sp>
          <p:nvSpPr>
            <p:cNvPr id="13" name="Rectangle: Rounded Corners 12">
              <a:extLst>
                <a:ext uri="{FF2B5EF4-FFF2-40B4-BE49-F238E27FC236}">
                  <a16:creationId xmlns:a16="http://schemas.microsoft.com/office/drawing/2014/main" id="{049F573F-C6B2-2EA7-3E9D-6F4CDDD01A4E}"/>
                </a:ext>
              </a:extLst>
            </p:cNvPr>
            <p:cNvSpPr/>
            <p:nvPr/>
          </p:nvSpPr>
          <p:spPr>
            <a:xfrm>
              <a:off x="1488559" y="1675684"/>
              <a:ext cx="2411818" cy="71257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Plain or tabby stitch in thick yarn.</a:t>
              </a:r>
            </a:p>
          </p:txBody>
        </p:sp>
        <p:cxnSp>
          <p:nvCxnSpPr>
            <p:cNvPr id="14" name="Straight Arrow Connector 13">
              <a:extLst>
                <a:ext uri="{FF2B5EF4-FFF2-40B4-BE49-F238E27FC236}">
                  <a16:creationId xmlns:a16="http://schemas.microsoft.com/office/drawing/2014/main" id="{D172AF5F-0F8B-13E2-2031-B4C807C12F1B}"/>
                </a:ext>
              </a:extLst>
            </p:cNvPr>
            <p:cNvCxnSpPr>
              <a:cxnSpLocks/>
            </p:cNvCxnSpPr>
            <p:nvPr/>
          </p:nvCxnSpPr>
          <p:spPr>
            <a:xfrm>
              <a:off x="3900376" y="2019586"/>
              <a:ext cx="46548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C700CA-55FF-EE71-50A9-5A836FFC7EE2}"/>
                </a:ext>
              </a:extLst>
            </p:cNvPr>
            <p:cNvCxnSpPr>
              <a:cxnSpLocks/>
            </p:cNvCxnSpPr>
            <p:nvPr/>
          </p:nvCxnSpPr>
          <p:spPr>
            <a:xfrm>
              <a:off x="3900375" y="3316307"/>
              <a:ext cx="46548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40E96E-BCF8-FA6B-0DAE-440468B3B6FC}"/>
                </a:ext>
              </a:extLst>
            </p:cNvPr>
            <p:cNvCxnSpPr>
              <a:cxnSpLocks/>
            </p:cNvCxnSpPr>
            <p:nvPr/>
          </p:nvCxnSpPr>
          <p:spPr>
            <a:xfrm>
              <a:off x="3900376" y="4430067"/>
              <a:ext cx="69194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FDC9BFD-E474-E78F-4E0B-20F00A9973E3}"/>
                </a:ext>
              </a:extLst>
            </p:cNvPr>
            <p:cNvCxnSpPr>
              <a:cxnSpLocks/>
            </p:cNvCxnSpPr>
            <p:nvPr/>
          </p:nvCxnSpPr>
          <p:spPr>
            <a:xfrm>
              <a:off x="3900375" y="5552702"/>
              <a:ext cx="46548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58DAEA-F643-9C1B-BBF7-C42BF2B0CB58}"/>
                </a:ext>
              </a:extLst>
            </p:cNvPr>
            <p:cNvCxnSpPr>
              <a:cxnSpLocks/>
              <a:stCxn id="6" idx="1"/>
            </p:cNvCxnSpPr>
            <p:nvPr/>
          </p:nvCxnSpPr>
          <p:spPr>
            <a:xfrm flipH="1">
              <a:off x="7606725" y="2090421"/>
              <a:ext cx="55732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20DD63B9-2BD5-4DA6-106F-25049A91BB12}"/>
                </a:ext>
              </a:extLst>
            </p:cNvPr>
            <p:cNvSpPr/>
            <p:nvPr/>
          </p:nvSpPr>
          <p:spPr>
            <a:xfrm>
              <a:off x="8164048" y="2679995"/>
              <a:ext cx="3085196" cy="95733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Plain or tabby stitch in cotton thread with knots tied at random intervals.</a:t>
              </a:r>
            </a:p>
          </p:txBody>
        </p:sp>
        <p:cxnSp>
          <p:nvCxnSpPr>
            <p:cNvPr id="26" name="Straight Arrow Connector 25">
              <a:extLst>
                <a:ext uri="{FF2B5EF4-FFF2-40B4-BE49-F238E27FC236}">
                  <a16:creationId xmlns:a16="http://schemas.microsoft.com/office/drawing/2014/main" id="{3EB435DA-50F0-ADB4-0DD7-860075F1F911}"/>
                </a:ext>
              </a:extLst>
            </p:cNvPr>
            <p:cNvCxnSpPr>
              <a:cxnSpLocks/>
              <a:stCxn id="25" idx="1"/>
            </p:cNvCxnSpPr>
            <p:nvPr/>
          </p:nvCxnSpPr>
          <p:spPr>
            <a:xfrm flipH="1" flipV="1">
              <a:off x="7606725" y="3098800"/>
              <a:ext cx="557323" cy="598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E05818-C148-D700-4F5C-ADF67D81BE73}"/>
                </a:ext>
              </a:extLst>
            </p:cNvPr>
            <p:cNvCxnSpPr>
              <a:cxnSpLocks/>
              <a:stCxn id="9" idx="1"/>
            </p:cNvCxnSpPr>
            <p:nvPr/>
          </p:nvCxnSpPr>
          <p:spPr>
            <a:xfrm flipH="1" flipV="1">
              <a:off x="6858000" y="3429000"/>
              <a:ext cx="1306048" cy="8301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684C1EB-BA6D-72AD-12A5-B901512EF88B}"/>
                </a:ext>
              </a:extLst>
            </p:cNvPr>
            <p:cNvCxnSpPr>
              <a:cxnSpLocks/>
            </p:cNvCxnSpPr>
            <p:nvPr/>
          </p:nvCxnSpPr>
          <p:spPr>
            <a:xfrm flipH="1">
              <a:off x="7606725" y="5146404"/>
              <a:ext cx="55732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3">
            <a:extLst>
              <a:ext uri="{FF2B5EF4-FFF2-40B4-BE49-F238E27FC236}">
                <a16:creationId xmlns:a16="http://schemas.microsoft.com/office/drawing/2014/main" id="{4D577D00-2897-0E77-D4B9-2462ECDADA1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38</a:t>
            </a:fld>
            <a:endParaRPr lang="en-AU" sz="825" dirty="0"/>
          </a:p>
        </p:txBody>
      </p:sp>
    </p:spTree>
    <p:extLst>
      <p:ext uri="{BB962C8B-B14F-4D97-AF65-F5344CB8AC3E}">
        <p14:creationId xmlns:p14="http://schemas.microsoft.com/office/powerpoint/2010/main" val="2547240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7573-3772-8B01-C328-D24F4AB66B9C}"/>
              </a:ext>
            </a:extLst>
          </p:cNvPr>
          <p:cNvSpPr>
            <a:spLocks noGrp="1"/>
          </p:cNvSpPr>
          <p:nvPr>
            <p:ph type="title"/>
          </p:nvPr>
        </p:nvSpPr>
        <p:spPr/>
        <p:txBody>
          <a:bodyPr/>
          <a:lstStyle/>
          <a:p>
            <a:r>
              <a:rPr lang="en-AU" dirty="0"/>
              <a:t>Annotated weaving sample – part 2</a:t>
            </a:r>
          </a:p>
        </p:txBody>
      </p:sp>
      <p:grpSp>
        <p:nvGrpSpPr>
          <p:cNvPr id="5" name="Group 4" descr="A close-up of loom weaving in a variety of stitches that each create different textures.">
            <a:extLst>
              <a:ext uri="{FF2B5EF4-FFF2-40B4-BE49-F238E27FC236}">
                <a16:creationId xmlns:a16="http://schemas.microsoft.com/office/drawing/2014/main" id="{0E1C3B02-A0ED-D72B-532E-B7B17078D3AA}"/>
              </a:ext>
            </a:extLst>
          </p:cNvPr>
          <p:cNvGrpSpPr/>
          <p:nvPr/>
        </p:nvGrpSpPr>
        <p:grpSpPr>
          <a:xfrm>
            <a:off x="942756" y="1701548"/>
            <a:ext cx="10306491" cy="4635752"/>
            <a:chOff x="942756" y="1701548"/>
            <a:chExt cx="10306491" cy="4635752"/>
          </a:xfrm>
        </p:grpSpPr>
        <p:pic>
          <p:nvPicPr>
            <p:cNvPr id="10" name="Picture 9">
              <a:extLst>
                <a:ext uri="{FF2B5EF4-FFF2-40B4-BE49-F238E27FC236}">
                  <a16:creationId xmlns:a16="http://schemas.microsoft.com/office/drawing/2014/main" id="{7592BCBE-B219-15D9-D63F-F13BAC96E8C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93344" y="1701548"/>
              <a:ext cx="3477739" cy="4635752"/>
            </a:xfrm>
            <a:prstGeom prst="rect">
              <a:avLst/>
            </a:prstGeom>
          </p:spPr>
        </p:pic>
        <p:sp>
          <p:nvSpPr>
            <p:cNvPr id="6" name="Rectangle: Rounded Corners 5">
              <a:extLst>
                <a:ext uri="{FF2B5EF4-FFF2-40B4-BE49-F238E27FC236}">
                  <a16:creationId xmlns:a16="http://schemas.microsoft.com/office/drawing/2014/main" id="{6D1E3F53-BB46-E92E-9350-B6FAE8F287A9}"/>
                </a:ext>
              </a:extLst>
            </p:cNvPr>
            <p:cNvSpPr/>
            <p:nvPr/>
          </p:nvSpPr>
          <p:spPr>
            <a:xfrm>
              <a:off x="8164051" y="1701548"/>
              <a:ext cx="3085196" cy="96155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Plain or tabby stitch in cotton thread.</a:t>
              </a:r>
              <a:endParaRPr lang="en-AU" sz="1000" dirty="0">
                <a:solidFill>
                  <a:schemeClr val="tx1"/>
                </a:solidFill>
              </a:endParaRPr>
            </a:p>
          </p:txBody>
        </p:sp>
        <p:sp>
          <p:nvSpPr>
            <p:cNvPr id="7" name="Rectangle: Rounded Corners 6">
              <a:extLst>
                <a:ext uri="{FF2B5EF4-FFF2-40B4-BE49-F238E27FC236}">
                  <a16:creationId xmlns:a16="http://schemas.microsoft.com/office/drawing/2014/main" id="{CD20FAEB-596D-DCEA-B341-77AB8F69D627}"/>
                </a:ext>
              </a:extLst>
            </p:cNvPr>
            <p:cNvSpPr/>
            <p:nvPr/>
          </p:nvSpPr>
          <p:spPr>
            <a:xfrm>
              <a:off x="942756" y="5121940"/>
              <a:ext cx="2957619" cy="916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Rya knot fringe brushed in cotton thread.</a:t>
              </a:r>
            </a:p>
          </p:txBody>
        </p:sp>
        <p:sp>
          <p:nvSpPr>
            <p:cNvPr id="8" name="Rectangle: Rounded Corners 7">
              <a:extLst>
                <a:ext uri="{FF2B5EF4-FFF2-40B4-BE49-F238E27FC236}">
                  <a16:creationId xmlns:a16="http://schemas.microsoft.com/office/drawing/2014/main" id="{D9AF4687-FEFA-DF9A-85DB-B113CD403A6C}"/>
                </a:ext>
              </a:extLst>
            </p:cNvPr>
            <p:cNvSpPr/>
            <p:nvPr/>
          </p:nvSpPr>
          <p:spPr>
            <a:xfrm>
              <a:off x="942757" y="2838068"/>
              <a:ext cx="2957620" cy="91639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Plait stitch in thick t-shirt string.</a:t>
              </a:r>
            </a:p>
          </p:txBody>
        </p:sp>
        <p:sp>
          <p:nvSpPr>
            <p:cNvPr id="9" name="Rectangle: Rounded Corners 8">
              <a:extLst>
                <a:ext uri="{FF2B5EF4-FFF2-40B4-BE49-F238E27FC236}">
                  <a16:creationId xmlns:a16="http://schemas.microsoft.com/office/drawing/2014/main" id="{789DC526-2EB5-CE0E-1687-C24A13E8963F}"/>
                </a:ext>
              </a:extLst>
            </p:cNvPr>
            <p:cNvSpPr/>
            <p:nvPr/>
          </p:nvSpPr>
          <p:spPr>
            <a:xfrm>
              <a:off x="8164048" y="3974585"/>
              <a:ext cx="3085196" cy="91639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Basket stitch in colon thread.</a:t>
              </a:r>
            </a:p>
          </p:txBody>
        </p:sp>
        <p:sp>
          <p:nvSpPr>
            <p:cNvPr id="11" name="Rectangle: Rounded Corners 10">
              <a:extLst>
                <a:ext uri="{FF2B5EF4-FFF2-40B4-BE49-F238E27FC236}">
                  <a16:creationId xmlns:a16="http://schemas.microsoft.com/office/drawing/2014/main" id="{F7F18E11-CFA4-12F3-02D7-55634E25F4F9}"/>
                </a:ext>
              </a:extLst>
            </p:cNvPr>
            <p:cNvSpPr/>
            <p:nvPr/>
          </p:nvSpPr>
          <p:spPr>
            <a:xfrm>
              <a:off x="942757" y="3974585"/>
              <a:ext cx="2957620" cy="91639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Plain stitch in cotton mesh.</a:t>
              </a:r>
              <a:endParaRPr lang="en-AU" sz="1000" dirty="0">
                <a:solidFill>
                  <a:schemeClr val="tx1"/>
                </a:solidFill>
              </a:endParaRPr>
            </a:p>
          </p:txBody>
        </p:sp>
        <p:sp>
          <p:nvSpPr>
            <p:cNvPr id="12" name="Rectangle: Rounded Corners 11">
              <a:extLst>
                <a:ext uri="{FF2B5EF4-FFF2-40B4-BE49-F238E27FC236}">
                  <a16:creationId xmlns:a16="http://schemas.microsoft.com/office/drawing/2014/main" id="{845B0839-DFB3-419C-B9AD-9514179CDDAD}"/>
                </a:ext>
              </a:extLst>
            </p:cNvPr>
            <p:cNvSpPr/>
            <p:nvPr/>
          </p:nvSpPr>
          <p:spPr>
            <a:xfrm>
              <a:off x="8164050" y="5119127"/>
              <a:ext cx="3085194" cy="92001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Rya loop stitch in thin t-shirt string and grey cotton.</a:t>
              </a:r>
            </a:p>
          </p:txBody>
        </p:sp>
        <p:sp>
          <p:nvSpPr>
            <p:cNvPr id="13" name="Rectangle: Rounded Corners 12">
              <a:extLst>
                <a:ext uri="{FF2B5EF4-FFF2-40B4-BE49-F238E27FC236}">
                  <a16:creationId xmlns:a16="http://schemas.microsoft.com/office/drawing/2014/main" id="{049F573F-C6B2-2EA7-3E9D-6F4CDDD01A4E}"/>
                </a:ext>
              </a:extLst>
            </p:cNvPr>
            <p:cNvSpPr/>
            <p:nvPr/>
          </p:nvSpPr>
          <p:spPr>
            <a:xfrm>
              <a:off x="942757" y="1701548"/>
              <a:ext cx="2957620" cy="91639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Plain or tabby stitch in thick yarn.</a:t>
              </a:r>
            </a:p>
          </p:txBody>
        </p:sp>
        <p:cxnSp>
          <p:nvCxnSpPr>
            <p:cNvPr id="14" name="Straight Arrow Connector 13">
              <a:extLst>
                <a:ext uri="{FF2B5EF4-FFF2-40B4-BE49-F238E27FC236}">
                  <a16:creationId xmlns:a16="http://schemas.microsoft.com/office/drawing/2014/main" id="{D172AF5F-0F8B-13E2-2031-B4C807C12F1B}"/>
                </a:ext>
              </a:extLst>
            </p:cNvPr>
            <p:cNvCxnSpPr>
              <a:cxnSpLocks/>
            </p:cNvCxnSpPr>
            <p:nvPr/>
          </p:nvCxnSpPr>
          <p:spPr>
            <a:xfrm flipV="1">
              <a:off x="3900376" y="1987550"/>
              <a:ext cx="557325" cy="579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C700CA-55FF-EE71-50A9-5A836FFC7EE2}"/>
                </a:ext>
              </a:extLst>
            </p:cNvPr>
            <p:cNvCxnSpPr>
              <a:cxnSpLocks/>
              <a:stCxn id="8" idx="3"/>
            </p:cNvCxnSpPr>
            <p:nvPr/>
          </p:nvCxnSpPr>
          <p:spPr>
            <a:xfrm>
              <a:off x="3900377" y="3296264"/>
              <a:ext cx="506524" cy="3476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40E96E-BCF8-FA6B-0DAE-440468B3B6FC}"/>
                </a:ext>
              </a:extLst>
            </p:cNvPr>
            <p:cNvCxnSpPr>
              <a:cxnSpLocks/>
              <a:stCxn id="11" idx="3"/>
            </p:cNvCxnSpPr>
            <p:nvPr/>
          </p:nvCxnSpPr>
          <p:spPr>
            <a:xfrm>
              <a:off x="3900377" y="4432782"/>
              <a:ext cx="785924" cy="1392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FDC9BFD-E474-E78F-4E0B-20F00A9973E3}"/>
                </a:ext>
              </a:extLst>
            </p:cNvPr>
            <p:cNvCxnSpPr>
              <a:cxnSpLocks/>
              <a:stCxn id="7" idx="3"/>
            </p:cNvCxnSpPr>
            <p:nvPr/>
          </p:nvCxnSpPr>
          <p:spPr>
            <a:xfrm>
              <a:off x="3900375" y="5580137"/>
              <a:ext cx="392968" cy="1910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58DAEA-F643-9C1B-BBF7-C42BF2B0CB58}"/>
                </a:ext>
              </a:extLst>
            </p:cNvPr>
            <p:cNvCxnSpPr>
              <a:cxnSpLocks/>
              <a:stCxn id="6" idx="1"/>
            </p:cNvCxnSpPr>
            <p:nvPr/>
          </p:nvCxnSpPr>
          <p:spPr>
            <a:xfrm flipH="1">
              <a:off x="7575550" y="2182323"/>
              <a:ext cx="588501" cy="11002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20DD63B9-2BD5-4DA6-106F-25049A91BB12}"/>
                </a:ext>
              </a:extLst>
            </p:cNvPr>
            <p:cNvSpPr/>
            <p:nvPr/>
          </p:nvSpPr>
          <p:spPr>
            <a:xfrm>
              <a:off x="8164048" y="2838068"/>
              <a:ext cx="3085196" cy="91639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342880">
                <a:lnSpc>
                  <a:spcPct val="114000"/>
                </a:lnSpc>
              </a:pPr>
              <a:r>
                <a:rPr lang="en-AU" sz="1600" dirty="0">
                  <a:solidFill>
                    <a:schemeClr val="tx1"/>
                  </a:solidFill>
                </a:rPr>
                <a:t>Plain or tabby stitch in cotton thread with knots tied at random intervals.</a:t>
              </a:r>
            </a:p>
          </p:txBody>
        </p:sp>
        <p:cxnSp>
          <p:nvCxnSpPr>
            <p:cNvPr id="26" name="Straight Arrow Connector 25">
              <a:extLst>
                <a:ext uri="{FF2B5EF4-FFF2-40B4-BE49-F238E27FC236}">
                  <a16:creationId xmlns:a16="http://schemas.microsoft.com/office/drawing/2014/main" id="{3EB435DA-50F0-ADB4-0DD7-860075F1F911}"/>
                </a:ext>
              </a:extLst>
            </p:cNvPr>
            <p:cNvCxnSpPr>
              <a:cxnSpLocks/>
            </p:cNvCxnSpPr>
            <p:nvPr/>
          </p:nvCxnSpPr>
          <p:spPr>
            <a:xfrm flipH="1" flipV="1">
              <a:off x="7575547" y="3180895"/>
              <a:ext cx="588500" cy="1093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E05818-C148-D700-4F5C-ADF67D81BE73}"/>
                </a:ext>
              </a:extLst>
            </p:cNvPr>
            <p:cNvCxnSpPr>
              <a:cxnSpLocks/>
            </p:cNvCxnSpPr>
            <p:nvPr/>
          </p:nvCxnSpPr>
          <p:spPr>
            <a:xfrm flipH="1" flipV="1">
              <a:off x="6972301" y="3482747"/>
              <a:ext cx="1191747" cy="7546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684C1EB-BA6D-72AD-12A5-B901512EF88B}"/>
                </a:ext>
              </a:extLst>
            </p:cNvPr>
            <p:cNvCxnSpPr>
              <a:cxnSpLocks/>
              <a:stCxn id="12" idx="1"/>
            </p:cNvCxnSpPr>
            <p:nvPr/>
          </p:nvCxnSpPr>
          <p:spPr>
            <a:xfrm flipH="1" flipV="1">
              <a:off x="7568173" y="4865610"/>
              <a:ext cx="595877" cy="7135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3">
            <a:extLst>
              <a:ext uri="{FF2B5EF4-FFF2-40B4-BE49-F238E27FC236}">
                <a16:creationId xmlns:a16="http://schemas.microsoft.com/office/drawing/2014/main" id="{D1F55A2C-EE04-67B8-017B-858BC03C8177}"/>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39</a:t>
            </a:fld>
            <a:endParaRPr lang="en-AU" sz="825" dirty="0"/>
          </a:p>
        </p:txBody>
      </p:sp>
    </p:spTree>
    <p:extLst>
      <p:ext uri="{BB962C8B-B14F-4D97-AF65-F5344CB8AC3E}">
        <p14:creationId xmlns:p14="http://schemas.microsoft.com/office/powerpoint/2010/main" val="367842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B4002F-35C1-68F9-897B-28C658B39E59}"/>
              </a:ext>
            </a:extLst>
          </p:cNvPr>
          <p:cNvSpPr>
            <a:spLocks noGrp="1"/>
          </p:cNvSpPr>
          <p:nvPr>
            <p:ph type="ctrTitle"/>
          </p:nvPr>
        </p:nvSpPr>
        <p:spPr/>
        <p:txBody>
          <a:bodyPr/>
          <a:lstStyle/>
          <a:p>
            <a:r>
              <a:rPr lang="en-AU" dirty="0"/>
              <a:t>Introduction</a:t>
            </a:r>
          </a:p>
        </p:txBody>
      </p:sp>
      <p:sp>
        <p:nvSpPr>
          <p:cNvPr id="8" name="Text Placeholder 7">
            <a:extLst>
              <a:ext uri="{FF2B5EF4-FFF2-40B4-BE49-F238E27FC236}">
                <a16:creationId xmlns:a16="http://schemas.microsoft.com/office/drawing/2014/main" id="{E0EDD62F-CDE5-60C9-AB2A-A2E9F79C956A}"/>
              </a:ext>
            </a:extLst>
          </p:cNvPr>
          <p:cNvSpPr>
            <a:spLocks noGrp="1"/>
          </p:cNvSpPr>
          <p:nvPr>
            <p:ph type="body" sz="quarter" idx="11"/>
          </p:nvPr>
        </p:nvSpPr>
        <p:spPr/>
        <p:txBody>
          <a:bodyPr/>
          <a:lstStyle/>
          <a:p>
            <a:r>
              <a:rPr lang="en-AU" dirty="0"/>
              <a:t>01</a:t>
            </a:r>
          </a:p>
        </p:txBody>
      </p:sp>
      <p:sp>
        <p:nvSpPr>
          <p:cNvPr id="9" name="Text Placeholder 8">
            <a:extLst>
              <a:ext uri="{FF2B5EF4-FFF2-40B4-BE49-F238E27FC236}">
                <a16:creationId xmlns:a16="http://schemas.microsoft.com/office/drawing/2014/main" id="{9AA9E13F-36C7-3A2D-F647-F9A36A7C3EDD}"/>
              </a:ext>
            </a:extLst>
          </p:cNvPr>
          <p:cNvSpPr>
            <a:spLocks noGrp="1"/>
          </p:cNvSpPr>
          <p:nvPr>
            <p:ph type="body" sz="quarter" idx="10"/>
          </p:nvPr>
        </p:nvSpPr>
        <p:spPr/>
        <p:txBody>
          <a:bodyPr/>
          <a:lstStyle/>
          <a:p>
            <a:r>
              <a:rPr lang="en-AU" dirty="0"/>
              <a:t>Learning sequence 1</a:t>
            </a:r>
            <a:br>
              <a:rPr lang="en-AU" dirty="0"/>
            </a:br>
            <a:endParaRPr lang="en-AU" dirty="0"/>
          </a:p>
        </p:txBody>
      </p:sp>
      <p:pic>
        <p:nvPicPr>
          <p:cNvPr id="6" name="Picture Placeholder 5">
            <a:extLst>
              <a:ext uri="{FF2B5EF4-FFF2-40B4-BE49-F238E27FC236}">
                <a16:creationId xmlns:a16="http://schemas.microsoft.com/office/drawing/2014/main" id="{D37FAEC7-4E50-5F43-2CED-BAA690A067C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l="17068" r="14959" b="5810"/>
          <a:stretch/>
        </p:blipFill>
        <p:spPr>
          <a:xfrm>
            <a:off x="7128000" y="0"/>
            <a:ext cx="3708000" cy="6858000"/>
          </a:xfrm>
          <a:prstGeom prst="rect">
            <a:avLst/>
          </a:prstGeom>
        </p:spPr>
      </p:pic>
    </p:spTree>
    <p:extLst>
      <p:ext uri="{BB962C8B-B14F-4D97-AF65-F5344CB8AC3E}">
        <p14:creationId xmlns:p14="http://schemas.microsoft.com/office/powerpoint/2010/main" val="573096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B4002F-35C1-68F9-897B-28C658B39E59}"/>
              </a:ext>
            </a:extLst>
          </p:cNvPr>
          <p:cNvSpPr>
            <a:spLocks noGrp="1"/>
          </p:cNvSpPr>
          <p:nvPr>
            <p:ph type="ctrTitle"/>
          </p:nvPr>
        </p:nvSpPr>
        <p:spPr/>
        <p:txBody>
          <a:bodyPr/>
          <a:lstStyle/>
          <a:p>
            <a:r>
              <a:rPr lang="en-AU" dirty="0"/>
              <a:t>The weaving process</a:t>
            </a:r>
          </a:p>
        </p:txBody>
      </p:sp>
      <p:sp>
        <p:nvSpPr>
          <p:cNvPr id="5" name="Text Placeholder 4">
            <a:extLst>
              <a:ext uri="{FF2B5EF4-FFF2-40B4-BE49-F238E27FC236}">
                <a16:creationId xmlns:a16="http://schemas.microsoft.com/office/drawing/2014/main" id="{93D6BA20-C74F-F1B1-3EF0-413B71E8CB77}"/>
              </a:ext>
            </a:extLst>
          </p:cNvPr>
          <p:cNvSpPr>
            <a:spLocks noGrp="1"/>
          </p:cNvSpPr>
          <p:nvPr>
            <p:ph type="body" sz="quarter" idx="11"/>
          </p:nvPr>
        </p:nvSpPr>
        <p:spPr>
          <a:xfrm>
            <a:off x="539999" y="1368311"/>
            <a:ext cx="3427701" cy="2880000"/>
          </a:xfrm>
        </p:spPr>
        <p:txBody>
          <a:bodyPr/>
          <a:lstStyle/>
          <a:p>
            <a:r>
              <a:rPr lang="en-AU" dirty="0"/>
              <a:t>05</a:t>
            </a:r>
          </a:p>
        </p:txBody>
      </p:sp>
      <p:sp>
        <p:nvSpPr>
          <p:cNvPr id="8" name="Text Placeholder 7">
            <a:extLst>
              <a:ext uri="{FF2B5EF4-FFF2-40B4-BE49-F238E27FC236}">
                <a16:creationId xmlns:a16="http://schemas.microsoft.com/office/drawing/2014/main" id="{E0EDD62F-CDE5-60C9-AB2A-A2E9F79C956A}"/>
              </a:ext>
            </a:extLst>
          </p:cNvPr>
          <p:cNvSpPr>
            <a:spLocks noGrp="1"/>
          </p:cNvSpPr>
          <p:nvPr>
            <p:ph type="body" sz="quarter" idx="10"/>
          </p:nvPr>
        </p:nvSpPr>
        <p:spPr/>
        <p:txBody>
          <a:bodyPr/>
          <a:lstStyle/>
          <a:p>
            <a:r>
              <a:rPr lang="en-AU" dirty="0"/>
              <a:t>Sample images</a:t>
            </a:r>
          </a:p>
        </p:txBody>
      </p:sp>
      <p:pic>
        <p:nvPicPr>
          <p:cNvPr id="10" name="Picture Placeholder 9">
            <a:extLst>
              <a:ext uri="{FF2B5EF4-FFF2-40B4-BE49-F238E27FC236}">
                <a16:creationId xmlns:a16="http://schemas.microsoft.com/office/drawing/2014/main" id="{59051287-BECB-73C9-CF8D-4F5CA08D7BED}"/>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l="32233" t="23185" r="34363" b="19646"/>
          <a:stretch/>
        </p:blipFill>
        <p:spPr>
          <a:xfrm>
            <a:off x="7251404" y="13068"/>
            <a:ext cx="3583172" cy="6844932"/>
          </a:xfrm>
          <a:prstGeom prst="rect">
            <a:avLst/>
          </a:prstGeom>
        </p:spPr>
      </p:pic>
    </p:spTree>
    <p:extLst>
      <p:ext uri="{BB962C8B-B14F-4D97-AF65-F5344CB8AC3E}">
        <p14:creationId xmlns:p14="http://schemas.microsoft.com/office/powerpoint/2010/main" val="2830611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CB0A-A254-8008-9DD1-8F2176D207F5}"/>
              </a:ext>
            </a:extLst>
          </p:cNvPr>
          <p:cNvSpPr>
            <a:spLocks noGrp="1"/>
          </p:cNvSpPr>
          <p:nvPr>
            <p:ph type="title"/>
          </p:nvPr>
        </p:nvSpPr>
        <p:spPr/>
        <p:txBody>
          <a:bodyPr/>
          <a:lstStyle/>
          <a:p>
            <a:r>
              <a:rPr lang="en-AU" dirty="0"/>
              <a:t>The weaving process – sample images 1</a:t>
            </a:r>
          </a:p>
        </p:txBody>
      </p:sp>
      <p:sp>
        <p:nvSpPr>
          <p:cNvPr id="6" name="Text Placeholder 5">
            <a:extLst>
              <a:ext uri="{FF2B5EF4-FFF2-40B4-BE49-F238E27FC236}">
                <a16:creationId xmlns:a16="http://schemas.microsoft.com/office/drawing/2014/main" id="{62979653-CDF4-B839-C7C8-817328502995}"/>
              </a:ext>
            </a:extLst>
          </p:cNvPr>
          <p:cNvSpPr>
            <a:spLocks noGrp="1"/>
          </p:cNvSpPr>
          <p:nvPr>
            <p:ph idx="1"/>
          </p:nvPr>
        </p:nvSpPr>
        <p:spPr>
          <a:xfrm>
            <a:off x="360000" y="970003"/>
            <a:ext cx="11484000" cy="4536000"/>
          </a:xfrm>
        </p:spPr>
        <p:txBody>
          <a:bodyPr>
            <a:normAutofit/>
          </a:bodyPr>
          <a:lstStyle/>
          <a:p>
            <a:pPr>
              <a:lnSpc>
                <a:spcPct val="150000"/>
              </a:lnSpc>
            </a:pPr>
            <a:r>
              <a:rPr lang="en-AU" sz="1600" dirty="0"/>
              <a:t>1.   Prepare the loom with a non-stretching cotton thread to create the warp.</a:t>
            </a:r>
          </a:p>
          <a:p>
            <a:pPr>
              <a:lnSpc>
                <a:spcPct val="150000"/>
              </a:lnSpc>
            </a:pPr>
            <a:r>
              <a:rPr lang="en-AU" sz="1600" dirty="0"/>
              <a:t>2.  Use an A4 piece of paper to mark the size on your loom with cardboard or skewered held by masking tape to show the top and bottom parameters. Make sure there is enough warp left at the bottom to cut and tie off at the end of the process.</a:t>
            </a:r>
          </a:p>
        </p:txBody>
      </p:sp>
      <p:grpSp>
        <p:nvGrpSpPr>
          <p:cNvPr id="4" name="Group 3" descr="A loom with warp ready.">
            <a:extLst>
              <a:ext uri="{FF2B5EF4-FFF2-40B4-BE49-F238E27FC236}">
                <a16:creationId xmlns:a16="http://schemas.microsoft.com/office/drawing/2014/main" id="{A80A90D4-2309-AA1D-C418-96430B3289E4}"/>
              </a:ext>
            </a:extLst>
          </p:cNvPr>
          <p:cNvGrpSpPr/>
          <p:nvPr/>
        </p:nvGrpSpPr>
        <p:grpSpPr>
          <a:xfrm>
            <a:off x="842476" y="2559858"/>
            <a:ext cx="2626012" cy="3450043"/>
            <a:chOff x="842476" y="2559858"/>
            <a:chExt cx="2626012" cy="3450043"/>
          </a:xfrm>
        </p:grpSpPr>
        <p:pic>
          <p:nvPicPr>
            <p:cNvPr id="8" name="Picture 7">
              <a:extLst>
                <a:ext uri="{FF2B5EF4-FFF2-40B4-BE49-F238E27FC236}">
                  <a16:creationId xmlns:a16="http://schemas.microsoft.com/office/drawing/2014/main" id="{30F32D57-DE3A-A985-CB4A-FB94E02909C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2476" y="2559858"/>
              <a:ext cx="2626012" cy="2998807"/>
            </a:xfrm>
            <a:prstGeom prst="rect">
              <a:avLst/>
            </a:prstGeom>
          </p:spPr>
        </p:pic>
        <p:sp>
          <p:nvSpPr>
            <p:cNvPr id="9" name="TextBox 8">
              <a:extLst>
                <a:ext uri="{FF2B5EF4-FFF2-40B4-BE49-F238E27FC236}">
                  <a16:creationId xmlns:a16="http://schemas.microsoft.com/office/drawing/2014/main" id="{2F393A96-3069-A41B-70E8-21F321D044AE}"/>
                </a:ext>
              </a:extLst>
            </p:cNvPr>
            <p:cNvSpPr txBox="1"/>
            <p:nvPr/>
          </p:nvSpPr>
          <p:spPr>
            <a:xfrm>
              <a:off x="842476" y="5601543"/>
              <a:ext cx="1644649" cy="408358"/>
            </a:xfrm>
            <a:prstGeom prst="rect">
              <a:avLst/>
            </a:prstGeom>
            <a:noFill/>
          </p:spPr>
          <p:txBody>
            <a:bodyPr wrap="square" lIns="0" tIns="0" rIns="0" bIns="0" rtlCol="0">
              <a:noAutofit/>
            </a:bodyPr>
            <a:lstStyle/>
            <a:p>
              <a:pPr algn="l"/>
              <a:r>
                <a:rPr lang="en-AU" sz="1050" dirty="0"/>
                <a:t>A loom with warp ready.</a:t>
              </a:r>
            </a:p>
          </p:txBody>
        </p:sp>
      </p:grpSp>
      <p:grpSp>
        <p:nvGrpSpPr>
          <p:cNvPr id="13" name="Group 12" descr="Loom with skewer markers woven into warp at the top and bottom of an A4 piece of paper to mark the top and bottom ends of weaving on warp.">
            <a:extLst>
              <a:ext uri="{FF2B5EF4-FFF2-40B4-BE49-F238E27FC236}">
                <a16:creationId xmlns:a16="http://schemas.microsoft.com/office/drawing/2014/main" id="{DE41AB85-5499-3190-DCAC-CE84441B82CB}"/>
              </a:ext>
            </a:extLst>
          </p:cNvPr>
          <p:cNvGrpSpPr/>
          <p:nvPr/>
        </p:nvGrpSpPr>
        <p:grpSpPr>
          <a:xfrm>
            <a:off x="4169053" y="2559858"/>
            <a:ext cx="2445797" cy="3461387"/>
            <a:chOff x="4169053" y="2559858"/>
            <a:chExt cx="2445797" cy="3461387"/>
          </a:xfrm>
        </p:grpSpPr>
        <p:pic>
          <p:nvPicPr>
            <p:cNvPr id="10" name="Picture 9">
              <a:extLst>
                <a:ext uri="{FF2B5EF4-FFF2-40B4-BE49-F238E27FC236}">
                  <a16:creationId xmlns:a16="http://schemas.microsoft.com/office/drawing/2014/main" id="{30CEE388-53B4-FB7D-66FD-9584EA8F409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169053" y="2559858"/>
              <a:ext cx="2358556" cy="2998807"/>
            </a:xfrm>
            <a:prstGeom prst="rect">
              <a:avLst/>
            </a:prstGeom>
          </p:spPr>
        </p:pic>
        <p:sp>
          <p:nvSpPr>
            <p:cNvPr id="11" name="TextBox 10">
              <a:extLst>
                <a:ext uri="{FF2B5EF4-FFF2-40B4-BE49-F238E27FC236}">
                  <a16:creationId xmlns:a16="http://schemas.microsoft.com/office/drawing/2014/main" id="{890772D7-9EE8-FA11-99F2-AC6025916037}"/>
                </a:ext>
              </a:extLst>
            </p:cNvPr>
            <p:cNvSpPr txBox="1"/>
            <p:nvPr/>
          </p:nvSpPr>
          <p:spPr>
            <a:xfrm>
              <a:off x="4169053" y="5612887"/>
              <a:ext cx="2445797" cy="408358"/>
            </a:xfrm>
            <a:prstGeom prst="rect">
              <a:avLst/>
            </a:prstGeom>
            <a:noFill/>
          </p:spPr>
          <p:txBody>
            <a:bodyPr wrap="square" lIns="0" tIns="0" rIns="0" bIns="0" rtlCol="0">
              <a:noAutofit/>
            </a:bodyPr>
            <a:lstStyle/>
            <a:p>
              <a:pPr algn="l"/>
              <a:r>
                <a:rPr lang="en-AU" sz="1050" dirty="0"/>
                <a:t>Loom with skewer markers woven into warp at the top and bottom of an A4 piece of paper to mark the top and bottom ends of weaving on warp.</a:t>
              </a:r>
            </a:p>
          </p:txBody>
        </p:sp>
      </p:grpSp>
      <p:grpSp>
        <p:nvGrpSpPr>
          <p:cNvPr id="16" name="Group 15" descr="Close up of loom with skewer markers woven into warp at the top and bottom of an A4 piece of paper to mark the top and bottom ends of weaving on warp.">
            <a:extLst>
              <a:ext uri="{FF2B5EF4-FFF2-40B4-BE49-F238E27FC236}">
                <a16:creationId xmlns:a16="http://schemas.microsoft.com/office/drawing/2014/main" id="{16F7FEAC-8DDF-4F94-2A0E-4D4E1D7BE8E0}"/>
              </a:ext>
            </a:extLst>
          </p:cNvPr>
          <p:cNvGrpSpPr/>
          <p:nvPr/>
        </p:nvGrpSpPr>
        <p:grpSpPr>
          <a:xfrm>
            <a:off x="7315416" y="2559858"/>
            <a:ext cx="4034108" cy="3450043"/>
            <a:chOff x="7315416" y="2559858"/>
            <a:chExt cx="4034108" cy="3450043"/>
          </a:xfrm>
        </p:grpSpPr>
        <p:pic>
          <p:nvPicPr>
            <p:cNvPr id="14" name="Picture 13" descr="Close up of loom with skewer markers woven into warp at the top and bottom of an A4 piece of paper to mark the top and bottom ends of weaving on warp.">
              <a:extLst>
                <a:ext uri="{FF2B5EF4-FFF2-40B4-BE49-F238E27FC236}">
                  <a16:creationId xmlns:a16="http://schemas.microsoft.com/office/drawing/2014/main" id="{3932017B-987C-8351-D565-C4205966B87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315416" y="2559858"/>
              <a:ext cx="4034108" cy="2998806"/>
            </a:xfrm>
            <a:prstGeom prst="rect">
              <a:avLst/>
            </a:prstGeom>
          </p:spPr>
        </p:pic>
        <p:sp>
          <p:nvSpPr>
            <p:cNvPr id="12" name="TextBox 11">
              <a:extLst>
                <a:ext uri="{FF2B5EF4-FFF2-40B4-BE49-F238E27FC236}">
                  <a16:creationId xmlns:a16="http://schemas.microsoft.com/office/drawing/2014/main" id="{E6589527-37DC-D473-8494-A4346B175477}"/>
                </a:ext>
              </a:extLst>
            </p:cNvPr>
            <p:cNvSpPr txBox="1"/>
            <p:nvPr/>
          </p:nvSpPr>
          <p:spPr>
            <a:xfrm>
              <a:off x="7315416" y="5601543"/>
              <a:ext cx="4034108" cy="408358"/>
            </a:xfrm>
            <a:prstGeom prst="rect">
              <a:avLst/>
            </a:prstGeom>
            <a:noFill/>
          </p:spPr>
          <p:txBody>
            <a:bodyPr wrap="square" lIns="0" tIns="0" rIns="0" bIns="0" rtlCol="0">
              <a:noAutofit/>
            </a:bodyPr>
            <a:lstStyle/>
            <a:p>
              <a:pPr algn="l"/>
              <a:r>
                <a:rPr lang="en-AU" sz="1050" dirty="0"/>
                <a:t>Detail image - Loom with skewer markers woven into warp at the top and bottom of an A4 piece of paper to mark the top and bottom ends of weaving on warp.</a:t>
              </a:r>
            </a:p>
          </p:txBody>
        </p:sp>
      </p:grpSp>
      <p:sp>
        <p:nvSpPr>
          <p:cNvPr id="5" name="Slide Number Placeholder 3">
            <a:extLst>
              <a:ext uri="{FF2B5EF4-FFF2-40B4-BE49-F238E27FC236}">
                <a16:creationId xmlns:a16="http://schemas.microsoft.com/office/drawing/2014/main" id="{4C5CFA91-5078-3DFA-21F3-04AB8F168829}"/>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41</a:t>
            </a:fld>
            <a:endParaRPr lang="en-AU" sz="825" dirty="0"/>
          </a:p>
        </p:txBody>
      </p:sp>
    </p:spTree>
    <p:extLst>
      <p:ext uri="{BB962C8B-B14F-4D97-AF65-F5344CB8AC3E}">
        <p14:creationId xmlns:p14="http://schemas.microsoft.com/office/powerpoint/2010/main" val="1864602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A89E-8486-1426-E66B-BD311245FDB1}"/>
              </a:ext>
            </a:extLst>
          </p:cNvPr>
          <p:cNvSpPr>
            <a:spLocks noGrp="1"/>
          </p:cNvSpPr>
          <p:nvPr>
            <p:ph type="title"/>
          </p:nvPr>
        </p:nvSpPr>
        <p:spPr/>
        <p:txBody>
          <a:bodyPr/>
          <a:lstStyle/>
          <a:p>
            <a:r>
              <a:rPr lang="en-AU" dirty="0"/>
              <a:t>The weaving process – sample images 2</a:t>
            </a:r>
          </a:p>
        </p:txBody>
      </p:sp>
      <p:sp>
        <p:nvSpPr>
          <p:cNvPr id="6" name="Text Placeholder 5">
            <a:extLst>
              <a:ext uri="{FF2B5EF4-FFF2-40B4-BE49-F238E27FC236}">
                <a16:creationId xmlns:a16="http://schemas.microsoft.com/office/drawing/2014/main" id="{C8F34D88-6414-01F5-024A-9879A97BA408}"/>
              </a:ext>
            </a:extLst>
          </p:cNvPr>
          <p:cNvSpPr>
            <a:spLocks noGrp="1"/>
          </p:cNvSpPr>
          <p:nvPr>
            <p:ph idx="1"/>
          </p:nvPr>
        </p:nvSpPr>
        <p:spPr>
          <a:xfrm>
            <a:off x="360000" y="1116558"/>
            <a:ext cx="11484000" cy="4536000"/>
          </a:xfrm>
        </p:spPr>
        <p:txBody>
          <a:bodyPr/>
          <a:lstStyle/>
          <a:p>
            <a:pPr>
              <a:lnSpc>
                <a:spcPct val="150000"/>
              </a:lnSpc>
            </a:pPr>
            <a:r>
              <a:rPr lang="en-AU" sz="1600" dirty="0"/>
              <a:t>3. Complete 8-10 rows of a plain weave at the bottom of the loom, above the skewer or cardboard marker.</a:t>
            </a:r>
          </a:p>
          <a:p>
            <a:pPr>
              <a:lnSpc>
                <a:spcPct val="150000"/>
              </a:lnSpc>
            </a:pPr>
            <a:r>
              <a:rPr lang="en-AU" sz="1600" dirty="0"/>
              <a:t>4. You can lay your design underneath the loom and use a marker to mark each section with guiding dots on the warp.</a:t>
            </a:r>
          </a:p>
          <a:p>
            <a:pPr>
              <a:lnSpc>
                <a:spcPct val="150000"/>
              </a:lnSpc>
            </a:pPr>
            <a:endParaRPr lang="en-AU" sz="2800" dirty="0"/>
          </a:p>
        </p:txBody>
      </p:sp>
      <p:grpSp>
        <p:nvGrpSpPr>
          <p:cNvPr id="4" name="Group 3" descr="Close up image of masking tape holding skewer in place on loom with rows of plain weaving stitch at the bottom.">
            <a:extLst>
              <a:ext uri="{FF2B5EF4-FFF2-40B4-BE49-F238E27FC236}">
                <a16:creationId xmlns:a16="http://schemas.microsoft.com/office/drawing/2014/main" id="{DA0B9398-E8F3-B38B-A530-A08106224591}"/>
              </a:ext>
            </a:extLst>
          </p:cNvPr>
          <p:cNvGrpSpPr/>
          <p:nvPr/>
        </p:nvGrpSpPr>
        <p:grpSpPr>
          <a:xfrm>
            <a:off x="947753" y="2557480"/>
            <a:ext cx="3242039" cy="3238155"/>
            <a:chOff x="947753" y="2557480"/>
            <a:chExt cx="3242039" cy="3238155"/>
          </a:xfrm>
        </p:grpSpPr>
        <p:pic>
          <p:nvPicPr>
            <p:cNvPr id="8" name="Picture 7">
              <a:extLst>
                <a:ext uri="{FF2B5EF4-FFF2-40B4-BE49-F238E27FC236}">
                  <a16:creationId xmlns:a16="http://schemas.microsoft.com/office/drawing/2014/main" id="{EC792FEB-F0EF-C6A3-86EF-33C1EEE73C8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47753" y="2557480"/>
              <a:ext cx="3242039" cy="2755018"/>
            </a:xfrm>
            <a:prstGeom prst="rect">
              <a:avLst/>
            </a:prstGeom>
          </p:spPr>
        </p:pic>
        <p:sp>
          <p:nvSpPr>
            <p:cNvPr id="11" name="TextBox 10">
              <a:extLst>
                <a:ext uri="{FF2B5EF4-FFF2-40B4-BE49-F238E27FC236}">
                  <a16:creationId xmlns:a16="http://schemas.microsoft.com/office/drawing/2014/main" id="{0CA71F47-DA1D-1524-49EA-8CE7EC8A7779}"/>
                </a:ext>
              </a:extLst>
            </p:cNvPr>
            <p:cNvSpPr txBox="1"/>
            <p:nvPr/>
          </p:nvSpPr>
          <p:spPr>
            <a:xfrm>
              <a:off x="947753" y="5387277"/>
              <a:ext cx="3191551" cy="408358"/>
            </a:xfrm>
            <a:prstGeom prst="rect">
              <a:avLst/>
            </a:prstGeom>
            <a:noFill/>
          </p:spPr>
          <p:txBody>
            <a:bodyPr wrap="square" lIns="0" tIns="0" rIns="0" bIns="0" rtlCol="0">
              <a:noAutofit/>
            </a:bodyPr>
            <a:lstStyle/>
            <a:p>
              <a:pPr algn="l"/>
              <a:r>
                <a:rPr lang="en-AU" sz="1050" dirty="0"/>
                <a:t>Close up image of masking tape holding skewer in place on loom, with rows of plain weaving stitch at the bottom.</a:t>
              </a:r>
            </a:p>
          </p:txBody>
        </p:sp>
      </p:grpSp>
      <p:grpSp>
        <p:nvGrpSpPr>
          <p:cNvPr id="5" name="Group 4" descr="Printout of weaving design positioned underneath loom warp, with weaving partially completed.">
            <a:extLst>
              <a:ext uri="{FF2B5EF4-FFF2-40B4-BE49-F238E27FC236}">
                <a16:creationId xmlns:a16="http://schemas.microsoft.com/office/drawing/2014/main" id="{E71E1F21-8C44-D127-3043-1865DA9A7A45}"/>
              </a:ext>
            </a:extLst>
          </p:cNvPr>
          <p:cNvGrpSpPr/>
          <p:nvPr/>
        </p:nvGrpSpPr>
        <p:grpSpPr>
          <a:xfrm>
            <a:off x="5204053" y="2557481"/>
            <a:ext cx="2286000" cy="3332098"/>
            <a:chOff x="5204053" y="2557481"/>
            <a:chExt cx="2286000" cy="3332098"/>
          </a:xfrm>
        </p:grpSpPr>
        <p:pic>
          <p:nvPicPr>
            <p:cNvPr id="10" name="Picture 9">
              <a:extLst>
                <a:ext uri="{FF2B5EF4-FFF2-40B4-BE49-F238E27FC236}">
                  <a16:creationId xmlns:a16="http://schemas.microsoft.com/office/drawing/2014/main" id="{991598E1-1B9C-699E-65E7-337F833A50C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284091" y="2557481"/>
              <a:ext cx="2104941" cy="2755018"/>
            </a:xfrm>
            <a:prstGeom prst="rect">
              <a:avLst/>
            </a:prstGeom>
          </p:spPr>
        </p:pic>
        <p:sp>
          <p:nvSpPr>
            <p:cNvPr id="15" name="TextBox 14">
              <a:extLst>
                <a:ext uri="{FF2B5EF4-FFF2-40B4-BE49-F238E27FC236}">
                  <a16:creationId xmlns:a16="http://schemas.microsoft.com/office/drawing/2014/main" id="{6CCDF814-4021-A5D7-3AD1-ED50FF22F35A}"/>
                </a:ext>
              </a:extLst>
            </p:cNvPr>
            <p:cNvSpPr txBox="1"/>
            <p:nvPr/>
          </p:nvSpPr>
          <p:spPr>
            <a:xfrm>
              <a:off x="5204053" y="5312498"/>
              <a:ext cx="2286000" cy="577081"/>
            </a:xfrm>
            <a:prstGeom prst="rect">
              <a:avLst/>
            </a:prstGeom>
            <a:noFill/>
          </p:spPr>
          <p:txBody>
            <a:bodyPr wrap="square">
              <a:spAutoFit/>
            </a:bodyPr>
            <a:lstStyle/>
            <a:p>
              <a:r>
                <a:rPr lang="en-AU" sz="1050" dirty="0"/>
                <a:t>Printout of weaving design positioned underneath loom warp, with weaving partially completed.</a:t>
              </a:r>
            </a:p>
          </p:txBody>
        </p:sp>
      </p:grpSp>
      <p:grpSp>
        <p:nvGrpSpPr>
          <p:cNvPr id="14" name="Group 13" descr="Detail image of warp marked with dots to indicate where the next 2 sections of weaving ends.">
            <a:extLst>
              <a:ext uri="{FF2B5EF4-FFF2-40B4-BE49-F238E27FC236}">
                <a16:creationId xmlns:a16="http://schemas.microsoft.com/office/drawing/2014/main" id="{A45C4C5D-D965-79F8-4819-11395911A575}"/>
              </a:ext>
            </a:extLst>
          </p:cNvPr>
          <p:cNvGrpSpPr/>
          <p:nvPr/>
        </p:nvGrpSpPr>
        <p:grpSpPr>
          <a:xfrm>
            <a:off x="8590432" y="2557480"/>
            <a:ext cx="2286000" cy="3332099"/>
            <a:chOff x="8590432" y="2557480"/>
            <a:chExt cx="2286000" cy="3332099"/>
          </a:xfrm>
        </p:grpSpPr>
        <p:pic>
          <p:nvPicPr>
            <p:cNvPr id="12" name="Picture 11">
              <a:extLst>
                <a:ext uri="{FF2B5EF4-FFF2-40B4-BE49-F238E27FC236}">
                  <a16:creationId xmlns:a16="http://schemas.microsoft.com/office/drawing/2014/main" id="{1A737E36-1A7F-D52E-A31A-EFB4926A482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649990" y="2557480"/>
              <a:ext cx="2101521" cy="2755018"/>
            </a:xfrm>
            <a:prstGeom prst="rect">
              <a:avLst/>
            </a:prstGeom>
          </p:spPr>
        </p:pic>
        <p:sp>
          <p:nvSpPr>
            <p:cNvPr id="17" name="TextBox 16">
              <a:extLst>
                <a:ext uri="{FF2B5EF4-FFF2-40B4-BE49-F238E27FC236}">
                  <a16:creationId xmlns:a16="http://schemas.microsoft.com/office/drawing/2014/main" id="{591E6A78-ECCE-9746-1C27-A5B78C161796}"/>
                </a:ext>
              </a:extLst>
            </p:cNvPr>
            <p:cNvSpPr txBox="1"/>
            <p:nvPr/>
          </p:nvSpPr>
          <p:spPr>
            <a:xfrm>
              <a:off x="8590432" y="5312498"/>
              <a:ext cx="2286000" cy="577081"/>
            </a:xfrm>
            <a:prstGeom prst="rect">
              <a:avLst/>
            </a:prstGeom>
            <a:noFill/>
          </p:spPr>
          <p:txBody>
            <a:bodyPr wrap="square">
              <a:spAutoFit/>
            </a:bodyPr>
            <a:lstStyle/>
            <a:p>
              <a:r>
                <a:rPr lang="en-AU" sz="1050" dirty="0"/>
                <a:t>Detail image of warp marked with dots to indicate where the next 2 sections of weaving ends.</a:t>
              </a:r>
            </a:p>
          </p:txBody>
        </p:sp>
      </p:grpSp>
      <p:sp>
        <p:nvSpPr>
          <p:cNvPr id="3" name="Slide Number Placeholder 3">
            <a:extLst>
              <a:ext uri="{FF2B5EF4-FFF2-40B4-BE49-F238E27FC236}">
                <a16:creationId xmlns:a16="http://schemas.microsoft.com/office/drawing/2014/main" id="{95460815-CD49-DDD1-B388-FB4A0BDCB2A9}"/>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42</a:t>
            </a:fld>
            <a:endParaRPr lang="en-AU" sz="825" dirty="0"/>
          </a:p>
        </p:txBody>
      </p:sp>
    </p:spTree>
    <p:extLst>
      <p:ext uri="{BB962C8B-B14F-4D97-AF65-F5344CB8AC3E}">
        <p14:creationId xmlns:p14="http://schemas.microsoft.com/office/powerpoint/2010/main" val="2951847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E07E-0121-BCF1-CE7D-05F880625094}"/>
              </a:ext>
            </a:extLst>
          </p:cNvPr>
          <p:cNvSpPr>
            <a:spLocks noGrp="1"/>
          </p:cNvSpPr>
          <p:nvPr>
            <p:ph type="title"/>
          </p:nvPr>
        </p:nvSpPr>
        <p:spPr/>
        <p:txBody>
          <a:bodyPr/>
          <a:lstStyle/>
          <a:p>
            <a:r>
              <a:rPr lang="en-AU" dirty="0"/>
              <a:t>The weaving process – sample images 3</a:t>
            </a:r>
          </a:p>
        </p:txBody>
      </p:sp>
      <p:sp>
        <p:nvSpPr>
          <p:cNvPr id="6" name="Text Placeholder 5">
            <a:extLst>
              <a:ext uri="{FF2B5EF4-FFF2-40B4-BE49-F238E27FC236}">
                <a16:creationId xmlns:a16="http://schemas.microsoft.com/office/drawing/2014/main" id="{D6B8BC6F-3BB8-26FE-8B50-2C12DD1FAEDE}"/>
              </a:ext>
            </a:extLst>
          </p:cNvPr>
          <p:cNvSpPr>
            <a:spLocks noGrp="1"/>
          </p:cNvSpPr>
          <p:nvPr>
            <p:ph idx="1"/>
          </p:nvPr>
        </p:nvSpPr>
        <p:spPr>
          <a:xfrm>
            <a:off x="360000" y="1161000"/>
            <a:ext cx="11484000" cy="4536000"/>
          </a:xfrm>
        </p:spPr>
        <p:txBody>
          <a:bodyPr>
            <a:normAutofit/>
          </a:bodyPr>
          <a:lstStyle/>
          <a:p>
            <a:pPr>
              <a:lnSpc>
                <a:spcPct val="150000"/>
              </a:lnSpc>
            </a:pPr>
            <a:r>
              <a:rPr lang="en-AU" sz="1600" dirty="0"/>
              <a:t>5. Add one section of weaving to your loom working from the bottom upwards. Try to avoid tight tension that pulls in warp in (middle image).</a:t>
            </a:r>
          </a:p>
          <a:p>
            <a:pPr>
              <a:lnSpc>
                <a:spcPct val="150000"/>
              </a:lnSpc>
            </a:pPr>
            <a:r>
              <a:rPr lang="en-AU" sz="1600" dirty="0"/>
              <a:t>6. Errors can be undone or sections can be slide up or down the warp to create space for additional sections.</a:t>
            </a:r>
          </a:p>
          <a:p>
            <a:pPr>
              <a:lnSpc>
                <a:spcPct val="150000"/>
              </a:lnSpc>
            </a:pPr>
            <a:r>
              <a:rPr lang="en-AU" sz="1600" dirty="0"/>
              <a:t>7. Finish your weaving with another 10 rows of plain weave stitch before removing from the loom.</a:t>
            </a:r>
          </a:p>
        </p:txBody>
      </p:sp>
      <p:pic>
        <p:nvPicPr>
          <p:cNvPr id="16" name="Picture 15" descr="Weaving on loom one third complete.">
            <a:extLst>
              <a:ext uri="{FF2B5EF4-FFF2-40B4-BE49-F238E27FC236}">
                <a16:creationId xmlns:a16="http://schemas.microsoft.com/office/drawing/2014/main" id="{9A55E8E6-295F-E11B-3363-4EDADE53938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44506" y="3182367"/>
            <a:ext cx="2185702" cy="2924133"/>
          </a:xfrm>
          <a:prstGeom prst="rect">
            <a:avLst/>
          </a:prstGeom>
        </p:spPr>
      </p:pic>
      <p:pic>
        <p:nvPicPr>
          <p:cNvPr id="10" name="Picture 9" descr="Waeving on loom two thirds complete.">
            <a:extLst>
              <a:ext uri="{FF2B5EF4-FFF2-40B4-BE49-F238E27FC236}">
                <a16:creationId xmlns:a16="http://schemas.microsoft.com/office/drawing/2014/main" id="{B41ED033-8170-45E1-0A75-AF237A3C3CA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953323" y="3182368"/>
            <a:ext cx="2276091" cy="2924133"/>
          </a:xfrm>
          <a:prstGeom prst="rect">
            <a:avLst/>
          </a:prstGeom>
        </p:spPr>
      </p:pic>
      <p:pic>
        <p:nvPicPr>
          <p:cNvPr id="20" name="Picture 19" descr="Weaving completed on loom.">
            <a:extLst>
              <a:ext uri="{FF2B5EF4-FFF2-40B4-BE49-F238E27FC236}">
                <a16:creationId xmlns:a16="http://schemas.microsoft.com/office/drawing/2014/main" id="{A87086D4-681A-C507-EFC0-2FF3F4ABD3A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152529" y="3182366"/>
            <a:ext cx="2287471" cy="2924133"/>
          </a:xfrm>
          <a:prstGeom prst="rect">
            <a:avLst/>
          </a:prstGeom>
        </p:spPr>
      </p:pic>
      <p:sp>
        <p:nvSpPr>
          <p:cNvPr id="3" name="Slide Number Placeholder 3">
            <a:extLst>
              <a:ext uri="{FF2B5EF4-FFF2-40B4-BE49-F238E27FC236}">
                <a16:creationId xmlns:a16="http://schemas.microsoft.com/office/drawing/2014/main" id="{005A0089-F752-17AF-2208-FE2DA4D3EEF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43</a:t>
            </a:fld>
            <a:endParaRPr lang="en-AU" sz="825" dirty="0"/>
          </a:p>
        </p:txBody>
      </p:sp>
    </p:spTree>
    <p:extLst>
      <p:ext uri="{BB962C8B-B14F-4D97-AF65-F5344CB8AC3E}">
        <p14:creationId xmlns:p14="http://schemas.microsoft.com/office/powerpoint/2010/main" val="387465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84FD-D0E3-284D-605E-6ECE5B07F677}"/>
              </a:ext>
            </a:extLst>
          </p:cNvPr>
          <p:cNvSpPr>
            <a:spLocks noGrp="1"/>
          </p:cNvSpPr>
          <p:nvPr>
            <p:ph type="title"/>
          </p:nvPr>
        </p:nvSpPr>
        <p:spPr/>
        <p:txBody>
          <a:bodyPr/>
          <a:lstStyle/>
          <a:p>
            <a:r>
              <a:rPr lang="en-AU" dirty="0"/>
              <a:t>Sample abstract landscape weavings</a:t>
            </a:r>
          </a:p>
        </p:txBody>
      </p:sp>
      <p:pic>
        <p:nvPicPr>
          <p:cNvPr id="6" name="Picture 5" descr="Completed abstract landscape wall hanging weaving hanging from a stick.">
            <a:extLst>
              <a:ext uri="{FF2B5EF4-FFF2-40B4-BE49-F238E27FC236}">
                <a16:creationId xmlns:a16="http://schemas.microsoft.com/office/drawing/2014/main" id="{6A6FDB05-54AB-3D45-CCE0-B968D03EC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23305" y="1661897"/>
            <a:ext cx="3961842" cy="4320000"/>
          </a:xfrm>
          <a:prstGeom prst="rect">
            <a:avLst/>
          </a:prstGeom>
        </p:spPr>
      </p:pic>
      <p:pic>
        <p:nvPicPr>
          <p:cNvPr id="7" name="Picture 6" descr="A wall hanging of an abstract landscape weaving.">
            <a:extLst>
              <a:ext uri="{FF2B5EF4-FFF2-40B4-BE49-F238E27FC236}">
                <a16:creationId xmlns:a16="http://schemas.microsoft.com/office/drawing/2014/main" id="{53DE6E6C-7722-DE70-452E-965FFE34ED0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518972" y="1661897"/>
            <a:ext cx="3746367" cy="4320000"/>
          </a:xfrm>
          <a:prstGeom prst="rect">
            <a:avLst/>
          </a:prstGeom>
        </p:spPr>
      </p:pic>
      <p:sp>
        <p:nvSpPr>
          <p:cNvPr id="3" name="Slide Number Placeholder 3">
            <a:extLst>
              <a:ext uri="{FF2B5EF4-FFF2-40B4-BE49-F238E27FC236}">
                <a16:creationId xmlns:a16="http://schemas.microsoft.com/office/drawing/2014/main" id="{68DEDF54-EF36-8A95-F2DA-72D856F76DE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44</a:t>
            </a:fld>
            <a:endParaRPr lang="en-AU" sz="825" dirty="0"/>
          </a:p>
        </p:txBody>
      </p:sp>
    </p:spTree>
    <p:extLst>
      <p:ext uri="{BB962C8B-B14F-4D97-AF65-F5344CB8AC3E}">
        <p14:creationId xmlns:p14="http://schemas.microsoft.com/office/powerpoint/2010/main" val="1939669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F1CF-B2A8-16A7-6E8C-FEA7245FB616}"/>
              </a:ext>
            </a:extLst>
          </p:cNvPr>
          <p:cNvSpPr>
            <a:spLocks noGrp="1"/>
          </p:cNvSpPr>
          <p:nvPr>
            <p:ph type="title"/>
          </p:nvPr>
        </p:nvSpPr>
        <p:spPr/>
        <p:txBody>
          <a:bodyPr/>
          <a:lstStyle/>
          <a:p>
            <a:r>
              <a:rPr lang="en-AU" dirty="0"/>
              <a:t>Assessment Part B – sample 1</a:t>
            </a:r>
          </a:p>
        </p:txBody>
      </p:sp>
      <p:sp>
        <p:nvSpPr>
          <p:cNvPr id="5" name="Text Placeholder 4">
            <a:extLst>
              <a:ext uri="{FF2B5EF4-FFF2-40B4-BE49-F238E27FC236}">
                <a16:creationId xmlns:a16="http://schemas.microsoft.com/office/drawing/2014/main" id="{25CA28A7-DE37-A141-2DE4-60AB4BCE1441}"/>
              </a:ext>
            </a:extLst>
          </p:cNvPr>
          <p:cNvSpPr>
            <a:spLocks noGrp="1"/>
          </p:cNvSpPr>
          <p:nvPr>
            <p:ph idx="1"/>
          </p:nvPr>
        </p:nvSpPr>
        <p:spPr/>
        <p:txBody>
          <a:bodyPr/>
          <a:lstStyle/>
          <a:p>
            <a:r>
              <a:rPr lang="en-AU" sz="1800" dirty="0"/>
              <a:t>Set of 3 related works representing the same landscape.</a:t>
            </a:r>
          </a:p>
        </p:txBody>
      </p:sp>
      <p:pic>
        <p:nvPicPr>
          <p:cNvPr id="7" name="Picture 6" descr="A picture containing the beach with the colours stretch off to the right of the image.">
            <a:extLst>
              <a:ext uri="{FF2B5EF4-FFF2-40B4-BE49-F238E27FC236}">
                <a16:creationId xmlns:a16="http://schemas.microsoft.com/office/drawing/2014/main" id="{7E0DA960-29CB-3640-C0A1-5743192132A0}"/>
              </a:ext>
            </a:extLst>
          </p:cNvPr>
          <p:cNvPicPr>
            <a:picLocks noChangeAspect="1"/>
          </p:cNvPicPr>
          <p:nvPr/>
        </p:nvPicPr>
        <p:blipFill>
          <a:blip r:embed="rId2"/>
          <a:stretch>
            <a:fillRect/>
          </a:stretch>
        </p:blipFill>
        <p:spPr>
          <a:xfrm>
            <a:off x="748848" y="2672336"/>
            <a:ext cx="3884915" cy="2442443"/>
          </a:xfrm>
          <a:prstGeom prst="rect">
            <a:avLst/>
          </a:prstGeom>
        </p:spPr>
      </p:pic>
      <p:pic>
        <p:nvPicPr>
          <p:cNvPr id="10" name="Picture 9" descr="A photographic collage that is beach themed.">
            <a:extLst>
              <a:ext uri="{FF2B5EF4-FFF2-40B4-BE49-F238E27FC236}">
                <a16:creationId xmlns:a16="http://schemas.microsoft.com/office/drawing/2014/main" id="{6E142900-D0A3-E19E-6515-8583F6696B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95890" y="2243445"/>
            <a:ext cx="2325032" cy="3289110"/>
          </a:xfrm>
          <a:prstGeom prst="rect">
            <a:avLst/>
          </a:prstGeom>
        </p:spPr>
      </p:pic>
      <p:pic>
        <p:nvPicPr>
          <p:cNvPr id="8" name="Picture 7" descr="Beach themed woven wall hanging.">
            <a:extLst>
              <a:ext uri="{FF2B5EF4-FFF2-40B4-BE49-F238E27FC236}">
                <a16:creationId xmlns:a16="http://schemas.microsoft.com/office/drawing/2014/main" id="{2077A9A8-E827-E81D-A2F0-0CCCB4B52CC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483050" y="1626195"/>
            <a:ext cx="1765163" cy="4515758"/>
          </a:xfrm>
          <a:prstGeom prst="rect">
            <a:avLst/>
          </a:prstGeom>
        </p:spPr>
      </p:pic>
      <p:sp>
        <p:nvSpPr>
          <p:cNvPr id="3" name="Slide Number Placeholder 3">
            <a:extLst>
              <a:ext uri="{FF2B5EF4-FFF2-40B4-BE49-F238E27FC236}">
                <a16:creationId xmlns:a16="http://schemas.microsoft.com/office/drawing/2014/main" id="{1057FD2A-FD04-CF30-BF98-2CA877F1496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45</a:t>
            </a:fld>
            <a:endParaRPr lang="en-AU" sz="825" dirty="0"/>
          </a:p>
        </p:txBody>
      </p:sp>
    </p:spTree>
    <p:extLst>
      <p:ext uri="{BB962C8B-B14F-4D97-AF65-F5344CB8AC3E}">
        <p14:creationId xmlns:p14="http://schemas.microsoft.com/office/powerpoint/2010/main" val="283435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C469-1D20-C129-B564-4253ECF7BF46}"/>
              </a:ext>
            </a:extLst>
          </p:cNvPr>
          <p:cNvSpPr>
            <a:spLocks noGrp="1"/>
          </p:cNvSpPr>
          <p:nvPr>
            <p:ph type="title"/>
          </p:nvPr>
        </p:nvSpPr>
        <p:spPr/>
        <p:txBody>
          <a:bodyPr/>
          <a:lstStyle/>
          <a:p>
            <a:r>
              <a:rPr lang="en-AU" dirty="0"/>
              <a:t>Assessment Part B – sample 2</a:t>
            </a:r>
          </a:p>
        </p:txBody>
      </p:sp>
      <p:sp>
        <p:nvSpPr>
          <p:cNvPr id="5" name="Text Placeholder 4">
            <a:extLst>
              <a:ext uri="{FF2B5EF4-FFF2-40B4-BE49-F238E27FC236}">
                <a16:creationId xmlns:a16="http://schemas.microsoft.com/office/drawing/2014/main" id="{55A6955C-CF6F-903B-B963-D42EEEC877E6}"/>
              </a:ext>
            </a:extLst>
          </p:cNvPr>
          <p:cNvSpPr>
            <a:spLocks noGrp="1"/>
          </p:cNvSpPr>
          <p:nvPr>
            <p:ph idx="1"/>
          </p:nvPr>
        </p:nvSpPr>
        <p:spPr/>
        <p:txBody>
          <a:bodyPr/>
          <a:lstStyle/>
          <a:p>
            <a:r>
              <a:rPr lang="en-AU" sz="1800" dirty="0"/>
              <a:t>Set of 3 related works representing the same landscape.</a:t>
            </a:r>
          </a:p>
          <a:p>
            <a:endParaRPr lang="en-AU" sz="1800" dirty="0"/>
          </a:p>
        </p:txBody>
      </p:sp>
      <p:pic>
        <p:nvPicPr>
          <p:cNvPr id="8" name="Picture 7" descr="A collage of different natural textures such as bark, moss, bark, mushrooms, vines and a creek layered horizontally in a collage.">
            <a:extLst>
              <a:ext uri="{FF2B5EF4-FFF2-40B4-BE49-F238E27FC236}">
                <a16:creationId xmlns:a16="http://schemas.microsoft.com/office/drawing/2014/main" id="{B9AACA2B-FE32-E71D-6209-361A61EB651F}"/>
              </a:ext>
            </a:extLst>
          </p:cNvPr>
          <p:cNvPicPr>
            <a:picLocks noChangeAspect="1"/>
          </p:cNvPicPr>
          <p:nvPr/>
        </p:nvPicPr>
        <p:blipFill>
          <a:blip r:embed="rId2"/>
          <a:stretch>
            <a:fillRect/>
          </a:stretch>
        </p:blipFill>
        <p:spPr>
          <a:xfrm>
            <a:off x="1006250" y="2107682"/>
            <a:ext cx="2672773" cy="3780000"/>
          </a:xfrm>
          <a:prstGeom prst="rect">
            <a:avLst/>
          </a:prstGeom>
        </p:spPr>
      </p:pic>
      <p:pic>
        <p:nvPicPr>
          <p:cNvPr id="9" name="Picture 8" descr="A print from a textured foam core collagraph plate with trees, mushrooms and a creek carved into its surface.">
            <a:extLst>
              <a:ext uri="{FF2B5EF4-FFF2-40B4-BE49-F238E27FC236}">
                <a16:creationId xmlns:a16="http://schemas.microsoft.com/office/drawing/2014/main" id="{17ECD4EE-B0CF-BBBF-C218-6B1AFE00FFA9}"/>
              </a:ext>
            </a:extLst>
          </p:cNvPr>
          <p:cNvPicPr>
            <a:picLocks noChangeAspect="1"/>
          </p:cNvPicPr>
          <p:nvPr/>
        </p:nvPicPr>
        <p:blipFill>
          <a:blip r:embed="rId3"/>
          <a:stretch>
            <a:fillRect/>
          </a:stretch>
        </p:blipFill>
        <p:spPr>
          <a:xfrm>
            <a:off x="4416635" y="2107682"/>
            <a:ext cx="2656515" cy="3780000"/>
          </a:xfrm>
          <a:prstGeom prst="rect">
            <a:avLst/>
          </a:prstGeom>
        </p:spPr>
      </p:pic>
      <p:pic>
        <p:nvPicPr>
          <p:cNvPr id="7" name="Picture 6" descr="Completed abstract landscape wall hanging weaving hanging from a stick.">
            <a:extLst>
              <a:ext uri="{FF2B5EF4-FFF2-40B4-BE49-F238E27FC236}">
                <a16:creationId xmlns:a16="http://schemas.microsoft.com/office/drawing/2014/main" id="{3B0B63F1-F003-89EF-6A20-09FF786E035C}"/>
              </a:ext>
            </a:extLst>
          </p:cNvPr>
          <p:cNvPicPr>
            <a:picLocks noChangeAspect="1"/>
          </p:cNvPicPr>
          <p:nvPr/>
        </p:nvPicPr>
        <p:blipFill rotWithShape="1">
          <a:blip r:embed="rId4"/>
          <a:srcRect l="11849" t="2945" r="11725" b="2310"/>
          <a:stretch/>
        </p:blipFill>
        <p:spPr>
          <a:xfrm>
            <a:off x="7811682" y="1728000"/>
            <a:ext cx="3312318" cy="4428000"/>
          </a:xfrm>
          <a:prstGeom prst="rect">
            <a:avLst/>
          </a:prstGeom>
        </p:spPr>
      </p:pic>
      <p:sp>
        <p:nvSpPr>
          <p:cNvPr id="3" name="Slide Number Placeholder 3">
            <a:extLst>
              <a:ext uri="{FF2B5EF4-FFF2-40B4-BE49-F238E27FC236}">
                <a16:creationId xmlns:a16="http://schemas.microsoft.com/office/drawing/2014/main" id="{D7D10919-6162-ECE4-0D42-92B4ACE29F8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46</a:t>
            </a:fld>
            <a:endParaRPr lang="en-AU" sz="825" dirty="0"/>
          </a:p>
        </p:txBody>
      </p:sp>
    </p:spTree>
    <p:extLst>
      <p:ext uri="{BB962C8B-B14F-4D97-AF65-F5344CB8AC3E}">
        <p14:creationId xmlns:p14="http://schemas.microsoft.com/office/powerpoint/2010/main" val="4257338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B3F8B-0250-8044-3100-B5161079F2F2}"/>
              </a:ext>
            </a:extLst>
          </p:cNvPr>
          <p:cNvSpPr>
            <a:spLocks noGrp="1"/>
          </p:cNvSpPr>
          <p:nvPr>
            <p:ph type="title"/>
          </p:nvPr>
        </p:nvSpPr>
        <p:spPr>
          <a:xfrm>
            <a:off x="360000" y="360000"/>
            <a:ext cx="10080000" cy="619188"/>
          </a:xfrm>
        </p:spPr>
        <p:txBody>
          <a:bodyPr/>
          <a:lstStyle/>
          <a:p>
            <a:r>
              <a:rPr lang="en-AU" dirty="0"/>
              <a:t>Activity 5 – Structural scavenger hunt sample 1</a:t>
            </a:r>
            <a:br>
              <a:rPr lang="en-US" dirty="0"/>
            </a:br>
            <a:endParaRPr lang="en-AU" dirty="0"/>
          </a:p>
        </p:txBody>
      </p:sp>
      <p:sp>
        <p:nvSpPr>
          <p:cNvPr id="5" name="TextBox 4">
            <a:extLst>
              <a:ext uri="{FF2B5EF4-FFF2-40B4-BE49-F238E27FC236}">
                <a16:creationId xmlns:a16="http://schemas.microsoft.com/office/drawing/2014/main" id="{AEE61E11-7B65-CF2A-F37B-0991B07FDD02}"/>
              </a:ext>
            </a:extLst>
          </p:cNvPr>
          <p:cNvSpPr txBox="1"/>
          <p:nvPr/>
        </p:nvSpPr>
        <p:spPr>
          <a:xfrm>
            <a:off x="288000" y="982800"/>
            <a:ext cx="7442200" cy="400110"/>
          </a:xfrm>
          <a:prstGeom prst="rect">
            <a:avLst/>
          </a:prstGeom>
          <a:noFill/>
        </p:spPr>
        <p:txBody>
          <a:bodyPr wrap="square">
            <a:spAutoFit/>
          </a:bodyPr>
          <a:lstStyle/>
          <a:p>
            <a:r>
              <a:rPr lang="en-AU" sz="2000" dirty="0">
                <a:solidFill>
                  <a:schemeClr val="accent2"/>
                </a:solidFill>
                <a:latin typeface="+mj-lt"/>
              </a:rPr>
              <a:t>Guidelines</a:t>
            </a:r>
            <a:endParaRPr lang="en-US" sz="2000" dirty="0">
              <a:solidFill>
                <a:schemeClr val="accent2"/>
              </a:solidFill>
              <a:latin typeface="+mj-lt"/>
            </a:endParaRPr>
          </a:p>
        </p:txBody>
      </p:sp>
      <p:sp>
        <p:nvSpPr>
          <p:cNvPr id="35" name="Text Placeholder 5">
            <a:extLst>
              <a:ext uri="{FF2B5EF4-FFF2-40B4-BE49-F238E27FC236}">
                <a16:creationId xmlns:a16="http://schemas.microsoft.com/office/drawing/2014/main" id="{5FABDB02-51D8-D295-CE2D-406CB1AB0DCB}"/>
              </a:ext>
            </a:extLst>
          </p:cNvPr>
          <p:cNvSpPr txBox="1">
            <a:spLocks/>
          </p:cNvSpPr>
          <p:nvPr/>
        </p:nvSpPr>
        <p:spPr>
          <a:xfrm>
            <a:off x="288000" y="1618655"/>
            <a:ext cx="4688840" cy="4981109"/>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25000"/>
              </a:lnSpc>
              <a:spcBef>
                <a:spcPts val="200"/>
              </a:spcBef>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the natural environment</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features of the landscape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leading diagonal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repetition of shape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contrasting textures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pattern of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emphasis of colour</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compositional balance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close up</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horizon </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at least 8 different textures.</a:t>
            </a:r>
          </a:p>
          <a:p>
            <a:endParaRPr lang="en-AU" dirty="0"/>
          </a:p>
        </p:txBody>
      </p:sp>
      <p:pic>
        <p:nvPicPr>
          <p:cNvPr id="37" name="Picture 36" descr="A creek in Australian bushland with trees and green vine ground cover. Used as an example of guidelines: a focus on the natural environment and a focus on compositional balance because the large tree in the foreground on the left is balanced by the group of smaller trees in the background on the right.">
            <a:extLst>
              <a:ext uri="{FF2B5EF4-FFF2-40B4-BE49-F238E27FC236}">
                <a16:creationId xmlns:a16="http://schemas.microsoft.com/office/drawing/2014/main" id="{5FB89111-8B14-1C55-CD40-3A3CC27465D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27102" y="1530160"/>
            <a:ext cx="3710315" cy="4947086"/>
          </a:xfrm>
          <a:prstGeom prst="rect">
            <a:avLst/>
          </a:prstGeom>
        </p:spPr>
      </p:pic>
      <p:grpSp>
        <p:nvGrpSpPr>
          <p:cNvPr id="18" name="Group 17">
            <a:extLst>
              <a:ext uri="{FF2B5EF4-FFF2-40B4-BE49-F238E27FC236}">
                <a16:creationId xmlns:a16="http://schemas.microsoft.com/office/drawing/2014/main" id="{27788F26-1F8A-5C00-4DCC-7EEF0CE69D1A}"/>
              </a:ext>
              <a:ext uri="{C183D7F6-B498-43B3-948B-1728B52AA6E4}">
                <adec:decorative xmlns:adec="http://schemas.microsoft.com/office/drawing/2017/decorative" val="1"/>
              </a:ext>
            </a:extLst>
          </p:cNvPr>
          <p:cNvGrpSpPr/>
          <p:nvPr/>
        </p:nvGrpSpPr>
        <p:grpSpPr>
          <a:xfrm>
            <a:off x="980039" y="1643193"/>
            <a:ext cx="5347063" cy="323850"/>
            <a:chOff x="1733495" y="3635570"/>
            <a:chExt cx="4659086" cy="323850"/>
          </a:xfrm>
        </p:grpSpPr>
        <p:sp>
          <p:nvSpPr>
            <p:cNvPr id="19" name="Rectangle: Rounded Corners 6">
              <a:extLst>
                <a:ext uri="{FF2B5EF4-FFF2-40B4-BE49-F238E27FC236}">
                  <a16:creationId xmlns:a16="http://schemas.microsoft.com/office/drawing/2014/main" id="{619AE617-87BB-EC9B-9384-C9A03DCD4BE2}"/>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20" name="Straight Arrow Connector 19">
              <a:extLst>
                <a:ext uri="{FF2B5EF4-FFF2-40B4-BE49-F238E27FC236}">
                  <a16:creationId xmlns:a16="http://schemas.microsoft.com/office/drawing/2014/main" id="{9288EE78-3ED4-1864-30FA-2FF8E450DDD4}"/>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2C4E07E-CDD4-2739-FE99-2A84807C0608}"/>
              </a:ext>
              <a:ext uri="{C183D7F6-B498-43B3-948B-1728B52AA6E4}">
                <adec:decorative xmlns:adec="http://schemas.microsoft.com/office/drawing/2017/decorative" val="1"/>
              </a:ext>
            </a:extLst>
          </p:cNvPr>
          <p:cNvGrpSpPr/>
          <p:nvPr/>
        </p:nvGrpSpPr>
        <p:grpSpPr>
          <a:xfrm>
            <a:off x="980039" y="4984245"/>
            <a:ext cx="5347063" cy="323850"/>
            <a:chOff x="1733495" y="3635570"/>
            <a:chExt cx="4659086" cy="323850"/>
          </a:xfrm>
        </p:grpSpPr>
        <p:sp>
          <p:nvSpPr>
            <p:cNvPr id="16" name="Rectangle: Rounded Corners 38">
              <a:extLst>
                <a:ext uri="{FF2B5EF4-FFF2-40B4-BE49-F238E27FC236}">
                  <a16:creationId xmlns:a16="http://schemas.microsoft.com/office/drawing/2014/main" id="{0D699480-AB2E-C213-EB38-49892CDFD3EB}"/>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17" name="Straight Arrow Connector 16">
              <a:extLst>
                <a:ext uri="{FF2B5EF4-FFF2-40B4-BE49-F238E27FC236}">
                  <a16:creationId xmlns:a16="http://schemas.microsoft.com/office/drawing/2014/main" id="{C4CA91EA-37A2-641F-CC95-5A41E2BDAB10}"/>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sp>
        <p:nvSpPr>
          <p:cNvPr id="6" name="Slide Number Placeholder 3">
            <a:extLst>
              <a:ext uri="{FF2B5EF4-FFF2-40B4-BE49-F238E27FC236}">
                <a16:creationId xmlns:a16="http://schemas.microsoft.com/office/drawing/2014/main" id="{9025AF4E-E9DF-E9C8-DAAB-551040109C41}"/>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5</a:t>
            </a:fld>
            <a:endParaRPr lang="en-AU" sz="825" dirty="0"/>
          </a:p>
        </p:txBody>
      </p:sp>
    </p:spTree>
    <p:extLst>
      <p:ext uri="{BB962C8B-B14F-4D97-AF65-F5344CB8AC3E}">
        <p14:creationId xmlns:p14="http://schemas.microsoft.com/office/powerpoint/2010/main" val="1477447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B3F8B-0250-8044-3100-B5161079F2F2}"/>
              </a:ext>
            </a:extLst>
          </p:cNvPr>
          <p:cNvSpPr>
            <a:spLocks noGrp="1"/>
          </p:cNvSpPr>
          <p:nvPr>
            <p:ph type="title"/>
          </p:nvPr>
        </p:nvSpPr>
        <p:spPr>
          <a:xfrm>
            <a:off x="359999" y="360000"/>
            <a:ext cx="10324933" cy="489921"/>
          </a:xfrm>
        </p:spPr>
        <p:txBody>
          <a:bodyPr/>
          <a:lstStyle/>
          <a:p>
            <a:r>
              <a:rPr lang="en-AU" dirty="0"/>
              <a:t>Activity 5 – Structural scavenger hunt sample 2</a:t>
            </a:r>
            <a:endParaRPr lang="en-US" dirty="0"/>
          </a:p>
        </p:txBody>
      </p:sp>
      <p:sp>
        <p:nvSpPr>
          <p:cNvPr id="5" name="TextBox 4">
            <a:extLst>
              <a:ext uri="{FF2B5EF4-FFF2-40B4-BE49-F238E27FC236}">
                <a16:creationId xmlns:a16="http://schemas.microsoft.com/office/drawing/2014/main" id="{D33D00A3-9B15-9FF5-ACCA-905B38AA9966}"/>
              </a:ext>
            </a:extLst>
          </p:cNvPr>
          <p:cNvSpPr txBox="1"/>
          <p:nvPr/>
        </p:nvSpPr>
        <p:spPr>
          <a:xfrm>
            <a:off x="288000" y="982800"/>
            <a:ext cx="7442200" cy="400110"/>
          </a:xfrm>
          <a:prstGeom prst="rect">
            <a:avLst/>
          </a:prstGeom>
          <a:noFill/>
        </p:spPr>
        <p:txBody>
          <a:bodyPr wrap="square">
            <a:spAutoFit/>
          </a:bodyPr>
          <a:lstStyle/>
          <a:p>
            <a:r>
              <a:rPr lang="en-AU" sz="2000" dirty="0">
                <a:solidFill>
                  <a:schemeClr val="accent2"/>
                </a:solidFill>
                <a:latin typeface="+mj-lt"/>
              </a:rPr>
              <a:t>Guidelines</a:t>
            </a:r>
            <a:endParaRPr lang="en-US" sz="2000" dirty="0"/>
          </a:p>
        </p:txBody>
      </p:sp>
      <p:sp>
        <p:nvSpPr>
          <p:cNvPr id="35" name="Text Placeholder 5">
            <a:extLst>
              <a:ext uri="{FF2B5EF4-FFF2-40B4-BE49-F238E27FC236}">
                <a16:creationId xmlns:a16="http://schemas.microsoft.com/office/drawing/2014/main" id="{5FABDB02-51D8-D295-CE2D-406CB1AB0DCB}"/>
              </a:ext>
            </a:extLst>
          </p:cNvPr>
          <p:cNvSpPr txBox="1">
            <a:spLocks/>
          </p:cNvSpPr>
          <p:nvPr/>
        </p:nvSpPr>
        <p:spPr>
          <a:xfrm>
            <a:off x="288000" y="1658169"/>
            <a:ext cx="4942251" cy="4839831"/>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25000"/>
              </a:lnSpc>
              <a:spcBef>
                <a:spcPts val="200"/>
              </a:spcBef>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the natural environment</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features of the landscape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leading diagonal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repetition of shape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contrasting textures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pattern of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emphasis of colour</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compositional balance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close up</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horizon </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at least 8 different textures.</a:t>
            </a:r>
          </a:p>
          <a:p>
            <a:endParaRPr lang="en-AU" dirty="0"/>
          </a:p>
        </p:txBody>
      </p:sp>
      <p:pic>
        <p:nvPicPr>
          <p:cNvPr id="9" name="Picture 8" descr="Image taken from the leaf litter covered ground with a tall mushroom in focus in the centre of the image. There are numerous other mushrooms spread across the midground, the background is blurred grass, trees and cloudy sky. Used as an example of guidelines: a focus on features of the landscape as the lone mushroom is the only feature in focus, and repetition of shape as all the mushrooms in the image have a similar shape, tall thin stems and broad shallow bowl shaped tops.">
            <a:extLst>
              <a:ext uri="{FF2B5EF4-FFF2-40B4-BE49-F238E27FC236}">
                <a16:creationId xmlns:a16="http://schemas.microsoft.com/office/drawing/2014/main" id="{827D48E9-9646-7B2B-A1FE-AB86B5A562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0583" y="1658144"/>
            <a:ext cx="3482939" cy="4646652"/>
          </a:xfrm>
          <a:prstGeom prst="rect">
            <a:avLst/>
          </a:prstGeom>
        </p:spPr>
      </p:pic>
      <p:grpSp>
        <p:nvGrpSpPr>
          <p:cNvPr id="23" name="Group 22">
            <a:extLst>
              <a:ext uri="{FF2B5EF4-FFF2-40B4-BE49-F238E27FC236}">
                <a16:creationId xmlns:a16="http://schemas.microsoft.com/office/drawing/2014/main" id="{75891572-A315-6BF2-25B7-E48B1EBE9B87}"/>
              </a:ext>
              <a:ext uri="{C183D7F6-B498-43B3-948B-1728B52AA6E4}">
                <adec:decorative xmlns:adec="http://schemas.microsoft.com/office/drawing/2017/decorative" val="1"/>
              </a:ext>
            </a:extLst>
          </p:cNvPr>
          <p:cNvGrpSpPr/>
          <p:nvPr/>
        </p:nvGrpSpPr>
        <p:grpSpPr>
          <a:xfrm>
            <a:off x="964811" y="2059579"/>
            <a:ext cx="5355772" cy="400110"/>
            <a:chOff x="1846220" y="2059579"/>
            <a:chExt cx="5355772" cy="400110"/>
          </a:xfrm>
        </p:grpSpPr>
        <p:sp>
          <p:nvSpPr>
            <p:cNvPr id="38" name="Rectangle: Rounded Corners 37">
              <a:extLst>
                <a:ext uri="{FF2B5EF4-FFF2-40B4-BE49-F238E27FC236}">
                  <a16:creationId xmlns:a16="http://schemas.microsoft.com/office/drawing/2014/main" id="{FD742A16-3614-1BBE-102A-D4BBA523D2A1}"/>
                </a:ext>
                <a:ext uri="{C183D7F6-B498-43B3-948B-1728B52AA6E4}">
                  <adec:decorative xmlns:adec="http://schemas.microsoft.com/office/drawing/2017/decorative" val="1"/>
                </a:ext>
              </a:extLst>
            </p:cNvPr>
            <p:cNvSpPr/>
            <p:nvPr/>
          </p:nvSpPr>
          <p:spPr>
            <a:xfrm>
              <a:off x="1846220" y="2059579"/>
              <a:ext cx="3979327" cy="40011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40" name="Straight Arrow Connector 39">
              <a:extLst>
                <a:ext uri="{FF2B5EF4-FFF2-40B4-BE49-F238E27FC236}">
                  <a16:creationId xmlns:a16="http://schemas.microsoft.com/office/drawing/2014/main" id="{E0CD365D-DD1F-22A3-9FCD-91E9DC83A6A3}"/>
                </a:ext>
                <a:ext uri="{C183D7F6-B498-43B3-948B-1728B52AA6E4}">
                  <adec:decorative xmlns:adec="http://schemas.microsoft.com/office/drawing/2017/decorative" val="1"/>
                </a:ext>
              </a:extLst>
            </p:cNvPr>
            <p:cNvCxnSpPr>
              <a:cxnSpLocks/>
              <a:stCxn id="38" idx="3"/>
            </p:cNvCxnSpPr>
            <p:nvPr/>
          </p:nvCxnSpPr>
          <p:spPr>
            <a:xfrm>
              <a:off x="5825547" y="2259634"/>
              <a:ext cx="1376445"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AD144C0-5055-9241-902A-D94011AC386C}"/>
              </a:ext>
              <a:ext uri="{C183D7F6-B498-43B3-948B-1728B52AA6E4}">
                <adec:decorative xmlns:adec="http://schemas.microsoft.com/office/drawing/2017/decorative" val="1"/>
              </a:ext>
            </a:extLst>
          </p:cNvPr>
          <p:cNvGrpSpPr/>
          <p:nvPr/>
        </p:nvGrpSpPr>
        <p:grpSpPr>
          <a:xfrm>
            <a:off x="964810" y="2940652"/>
            <a:ext cx="5355772" cy="307645"/>
            <a:chOff x="1846219" y="2940652"/>
            <a:chExt cx="5355772" cy="307645"/>
          </a:xfrm>
        </p:grpSpPr>
        <p:sp>
          <p:nvSpPr>
            <p:cNvPr id="39" name="Rectangle: Rounded Corners 38">
              <a:extLst>
                <a:ext uri="{FF2B5EF4-FFF2-40B4-BE49-F238E27FC236}">
                  <a16:creationId xmlns:a16="http://schemas.microsoft.com/office/drawing/2014/main" id="{8042052C-8469-AD2F-0C8B-D01AC608D98E}"/>
                </a:ext>
                <a:ext uri="{C183D7F6-B498-43B3-948B-1728B52AA6E4}">
                  <adec:decorative xmlns:adec="http://schemas.microsoft.com/office/drawing/2017/decorative" val="1"/>
                </a:ext>
              </a:extLst>
            </p:cNvPr>
            <p:cNvSpPr/>
            <p:nvPr/>
          </p:nvSpPr>
          <p:spPr>
            <a:xfrm>
              <a:off x="1846219" y="2940652"/>
              <a:ext cx="3979327" cy="307645"/>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41" name="Straight Arrow Connector 40">
              <a:extLst>
                <a:ext uri="{FF2B5EF4-FFF2-40B4-BE49-F238E27FC236}">
                  <a16:creationId xmlns:a16="http://schemas.microsoft.com/office/drawing/2014/main" id="{74332EB7-7144-670A-0BD1-E0F5F34C31C9}"/>
                </a:ext>
                <a:ext uri="{C183D7F6-B498-43B3-948B-1728B52AA6E4}">
                  <adec:decorative xmlns:adec="http://schemas.microsoft.com/office/drawing/2017/decorative" val="1"/>
                </a:ext>
              </a:extLst>
            </p:cNvPr>
            <p:cNvCxnSpPr>
              <a:cxnSpLocks/>
              <a:stCxn id="39" idx="3"/>
            </p:cNvCxnSpPr>
            <p:nvPr/>
          </p:nvCxnSpPr>
          <p:spPr>
            <a:xfrm>
              <a:off x="5825546" y="3094475"/>
              <a:ext cx="1376445"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sp>
        <p:nvSpPr>
          <p:cNvPr id="7" name="Slide Number Placeholder 3">
            <a:extLst>
              <a:ext uri="{FF2B5EF4-FFF2-40B4-BE49-F238E27FC236}">
                <a16:creationId xmlns:a16="http://schemas.microsoft.com/office/drawing/2014/main" id="{32B338DF-513C-74F1-E10F-01616D9893B2}"/>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6</a:t>
            </a:fld>
            <a:endParaRPr lang="en-AU" sz="825" dirty="0"/>
          </a:p>
        </p:txBody>
      </p:sp>
    </p:spTree>
    <p:extLst>
      <p:ext uri="{BB962C8B-B14F-4D97-AF65-F5344CB8AC3E}">
        <p14:creationId xmlns:p14="http://schemas.microsoft.com/office/powerpoint/2010/main" val="269373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B3F8B-0250-8044-3100-B5161079F2F2}"/>
              </a:ext>
            </a:extLst>
          </p:cNvPr>
          <p:cNvSpPr>
            <a:spLocks noGrp="1"/>
          </p:cNvSpPr>
          <p:nvPr>
            <p:ph type="title"/>
          </p:nvPr>
        </p:nvSpPr>
        <p:spPr>
          <a:xfrm>
            <a:off x="359999" y="360000"/>
            <a:ext cx="10443467" cy="578211"/>
          </a:xfrm>
        </p:spPr>
        <p:txBody>
          <a:bodyPr/>
          <a:lstStyle/>
          <a:p>
            <a:r>
              <a:rPr lang="en-AU" sz="3600" dirty="0">
                <a:ea typeface="+mn-ea"/>
                <a:cs typeface="+mn-cs"/>
              </a:rPr>
              <a:t>Activity 5 – Structural scavenger hunt sample 3</a:t>
            </a:r>
            <a:endParaRPr lang="en-US" dirty="0"/>
          </a:p>
        </p:txBody>
      </p:sp>
      <p:sp>
        <p:nvSpPr>
          <p:cNvPr id="14" name="TextBox 13">
            <a:extLst>
              <a:ext uri="{FF2B5EF4-FFF2-40B4-BE49-F238E27FC236}">
                <a16:creationId xmlns:a16="http://schemas.microsoft.com/office/drawing/2014/main" id="{9C4BBF02-EA54-30A2-F219-066A69AAFDEC}"/>
              </a:ext>
            </a:extLst>
          </p:cNvPr>
          <p:cNvSpPr txBox="1"/>
          <p:nvPr/>
        </p:nvSpPr>
        <p:spPr>
          <a:xfrm>
            <a:off x="288000" y="982800"/>
            <a:ext cx="7442200" cy="400110"/>
          </a:xfrm>
          <a:prstGeom prst="rect">
            <a:avLst/>
          </a:prstGeom>
          <a:noFill/>
        </p:spPr>
        <p:txBody>
          <a:bodyPr wrap="square">
            <a:spAutoFit/>
          </a:bodyPr>
          <a:lstStyle/>
          <a:p>
            <a:r>
              <a:rPr lang="en-AU" sz="2000" dirty="0">
                <a:solidFill>
                  <a:schemeClr val="accent2"/>
                </a:solidFill>
                <a:latin typeface="+mj-lt"/>
              </a:rPr>
              <a:t>Guidelines</a:t>
            </a:r>
            <a:endParaRPr lang="en-US" sz="2000" dirty="0"/>
          </a:p>
        </p:txBody>
      </p:sp>
      <p:sp>
        <p:nvSpPr>
          <p:cNvPr id="35" name="Text Placeholder 5">
            <a:extLst>
              <a:ext uri="{FF2B5EF4-FFF2-40B4-BE49-F238E27FC236}">
                <a16:creationId xmlns:a16="http://schemas.microsoft.com/office/drawing/2014/main" id="{5FABDB02-51D8-D295-CE2D-406CB1AB0DCB}"/>
              </a:ext>
            </a:extLst>
          </p:cNvPr>
          <p:cNvSpPr txBox="1">
            <a:spLocks/>
          </p:cNvSpPr>
          <p:nvPr/>
        </p:nvSpPr>
        <p:spPr>
          <a:xfrm>
            <a:off x="160598" y="1692649"/>
            <a:ext cx="4915229" cy="4805351"/>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25000"/>
              </a:lnSpc>
              <a:spcBef>
                <a:spcPts val="200"/>
              </a:spcBef>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the natural environment</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features of the landscape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leading diagonal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repetition of shape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contrasting textures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pattern of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emphasis of colour</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compositional balance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close up</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horizon </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at least 8 different textures.</a:t>
            </a:r>
          </a:p>
          <a:p>
            <a:endParaRPr lang="en-AU" dirty="0"/>
          </a:p>
        </p:txBody>
      </p:sp>
      <p:pic>
        <p:nvPicPr>
          <p:cNvPr id="2" name="Picture 1" descr="A picture containing grass, trees, outdoor, field and water in background. Strong diagonal tree shadows strip the ground. An example of guidelines: leading diagonal lines created by the tree shadows on the grass, pattern of lines created by the row of trees in the midground of the image and a focus on compositional balance because the open space of grass and water surface on the left side of the image is balanced by shadows and layers of trees on the right side of the image.&#10;&#10;">
            <a:extLst>
              <a:ext uri="{FF2B5EF4-FFF2-40B4-BE49-F238E27FC236}">
                <a16:creationId xmlns:a16="http://schemas.microsoft.com/office/drawing/2014/main" id="{F7B57C11-04A0-E407-D637-E95AA10AADC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66158" y="2205757"/>
            <a:ext cx="5462642" cy="4096981"/>
          </a:xfrm>
          <a:prstGeom prst="rect">
            <a:avLst/>
          </a:prstGeom>
        </p:spPr>
      </p:pic>
      <p:grpSp>
        <p:nvGrpSpPr>
          <p:cNvPr id="6" name="Group 5">
            <a:extLst>
              <a:ext uri="{FF2B5EF4-FFF2-40B4-BE49-F238E27FC236}">
                <a16:creationId xmlns:a16="http://schemas.microsoft.com/office/drawing/2014/main" id="{6E751FF5-A92A-190B-5524-3A192E65BF6C}"/>
              </a:ext>
              <a:ext uri="{C183D7F6-B498-43B3-948B-1728B52AA6E4}">
                <adec:decorative xmlns:adec="http://schemas.microsoft.com/office/drawing/2017/decorative" val="1"/>
              </a:ext>
            </a:extLst>
          </p:cNvPr>
          <p:cNvGrpSpPr/>
          <p:nvPr/>
        </p:nvGrpSpPr>
        <p:grpSpPr>
          <a:xfrm>
            <a:off x="819094" y="2548753"/>
            <a:ext cx="5347063" cy="323850"/>
            <a:chOff x="1733495" y="3635570"/>
            <a:chExt cx="4659086" cy="323850"/>
          </a:xfrm>
        </p:grpSpPr>
        <p:sp>
          <p:nvSpPr>
            <p:cNvPr id="7" name="Rectangle: Rounded Corners 6">
              <a:extLst>
                <a:ext uri="{FF2B5EF4-FFF2-40B4-BE49-F238E27FC236}">
                  <a16:creationId xmlns:a16="http://schemas.microsoft.com/office/drawing/2014/main" id="{0064CE47-A978-3EF6-FEBA-888D9622F11A}"/>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10" name="Straight Arrow Connector 9">
              <a:extLst>
                <a:ext uri="{FF2B5EF4-FFF2-40B4-BE49-F238E27FC236}">
                  <a16:creationId xmlns:a16="http://schemas.microsoft.com/office/drawing/2014/main" id="{EA61F6BD-E277-961D-7F01-4196119033A5}"/>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30961C3-9AAF-E99C-0E17-8FCCC7505841}"/>
              </a:ext>
              <a:ext uri="{C183D7F6-B498-43B3-948B-1728B52AA6E4}">
                <adec:decorative xmlns:adec="http://schemas.microsoft.com/office/drawing/2017/decorative" val="1"/>
              </a:ext>
            </a:extLst>
          </p:cNvPr>
          <p:cNvGrpSpPr/>
          <p:nvPr/>
        </p:nvGrpSpPr>
        <p:grpSpPr>
          <a:xfrm>
            <a:off x="819093" y="3827416"/>
            <a:ext cx="5347063" cy="323850"/>
            <a:chOff x="1733495" y="3635570"/>
            <a:chExt cx="4659086" cy="323850"/>
          </a:xfrm>
        </p:grpSpPr>
        <p:sp>
          <p:nvSpPr>
            <p:cNvPr id="39" name="Rectangle: Rounded Corners 38">
              <a:extLst>
                <a:ext uri="{FF2B5EF4-FFF2-40B4-BE49-F238E27FC236}">
                  <a16:creationId xmlns:a16="http://schemas.microsoft.com/office/drawing/2014/main" id="{8042052C-8469-AD2F-0C8B-D01AC608D98E}"/>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41" name="Straight Arrow Connector 40">
              <a:extLst>
                <a:ext uri="{FF2B5EF4-FFF2-40B4-BE49-F238E27FC236}">
                  <a16:creationId xmlns:a16="http://schemas.microsoft.com/office/drawing/2014/main" id="{74332EB7-7144-670A-0BD1-E0F5F34C31C9}"/>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F5B8455-24DE-3394-FAA5-5DF55648842F}"/>
              </a:ext>
              <a:ext uri="{C183D7F6-B498-43B3-948B-1728B52AA6E4}">
                <adec:decorative xmlns:adec="http://schemas.microsoft.com/office/drawing/2017/decorative" val="1"/>
              </a:ext>
            </a:extLst>
          </p:cNvPr>
          <p:cNvGrpSpPr/>
          <p:nvPr/>
        </p:nvGrpSpPr>
        <p:grpSpPr>
          <a:xfrm>
            <a:off x="819092" y="4660265"/>
            <a:ext cx="5347063" cy="323850"/>
            <a:chOff x="1733495" y="3635570"/>
            <a:chExt cx="4659086" cy="323850"/>
          </a:xfrm>
        </p:grpSpPr>
        <p:sp>
          <p:nvSpPr>
            <p:cNvPr id="12" name="Rectangle: Rounded Corners 11">
              <a:extLst>
                <a:ext uri="{FF2B5EF4-FFF2-40B4-BE49-F238E27FC236}">
                  <a16:creationId xmlns:a16="http://schemas.microsoft.com/office/drawing/2014/main" id="{EDE35C7A-88C8-AAFF-F524-C0C7C24F7A85}"/>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13" name="Straight Arrow Connector 12">
              <a:extLst>
                <a:ext uri="{FF2B5EF4-FFF2-40B4-BE49-F238E27FC236}">
                  <a16:creationId xmlns:a16="http://schemas.microsoft.com/office/drawing/2014/main" id="{D0C668FA-D60E-5415-AC47-D9683B1009EA}"/>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Slide Number Placeholder 3">
            <a:extLst>
              <a:ext uri="{FF2B5EF4-FFF2-40B4-BE49-F238E27FC236}">
                <a16:creationId xmlns:a16="http://schemas.microsoft.com/office/drawing/2014/main" id="{C5CE6E7C-D914-F769-1FF4-C006FF5BE25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7</a:t>
            </a:fld>
            <a:endParaRPr lang="en-AU" sz="825" dirty="0"/>
          </a:p>
        </p:txBody>
      </p:sp>
    </p:spTree>
    <p:extLst>
      <p:ext uri="{BB962C8B-B14F-4D97-AF65-F5344CB8AC3E}">
        <p14:creationId xmlns:p14="http://schemas.microsoft.com/office/powerpoint/2010/main" val="837213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B3F8B-0250-8044-3100-B5161079F2F2}"/>
              </a:ext>
            </a:extLst>
          </p:cNvPr>
          <p:cNvSpPr>
            <a:spLocks noGrp="1"/>
          </p:cNvSpPr>
          <p:nvPr>
            <p:ph type="title"/>
          </p:nvPr>
        </p:nvSpPr>
        <p:spPr>
          <a:xfrm>
            <a:off x="360000" y="360000"/>
            <a:ext cx="10257200" cy="607640"/>
          </a:xfrm>
        </p:spPr>
        <p:txBody>
          <a:bodyPr/>
          <a:lstStyle/>
          <a:p>
            <a:r>
              <a:rPr lang="en-AU" dirty="0"/>
              <a:t>Activity 5 – Structural scavenger hunt sample 4</a:t>
            </a:r>
            <a:br>
              <a:rPr lang="en-US" dirty="0"/>
            </a:br>
            <a:endParaRPr lang="en-AU" dirty="0"/>
          </a:p>
        </p:txBody>
      </p:sp>
      <p:sp>
        <p:nvSpPr>
          <p:cNvPr id="15" name="TextBox 14">
            <a:extLst>
              <a:ext uri="{FF2B5EF4-FFF2-40B4-BE49-F238E27FC236}">
                <a16:creationId xmlns:a16="http://schemas.microsoft.com/office/drawing/2014/main" id="{075127F0-F560-E292-5EAF-95642EC04E05}"/>
              </a:ext>
            </a:extLst>
          </p:cNvPr>
          <p:cNvSpPr txBox="1"/>
          <p:nvPr/>
        </p:nvSpPr>
        <p:spPr>
          <a:xfrm>
            <a:off x="288000" y="982800"/>
            <a:ext cx="7442200" cy="400110"/>
          </a:xfrm>
          <a:prstGeom prst="rect">
            <a:avLst/>
          </a:prstGeom>
          <a:noFill/>
        </p:spPr>
        <p:txBody>
          <a:bodyPr wrap="square">
            <a:spAutoFit/>
          </a:bodyPr>
          <a:lstStyle/>
          <a:p>
            <a:r>
              <a:rPr lang="en-AU" sz="2000" dirty="0">
                <a:solidFill>
                  <a:schemeClr val="accent2"/>
                </a:solidFill>
                <a:latin typeface="+mj-lt"/>
              </a:rPr>
              <a:t>Guidelines</a:t>
            </a:r>
            <a:endParaRPr lang="en-US" sz="2000" dirty="0"/>
          </a:p>
        </p:txBody>
      </p:sp>
      <p:sp>
        <p:nvSpPr>
          <p:cNvPr id="35" name="Text Placeholder 5">
            <a:extLst>
              <a:ext uri="{FF2B5EF4-FFF2-40B4-BE49-F238E27FC236}">
                <a16:creationId xmlns:a16="http://schemas.microsoft.com/office/drawing/2014/main" id="{5FABDB02-51D8-D295-CE2D-406CB1AB0DCB}"/>
              </a:ext>
            </a:extLst>
          </p:cNvPr>
          <p:cNvSpPr txBox="1">
            <a:spLocks/>
          </p:cNvSpPr>
          <p:nvPr/>
        </p:nvSpPr>
        <p:spPr>
          <a:xfrm>
            <a:off x="360659" y="1663340"/>
            <a:ext cx="4941591" cy="4831123"/>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25000"/>
              </a:lnSpc>
              <a:spcBef>
                <a:spcPts val="200"/>
              </a:spcBef>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the natural environment</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features of the landscape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leading diagonal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repetition of shape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contrasting textures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pattern of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emphasis of colour</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compositional balance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close up</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horizon </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at least 8 different textures.</a:t>
            </a:r>
          </a:p>
          <a:p>
            <a:endParaRPr lang="en-AU" dirty="0"/>
          </a:p>
        </p:txBody>
      </p:sp>
      <p:pic>
        <p:nvPicPr>
          <p:cNvPr id="9" name="Picture 8" descr="A close up image of 4 orange mushrooms. Used as an example of repetition of shape, emphasis of colour and a close up.">
            <a:extLst>
              <a:ext uri="{FF2B5EF4-FFF2-40B4-BE49-F238E27FC236}">
                <a16:creationId xmlns:a16="http://schemas.microsoft.com/office/drawing/2014/main" id="{827D48E9-9646-7B2B-A1FE-AB86B5A562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92581" y="1984968"/>
            <a:ext cx="3238143" cy="4312515"/>
          </a:xfrm>
          <a:prstGeom prst="rect">
            <a:avLst/>
          </a:prstGeom>
        </p:spPr>
      </p:pic>
      <p:grpSp>
        <p:nvGrpSpPr>
          <p:cNvPr id="20" name="Group 19">
            <a:extLst>
              <a:ext uri="{FF2B5EF4-FFF2-40B4-BE49-F238E27FC236}">
                <a16:creationId xmlns:a16="http://schemas.microsoft.com/office/drawing/2014/main" id="{3A226A1C-DA10-EAE1-7D2D-AE3ABF58E796}"/>
              </a:ext>
              <a:ext uri="{C183D7F6-B498-43B3-948B-1728B52AA6E4}">
                <adec:decorative xmlns:adec="http://schemas.microsoft.com/office/drawing/2017/decorative" val="1"/>
              </a:ext>
            </a:extLst>
          </p:cNvPr>
          <p:cNvGrpSpPr/>
          <p:nvPr/>
        </p:nvGrpSpPr>
        <p:grpSpPr>
          <a:xfrm>
            <a:off x="1019391" y="2947994"/>
            <a:ext cx="5373189" cy="323850"/>
            <a:chOff x="1733495" y="3635570"/>
            <a:chExt cx="4659086" cy="323850"/>
          </a:xfrm>
        </p:grpSpPr>
        <p:sp>
          <p:nvSpPr>
            <p:cNvPr id="39" name="Rectangle: Rounded Corners 38" descr="Close up of 4 bright orange topped mushrooms taken from directly above, grey bark and twigs cover the ground. Used as an example of the guides: repetition of shape because the mushrooms circular shape is repeated 3.5 times with one mushroom cut in half by the edge of the image. Emphasis of colour as the orange mushroom tops contrasts the dull grey background. A close up as this image is cropped in on the mushrooms revealing the visual texture of the mushrooms and ground. ">
              <a:extLst>
                <a:ext uri="{FF2B5EF4-FFF2-40B4-BE49-F238E27FC236}">
                  <a16:creationId xmlns:a16="http://schemas.microsoft.com/office/drawing/2014/main" id="{8042052C-8469-AD2F-0C8B-D01AC608D98E}"/>
                </a:ext>
                <a:ext uri="{C183D7F6-B498-43B3-948B-1728B52AA6E4}">
                  <adec:decorative xmlns:adec="http://schemas.microsoft.com/office/drawing/2017/decorative" val="0"/>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41" name="Straight Arrow Connector 40">
              <a:extLst>
                <a:ext uri="{FF2B5EF4-FFF2-40B4-BE49-F238E27FC236}">
                  <a16:creationId xmlns:a16="http://schemas.microsoft.com/office/drawing/2014/main" id="{74332EB7-7144-670A-0BD1-E0F5F34C31C9}"/>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48BD80C-E9ED-C88A-6DF6-C6D1E35AB8F1}"/>
              </a:ext>
              <a:ext uri="{C183D7F6-B498-43B3-948B-1728B52AA6E4}">
                <adec:decorative xmlns:adec="http://schemas.microsoft.com/office/drawing/2017/decorative" val="1"/>
              </a:ext>
            </a:extLst>
          </p:cNvPr>
          <p:cNvGrpSpPr/>
          <p:nvPr/>
        </p:nvGrpSpPr>
        <p:grpSpPr>
          <a:xfrm>
            <a:off x="1019391" y="4197811"/>
            <a:ext cx="5373188" cy="323850"/>
            <a:chOff x="1733495" y="3635570"/>
            <a:chExt cx="4659086" cy="323850"/>
          </a:xfrm>
        </p:grpSpPr>
        <p:sp>
          <p:nvSpPr>
            <p:cNvPr id="5" name="Rectangle: Rounded Corners 4">
              <a:extLst>
                <a:ext uri="{FF2B5EF4-FFF2-40B4-BE49-F238E27FC236}">
                  <a16:creationId xmlns:a16="http://schemas.microsoft.com/office/drawing/2014/main" id="{0FA136A1-CE23-7FDC-F080-7FCB96F11739}"/>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6" name="Straight Arrow Connector 5">
              <a:extLst>
                <a:ext uri="{FF2B5EF4-FFF2-40B4-BE49-F238E27FC236}">
                  <a16:creationId xmlns:a16="http://schemas.microsoft.com/office/drawing/2014/main" id="{9C031ACB-3DCA-A251-B7F6-DEBB0E4D0822}"/>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8CA4452-4C84-0499-8428-8D96A6EE42F7}"/>
              </a:ext>
              <a:ext uri="{C183D7F6-B498-43B3-948B-1728B52AA6E4}">
                <adec:decorative xmlns:adec="http://schemas.microsoft.com/office/drawing/2017/decorative" val="1"/>
              </a:ext>
            </a:extLst>
          </p:cNvPr>
          <p:cNvGrpSpPr/>
          <p:nvPr/>
        </p:nvGrpSpPr>
        <p:grpSpPr>
          <a:xfrm>
            <a:off x="1019391" y="5032735"/>
            <a:ext cx="5373188" cy="323850"/>
            <a:chOff x="1733495" y="3635570"/>
            <a:chExt cx="4659086" cy="323850"/>
          </a:xfrm>
        </p:grpSpPr>
        <p:sp>
          <p:nvSpPr>
            <p:cNvPr id="10" name="Rectangle: Rounded Corners 9">
              <a:extLst>
                <a:ext uri="{FF2B5EF4-FFF2-40B4-BE49-F238E27FC236}">
                  <a16:creationId xmlns:a16="http://schemas.microsoft.com/office/drawing/2014/main" id="{6C3D08FA-F642-BA13-F66E-7E3AF871E612}"/>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11" name="Straight Arrow Connector 10">
              <a:extLst>
                <a:ext uri="{FF2B5EF4-FFF2-40B4-BE49-F238E27FC236}">
                  <a16:creationId xmlns:a16="http://schemas.microsoft.com/office/drawing/2014/main" id="{C10C4DC1-447D-55DF-7761-CC0D8A0D7D1D}"/>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Slide Number Placeholder 3">
            <a:extLst>
              <a:ext uri="{FF2B5EF4-FFF2-40B4-BE49-F238E27FC236}">
                <a16:creationId xmlns:a16="http://schemas.microsoft.com/office/drawing/2014/main" id="{D04B591C-4920-417A-7FA4-90B0843FF28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8</a:t>
            </a:fld>
            <a:endParaRPr lang="en-AU" sz="825" dirty="0"/>
          </a:p>
        </p:txBody>
      </p:sp>
    </p:spTree>
    <p:extLst>
      <p:ext uri="{BB962C8B-B14F-4D97-AF65-F5344CB8AC3E}">
        <p14:creationId xmlns:p14="http://schemas.microsoft.com/office/powerpoint/2010/main" val="2057898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B3F8B-0250-8044-3100-B5161079F2F2}"/>
              </a:ext>
            </a:extLst>
          </p:cNvPr>
          <p:cNvSpPr>
            <a:spLocks noGrp="1"/>
          </p:cNvSpPr>
          <p:nvPr>
            <p:ph type="title"/>
          </p:nvPr>
        </p:nvSpPr>
        <p:spPr>
          <a:xfrm>
            <a:off x="360000" y="360000"/>
            <a:ext cx="10409600" cy="1008000"/>
          </a:xfrm>
        </p:spPr>
        <p:txBody>
          <a:bodyPr/>
          <a:lstStyle/>
          <a:p>
            <a:r>
              <a:rPr lang="en-AU" dirty="0"/>
              <a:t>Activity 5 – Structural scavenger hunt sample 5</a:t>
            </a:r>
            <a:endParaRPr lang="en-AU" sz="2400" dirty="0">
              <a:solidFill>
                <a:schemeClr val="accent2"/>
              </a:solidFill>
              <a:latin typeface="+mn-lt"/>
              <a:ea typeface="+mn-ea"/>
              <a:cs typeface="+mn-cs"/>
            </a:endParaRPr>
          </a:p>
        </p:txBody>
      </p:sp>
      <p:sp>
        <p:nvSpPr>
          <p:cNvPr id="13" name="TextBox 12">
            <a:extLst>
              <a:ext uri="{FF2B5EF4-FFF2-40B4-BE49-F238E27FC236}">
                <a16:creationId xmlns:a16="http://schemas.microsoft.com/office/drawing/2014/main" id="{84C8548C-9121-4F05-79A6-F03C57B37751}"/>
              </a:ext>
            </a:extLst>
          </p:cNvPr>
          <p:cNvSpPr txBox="1"/>
          <p:nvPr/>
        </p:nvSpPr>
        <p:spPr>
          <a:xfrm>
            <a:off x="288000" y="982800"/>
            <a:ext cx="7442200" cy="400110"/>
          </a:xfrm>
          <a:prstGeom prst="rect">
            <a:avLst/>
          </a:prstGeom>
          <a:noFill/>
        </p:spPr>
        <p:txBody>
          <a:bodyPr wrap="square">
            <a:spAutoFit/>
          </a:bodyPr>
          <a:lstStyle/>
          <a:p>
            <a:r>
              <a:rPr lang="en-AU" sz="2000" dirty="0">
                <a:solidFill>
                  <a:schemeClr val="accent2"/>
                </a:solidFill>
              </a:rPr>
              <a:t>Guidelines</a:t>
            </a:r>
            <a:endParaRPr lang="en-US" sz="2000" dirty="0"/>
          </a:p>
        </p:txBody>
      </p:sp>
      <p:sp>
        <p:nvSpPr>
          <p:cNvPr id="35" name="Text Placeholder 5">
            <a:extLst>
              <a:ext uri="{FF2B5EF4-FFF2-40B4-BE49-F238E27FC236}">
                <a16:creationId xmlns:a16="http://schemas.microsoft.com/office/drawing/2014/main" id="{5FABDB02-51D8-D295-CE2D-406CB1AB0DCB}"/>
              </a:ext>
            </a:extLst>
          </p:cNvPr>
          <p:cNvSpPr txBox="1">
            <a:spLocks/>
          </p:cNvSpPr>
          <p:nvPr/>
        </p:nvSpPr>
        <p:spPr>
          <a:xfrm>
            <a:off x="360000" y="1527055"/>
            <a:ext cx="4942250" cy="4967408"/>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25000"/>
              </a:lnSpc>
              <a:spcBef>
                <a:spcPts val="200"/>
              </a:spcBef>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the natural environment</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features of the landscape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leading diagonal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repetition of shape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contrasting textures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pattern of lines</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emphasis of colour</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focus on compositional balance</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close up</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 horizon </a:t>
            </a:r>
          </a:p>
          <a:p>
            <a:pPr marL="742950" lvl="1" indent="-285750">
              <a:lnSpc>
                <a:spcPct val="125000"/>
              </a:lnSpc>
              <a:buFont typeface="Arial" panose="020B0604020202020204" pitchFamily="34" charset="0"/>
              <a:buChar char="•"/>
            </a:pPr>
            <a:r>
              <a:rPr lang="en-AU" b="0" dirty="0">
                <a:ea typeface="SimSun" panose="02010600030101010101" pitchFamily="2" charset="-122"/>
                <a:cs typeface="Times New Roman" panose="02020603050405020304" pitchFamily="18" charset="0"/>
              </a:rPr>
              <a:t>at least 8 different textures.</a:t>
            </a:r>
          </a:p>
          <a:p>
            <a:endParaRPr lang="en-AU" dirty="0"/>
          </a:p>
        </p:txBody>
      </p:sp>
      <p:pic>
        <p:nvPicPr>
          <p:cNvPr id="9" name="Picture 8" descr="Close up image of paper gumtree bark with small holes, and peeling layers of thin paperlike bark. Used as an example of guidelines contrasting textures and a close up as there is visual texture changes includi9ng smooth bark surface and layers of lifting bark, all contained in a close up image.">
            <a:extLst>
              <a:ext uri="{FF2B5EF4-FFF2-40B4-BE49-F238E27FC236}">
                <a16:creationId xmlns:a16="http://schemas.microsoft.com/office/drawing/2014/main" id="{827D48E9-9646-7B2B-A1FE-AB86B5A562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96274" y="1531220"/>
            <a:ext cx="3570686" cy="4766264"/>
          </a:xfrm>
          <a:prstGeom prst="rect">
            <a:avLst/>
          </a:prstGeom>
        </p:spPr>
      </p:pic>
      <p:grpSp>
        <p:nvGrpSpPr>
          <p:cNvPr id="2" name="Group 1">
            <a:extLst>
              <a:ext uri="{FF2B5EF4-FFF2-40B4-BE49-F238E27FC236}">
                <a16:creationId xmlns:a16="http://schemas.microsoft.com/office/drawing/2014/main" id="{F48BD80C-E9ED-C88A-6DF6-C6D1E35AB8F1}"/>
              </a:ext>
              <a:ext uri="{C183D7F6-B498-43B3-948B-1728B52AA6E4}">
                <adec:decorative xmlns:adec="http://schemas.microsoft.com/office/drawing/2017/decorative" val="1"/>
              </a:ext>
            </a:extLst>
          </p:cNvPr>
          <p:cNvGrpSpPr/>
          <p:nvPr/>
        </p:nvGrpSpPr>
        <p:grpSpPr>
          <a:xfrm>
            <a:off x="1029406" y="3234007"/>
            <a:ext cx="5366867" cy="323850"/>
            <a:chOff x="1733495" y="3635570"/>
            <a:chExt cx="4659086" cy="323850"/>
          </a:xfrm>
        </p:grpSpPr>
        <p:sp>
          <p:nvSpPr>
            <p:cNvPr id="5" name="Rectangle: Rounded Corners 4">
              <a:extLst>
                <a:ext uri="{FF2B5EF4-FFF2-40B4-BE49-F238E27FC236}">
                  <a16:creationId xmlns:a16="http://schemas.microsoft.com/office/drawing/2014/main" id="{0FA136A1-CE23-7FDC-F080-7FCB96F11739}"/>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6" name="Straight Arrow Connector 5">
              <a:extLst>
                <a:ext uri="{FF2B5EF4-FFF2-40B4-BE49-F238E27FC236}">
                  <a16:creationId xmlns:a16="http://schemas.microsoft.com/office/drawing/2014/main" id="{9C031ACB-3DCA-A251-B7F6-DEBB0E4D0822}"/>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8CA4452-4C84-0499-8428-8D96A6EE42F7}"/>
              </a:ext>
              <a:ext uri="{C183D7F6-B498-43B3-948B-1728B52AA6E4}">
                <adec:decorative xmlns:adec="http://schemas.microsoft.com/office/drawing/2017/decorative" val="1"/>
              </a:ext>
            </a:extLst>
          </p:cNvPr>
          <p:cNvGrpSpPr/>
          <p:nvPr/>
        </p:nvGrpSpPr>
        <p:grpSpPr>
          <a:xfrm>
            <a:off x="1029406" y="4893457"/>
            <a:ext cx="5366867" cy="323850"/>
            <a:chOff x="1733495" y="3635570"/>
            <a:chExt cx="4659086" cy="323850"/>
          </a:xfrm>
        </p:grpSpPr>
        <p:sp>
          <p:nvSpPr>
            <p:cNvPr id="10" name="Rectangle: Rounded Corners 9">
              <a:extLst>
                <a:ext uri="{FF2B5EF4-FFF2-40B4-BE49-F238E27FC236}">
                  <a16:creationId xmlns:a16="http://schemas.microsoft.com/office/drawing/2014/main" id="{6C3D08FA-F642-BA13-F66E-7E3AF871E612}"/>
                </a:ext>
                <a:ext uri="{C183D7F6-B498-43B3-948B-1728B52AA6E4}">
                  <adec:decorative xmlns:adec="http://schemas.microsoft.com/office/drawing/2017/decorative" val="1"/>
                </a:ext>
              </a:extLst>
            </p:cNvPr>
            <p:cNvSpPr/>
            <p:nvPr/>
          </p:nvSpPr>
          <p:spPr>
            <a:xfrm>
              <a:off x="1733495" y="3635570"/>
              <a:ext cx="3568700" cy="323850"/>
            </a:xfrm>
            <a:prstGeom prst="roundRect">
              <a:avLst/>
            </a:prstGeom>
            <a:noFill/>
            <a:ln w="38100">
              <a:solidFill>
                <a:srgbClr val="D70C3D"/>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11" name="Straight Arrow Connector 10">
              <a:extLst>
                <a:ext uri="{FF2B5EF4-FFF2-40B4-BE49-F238E27FC236}">
                  <a16:creationId xmlns:a16="http://schemas.microsoft.com/office/drawing/2014/main" id="{C10C4DC1-447D-55DF-7761-CC0D8A0D7D1D}"/>
                </a:ext>
                <a:ext uri="{C183D7F6-B498-43B3-948B-1728B52AA6E4}">
                  <adec:decorative xmlns:adec="http://schemas.microsoft.com/office/drawing/2017/decorative" val="1"/>
                </a:ext>
              </a:extLst>
            </p:cNvPr>
            <p:cNvCxnSpPr>
              <a:cxnSpLocks/>
            </p:cNvCxnSpPr>
            <p:nvPr/>
          </p:nvCxnSpPr>
          <p:spPr>
            <a:xfrm>
              <a:off x="5302195" y="3797495"/>
              <a:ext cx="1090386" cy="0"/>
            </a:xfrm>
            <a:prstGeom prst="straightConnector1">
              <a:avLst/>
            </a:prstGeom>
            <a:ln w="38100">
              <a:solidFill>
                <a:srgbClr val="D70C3D"/>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Slide Number Placeholder 3">
            <a:extLst>
              <a:ext uri="{FF2B5EF4-FFF2-40B4-BE49-F238E27FC236}">
                <a16:creationId xmlns:a16="http://schemas.microsoft.com/office/drawing/2014/main" id="{6F9A6E86-6FBB-9AA1-CC8D-839D8496FFE7}"/>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defTabSz="342880">
              <a:defRPr/>
            </a:pPr>
            <a:fld id="{53F625F3-B677-4D46-AEB5-DC449A9DF797}" type="slidenum">
              <a:rPr lang="en-AU" sz="1000"/>
              <a:pPr defTabSz="342880">
                <a:defRPr/>
              </a:pPr>
              <a:t>9</a:t>
            </a:fld>
            <a:endParaRPr lang="en-AU" sz="825" dirty="0"/>
          </a:p>
        </p:txBody>
      </p:sp>
    </p:spTree>
    <p:extLst>
      <p:ext uri="{BB962C8B-B14F-4D97-AF65-F5344CB8AC3E}">
        <p14:creationId xmlns:p14="http://schemas.microsoft.com/office/powerpoint/2010/main" val="1144823273"/>
      </p:ext>
    </p:extLst>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DoE_PPT_Template</Template>
  <TotalTime>0</TotalTime>
  <Words>1843</Words>
  <Application>Microsoft Office PowerPoint</Application>
  <PresentationFormat>Widescreen</PresentationFormat>
  <Paragraphs>293</Paragraphs>
  <Slides>46</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Public Sans</vt:lpstr>
      <vt:lpstr>Public Sans Light</vt:lpstr>
      <vt:lpstr>Montserrat Medium</vt:lpstr>
      <vt:lpstr>Times New Roman</vt:lpstr>
      <vt:lpstr>Calibri</vt:lpstr>
      <vt:lpstr>Montserrat SemiBold</vt:lpstr>
      <vt:lpstr>Arial</vt:lpstr>
      <vt:lpstr>Montserrat</vt:lpstr>
      <vt:lpstr>NSWG Corporate</vt:lpstr>
      <vt:lpstr>Woven in time and place – visual resource </vt:lpstr>
      <vt:lpstr>Acknowledgement of Country</vt:lpstr>
      <vt:lpstr>How to use this resource</vt:lpstr>
      <vt:lpstr>Introduction</vt:lpstr>
      <vt:lpstr>Activity 5 – Structural scavenger hunt sample 1 </vt:lpstr>
      <vt:lpstr>Activity 5 – Structural scavenger hunt sample 2</vt:lpstr>
      <vt:lpstr>Activity 5 – Structural scavenger hunt sample 3</vt:lpstr>
      <vt:lpstr>Activity 5 – Structural scavenger hunt sample 4 </vt:lpstr>
      <vt:lpstr>Activity 5 – Structural scavenger hunt sample 5</vt:lpstr>
      <vt:lpstr>Activity 5 – Structural scavenger hunt sample 6</vt:lpstr>
      <vt:lpstr>Activity 5 – Structural scavenger hunt sample 7</vt:lpstr>
      <vt:lpstr>Distorting the landscape </vt:lpstr>
      <vt:lpstr>Activity 3 – Distorting images </vt:lpstr>
      <vt:lpstr>Distorted image tutorial </vt:lpstr>
      <vt:lpstr>Distorted image Life skills tutorial</vt:lpstr>
      <vt:lpstr>Activity 3 – Distorting images samples </vt:lpstr>
      <vt:lpstr>Activity 3 – Digital collage tutorial </vt:lpstr>
      <vt:lpstr>Colour palette samples </vt:lpstr>
      <vt:lpstr>Activity 4 – Landscape collage samples </vt:lpstr>
      <vt:lpstr>Activity 4 – Landscape collage annotated </vt:lpstr>
      <vt:lpstr>Activity 4 – Alternative collage samples </vt:lpstr>
      <vt:lpstr>Build and print the landscape with a collagraph</vt:lpstr>
      <vt:lpstr>Activity 3 – Collagraph sample plate  </vt:lpstr>
      <vt:lpstr>Activity 3 – Collagraph sample plate and print </vt:lpstr>
      <vt:lpstr>Activity 3 – Mixed Media collagraph sample plate 2 </vt:lpstr>
      <vt:lpstr>Weaving the landscape</vt:lpstr>
      <vt:lpstr>Activity 2 – Setting up a loom tutorial </vt:lpstr>
      <vt:lpstr>Activity 2 – Start your weaving tutorial </vt:lpstr>
      <vt:lpstr>Rya knot fringe – weaving technique</vt:lpstr>
      <vt:lpstr>Plain or tabby stitch – weaving technique</vt:lpstr>
      <vt:lpstr>Interlocking – weaving technique</vt:lpstr>
      <vt:lpstr>Basket stitch – weaving technique</vt:lpstr>
      <vt:lpstr>Knot stitch – weaving technique</vt:lpstr>
      <vt:lpstr>Bubble stitch – weaving technique</vt:lpstr>
      <vt:lpstr>Rya loop stitch – weaving technique</vt:lpstr>
      <vt:lpstr>Plait stitch – weaving technique</vt:lpstr>
      <vt:lpstr>Activity 3 – Thread curation and experimentation </vt:lpstr>
      <vt:lpstr>Annotated weaving sample – part 1</vt:lpstr>
      <vt:lpstr>Annotated weaving sample – part 2</vt:lpstr>
      <vt:lpstr>The weaving process</vt:lpstr>
      <vt:lpstr>The weaving process – sample images 1</vt:lpstr>
      <vt:lpstr>The weaving process – sample images 2</vt:lpstr>
      <vt:lpstr>The weaving process – sample images 3</vt:lpstr>
      <vt:lpstr>Sample abstract landscape weavings</vt:lpstr>
      <vt:lpstr>Assessment Part B – sample 1</vt:lpstr>
      <vt:lpstr>Assessment Part B – sample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WTP visual resource</dc:title>
  <dc:creator>NSW Department of Education</dc:creator>
  <cp:revision>2</cp:revision>
  <dcterms:created xsi:type="dcterms:W3CDTF">2023-03-29T21:43:14Z</dcterms:created>
  <dcterms:modified xsi:type="dcterms:W3CDTF">2023-03-29T21:43:58Z</dcterms:modified>
</cp:coreProperties>
</file>