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6"/>
  </p:notesMasterIdLst>
  <p:handoutMasterIdLst>
    <p:handoutMasterId r:id="rId7"/>
  </p:handoutMasterIdLst>
  <p:sldIdLst>
    <p:sldId id="323" r:id="rId2"/>
    <p:sldId id="394" r:id="rId3"/>
    <p:sldId id="395" r:id="rId4"/>
    <p:sldId id="396" r:id="rId5"/>
  </p:sldIdLst>
  <p:sldSz cx="12192000" cy="6858000"/>
  <p:notesSz cx="6858000" cy="9144000"/>
  <p:embeddedFontLst>
    <p:embeddedFont>
      <p:font typeface="Public Sans" panose="020B0604020202020204" charset="0"/>
      <p:regular r:id="rId8"/>
      <p:bold r:id="rId9"/>
      <p:italic r:id="rId10"/>
      <p:boldItalic r:id="rId11"/>
    </p:embeddedFont>
    <p:embeddedFont>
      <p:font typeface="Public Sans Light" panose="020B0604020202020204" charset="0"/>
      <p:regular r:id="rId12"/>
      <p:italic r:id="rId1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CB6"/>
    <a:srgbClr val="630019"/>
    <a:srgbClr val="EBEBEB"/>
    <a:srgbClr val="F3E2E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9B85C2-0048-441B-BE19-1F0E915D1276}" v="7" dt="2023-04-14T03:36:28.265"/>
    <p1510:client id="{9E4C73FC-E280-4315-9A08-66E8C6F031A1}" v="4" dt="2023-04-11T04:00:52.99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894"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3.fntdata"/><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15/06/2023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15/06/2023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ixabay.com/photos/jump-sky-man-clouds-height-girl-273164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hlinkClick r:id="rId3"/>
              </a:rPr>
              <a:t>Jump Sky Man - Free photo on </a:t>
            </a:r>
            <a:r>
              <a:rPr lang="en-AU" err="1">
                <a:hlinkClick r:id="rId3"/>
              </a:rPr>
              <a:t>Pixabay</a:t>
            </a:r>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835519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42655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9549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227156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10867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66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919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379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9695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276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186238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394264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4156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887899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673595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8488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45121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6369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12596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65956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423656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704" r:id="rId7"/>
    <p:sldLayoutId id="2147483671" r:id="rId8"/>
    <p:sldLayoutId id="2147483706" r:id="rId9"/>
    <p:sldLayoutId id="2147483673" r:id="rId10"/>
    <p:sldLayoutId id="2147483700" r:id="rId11"/>
    <p:sldLayoutId id="2147483674" r:id="rId12"/>
    <p:sldLayoutId id="2147483701" r:id="rId13"/>
    <p:sldLayoutId id="2147483707" r:id="rId14"/>
    <p:sldLayoutId id="2147483708" r:id="rId15"/>
    <p:sldLayoutId id="2147483675" r:id="rId16"/>
    <p:sldLayoutId id="2147483676" r:id="rId17"/>
    <p:sldLayoutId id="2147483662" r:id="rId18"/>
    <p:sldLayoutId id="2147483690" r:id="rId19"/>
    <p:sldLayoutId id="2147483672" r:id="rId20"/>
    <p:sldLayoutId id="2147483691" r:id="rId21"/>
    <p:sldLayoutId id="2147483677" r:id="rId22"/>
    <p:sldLayoutId id="2147483692" r:id="rId23"/>
    <p:sldLayoutId id="2147483678" r:id="rId24"/>
    <p:sldLayoutId id="2147483698" r:id="rId25"/>
    <p:sldLayoutId id="2147483699" r:id="rId26"/>
    <p:sldLayoutId id="2147483689" r:id="rId27"/>
    <p:sldLayoutId id="2147483664" r:id="rId28"/>
    <p:sldLayoutId id="2147483693" r:id="rId29"/>
    <p:sldLayoutId id="2147483684" r:id="rId30"/>
    <p:sldLayoutId id="2147483694" r:id="rId31"/>
    <p:sldLayoutId id="2147483679" r:id="rId32"/>
    <p:sldLayoutId id="2147483695" r:id="rId33"/>
    <p:sldLayoutId id="2147483687" r:id="rId34"/>
    <p:sldLayoutId id="2147483696" r:id="rId35"/>
    <p:sldLayoutId id="2147483680" r:id="rId36"/>
    <p:sldLayoutId id="2147483681" r:id="rId37"/>
    <p:sldLayoutId id="2147483682" r:id="rId38"/>
    <p:sldLayoutId id="2147483697" r:id="rId39"/>
    <p:sldLayoutId id="2147483685" r:id="rId40"/>
    <p:sldLayoutId id="2147483686" r:id="rId41"/>
    <p:sldLayoutId id="2147483665" r:id="rId42"/>
    <p:sldLayoutId id="2147483666" r:id="rId43"/>
    <p:sldLayoutId id="2147483667"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education.nsw.gov.au/content/dam/main-education/teaching-and-learning/curriculum/key-learning-areas/creative-arts/media/documents/creative-arts-s6-visual-arts-hsc-writing-module-2-word-bank.pptx" TargetMode="External"/><Relationship Id="rId2" Type="http://schemas.openxmlformats.org/officeDocument/2006/relationships/hyperlink" Target="https://educationstandards.nsw.edu.au/wps/portal/nesa/11-12/stage-6-learning-areas/stage-6-creative-arts/visual-arts-syllabus"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hyperlink" Target="https://www.learninghub.ac.nz/writing/writing-paragraphs/" TargetMode="External"/><Relationship Id="rId3" Type="http://schemas.openxmlformats.org/officeDocument/2006/relationships/hyperlink" Target="https://educationstandards.nsw.edu.au/wps/portal/nesa/11-12/hsc/hsc-student-guide/glossary-keywords" TargetMode="External"/><Relationship Id="rId7" Type="http://schemas.openxmlformats.org/officeDocument/2006/relationships/hyperlink" Target="https://educationstandards.nsw.edu.au/wps/portal/nesa/resource-finder/hsc-exam-papers/2017/visual-arts-2017-hsc-exam-pack" TargetMode="External"/><Relationship Id="rId2" Type="http://schemas.openxmlformats.org/officeDocument/2006/relationships/hyperlink" Target="https://education.nsw.gov.au/about-us/copyright" TargetMode="External"/><Relationship Id="rId1" Type="http://schemas.openxmlformats.org/officeDocument/2006/relationships/slideLayout" Target="../slideLayouts/slideLayout19.xml"/><Relationship Id="rId6" Type="http://schemas.openxmlformats.org/officeDocument/2006/relationships/hyperlink" Target="https://educationstandards.nsw.edu.au/wps/portal/nesa/resource-finder/hsc-exam-papers/2021/visual-arts-2021-hsc-exam-pack+" TargetMode="External"/><Relationship Id="rId5" Type="http://schemas.openxmlformats.org/officeDocument/2006/relationships/hyperlink" Target="https://educationstandards.nsw.edu.au/wps/portal/nesa/11-12/stage-6-learning-areas/stage-6-creative-arts/visual-arts-syllabus" TargetMode="External"/><Relationship Id="rId4" Type="http://schemas.openxmlformats.org/officeDocument/2006/relationships/hyperlink" Target="https://pixabay.com/photos/jump-sky-man-clouds-height-girl-273164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293ED8-297F-D250-24BF-56D4C9D0EE09}"/>
              </a:ext>
            </a:extLst>
          </p:cNvPr>
          <p:cNvSpPr>
            <a:spLocks noGrp="1"/>
          </p:cNvSpPr>
          <p:nvPr>
            <p:ph type="ctrTitle"/>
          </p:nvPr>
        </p:nvSpPr>
        <p:spPr>
          <a:xfrm>
            <a:off x="3599997" y="1259999"/>
            <a:ext cx="6948000" cy="2700000"/>
          </a:xfrm>
        </p:spPr>
        <p:txBody>
          <a:bodyPr anchor="t">
            <a:normAutofit/>
          </a:bodyPr>
          <a:lstStyle/>
          <a:p>
            <a:r>
              <a:rPr lang="en-AU" dirty="0"/>
              <a:t>LEAP! </a:t>
            </a:r>
            <a:br>
              <a:rPr lang="en-AU" dirty="0"/>
            </a:br>
            <a:r>
              <a:rPr lang="en-AU" dirty="0"/>
              <a:t>Section II – </a:t>
            </a:r>
            <a:r>
              <a:rPr lang="en-AU" dirty="0">
                <a:solidFill>
                  <a:schemeClr val="accent4"/>
                </a:solidFill>
              </a:rPr>
              <a:t>further advice for developing extended responses</a:t>
            </a:r>
          </a:p>
        </p:txBody>
      </p:sp>
      <p:sp>
        <p:nvSpPr>
          <p:cNvPr id="3" name="Footer Placeholder 2">
            <a:extLst>
              <a:ext uri="{FF2B5EF4-FFF2-40B4-BE49-F238E27FC236}">
                <a16:creationId xmlns:a16="http://schemas.microsoft.com/office/drawing/2014/main" id="{99487E60-81B6-DA06-3A75-B7835054A070}"/>
              </a:ext>
            </a:extLst>
          </p:cNvPr>
          <p:cNvSpPr>
            <a:spLocks noGrp="1"/>
          </p:cNvSpPr>
          <p:nvPr>
            <p:ph type="ftr" sz="quarter" idx="10"/>
          </p:nvPr>
        </p:nvSpPr>
        <p:spPr>
          <a:xfrm>
            <a:off x="3599997" y="360000"/>
            <a:ext cx="3599996" cy="684000"/>
          </a:xfrm>
        </p:spPr>
        <p:txBody>
          <a:bodyPr/>
          <a:lstStyle/>
          <a:p>
            <a:r>
              <a:rPr lang="en-US" dirty="0"/>
              <a:t>NSW Department of Education</a:t>
            </a:r>
            <a:endParaRPr lang="en-AU" dirty="0"/>
          </a:p>
        </p:txBody>
      </p:sp>
      <p:sp>
        <p:nvSpPr>
          <p:cNvPr id="9" name="Text Placeholder 8">
            <a:extLst>
              <a:ext uri="{FF2B5EF4-FFF2-40B4-BE49-F238E27FC236}">
                <a16:creationId xmlns:a16="http://schemas.microsoft.com/office/drawing/2014/main" id="{F18866E8-4A90-9FEF-A343-F3FD9D57546A}"/>
              </a:ext>
            </a:extLst>
          </p:cNvPr>
          <p:cNvSpPr>
            <a:spLocks noGrp="1"/>
          </p:cNvSpPr>
          <p:nvPr>
            <p:ph type="body" sz="quarter" idx="14"/>
          </p:nvPr>
        </p:nvSpPr>
        <p:spPr>
          <a:xfrm>
            <a:off x="3599997" y="4248000"/>
            <a:ext cx="6947996" cy="1152000"/>
          </a:xfrm>
        </p:spPr>
        <p:txBody>
          <a:bodyPr anchor="b">
            <a:normAutofit/>
          </a:bodyPr>
          <a:lstStyle/>
          <a:p>
            <a:r>
              <a:rPr lang="en-AU" dirty="0"/>
              <a:t>Writing about HSC visual arts</a:t>
            </a:r>
            <a:endParaRPr lang="en-US" dirty="0"/>
          </a:p>
        </p:txBody>
      </p:sp>
      <p:sp>
        <p:nvSpPr>
          <p:cNvPr id="6" name="Text Placeholder 5">
            <a:extLst>
              <a:ext uri="{FF2B5EF4-FFF2-40B4-BE49-F238E27FC236}">
                <a16:creationId xmlns:a16="http://schemas.microsoft.com/office/drawing/2014/main" id="{FD17CA8E-A67C-88EF-B799-9923252A495E}"/>
              </a:ext>
            </a:extLst>
          </p:cNvPr>
          <p:cNvSpPr>
            <a:spLocks noGrp="1"/>
          </p:cNvSpPr>
          <p:nvPr>
            <p:ph type="body" sz="quarter" idx="11"/>
          </p:nvPr>
        </p:nvSpPr>
        <p:spPr>
          <a:xfrm>
            <a:off x="3599997" y="5832773"/>
            <a:ext cx="3600000" cy="396000"/>
          </a:xfrm>
        </p:spPr>
        <p:txBody>
          <a:bodyPr anchor="b">
            <a:normAutofit/>
          </a:bodyPr>
          <a:lstStyle/>
          <a:p>
            <a:pPr>
              <a:spcAft>
                <a:spcPts val="600"/>
              </a:spcAft>
            </a:pPr>
            <a:r>
              <a:rPr lang="en-AU" b="0"/>
              <a:t>Creative arts curriculum team </a:t>
            </a:r>
          </a:p>
        </p:txBody>
      </p:sp>
      <p:pic>
        <p:nvPicPr>
          <p:cNvPr id="2" name="Picture 1">
            <a:extLst>
              <a:ext uri="{FF2B5EF4-FFF2-40B4-BE49-F238E27FC236}">
                <a16:creationId xmlns:a16="http://schemas.microsoft.com/office/drawing/2014/main" id="{BED25130-38F9-7323-8AE3-340875BE3FAB}"/>
              </a:ext>
              <a:ext uri="{C183D7F6-B498-43B3-948B-1728B52AA6E4}">
                <adec:decorative xmlns:adec="http://schemas.microsoft.com/office/drawing/2017/decorative" val="1"/>
              </a:ext>
            </a:extLst>
          </p:cNvPr>
          <p:cNvPicPr>
            <a:picLocks noChangeAspect="1"/>
          </p:cNvPicPr>
          <p:nvPr/>
        </p:nvPicPr>
        <p:blipFill rotWithShape="1">
          <a:blip r:embed="rId3"/>
          <a:srcRect l="24961" r="49812"/>
          <a:stretch/>
        </p:blipFill>
        <p:spPr>
          <a:xfrm>
            <a:off x="0" y="0"/>
            <a:ext cx="3075709" cy="6858000"/>
          </a:xfrm>
          <a:prstGeom prst="rect">
            <a:avLst/>
          </a:prstGeom>
        </p:spPr>
      </p:pic>
    </p:spTree>
    <p:extLst>
      <p:ext uri="{BB962C8B-B14F-4D97-AF65-F5344CB8AC3E}">
        <p14:creationId xmlns:p14="http://schemas.microsoft.com/office/powerpoint/2010/main" val="3690394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0ABAC-72D6-E73A-FBFF-E80ADD08A90E}"/>
              </a:ext>
            </a:extLst>
          </p:cNvPr>
          <p:cNvSpPr>
            <a:spLocks noGrp="1"/>
          </p:cNvSpPr>
          <p:nvPr>
            <p:ph type="title"/>
          </p:nvPr>
        </p:nvSpPr>
        <p:spPr/>
        <p:txBody>
          <a:bodyPr/>
          <a:lstStyle/>
          <a:p>
            <a:r>
              <a:rPr lang="en-AU" sz="3600" dirty="0">
                <a:solidFill>
                  <a:srgbClr val="1C438B"/>
                </a:solidFill>
                <a:effectLst/>
                <a:ea typeface="SimSun"/>
              </a:rPr>
              <a:t>Further advice for developing </a:t>
            </a:r>
            <a:r>
              <a:rPr lang="en-AU" dirty="0">
                <a:solidFill>
                  <a:srgbClr val="1C438B"/>
                </a:solidFill>
                <a:ea typeface="SimSun"/>
              </a:rPr>
              <a:t>extended</a:t>
            </a:r>
            <a:r>
              <a:rPr lang="en-AU" sz="3600" dirty="0">
                <a:solidFill>
                  <a:srgbClr val="1C438B"/>
                </a:solidFill>
                <a:effectLst/>
                <a:ea typeface="SimSun"/>
              </a:rPr>
              <a:t> responses</a:t>
            </a:r>
            <a:br>
              <a:rPr lang="en-AU" sz="3600" b="1" dirty="0">
                <a:effectLst/>
                <a:latin typeface="Arial" panose="020B0604020202020204" pitchFamily="34" charset="0"/>
                <a:ea typeface="SimSun" panose="02010600030101010101" pitchFamily="2" charset="-122"/>
              </a:rPr>
            </a:br>
            <a:endParaRPr lang="en-AU" dirty="0"/>
          </a:p>
        </p:txBody>
      </p:sp>
      <p:sp>
        <p:nvSpPr>
          <p:cNvPr id="3" name="Content Placeholder 2">
            <a:extLst>
              <a:ext uri="{FF2B5EF4-FFF2-40B4-BE49-F238E27FC236}">
                <a16:creationId xmlns:a16="http://schemas.microsoft.com/office/drawing/2014/main" id="{CCF3237D-0708-C07F-208A-75FE7EEEE53D}"/>
              </a:ext>
            </a:extLst>
          </p:cNvPr>
          <p:cNvSpPr>
            <a:spLocks noGrp="1"/>
          </p:cNvSpPr>
          <p:nvPr>
            <p:ph idx="1"/>
          </p:nvPr>
        </p:nvSpPr>
        <p:spPr>
          <a:xfrm>
            <a:off x="354000" y="1962000"/>
            <a:ext cx="11484000" cy="4536000"/>
          </a:xfrm>
        </p:spPr>
        <p:txBody>
          <a:bodyPr vert="horz" lIns="0" tIns="0" rIns="0" bIns="0" rtlCol="0" anchor="t">
            <a:noAutofit/>
          </a:bodyPr>
          <a:lstStyle/>
          <a:p>
            <a:pPr marL="285750" indent="-285750">
              <a:lnSpc>
                <a:spcPct val="114000"/>
              </a:lnSpc>
              <a:spcBef>
                <a:spcPts val="600"/>
              </a:spcBef>
              <a:spcAft>
                <a:spcPts val="600"/>
              </a:spcAft>
              <a:buChar char="•"/>
              <a:tabLst>
                <a:tab pos="228600" algn="l"/>
              </a:tabLst>
            </a:pPr>
            <a:r>
              <a:rPr lang="en-AU" sz="1800" dirty="0">
                <a:solidFill>
                  <a:srgbClr val="000000"/>
                </a:solidFill>
                <a:effectLst/>
                <a:ea typeface="Arial" panose="020B0604020202020204" pitchFamily="34" charset="0"/>
                <a:cs typeface="Arial"/>
              </a:rPr>
              <a:t>It is </a:t>
            </a:r>
            <a:r>
              <a:rPr lang="en-AU" sz="1800" dirty="0">
                <a:solidFill>
                  <a:srgbClr val="000000"/>
                </a:solidFill>
                <a:ea typeface="Arial" panose="020B0604020202020204" pitchFamily="34" charset="0"/>
                <a:cs typeface="Arial"/>
              </a:rPr>
              <a:t>important to consider case study artists through more than one aspect of content, as section II questions can be ambiguous and are not always applicable to a pre-prepared response. Therefore, you cannot rely on using the same 3 artists. It is important to have a range of artists you can use in your extended responses. Select a variety of artists from previous case studies and assessment tasks. Practise several extended responses using different combinations of artists and artworks. </a:t>
            </a:r>
            <a:endParaRPr lang="en-AU" sz="1800" dirty="0">
              <a:solidFill>
                <a:srgbClr val="22272B"/>
              </a:solidFill>
              <a:ea typeface="Arial" panose="020B0604020202020204" pitchFamily="34" charset="0"/>
              <a:cs typeface="Arial"/>
            </a:endParaRPr>
          </a:p>
          <a:p>
            <a:pPr marL="285750" indent="-285750">
              <a:lnSpc>
                <a:spcPct val="114000"/>
              </a:lnSpc>
              <a:spcBef>
                <a:spcPts val="600"/>
              </a:spcBef>
              <a:spcAft>
                <a:spcPts val="600"/>
              </a:spcAft>
              <a:buChar char="•"/>
              <a:tabLst>
                <a:tab pos="228600" algn="l"/>
              </a:tabLst>
            </a:pPr>
            <a:r>
              <a:rPr lang="en-AU" sz="1800" dirty="0">
                <a:solidFill>
                  <a:srgbClr val="000000"/>
                </a:solidFill>
                <a:ea typeface="Arial" panose="020B0604020202020204" pitchFamily="34" charset="0"/>
                <a:cs typeface="Arial"/>
              </a:rPr>
              <a:t>It is </a:t>
            </a:r>
            <a:r>
              <a:rPr lang="en-AU" sz="1800" dirty="0">
                <a:solidFill>
                  <a:srgbClr val="000000"/>
                </a:solidFill>
                <a:effectLst/>
                <a:ea typeface="Arial" panose="020B0604020202020204" pitchFamily="34" charset="0"/>
                <a:cs typeface="Arial"/>
              </a:rPr>
              <a:t>worthwhile to familiarise yourself with the format of the examination paper and practise choosing the most appropriate questions that best match your case study artists and themes. Additional exam resources, including past exams, marking guidelines, and feedback on the written exam, can be found on the NESA website </a:t>
            </a:r>
            <a:r>
              <a:rPr lang="en-AU" sz="1800" u="sng" dirty="0">
                <a:solidFill>
                  <a:schemeClr val="accent2"/>
                </a:solidFill>
                <a:effectLst/>
                <a:ea typeface="Arial" panose="020B0604020202020204" pitchFamily="34" charset="0"/>
                <a:cs typeface="Arial"/>
                <a:hlinkClick r:id="rId2">
                  <a:extLst>
                    <a:ext uri="{A12FA001-AC4F-418D-AE19-62706E023703}">
                      <ahyp:hlinkClr xmlns:ahyp="http://schemas.microsoft.com/office/drawing/2018/hyperlinkcolor" val="tx"/>
                    </a:ext>
                  </a:extLst>
                </a:hlinkClick>
              </a:rPr>
              <a:t>Visual Arts | NSW Education Standards</a:t>
            </a:r>
            <a:r>
              <a:rPr lang="en-AU" sz="1800" dirty="0">
                <a:solidFill>
                  <a:srgbClr val="000000"/>
                </a:solidFill>
                <a:effectLst/>
                <a:ea typeface="Arial" panose="020B0604020202020204" pitchFamily="34" charset="0"/>
                <a:cs typeface="Arial"/>
              </a:rPr>
              <a:t>.</a:t>
            </a:r>
            <a:endParaRPr lang="en-AU" sz="1800" dirty="0">
              <a:effectLst/>
              <a:ea typeface="Calibri" panose="020F0502020204030204" pitchFamily="34" charset="0"/>
              <a:cs typeface="Arial"/>
            </a:endParaRPr>
          </a:p>
          <a:p>
            <a:pPr marL="285750" indent="-285750">
              <a:lnSpc>
                <a:spcPct val="114000"/>
              </a:lnSpc>
              <a:spcBef>
                <a:spcPts val="600"/>
              </a:spcBef>
              <a:spcAft>
                <a:spcPts val="600"/>
              </a:spcAft>
              <a:buFont typeface="Arial" panose="020B0604020202020204" pitchFamily="34" charset="0"/>
              <a:buChar char="•"/>
              <a:tabLst>
                <a:tab pos="228600" algn="l"/>
              </a:tabLst>
            </a:pPr>
            <a:r>
              <a:rPr lang="en-AU" sz="1800" dirty="0">
                <a:solidFill>
                  <a:srgbClr val="000000"/>
                </a:solidFill>
                <a:effectLst/>
                <a:ea typeface="Arial" panose="020B0604020202020204" pitchFamily="34" charset="0"/>
                <a:cs typeface="Arial"/>
              </a:rPr>
              <a:t>You need to match your knowledge and understanding of each artist to the specific demands of the question and the syllabus area being examined. The </a:t>
            </a:r>
            <a:r>
              <a:rPr lang="en-AU" sz="1800" u="sng" dirty="0">
                <a:solidFill>
                  <a:schemeClr val="accent2"/>
                </a:solidFill>
                <a:effectLst/>
                <a:ea typeface="Arial" panose="020B0604020202020204" pitchFamily="34" charset="0"/>
                <a:cs typeface="Arial"/>
                <a:hlinkClick r:id="rId3">
                  <a:extLst>
                    <a:ext uri="{A12FA001-AC4F-418D-AE19-62706E023703}">
                      <ahyp:hlinkClr xmlns:ahyp="http://schemas.microsoft.com/office/drawing/2018/hyperlinkcolor" val="tx"/>
                    </a:ext>
                  </a:extLst>
                </a:hlinkClick>
              </a:rPr>
              <a:t>visual arts word bank</a:t>
            </a:r>
            <a:r>
              <a:rPr lang="en-AU" sz="1800" dirty="0">
                <a:solidFill>
                  <a:srgbClr val="000000"/>
                </a:solidFill>
                <a:effectLst/>
                <a:ea typeface="Arial" panose="020B0604020202020204" pitchFamily="34" charset="0"/>
                <a:cs typeface="Arial"/>
              </a:rPr>
              <a:t> can assist you in answering the question.</a:t>
            </a:r>
            <a:endParaRPr lang="en-AU" sz="1800" dirty="0">
              <a:effectLst/>
              <a:ea typeface="Calibri" panose="020F0502020204030204" pitchFamily="34" charset="0"/>
              <a:cs typeface="Arial"/>
            </a:endParaRPr>
          </a:p>
          <a:p>
            <a:pPr>
              <a:lnSpc>
                <a:spcPct val="114000"/>
              </a:lnSpc>
              <a:spcBef>
                <a:spcPts val="600"/>
              </a:spcBef>
              <a:spcAft>
                <a:spcPts val="600"/>
              </a:spcAft>
            </a:pPr>
            <a:endParaRPr lang="en-AU" dirty="0"/>
          </a:p>
        </p:txBody>
      </p:sp>
      <p:sp>
        <p:nvSpPr>
          <p:cNvPr id="4" name="Slide Number Placeholder 3">
            <a:extLst>
              <a:ext uri="{FF2B5EF4-FFF2-40B4-BE49-F238E27FC236}">
                <a16:creationId xmlns:a16="http://schemas.microsoft.com/office/drawing/2014/main" id="{A8A2921B-C882-A1AF-9B8C-FBE37B448F2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775756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0ABAC-72D6-E73A-FBFF-E80ADD08A90E}"/>
              </a:ext>
            </a:extLst>
          </p:cNvPr>
          <p:cNvSpPr>
            <a:spLocks noGrp="1"/>
          </p:cNvSpPr>
          <p:nvPr>
            <p:ph type="title"/>
          </p:nvPr>
        </p:nvSpPr>
        <p:spPr/>
        <p:txBody>
          <a:bodyPr/>
          <a:lstStyle/>
          <a:p>
            <a:r>
              <a:rPr lang="en-AU" sz="3600">
                <a:solidFill>
                  <a:srgbClr val="1C438B"/>
                </a:solidFill>
                <a:effectLst/>
                <a:ea typeface="SimSun"/>
              </a:rPr>
              <a:t>Further advice for developing </a:t>
            </a:r>
            <a:r>
              <a:rPr lang="en-AU">
                <a:solidFill>
                  <a:srgbClr val="1C438B"/>
                </a:solidFill>
                <a:ea typeface="SimSun"/>
              </a:rPr>
              <a:t>extended</a:t>
            </a:r>
            <a:r>
              <a:rPr lang="en-AU" sz="3600">
                <a:solidFill>
                  <a:srgbClr val="1C438B"/>
                </a:solidFill>
                <a:effectLst/>
                <a:ea typeface="SimSun"/>
              </a:rPr>
              <a:t> responses continued</a:t>
            </a:r>
            <a:br>
              <a:rPr lang="en-AU" sz="3600" b="1">
                <a:effectLst/>
                <a:ea typeface="SimSun" panose="02010600030101010101" pitchFamily="2" charset="-122"/>
              </a:rPr>
            </a:br>
            <a:endParaRPr lang="en-AU"/>
          </a:p>
        </p:txBody>
      </p:sp>
      <p:sp>
        <p:nvSpPr>
          <p:cNvPr id="3" name="Content Placeholder 2">
            <a:extLst>
              <a:ext uri="{FF2B5EF4-FFF2-40B4-BE49-F238E27FC236}">
                <a16:creationId xmlns:a16="http://schemas.microsoft.com/office/drawing/2014/main" id="{CCF3237D-0708-C07F-208A-75FE7EEEE53D}"/>
              </a:ext>
            </a:extLst>
          </p:cNvPr>
          <p:cNvSpPr>
            <a:spLocks noGrp="1"/>
          </p:cNvSpPr>
          <p:nvPr>
            <p:ph idx="1"/>
          </p:nvPr>
        </p:nvSpPr>
        <p:spPr>
          <a:xfrm>
            <a:off x="360000" y="1620000"/>
            <a:ext cx="6590815" cy="4896000"/>
          </a:xfrm>
        </p:spPr>
        <p:txBody>
          <a:bodyPr vert="horz" lIns="0" tIns="0" rIns="0" bIns="0" rtlCol="0" anchor="t">
            <a:noAutofit/>
          </a:bodyPr>
          <a:lstStyle/>
          <a:p>
            <a:pPr marL="285750" indent="-285750">
              <a:lnSpc>
                <a:spcPct val="114000"/>
              </a:lnSpc>
              <a:spcBef>
                <a:spcPts val="600"/>
              </a:spcBef>
              <a:spcAft>
                <a:spcPts val="600"/>
              </a:spcAft>
              <a:buChar char="•"/>
              <a:tabLst>
                <a:tab pos="414020" algn="l"/>
              </a:tabLst>
            </a:pPr>
            <a:r>
              <a:rPr lang="en-AU" sz="1800" dirty="0">
                <a:solidFill>
                  <a:srgbClr val="000000"/>
                </a:solidFill>
                <a:ea typeface="Arial" panose="020B0604020202020204" pitchFamily="34" charset="0"/>
                <a:cs typeface="Arial"/>
              </a:rPr>
              <a:t>You</a:t>
            </a:r>
            <a:r>
              <a:rPr lang="en-AU" sz="1800" dirty="0">
                <a:solidFill>
                  <a:srgbClr val="000000"/>
                </a:solidFill>
                <a:effectLst/>
                <a:ea typeface="Arial" panose="020B0604020202020204" pitchFamily="34" charset="0"/>
                <a:cs typeface="Arial"/>
              </a:rPr>
              <a:t> need to be able to complete an extended response under examination conditions. You should practise completing handwritten responses, using the recommended writing time of 45 minutes, after you have carefully prepared some extended responses.</a:t>
            </a:r>
            <a:r>
              <a:rPr lang="en-AU" sz="1800" dirty="0">
                <a:solidFill>
                  <a:srgbClr val="000000"/>
                </a:solidFill>
                <a:ea typeface="Arial" panose="020B0604020202020204" pitchFamily="34" charset="0"/>
                <a:cs typeface="Arial"/>
              </a:rPr>
              <a:t> </a:t>
            </a:r>
            <a:endParaRPr lang="en-AU" sz="1800" dirty="0">
              <a:effectLst/>
              <a:ea typeface="Calibri" panose="020F0502020204030204" pitchFamily="34" charset="0"/>
              <a:cs typeface="Arial" panose="020B0604020202020204" pitchFamily="34" charset="0"/>
            </a:endParaRPr>
          </a:p>
          <a:p>
            <a:pPr marL="285750" indent="-285750">
              <a:lnSpc>
                <a:spcPct val="114000"/>
              </a:lnSpc>
              <a:spcBef>
                <a:spcPts val="600"/>
              </a:spcBef>
              <a:spcAft>
                <a:spcPts val="600"/>
              </a:spcAft>
              <a:buFont typeface="Arial" panose="020B0604020202020204" pitchFamily="34" charset="0"/>
              <a:buChar char="•"/>
            </a:pPr>
            <a:r>
              <a:rPr lang="en-AU" sz="1800" dirty="0">
                <a:solidFill>
                  <a:srgbClr val="000000"/>
                </a:solidFill>
                <a:effectLst/>
                <a:ea typeface="Arial" panose="020B0604020202020204" pitchFamily="34" charset="0"/>
              </a:rPr>
              <a:t>There is no set requirement stating the number of artists or artworks you need to refer to as evidence. Although this student learning guide suggests using 3 artists and one artwork </a:t>
            </a:r>
            <a:r>
              <a:rPr lang="en-AU" sz="1800" dirty="0">
                <a:solidFill>
                  <a:srgbClr val="000000"/>
                </a:solidFill>
                <a:ea typeface="Arial" panose="020B0604020202020204" pitchFamily="34" charset="0"/>
              </a:rPr>
              <a:t>each as</a:t>
            </a:r>
            <a:r>
              <a:rPr lang="en-AU" sz="1800" dirty="0">
                <a:solidFill>
                  <a:srgbClr val="000000"/>
                </a:solidFill>
                <a:effectLst/>
                <a:ea typeface="Arial" panose="020B0604020202020204" pitchFamily="34" charset="0"/>
              </a:rPr>
              <a:t> evidence, you may also find it beneficial to refer to more than one artwork for each artist. Some questions may be better suited to using only 2 artists, citing multiple examples of their artworks as evidence. Other questions can be answered successfully by providing a broader range of artists and artworks as evidence of a point of view.</a:t>
            </a:r>
            <a:endParaRPr lang="en-AU" dirty="0"/>
          </a:p>
        </p:txBody>
      </p:sp>
      <p:pic>
        <p:nvPicPr>
          <p:cNvPr id="6" name="Graphic 5">
            <a:extLst>
              <a:ext uri="{FF2B5EF4-FFF2-40B4-BE49-F238E27FC236}">
                <a16:creationId xmlns:a16="http://schemas.microsoft.com/office/drawing/2014/main" id="{C475EB68-856F-8DA1-429B-40471BE4F12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391245"/>
            <a:ext cx="7062538" cy="7062538"/>
          </a:xfrm>
          <a:prstGeom prst="rect">
            <a:avLst/>
          </a:prstGeom>
        </p:spPr>
      </p:pic>
      <p:sp>
        <p:nvSpPr>
          <p:cNvPr id="4" name="Slide Number Placeholder 3">
            <a:extLst>
              <a:ext uri="{FF2B5EF4-FFF2-40B4-BE49-F238E27FC236}">
                <a16:creationId xmlns:a16="http://schemas.microsoft.com/office/drawing/2014/main" id="{A8A2921B-C882-A1AF-9B8C-FBE37B448F2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3215564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AA818-D477-16A0-1A73-CB25CB95A8E5}"/>
              </a:ext>
            </a:extLst>
          </p:cNvPr>
          <p:cNvSpPr>
            <a:spLocks noGrp="1"/>
          </p:cNvSpPr>
          <p:nvPr>
            <p:ph type="title"/>
          </p:nvPr>
        </p:nvSpPr>
        <p:spPr/>
        <p:txBody>
          <a:bodyPr/>
          <a:lstStyle/>
          <a:p>
            <a:r>
              <a:rPr lang="en-AU"/>
              <a:t>References for LEAP! – Level up your skills in section II </a:t>
            </a:r>
          </a:p>
        </p:txBody>
      </p:sp>
      <p:sp>
        <p:nvSpPr>
          <p:cNvPr id="5" name="Rectangle 4">
            <a:extLst>
              <a:ext uri="{FF2B5EF4-FFF2-40B4-BE49-F238E27FC236}">
                <a16:creationId xmlns:a16="http://schemas.microsoft.com/office/drawing/2014/main" id="{EDD1368A-3790-0D5D-7C04-210195BFA4EF}"/>
              </a:ext>
            </a:extLst>
          </p:cNvPr>
          <p:cNvSpPr/>
          <p:nvPr/>
        </p:nvSpPr>
        <p:spPr>
          <a:xfrm>
            <a:off x="354000" y="1473708"/>
            <a:ext cx="11484000" cy="115685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Bef>
                <a:spcPts val="1200"/>
              </a:spcBef>
            </a:pPr>
            <a:r>
              <a:rPr lang="en-US" sz="1400" b="1" dirty="0">
                <a:solidFill>
                  <a:srgbClr val="041F42"/>
                </a:solidFill>
                <a:effectLst/>
                <a:ea typeface="Arial" panose="020B0604020202020204" pitchFamily="34" charset="0"/>
                <a:cs typeface="Arial" panose="020B0604020202020204" pitchFamily="34" charset="0"/>
              </a:rPr>
              <a:t>Links to third-party material and websites</a:t>
            </a:r>
            <a:endParaRPr lang="en-AU" sz="1400" b="1" dirty="0">
              <a:effectLst/>
              <a:ea typeface="Calibri" panose="020F0502020204030204" pitchFamily="34" charset="0"/>
              <a:cs typeface="Arial" panose="020B0604020202020204" pitchFamily="34" charset="0"/>
            </a:endParaRPr>
          </a:p>
          <a:p>
            <a:pPr>
              <a:lnSpc>
                <a:spcPct val="114000"/>
              </a:lnSpc>
              <a:spcBef>
                <a:spcPts val="1200"/>
              </a:spcBef>
            </a:pPr>
            <a:r>
              <a:rPr lang="en-US" sz="1400" dirty="0">
                <a:solidFill>
                  <a:srgbClr val="000000"/>
                </a:solidFill>
                <a:effectLst/>
                <a:ea typeface="Arial" panose="020B0604020202020204" pitchFamily="34" charset="0"/>
                <a:cs typeface="Arial" panose="020B0604020202020204" pitchFamily="34" charset="0"/>
              </a:rPr>
              <a:t>If you use the links provided in this document to access a third-party's website, you acknowledge that the terms of use, including license terms set out on the third-party's website apply to the use which may be made of the materials on that third-party website or were permitted by the </a:t>
            </a:r>
            <a:r>
              <a:rPr lang="en-US" sz="1400" i="1" dirty="0">
                <a:solidFill>
                  <a:srgbClr val="000000"/>
                </a:solidFill>
                <a:effectLst/>
                <a:ea typeface="Arial" panose="020B0604020202020204" pitchFamily="34" charset="0"/>
                <a:cs typeface="Arial" panose="020B0604020202020204" pitchFamily="34" charset="0"/>
              </a:rPr>
              <a:t>Copyright Act 1968</a:t>
            </a:r>
            <a:r>
              <a:rPr lang="en-US" sz="1400" dirty="0">
                <a:solidFill>
                  <a:srgbClr val="000000"/>
                </a:solidFill>
                <a:effectLst/>
                <a:ea typeface="Arial" panose="020B0604020202020204" pitchFamily="34" charset="0"/>
                <a:cs typeface="Arial" panose="020B0604020202020204" pitchFamily="34" charset="0"/>
              </a:rPr>
              <a:t> (</a:t>
            </a:r>
            <a:r>
              <a:rPr lang="en-US" sz="1400" dirty="0" err="1">
                <a:solidFill>
                  <a:srgbClr val="000000"/>
                </a:solidFill>
                <a:effectLst/>
                <a:ea typeface="Arial" panose="020B0604020202020204" pitchFamily="34" charset="0"/>
                <a:cs typeface="Arial" panose="020B0604020202020204" pitchFamily="34" charset="0"/>
              </a:rPr>
              <a:t>Cth</a:t>
            </a:r>
            <a:r>
              <a:rPr lang="en-US" sz="1400" dirty="0">
                <a:solidFill>
                  <a:srgbClr val="000000"/>
                </a:solidFill>
                <a:effectLst/>
                <a:ea typeface="Arial" panose="020B0604020202020204" pitchFamily="34" charset="0"/>
                <a:cs typeface="Arial" panose="020B0604020202020204" pitchFamily="34" charset="0"/>
              </a:rPr>
              <a:t>). The department accepts no responsibility for content on third-party websites.</a:t>
            </a:r>
            <a:endParaRPr lang="en-AU" sz="1400" dirty="0">
              <a:effectLst/>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E15296-715C-B52E-A847-C20F26AD964B}"/>
              </a:ext>
            </a:extLst>
          </p:cNvPr>
          <p:cNvSpPr>
            <a:spLocks noGrp="1"/>
          </p:cNvSpPr>
          <p:nvPr>
            <p:ph idx="1"/>
          </p:nvPr>
        </p:nvSpPr>
        <p:spPr>
          <a:xfrm>
            <a:off x="353999" y="2736272"/>
            <a:ext cx="11484000" cy="3208309"/>
          </a:xfrm>
        </p:spPr>
        <p:txBody>
          <a:bodyPr/>
          <a:lstStyle/>
          <a:p>
            <a:pPr>
              <a:lnSpc>
                <a:spcPct val="114000"/>
              </a:lnSpc>
              <a:spcBef>
                <a:spcPts val="600"/>
              </a:spcBef>
              <a:spcAft>
                <a:spcPts val="0"/>
              </a:spcAft>
            </a:pPr>
            <a:r>
              <a:rPr lang="en-US" sz="1400" dirty="0">
                <a:solidFill>
                  <a:srgbClr val="000000"/>
                </a:solidFill>
                <a:effectLst/>
                <a:ea typeface="Arial" panose="020B0604020202020204" pitchFamily="34" charset="0"/>
                <a:cs typeface="Arial" panose="020B0604020202020204" pitchFamily="34" charset="0"/>
              </a:rPr>
              <a:t>All material © </a:t>
            </a:r>
            <a:r>
              <a:rPr lang="en-US" sz="1400" u="sng" dirty="0">
                <a:solidFill>
                  <a:schemeClr val="accent2"/>
                </a:solidFill>
                <a:effectLst/>
                <a:ea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State of New South Wales (Department of Education), 2021</a:t>
            </a:r>
            <a:r>
              <a:rPr lang="en-US" sz="1400" dirty="0">
                <a:solidFill>
                  <a:schemeClr val="accent2"/>
                </a:solidFill>
                <a:effectLst/>
                <a:ea typeface="Arial" panose="020B0604020202020204" pitchFamily="34" charset="0"/>
                <a:cs typeface="Arial" panose="020B0604020202020204" pitchFamily="34" charset="0"/>
              </a:rPr>
              <a:t> </a:t>
            </a:r>
            <a:r>
              <a:rPr lang="en-US" sz="1400" dirty="0">
                <a:solidFill>
                  <a:srgbClr val="000000"/>
                </a:solidFill>
                <a:effectLst/>
                <a:ea typeface="Arial" panose="020B0604020202020204" pitchFamily="34" charset="0"/>
                <a:cs typeface="Arial" panose="020B0604020202020204" pitchFamily="34" charset="0"/>
              </a:rPr>
              <a:t>unless otherwise indicated. All other material used by permission or under license.</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Glossary of Key Words</a:t>
            </a:r>
            <a:r>
              <a:rPr lang="en-AU" sz="1400" dirty="0">
                <a:solidFill>
                  <a:srgbClr val="000000"/>
                </a:solidFill>
                <a:effectLst/>
                <a:ea typeface="Arial" panose="020B0604020202020204" pitchFamily="34" charset="0"/>
                <a:cs typeface="Arial" panose="020B0604020202020204" pitchFamily="34" charset="0"/>
              </a:rPr>
              <a:t>@ NSW Education Standards Authority (NESA) for and on behalf of the Crown in right of the State of New South Wales, [2008] accessed 25/10/2022. </a:t>
            </a:r>
          </a:p>
          <a:p>
            <a:pPr>
              <a:lnSpc>
                <a:spcPct val="114000"/>
              </a:lnSpc>
              <a:spcBef>
                <a:spcPts val="600"/>
              </a:spcBef>
              <a:spcAft>
                <a:spcPts val="0"/>
              </a:spcAft>
            </a:pPr>
            <a:r>
              <a:rPr lang="en-AU" sz="1400" dirty="0" err="1"/>
              <a:t>Pixabay</a:t>
            </a:r>
            <a:r>
              <a:rPr lang="en-AU" sz="1400" dirty="0"/>
              <a:t> (2017) </a:t>
            </a:r>
            <a:r>
              <a:rPr lang="en-AU" sz="1400" dirty="0">
                <a:solidFill>
                  <a:schemeClr val="accent2"/>
                </a:solidFill>
                <a:hlinkClick r:id="rId4">
                  <a:extLst>
                    <a:ext uri="{A12FA001-AC4F-418D-AE19-62706E023703}">
                      <ahyp:hlinkClr xmlns:ahyp="http://schemas.microsoft.com/office/drawing/2018/hyperlinkcolor" val="tx"/>
                    </a:ext>
                  </a:extLst>
                </a:hlinkClick>
              </a:rPr>
              <a:t>Jump for joy</a:t>
            </a:r>
            <a:r>
              <a:rPr lang="en-AU" sz="1400" dirty="0">
                <a:solidFill>
                  <a:schemeClr val="accent2"/>
                </a:solidFill>
              </a:rPr>
              <a:t> </a:t>
            </a:r>
            <a:r>
              <a:rPr lang="en-AU" sz="1400" dirty="0"/>
              <a:t>[image] accessed 23/02/23</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US" sz="1400" u="sng" dirty="0">
                <a:solidFill>
                  <a:schemeClr val="accent2"/>
                </a:solidFill>
                <a:effectLst/>
                <a:ea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Visual Arts Stage 6 Syllabus</a:t>
            </a:r>
            <a:r>
              <a:rPr lang="en-US" sz="1400" dirty="0">
                <a:solidFill>
                  <a:schemeClr val="accent2"/>
                </a:solidFill>
                <a:effectLst/>
                <a:ea typeface="Segoe UI" panose="020B0502040204020203" pitchFamily="34" charset="0"/>
                <a:cs typeface="Arial" panose="020B0604020202020204" pitchFamily="34" charset="0"/>
              </a:rPr>
              <a:t> </a:t>
            </a:r>
            <a:r>
              <a:rPr lang="en-US" sz="1400" dirty="0">
                <a:solidFill>
                  <a:srgbClr val="000000"/>
                </a:solidFill>
                <a:effectLst/>
                <a:ea typeface="Segoe UI" panose="020B0502040204020203" pitchFamily="34" charset="0"/>
                <a:cs typeface="Arial" panose="020B0604020202020204" pitchFamily="34" charset="0"/>
              </a:rPr>
              <a:t>© 2016 NSW Education Standards Authority (NESA) for and on behalf of the Crown in right of the State of New South Wales.</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Visual Arts HSC exam pack 2021</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Segoe UI" panose="020B0502040204020203" pitchFamily="34" charset="0"/>
                <a:cs typeface="Arial" panose="020B0604020202020204" pitchFamily="34" charset="0"/>
              </a:rPr>
              <a:t>© NSW Education Standards Authority (NESA) for and on behalf of the Crown in right of the State of New South Wales, [20</a:t>
            </a:r>
            <a:r>
              <a:rPr lang="en-AU" sz="1400" dirty="0">
                <a:solidFill>
                  <a:srgbClr val="000000"/>
                </a:solidFill>
                <a:effectLst/>
                <a:ea typeface="Arial" panose="020B0604020202020204" pitchFamily="34" charset="0"/>
                <a:cs typeface="Arial" panose="020B0604020202020204" pitchFamily="34" charset="0"/>
              </a:rPr>
              <a:t>21] accessed 25/10/2022.</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Visual Arts HSC exam pack 2017</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Arial" panose="020B0604020202020204" pitchFamily="34" charset="0"/>
                <a:cs typeface="Arial" panose="020B0604020202020204" pitchFamily="34" charset="0"/>
              </a:rPr>
              <a:t>@NSW Education Standards Authority (NESA) for and on behalf of the Crown in right of the State of New South Wales, [2017] accessed 25/10/2022.</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Visual Arts | NSW Education Standards</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Arial" panose="020B0604020202020204" pitchFamily="34" charset="0"/>
                <a:cs typeface="Arial" panose="020B0604020202020204" pitchFamily="34" charset="0"/>
              </a:rPr>
              <a:t>@NSW Education Standards Authority (NESA) for and on behalf of the Crown in right of the State of New South Wales, [2017] accessed 25/10/2022.</a:t>
            </a:r>
            <a:endParaRPr lang="en-AU" sz="1400" dirty="0">
              <a:effectLst/>
              <a:ea typeface="Calibri" panose="020F0502020204030204" pitchFamily="34" charset="0"/>
              <a:cs typeface="Arial" panose="020B0604020202020204" pitchFamily="34" charset="0"/>
            </a:endParaRPr>
          </a:p>
          <a:p>
            <a:pPr>
              <a:lnSpc>
                <a:spcPct val="114000"/>
              </a:lnSpc>
              <a:spcBef>
                <a:spcPts val="600"/>
              </a:spcBef>
            </a:pPr>
            <a:r>
              <a:rPr lang="en-AU" sz="1400" dirty="0">
                <a:solidFill>
                  <a:srgbClr val="000000"/>
                </a:solidFill>
                <a:effectLst/>
                <a:ea typeface="Arial" panose="020B0604020202020204" pitchFamily="34" charset="0"/>
                <a:cs typeface="Arial" panose="020B0604020202020204" pitchFamily="34" charset="0"/>
              </a:rPr>
              <a:t>Learning Hub </a:t>
            </a:r>
            <a:r>
              <a:rPr lang="en-AU" sz="1400" u="sng" dirty="0">
                <a:solidFill>
                  <a:schemeClr val="accent2"/>
                </a:solidFill>
                <a:effectLst/>
                <a:ea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Learning Hub | Writing paragraphs with PEEL</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Arial" panose="020B0604020202020204" pitchFamily="34" charset="0"/>
                <a:cs typeface="Arial" panose="020B0604020202020204" pitchFamily="34" charset="0"/>
              </a:rPr>
              <a:t>[website] accessed 25/10/2022.</a:t>
            </a:r>
            <a:endParaRPr lang="en-AU" sz="1400" dirty="0">
              <a:effectLst/>
              <a:ea typeface="Calibri" panose="020F0502020204030204" pitchFamily="34" charset="0"/>
              <a:cs typeface="Arial" panose="020B0604020202020204" pitchFamily="34" charset="0"/>
            </a:endParaRPr>
          </a:p>
          <a:p>
            <a:pPr>
              <a:lnSpc>
                <a:spcPct val="114000"/>
              </a:lnSpc>
            </a:pPr>
            <a:endParaRPr lang="en-AU" sz="1400" dirty="0">
              <a:effectLst/>
              <a:ea typeface="Calibri" panose="020F0502020204030204" pitchFamily="34" charset="0"/>
              <a:cs typeface="Arial" panose="020B0604020202020204" pitchFamily="34" charset="0"/>
            </a:endParaRPr>
          </a:p>
          <a:p>
            <a:pPr>
              <a:lnSpc>
                <a:spcPct val="114000"/>
              </a:lnSpc>
            </a:pPr>
            <a:endParaRPr lang="en-AU" sz="1400" dirty="0"/>
          </a:p>
        </p:txBody>
      </p:sp>
      <p:sp>
        <p:nvSpPr>
          <p:cNvPr id="4" name="Slide Number Placeholder 3">
            <a:extLst>
              <a:ext uri="{FF2B5EF4-FFF2-40B4-BE49-F238E27FC236}">
                <a16:creationId xmlns:a16="http://schemas.microsoft.com/office/drawing/2014/main" id="{D162A49B-DF5B-8ECF-1B2C-0B021982124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1184995522"/>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E PPT Template 2022 DRAFT" id="{EE3A526C-8D38-9A4D-A42A-078C80723416}" vid="{3CBC06BA-A92D-1648-A71C-24BD71284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DoE_PPT_Template</Template>
  <TotalTime>0</TotalTime>
  <Words>694</Words>
  <Application>Microsoft Office PowerPoint</Application>
  <PresentationFormat>Widescreen</PresentationFormat>
  <Paragraphs>27</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Public Sans Light</vt:lpstr>
      <vt:lpstr>Times New Roman</vt:lpstr>
      <vt:lpstr>Arial</vt:lpstr>
      <vt:lpstr>Public Sans</vt:lpstr>
      <vt:lpstr>NSWG Corporate</vt:lpstr>
      <vt:lpstr>LEAP!  Section II – further advice for developing extended responses</vt:lpstr>
      <vt:lpstr>Further advice for developing extended responses </vt:lpstr>
      <vt:lpstr>Further advice for developing extended responses continued </vt:lpstr>
      <vt:lpstr>References for LEAP! – Level up your skills in section II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LEAP! Section II – further advice for developing extended responses</dc:title>
  <dc:creator>NSW Department of Education</dc:creator>
  <cp:keywords/>
  <cp:revision>2</cp:revision>
  <dcterms:created xsi:type="dcterms:W3CDTF">2023-06-15T00:26:31Z</dcterms:created>
  <dcterms:modified xsi:type="dcterms:W3CDTF">2023-06-15T00:26:49Z</dcterms:modified>
</cp:coreProperties>
</file>