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handoutMasterIdLst>
    <p:handoutMasterId r:id="rId11"/>
  </p:handoutMasterIdLst>
  <p:sldIdLst>
    <p:sldId id="323" r:id="rId2"/>
    <p:sldId id="368" r:id="rId3"/>
    <p:sldId id="408" r:id="rId4"/>
    <p:sldId id="360" r:id="rId5"/>
    <p:sldId id="363" r:id="rId6"/>
    <p:sldId id="364" r:id="rId7"/>
    <p:sldId id="365" r:id="rId8"/>
    <p:sldId id="396" r:id="rId9"/>
  </p:sldIdLst>
  <p:sldSz cx="12192000" cy="6858000"/>
  <p:notesSz cx="6858000" cy="9144000"/>
  <p:embeddedFontLst>
    <p:embeddedFont>
      <p:font typeface="Public Sans" panose="020B0604020202020204" charset="0"/>
      <p:regular r:id="rId12"/>
      <p:bold r:id="rId13"/>
      <p:italic r:id="rId14"/>
      <p:boldItalic r:id="rId15"/>
    </p:embeddedFont>
    <p:embeddedFont>
      <p:font typeface="Public Sans Light" panose="020B0604020202020204"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83A15-E68B-0B0B-1C3F-999FD2CA37A0}"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F6ACB6"/>
    <a:srgbClr val="630019"/>
    <a:srgbClr val="EBEBEB"/>
    <a:srgbClr val="F3E2E6"/>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65667-5AA6-4EFB-916E-E8A08A9FA4F8}" v="4" dt="2023-04-10T22:06:55.791"/>
    <p1510:client id="{3F1B5198-622D-EB8F-A8C0-8DC8374EF2F0}" v="6" dt="2023-04-14T03:50:59.09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Jump Sky Man - Free photo on </a:t>
            </a:r>
            <a:r>
              <a:rPr lang="en-AU" err="1">
                <a:hlinkClick r:id="rId3"/>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ducation.nsw.gov.au/content/dam/main-education/teaching-and-learning/curriculum/key-learning-areas/creative-arts/media/documents/creative-arts-s6-visual-arts-hsc-writing-module-2-break-down.pptx"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2-overview.pptx" TargetMode="External"/><Relationship Id="rId2" Type="http://schemas.openxmlformats.org/officeDocument/2006/relationships/hyperlink" Target="about:blank" TargetMode="External"/><Relationship Id="rId1" Type="http://schemas.openxmlformats.org/officeDocument/2006/relationships/slideLayout" Target="../slideLayouts/slideLayout19.xml"/><Relationship Id="rId4" Type="http://schemas.openxmlformats.org/officeDocument/2006/relationships/hyperlink" Target="https://education.nsw.gov.au/content/dam/main-education/teaching-and-learning/curriculum/key-learning-areas/creative-arts/media/documents/creative-arts-s6-visual-arts-hsc-writing-module-2-word-bank.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2-word-bank.pptx" TargetMode="External"/><Relationship Id="rId2" Type="http://schemas.openxmlformats.org/officeDocument/2006/relationships/hyperlink" Target="https://education.nsw.gov.au/content/dam/main-education/teaching-and-learning/curriculum/key-learning-areas/creative-arts/media/documents/creative-arts-s6-visual-arts-hsc-writing-module-2-overview.pptx"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II– </a:t>
            </a:r>
            <a:r>
              <a:rPr lang="en-AU" dirty="0">
                <a:solidFill>
                  <a:schemeClr val="accent4"/>
                </a:solidFill>
              </a:rPr>
              <a:t>planning your response</a:t>
            </a:r>
          </a:p>
        </p:txBody>
      </p:sp>
      <p:sp>
        <p:nvSpPr>
          <p:cNvPr id="3" name="Footer Placeholder 2">
            <a:extLst>
              <a:ext uri="{FF2B5EF4-FFF2-40B4-BE49-F238E27FC236}">
                <a16:creationId xmlns:a16="http://schemas.microsoft.com/office/drawing/2014/main" id="{188D7835-0F55-0362-55BF-F26922BFD8B8}"/>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t>Writing about HSC visual arts</a:t>
            </a:r>
            <a:endParaRPr lang="en-US"/>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2" name="Picture 1">
            <a:extLst>
              <a:ext uri="{FF2B5EF4-FFF2-40B4-BE49-F238E27FC236}">
                <a16:creationId xmlns:a16="http://schemas.microsoft.com/office/drawing/2014/main" id="{9441BCD4-309A-ADE6-52D2-42122E0982B5}"/>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0CE1EF-3A80-DB37-2408-03F68FCE1369}"/>
              </a:ext>
            </a:extLst>
          </p:cNvPr>
          <p:cNvSpPr>
            <a:spLocks noGrp="1"/>
          </p:cNvSpPr>
          <p:nvPr>
            <p:ph type="title"/>
          </p:nvPr>
        </p:nvSpPr>
        <p:spPr/>
        <p:txBody>
          <a:bodyPr/>
          <a:lstStyle/>
          <a:p>
            <a:r>
              <a:rPr lang="en-AU" dirty="0"/>
              <a:t>LEAP lessons introduction</a:t>
            </a:r>
            <a:br>
              <a:rPr lang="en-AU" dirty="0"/>
            </a:br>
            <a:endParaRPr lang="en-AU" dirty="0"/>
          </a:p>
        </p:txBody>
      </p:sp>
      <p:sp>
        <p:nvSpPr>
          <p:cNvPr id="3" name="TextBox 2">
            <a:extLst>
              <a:ext uri="{FF2B5EF4-FFF2-40B4-BE49-F238E27FC236}">
                <a16:creationId xmlns:a16="http://schemas.microsoft.com/office/drawing/2014/main" id="{7B353CCF-4F76-4313-5189-E0E3DAEAB90A}"/>
              </a:ext>
            </a:extLst>
          </p:cNvPr>
          <p:cNvSpPr txBox="1"/>
          <p:nvPr/>
        </p:nvSpPr>
        <p:spPr>
          <a:xfrm>
            <a:off x="314929" y="1654212"/>
            <a:ext cx="7043981" cy="3611694"/>
          </a:xfrm>
          <a:prstGeom prst="rect">
            <a:avLst/>
          </a:prstGeom>
          <a:noFill/>
        </p:spPr>
        <p:txBody>
          <a:bodyPr wrap="square" lIns="91440" tIns="45720" rIns="91440" bIns="45720" anchor="t">
            <a:spAutoFit/>
          </a:bodyPr>
          <a:lstStyle/>
          <a:p>
            <a:pPr>
              <a:lnSpc>
                <a:spcPct val="150000"/>
              </a:lnSpc>
            </a:pPr>
            <a:r>
              <a:rPr lang="en-AU" sz="1800" dirty="0">
                <a:solidFill>
                  <a:schemeClr val="accent1"/>
                </a:solidFill>
              </a:rPr>
              <a:t>LEAP lessons are structured in 4 parts.</a:t>
            </a:r>
          </a:p>
          <a:p>
            <a:pPr>
              <a:lnSpc>
                <a:spcPct val="150000"/>
              </a:lnSpc>
              <a:spcBef>
                <a:spcPts val="1200"/>
              </a:spcBef>
              <a:spcAft>
                <a:spcPts val="1200"/>
              </a:spcAft>
            </a:pPr>
            <a:r>
              <a:rPr lang="en-AU" sz="1800" b="1" dirty="0">
                <a:solidFill>
                  <a:schemeClr val="accent1"/>
                </a:solidFill>
              </a:rPr>
              <a:t>Learn</a:t>
            </a:r>
            <a:r>
              <a:rPr lang="en-AU" sz="1800" dirty="0">
                <a:solidFill>
                  <a:schemeClr val="accent1"/>
                </a:solidFill>
              </a:rPr>
              <a:t> – provides information about topic.</a:t>
            </a:r>
          </a:p>
          <a:p>
            <a:pPr>
              <a:lnSpc>
                <a:spcPct val="150000"/>
              </a:lnSpc>
              <a:spcBef>
                <a:spcPts val="1200"/>
              </a:spcBef>
              <a:spcAft>
                <a:spcPts val="1200"/>
              </a:spcAft>
            </a:pPr>
            <a:r>
              <a:rPr lang="en-AU" sz="1800" b="1" dirty="0">
                <a:solidFill>
                  <a:schemeClr val="accent1"/>
                </a:solidFill>
              </a:rPr>
              <a:t>Example</a:t>
            </a:r>
            <a:r>
              <a:rPr lang="en-AU" sz="1800" dirty="0">
                <a:solidFill>
                  <a:schemeClr val="accent1"/>
                </a:solidFill>
              </a:rPr>
              <a:t> – provides an example response, often using a scaffold.</a:t>
            </a:r>
          </a:p>
          <a:p>
            <a:pPr>
              <a:lnSpc>
                <a:spcPct val="150000"/>
              </a:lnSpc>
              <a:spcBef>
                <a:spcPts val="1200"/>
              </a:spcBef>
              <a:spcAft>
                <a:spcPts val="1200"/>
              </a:spcAft>
            </a:pPr>
            <a:r>
              <a:rPr lang="en-AU" sz="1800" b="1" dirty="0">
                <a:solidFill>
                  <a:schemeClr val="accent1"/>
                </a:solidFill>
              </a:rPr>
              <a:t>Apply</a:t>
            </a:r>
            <a:r>
              <a:rPr lang="en-AU" sz="1800" dirty="0">
                <a:solidFill>
                  <a:schemeClr val="accent1"/>
                </a:solidFill>
              </a:rPr>
              <a:t> – apply your learning to answer a section II question</a:t>
            </a:r>
          </a:p>
          <a:p>
            <a:pPr>
              <a:lnSpc>
                <a:spcPct val="150000"/>
              </a:lnSpc>
              <a:spcBef>
                <a:spcPts val="1200"/>
              </a:spcBef>
              <a:spcAft>
                <a:spcPts val="1200"/>
              </a:spcAft>
            </a:pPr>
            <a:r>
              <a:rPr lang="en-AU" sz="1800" b="1" dirty="0">
                <a:solidFill>
                  <a:schemeClr val="accent1"/>
                </a:solidFill>
              </a:rPr>
              <a:t>Practise</a:t>
            </a:r>
            <a:r>
              <a:rPr lang="en-AU" sz="1800" dirty="0">
                <a:solidFill>
                  <a:schemeClr val="accent1"/>
                </a:solidFill>
              </a:rPr>
              <a:t> – key points to remember when you practise in the future for assessment and examination preparation.</a:t>
            </a:r>
          </a:p>
        </p:txBody>
      </p:sp>
      <p:grpSp>
        <p:nvGrpSpPr>
          <p:cNvPr id="6" name="Group 5">
            <a:extLst>
              <a:ext uri="{FF2B5EF4-FFF2-40B4-BE49-F238E27FC236}">
                <a16:creationId xmlns:a16="http://schemas.microsoft.com/office/drawing/2014/main" id="{E2E1A7B2-A1D9-A6AA-E015-894EE04437E9}"/>
              </a:ext>
              <a:ext uri="{C183D7F6-B498-43B3-948B-1728B52AA6E4}">
                <adec:decorative xmlns:adec="http://schemas.microsoft.com/office/drawing/2017/decorative" val="1"/>
              </a:ext>
            </a:extLst>
          </p:cNvPr>
          <p:cNvGrpSpPr/>
          <p:nvPr/>
        </p:nvGrpSpPr>
        <p:grpSpPr>
          <a:xfrm>
            <a:off x="7663439" y="1654212"/>
            <a:ext cx="4228184" cy="1882994"/>
            <a:chOff x="7650194" y="1654212"/>
            <a:chExt cx="4228184" cy="1882994"/>
          </a:xfrm>
        </p:grpSpPr>
        <p:sp>
          <p:nvSpPr>
            <p:cNvPr id="7" name="Rectangle: Rounded Corners 6">
              <a:extLst>
                <a:ext uri="{FF2B5EF4-FFF2-40B4-BE49-F238E27FC236}">
                  <a16:creationId xmlns:a16="http://schemas.microsoft.com/office/drawing/2014/main" id="{17024AC3-52AC-488E-DCE7-5D0A00B84DCC}"/>
                </a:ext>
                <a:ext uri="{C183D7F6-B498-43B3-948B-1728B52AA6E4}">
                  <adec:decorative xmlns:adec="http://schemas.microsoft.com/office/drawing/2017/decorative" val="1"/>
                </a:ext>
              </a:extLst>
            </p:cNvPr>
            <p:cNvSpPr/>
            <p:nvPr/>
          </p:nvSpPr>
          <p:spPr>
            <a:xfrm>
              <a:off x="7650195" y="1654212"/>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E2AFF223-5233-4C33-7C40-AA544B2828EA}"/>
                </a:ext>
                <a:ext uri="{C183D7F6-B498-43B3-948B-1728B52AA6E4}">
                  <adec:decorative xmlns:adec="http://schemas.microsoft.com/office/drawing/2017/decorative" val="1"/>
                </a:ext>
              </a:extLst>
            </p:cNvPr>
            <p:cNvSpPr txBox="1"/>
            <p:nvPr/>
          </p:nvSpPr>
          <p:spPr>
            <a:xfrm>
              <a:off x="8246651" y="1748473"/>
              <a:ext cx="303375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solidFill>
                    <a:schemeClr val="accent1"/>
                  </a:solidFill>
                </a:rPr>
                <a:t>Breaking down the question</a:t>
              </a:r>
            </a:p>
          </p:txBody>
        </p:sp>
        <p:sp>
          <p:nvSpPr>
            <p:cNvPr id="9" name="Oval 8">
              <a:extLst>
                <a:ext uri="{FF2B5EF4-FFF2-40B4-BE49-F238E27FC236}">
                  <a16:creationId xmlns:a16="http://schemas.microsoft.com/office/drawing/2014/main" id="{CC1CBAEB-32CC-41DD-9CE1-E928C781BA3A}"/>
                </a:ext>
                <a:ext uri="{C183D7F6-B498-43B3-948B-1728B52AA6E4}">
                  <adec:decorative xmlns:adec="http://schemas.microsoft.com/office/drawing/2017/decorative" val="1"/>
                </a:ext>
              </a:extLst>
            </p:cNvPr>
            <p:cNvSpPr/>
            <p:nvPr/>
          </p:nvSpPr>
          <p:spPr>
            <a:xfrm>
              <a:off x="7650194"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L</a:t>
              </a:r>
            </a:p>
            <a:p>
              <a:pPr algn="ctr"/>
              <a:endParaRPr lang="en-AU" b="1" dirty="0"/>
            </a:p>
          </p:txBody>
        </p:sp>
        <p:sp>
          <p:nvSpPr>
            <p:cNvPr id="10" name="Oval 9">
              <a:extLst>
                <a:ext uri="{FF2B5EF4-FFF2-40B4-BE49-F238E27FC236}">
                  <a16:creationId xmlns:a16="http://schemas.microsoft.com/office/drawing/2014/main" id="{AD65C50D-9316-4420-0E53-7B4C68499085}"/>
                </a:ext>
                <a:ext uri="{C183D7F6-B498-43B3-948B-1728B52AA6E4}">
                  <adec:decorative xmlns:adec="http://schemas.microsoft.com/office/drawing/2017/decorative" val="1"/>
                </a:ext>
              </a:extLst>
            </p:cNvPr>
            <p:cNvSpPr/>
            <p:nvPr/>
          </p:nvSpPr>
          <p:spPr>
            <a:xfrm>
              <a:off x="9800926"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A</a:t>
              </a:r>
            </a:p>
            <a:p>
              <a:pPr algn="ctr"/>
              <a:endParaRPr lang="en-AU" dirty="0"/>
            </a:p>
          </p:txBody>
        </p:sp>
        <p:sp>
          <p:nvSpPr>
            <p:cNvPr id="11" name="Oval 10">
              <a:extLst>
                <a:ext uri="{FF2B5EF4-FFF2-40B4-BE49-F238E27FC236}">
                  <a16:creationId xmlns:a16="http://schemas.microsoft.com/office/drawing/2014/main" id="{1AA4E9CB-ECB2-BA48-EBF0-AA2615F56D5D}"/>
                </a:ext>
                <a:ext uri="{C183D7F6-B498-43B3-948B-1728B52AA6E4}">
                  <adec:decorative xmlns:adec="http://schemas.microsoft.com/office/drawing/2017/decorative" val="1"/>
                </a:ext>
              </a:extLst>
            </p:cNvPr>
            <p:cNvSpPr/>
            <p:nvPr/>
          </p:nvSpPr>
          <p:spPr>
            <a:xfrm>
              <a:off x="10870378"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P</a:t>
              </a:r>
            </a:p>
            <a:p>
              <a:pPr algn="ctr"/>
              <a:endParaRPr lang="en-AU" dirty="0"/>
            </a:p>
          </p:txBody>
        </p:sp>
        <p:sp>
          <p:nvSpPr>
            <p:cNvPr id="20" name="TextBox 19">
              <a:extLst>
                <a:ext uri="{FF2B5EF4-FFF2-40B4-BE49-F238E27FC236}">
                  <a16:creationId xmlns:a16="http://schemas.microsoft.com/office/drawing/2014/main" id="{76BBDC0C-078B-462A-8BBE-BCE6174F2F7B}"/>
                </a:ext>
                <a:ext uri="{C183D7F6-B498-43B3-948B-1728B52AA6E4}">
                  <adec:decorative xmlns:adec="http://schemas.microsoft.com/office/drawing/2017/decorative" val="1"/>
                </a:ext>
              </a:extLst>
            </p:cNvPr>
            <p:cNvSpPr txBox="1"/>
            <p:nvPr/>
          </p:nvSpPr>
          <p:spPr>
            <a:xfrm>
              <a:off x="7951722" y="3241862"/>
              <a:ext cx="632990" cy="206700"/>
            </a:xfrm>
            <a:prstGeom prst="rect">
              <a:avLst/>
            </a:prstGeom>
            <a:noFill/>
          </p:spPr>
          <p:txBody>
            <a:bodyPr wrap="square" lIns="0" tIns="0" rIns="0" bIns="0" rtlCol="0">
              <a:noAutofit/>
            </a:bodyPr>
            <a:lstStyle/>
            <a:p>
              <a:pPr algn="l"/>
              <a:r>
                <a:rPr lang="en-AU" sz="1200">
                  <a:solidFill>
                    <a:schemeClr val="bg1"/>
                  </a:solidFill>
                </a:rPr>
                <a:t>Learn</a:t>
              </a:r>
            </a:p>
          </p:txBody>
        </p:sp>
        <p:sp>
          <p:nvSpPr>
            <p:cNvPr id="21" name="TextBox 20">
              <a:extLst>
                <a:ext uri="{FF2B5EF4-FFF2-40B4-BE49-F238E27FC236}">
                  <a16:creationId xmlns:a16="http://schemas.microsoft.com/office/drawing/2014/main" id="{2C6594F4-B931-2E00-40ED-1D1A4DD03887}"/>
                </a:ext>
                <a:ext uri="{C183D7F6-B498-43B3-948B-1728B52AA6E4}">
                  <adec:decorative xmlns:adec="http://schemas.microsoft.com/office/drawing/2017/decorative" val="1"/>
                </a:ext>
              </a:extLst>
            </p:cNvPr>
            <p:cNvSpPr txBox="1"/>
            <p:nvPr/>
          </p:nvSpPr>
          <p:spPr>
            <a:xfrm>
              <a:off x="10099556" y="3241506"/>
              <a:ext cx="632990" cy="206700"/>
            </a:xfrm>
            <a:prstGeom prst="rect">
              <a:avLst/>
            </a:prstGeom>
            <a:noFill/>
          </p:spPr>
          <p:txBody>
            <a:bodyPr wrap="square" lIns="0" tIns="0" rIns="0" bIns="0" rtlCol="0">
              <a:noAutofit/>
            </a:bodyPr>
            <a:lstStyle/>
            <a:p>
              <a:pPr algn="l"/>
              <a:r>
                <a:rPr lang="en-AU" sz="1200">
                  <a:solidFill>
                    <a:schemeClr val="bg1"/>
                  </a:solidFill>
                </a:rPr>
                <a:t>Apply</a:t>
              </a:r>
            </a:p>
          </p:txBody>
        </p:sp>
        <p:sp>
          <p:nvSpPr>
            <p:cNvPr id="22" name="TextBox 21">
              <a:extLst>
                <a:ext uri="{FF2B5EF4-FFF2-40B4-BE49-F238E27FC236}">
                  <a16:creationId xmlns:a16="http://schemas.microsoft.com/office/drawing/2014/main" id="{021ABF47-826F-9F9C-CC69-2E05EB501C02}"/>
                </a:ext>
                <a:ext uri="{C183D7F6-B498-43B3-948B-1728B52AA6E4}">
                  <adec:decorative xmlns:adec="http://schemas.microsoft.com/office/drawing/2017/decorative" val="1"/>
                </a:ext>
              </a:extLst>
            </p:cNvPr>
            <p:cNvSpPr txBox="1"/>
            <p:nvPr/>
          </p:nvSpPr>
          <p:spPr>
            <a:xfrm>
              <a:off x="11117707" y="3241506"/>
              <a:ext cx="632990" cy="206700"/>
            </a:xfrm>
            <a:prstGeom prst="rect">
              <a:avLst/>
            </a:prstGeom>
            <a:noFill/>
          </p:spPr>
          <p:txBody>
            <a:bodyPr wrap="square" lIns="0" tIns="0" rIns="0" bIns="0" rtlCol="0">
              <a:noAutofit/>
            </a:bodyPr>
            <a:lstStyle/>
            <a:p>
              <a:pPr algn="l"/>
              <a:r>
                <a:rPr lang="en-AU" sz="1200">
                  <a:solidFill>
                    <a:schemeClr val="bg1"/>
                  </a:solidFill>
                </a:rPr>
                <a:t>Practise</a:t>
              </a:r>
            </a:p>
          </p:txBody>
        </p:sp>
        <p:sp>
          <p:nvSpPr>
            <p:cNvPr id="24" name="Oval 23">
              <a:extLst>
                <a:ext uri="{FF2B5EF4-FFF2-40B4-BE49-F238E27FC236}">
                  <a16:creationId xmlns:a16="http://schemas.microsoft.com/office/drawing/2014/main" id="{F34A4C73-B316-D464-80FC-3F50227224FF}"/>
                </a:ext>
                <a:ext uri="{C183D7F6-B498-43B3-948B-1728B52AA6E4}">
                  <adec:decorative xmlns:adec="http://schemas.microsoft.com/office/drawing/2017/decorative" val="1"/>
                </a:ext>
              </a:extLst>
            </p:cNvPr>
            <p:cNvSpPr/>
            <p:nvPr/>
          </p:nvSpPr>
          <p:spPr>
            <a:xfrm>
              <a:off x="8718873"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E</a:t>
              </a:r>
            </a:p>
            <a:p>
              <a:pPr algn="ctr"/>
              <a:endParaRPr lang="en-AU" dirty="0"/>
            </a:p>
          </p:txBody>
        </p:sp>
        <p:sp>
          <p:nvSpPr>
            <p:cNvPr id="25" name="TextBox 24">
              <a:extLst>
                <a:ext uri="{FF2B5EF4-FFF2-40B4-BE49-F238E27FC236}">
                  <a16:creationId xmlns:a16="http://schemas.microsoft.com/office/drawing/2014/main" id="{5DEDBFF4-781F-94CC-0991-36483E51F02B}"/>
                </a:ext>
                <a:ext uri="{C183D7F6-B498-43B3-948B-1728B52AA6E4}">
                  <adec:decorative xmlns:adec="http://schemas.microsoft.com/office/drawing/2017/decorative" val="1"/>
                </a:ext>
              </a:extLst>
            </p:cNvPr>
            <p:cNvSpPr txBox="1"/>
            <p:nvPr/>
          </p:nvSpPr>
          <p:spPr>
            <a:xfrm>
              <a:off x="8904668" y="3241862"/>
              <a:ext cx="723237" cy="198588"/>
            </a:xfrm>
            <a:prstGeom prst="rect">
              <a:avLst/>
            </a:prstGeom>
            <a:noFill/>
          </p:spPr>
          <p:txBody>
            <a:bodyPr wrap="square" lIns="0" tIns="0" rIns="0" bIns="0" rtlCol="0">
              <a:noAutofit/>
            </a:bodyPr>
            <a:lstStyle/>
            <a:p>
              <a:pPr algn="l"/>
              <a:r>
                <a:rPr lang="en-AU" sz="1200">
                  <a:solidFill>
                    <a:schemeClr val="bg1"/>
                  </a:solidFill>
                </a:rPr>
                <a:t>Example</a:t>
              </a:r>
            </a:p>
          </p:txBody>
        </p:sp>
      </p:grpSp>
      <p:sp>
        <p:nvSpPr>
          <p:cNvPr id="4" name="Slide Number Placeholder 3">
            <a:extLst>
              <a:ext uri="{FF2B5EF4-FFF2-40B4-BE49-F238E27FC236}">
                <a16:creationId xmlns:a16="http://schemas.microsoft.com/office/drawing/2014/main" id="{8AA94DCC-BADA-B640-D3CB-F0B5A6587F4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83889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5680-4CC7-0EAD-964A-DA0F8F5056DF}"/>
              </a:ext>
            </a:extLst>
          </p:cNvPr>
          <p:cNvSpPr>
            <a:spLocks noGrp="1"/>
          </p:cNvSpPr>
          <p:nvPr>
            <p:ph type="title"/>
          </p:nvPr>
        </p:nvSpPr>
        <p:spPr/>
        <p:txBody>
          <a:bodyPr/>
          <a:lstStyle/>
          <a:p>
            <a:r>
              <a:rPr lang="en-AU"/>
              <a:t>Essay structure overview</a:t>
            </a:r>
            <a:br>
              <a:rPr lang="en-AU"/>
            </a:br>
            <a:endParaRPr lang="en-AU" sz="1600"/>
          </a:p>
        </p:txBody>
      </p:sp>
      <p:sp>
        <p:nvSpPr>
          <p:cNvPr id="5" name="TextBox 4">
            <a:extLst>
              <a:ext uri="{FF2B5EF4-FFF2-40B4-BE49-F238E27FC236}">
                <a16:creationId xmlns:a16="http://schemas.microsoft.com/office/drawing/2014/main" id="{F644B570-AA6D-18DF-5660-05AE6520B466}"/>
              </a:ext>
            </a:extLst>
          </p:cNvPr>
          <p:cNvSpPr txBox="1"/>
          <p:nvPr/>
        </p:nvSpPr>
        <p:spPr>
          <a:xfrm>
            <a:off x="392196" y="1542782"/>
            <a:ext cx="3479899" cy="4360746"/>
          </a:xfrm>
          <a:prstGeom prst="rect">
            <a:avLst/>
          </a:prstGeom>
          <a:noFill/>
        </p:spPr>
        <p:txBody>
          <a:bodyPr wrap="square">
            <a:spAutoFit/>
          </a:bodyPr>
          <a:lstStyle/>
          <a:p>
            <a:pPr>
              <a:lnSpc>
                <a:spcPct val="115000"/>
              </a:lnSpc>
              <a:spcBef>
                <a:spcPts val="1200"/>
              </a:spcBef>
            </a:pPr>
            <a:r>
              <a:rPr lang="en-AU" sz="1800">
                <a:solidFill>
                  <a:schemeClr val="accent1"/>
                </a:solidFill>
                <a:effectLst/>
                <a:ea typeface="Arial" panose="020B0604020202020204" pitchFamily="34" charset="0"/>
                <a:cs typeface="Arial" panose="020B0604020202020204" pitchFamily="34" charset="0"/>
              </a:rPr>
              <a:t>You will learn to plan an extended response by completing a series of activities. This will include:</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matching the questions to your case study knowledge </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preparing your research material before the examination, including a visual arts word bank</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planning your response at the beginning of the examination.</a:t>
            </a:r>
            <a:endParaRPr lang="en-AU" sz="1800">
              <a:solidFill>
                <a:schemeClr val="accent1"/>
              </a:solidFill>
              <a:effectLst/>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2016B3D-B5A9-3A36-B39C-582E115F542F}"/>
              </a:ext>
            </a:extLst>
          </p:cNvPr>
          <p:cNvSpPr/>
          <p:nvPr/>
        </p:nvSpPr>
        <p:spPr>
          <a:xfrm>
            <a:off x="4281055" y="1542783"/>
            <a:ext cx="7562945" cy="4360746"/>
          </a:xfrm>
          <a:prstGeom prst="roundRect">
            <a:avLst>
              <a:gd name="adj" fmla="val 971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nSpc>
                <a:spcPct val="115000"/>
              </a:lnSpc>
              <a:spcBef>
                <a:spcPts val="1200"/>
              </a:spcBef>
            </a:pPr>
            <a:r>
              <a:rPr lang="en-AU" sz="1800" dirty="0">
                <a:solidFill>
                  <a:schemeClr val="accent1"/>
                </a:solidFill>
                <a:effectLst/>
                <a:ea typeface="Arial" panose="020B0604020202020204" pitchFamily="34" charset="0"/>
                <a:cs typeface="Arial" panose="020B0604020202020204" pitchFamily="34" charset="0"/>
              </a:rPr>
              <a:t>When writing a visual arts extended response, information is organised into paragraphs containing one main topic or idea and includes supporting evidence about artists, or artworks. </a:t>
            </a:r>
          </a:p>
          <a:p>
            <a:pPr marL="87313">
              <a:lnSpc>
                <a:spcPct val="115000"/>
              </a:lnSpc>
              <a:spcBef>
                <a:spcPts val="1200"/>
              </a:spcBef>
            </a:pPr>
            <a:r>
              <a:rPr lang="en-AU" sz="1800" dirty="0">
                <a:solidFill>
                  <a:schemeClr val="accent1"/>
                </a:solidFill>
                <a:effectLst/>
                <a:ea typeface="Arial" panose="020B0604020202020204" pitchFamily="34" charset="0"/>
                <a:cs typeface="Arial" panose="020B0604020202020204" pitchFamily="34" charset="0"/>
              </a:rPr>
              <a:t>Examination responses should connect each paragraph to both the question and your main argument or point of view that you establish in the introduction paragraph. </a:t>
            </a:r>
            <a:endParaRPr lang="en-AU" sz="1800" dirty="0">
              <a:solidFill>
                <a:schemeClr val="accent1"/>
              </a:solidFill>
              <a:effectLst/>
              <a:ea typeface="Calibri" panose="020F0502020204030204" pitchFamily="34" charset="0"/>
              <a:cs typeface="Arial" panose="020B0604020202020204" pitchFamily="34" charset="0"/>
            </a:endParaRPr>
          </a:p>
          <a:p>
            <a:pPr marL="87313">
              <a:lnSpc>
                <a:spcPct val="115000"/>
              </a:lnSpc>
              <a:spcBef>
                <a:spcPts val="1200"/>
              </a:spcBef>
            </a:pPr>
            <a:r>
              <a:rPr lang="en-AU" sz="1800" dirty="0">
                <a:solidFill>
                  <a:schemeClr val="accent1"/>
                </a:solidFill>
                <a:effectLst/>
                <a:ea typeface="Arial" panose="020B0604020202020204" pitchFamily="34" charset="0"/>
                <a:cs typeface="Arial" panose="020B0604020202020204" pitchFamily="34" charset="0"/>
              </a:rPr>
              <a:t>You will prepare a scaffolded</a:t>
            </a:r>
            <a:r>
              <a:rPr lang="en-US" sz="1800" dirty="0">
                <a:solidFill>
                  <a:schemeClr val="accent1"/>
                </a:solidFill>
                <a:effectLst/>
                <a:ea typeface="Arial" panose="020B0604020202020204" pitchFamily="34" charset="0"/>
                <a:cs typeface="Arial" panose="020B0604020202020204" pitchFamily="34" charset="0"/>
              </a:rPr>
              <a:t> sequential response to an examination question of your choice. This will include: </a:t>
            </a:r>
            <a:endParaRPr lang="en-AU" sz="1800" dirty="0">
              <a:solidFill>
                <a:schemeClr val="accent1"/>
              </a:solidFill>
              <a:effectLst/>
              <a:ea typeface="Calibri" panose="020F0502020204030204" pitchFamily="34" charset="0"/>
              <a:cs typeface="Arial" panose="020B0604020202020204" pitchFamily="34" charset="0"/>
            </a:endParaRPr>
          </a:p>
          <a:p>
            <a:pPr marL="452438"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an introduction</a:t>
            </a:r>
            <a:endParaRPr lang="en-AU" sz="1800" dirty="0">
              <a:solidFill>
                <a:schemeClr val="accent1"/>
              </a:solidFill>
              <a:effectLst/>
              <a:ea typeface="Calibri" panose="020F0502020204030204" pitchFamily="34" charset="0"/>
              <a:cs typeface="Arial" panose="020B0604020202020204" pitchFamily="34" charset="0"/>
            </a:endParaRPr>
          </a:p>
          <a:p>
            <a:pPr marL="452438"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3 paragraphs in the main body of the response </a:t>
            </a:r>
            <a:endParaRPr lang="en-AU" sz="1800" dirty="0">
              <a:solidFill>
                <a:schemeClr val="accent1"/>
              </a:solidFill>
              <a:ea typeface="Arial" panose="020B0604020202020204" pitchFamily="34" charset="0"/>
              <a:cs typeface="Arial" panose="020B0604020202020204" pitchFamily="34" charset="0"/>
            </a:endParaRPr>
          </a:p>
          <a:p>
            <a:pPr marL="452438"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rPr>
              <a:t>a conclusion.</a:t>
            </a:r>
            <a:endParaRPr lang="en-AU" dirty="0">
              <a:solidFill>
                <a:schemeClr val="accent1"/>
              </a:solidFill>
            </a:endParaRPr>
          </a:p>
        </p:txBody>
      </p:sp>
      <p:sp>
        <p:nvSpPr>
          <p:cNvPr id="4" name="Slide Number Placeholder 3">
            <a:extLst>
              <a:ext uri="{FF2B5EF4-FFF2-40B4-BE49-F238E27FC236}">
                <a16:creationId xmlns:a16="http://schemas.microsoft.com/office/drawing/2014/main" id="{DB1CEC29-A720-B96C-9976-1B7EC254699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89569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p:txBody>
          <a:bodyPr/>
          <a:lstStyle/>
          <a:p>
            <a:r>
              <a:rPr lang="en-AU" sz="3600" dirty="0"/>
              <a:t>Learn – </a:t>
            </a:r>
            <a:r>
              <a:rPr lang="en-AU" dirty="0">
                <a:solidFill>
                  <a:schemeClr val="tx2"/>
                </a:solidFill>
              </a:rPr>
              <a:t>planning</a:t>
            </a:r>
            <a:r>
              <a:rPr lang="en-AU" sz="3600" dirty="0">
                <a:solidFill>
                  <a:schemeClr val="tx2"/>
                </a:solidFill>
              </a:rPr>
              <a:t> your response</a:t>
            </a:r>
            <a:endParaRPr lang="en-AU" sz="1600" dirty="0"/>
          </a:p>
        </p:txBody>
      </p:sp>
      <p:grpSp>
        <p:nvGrpSpPr>
          <p:cNvPr id="6" name="Group 5">
            <a:extLst>
              <a:ext uri="{FF2B5EF4-FFF2-40B4-BE49-F238E27FC236}">
                <a16:creationId xmlns:a16="http://schemas.microsoft.com/office/drawing/2014/main" id="{47476CD7-A783-15C0-B43A-E7FC120D2F9B}"/>
              </a:ext>
              <a:ext uri="{C183D7F6-B498-43B3-948B-1728B52AA6E4}">
                <adec:decorative xmlns:adec="http://schemas.microsoft.com/office/drawing/2017/decorative" val="1"/>
              </a:ext>
            </a:extLst>
          </p:cNvPr>
          <p:cNvGrpSpPr/>
          <p:nvPr/>
        </p:nvGrpSpPr>
        <p:grpSpPr>
          <a:xfrm>
            <a:off x="216000" y="1008000"/>
            <a:ext cx="1440000" cy="1512423"/>
            <a:chOff x="244458" y="1482881"/>
            <a:chExt cx="1440000" cy="1512423"/>
          </a:xfrm>
        </p:grpSpPr>
        <p:sp>
          <p:nvSpPr>
            <p:cNvPr id="7" name="Oval 6">
              <a:extLst>
                <a:ext uri="{FF2B5EF4-FFF2-40B4-BE49-F238E27FC236}">
                  <a16:creationId xmlns:a16="http://schemas.microsoft.com/office/drawing/2014/main" id="{B870641E-2A35-3616-FF71-7DEBC6C5503D}"/>
                </a:ext>
                <a:ext uri="{C183D7F6-B498-43B3-948B-1728B52AA6E4}">
                  <adec:decorative xmlns:adec="http://schemas.microsoft.com/office/drawing/2017/decorative" val="1"/>
                </a:ext>
              </a:extLst>
            </p:cNvPr>
            <p:cNvSpPr/>
            <p:nvPr/>
          </p:nvSpPr>
          <p:spPr>
            <a:xfrm>
              <a:off x="244458" y="1482881"/>
              <a:ext cx="1440000" cy="14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800" dirty="0"/>
                <a:t>L</a:t>
              </a:r>
              <a:endParaRPr lang="en-AU" sz="10000" dirty="0"/>
            </a:p>
            <a:p>
              <a:pPr algn="ctr"/>
              <a:endParaRPr lang="en-AU" b="1" dirty="0"/>
            </a:p>
          </p:txBody>
        </p:sp>
        <p:sp>
          <p:nvSpPr>
            <p:cNvPr id="11" name="TextBox 10">
              <a:extLst>
                <a:ext uri="{FF2B5EF4-FFF2-40B4-BE49-F238E27FC236}">
                  <a16:creationId xmlns:a16="http://schemas.microsoft.com/office/drawing/2014/main" id="{778C8140-21F4-D13E-E698-BA6886E298EC}"/>
                </a:ext>
                <a:ext uri="{C183D7F6-B498-43B3-948B-1728B52AA6E4}">
                  <adec:decorative xmlns:adec="http://schemas.microsoft.com/office/drawing/2017/decorative" val="1"/>
                </a:ext>
              </a:extLst>
            </p:cNvPr>
            <p:cNvSpPr txBox="1"/>
            <p:nvPr/>
          </p:nvSpPr>
          <p:spPr>
            <a:xfrm>
              <a:off x="714417" y="2555037"/>
              <a:ext cx="667576" cy="440267"/>
            </a:xfrm>
            <a:prstGeom prst="rect">
              <a:avLst/>
            </a:prstGeom>
            <a:noFill/>
          </p:spPr>
          <p:txBody>
            <a:bodyPr wrap="square" lIns="0" tIns="0" rIns="0" bIns="0" rtlCol="0">
              <a:noAutofit/>
            </a:bodyPr>
            <a:lstStyle/>
            <a:p>
              <a:pPr algn="l"/>
              <a:r>
                <a:rPr lang="en-AU" sz="1800" dirty="0">
                  <a:solidFill>
                    <a:schemeClr val="bg1"/>
                  </a:solidFill>
                </a:rPr>
                <a:t>Learn</a:t>
              </a:r>
            </a:p>
          </p:txBody>
        </p:sp>
      </p:grpSp>
      <p:sp>
        <p:nvSpPr>
          <p:cNvPr id="5" name="Rectangle 4">
            <a:extLst>
              <a:ext uri="{FF2B5EF4-FFF2-40B4-BE49-F238E27FC236}">
                <a16:creationId xmlns:a16="http://schemas.microsoft.com/office/drawing/2014/main" id="{6064F02B-3E4E-D335-A4CE-79D60147B4B9}"/>
              </a:ext>
            </a:extLst>
          </p:cNvPr>
          <p:cNvSpPr/>
          <p:nvPr/>
        </p:nvSpPr>
        <p:spPr>
          <a:xfrm>
            <a:off x="2125959" y="1144831"/>
            <a:ext cx="9085857" cy="1166337"/>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a:solidFill>
                  <a:schemeClr val="accent1"/>
                </a:solidFill>
                <a:effectLst/>
                <a:ea typeface="Arial" panose="020B0604020202020204" pitchFamily="34" charset="0"/>
              </a:rPr>
              <a:t>Planning a response for the examination before you answer your chosen question will help to form a point of view, organise your knowledge and answer all parts of the question.</a:t>
            </a:r>
            <a:endParaRPr lang="en-AU" sz="1800">
              <a:solidFill>
                <a:schemeClr val="accent1"/>
              </a:solidFill>
              <a:effectLst/>
              <a:ea typeface="Calibri" panose="020F0502020204030204" pitchFamily="34" charset="0"/>
            </a:endParaRPr>
          </a:p>
        </p:txBody>
      </p:sp>
      <p:sp>
        <p:nvSpPr>
          <p:cNvPr id="10" name="TextBox 9">
            <a:extLst>
              <a:ext uri="{FF2B5EF4-FFF2-40B4-BE49-F238E27FC236}">
                <a16:creationId xmlns:a16="http://schemas.microsoft.com/office/drawing/2014/main" id="{CED65F08-6638-39D6-1B3D-EB52E51FF7AD}"/>
              </a:ext>
            </a:extLst>
          </p:cNvPr>
          <p:cNvSpPr txBox="1"/>
          <p:nvPr/>
        </p:nvSpPr>
        <p:spPr>
          <a:xfrm>
            <a:off x="360000" y="2629658"/>
            <a:ext cx="5406703" cy="3780971"/>
          </a:xfrm>
          <a:prstGeom prst="rect">
            <a:avLst/>
          </a:prstGeom>
          <a:noFill/>
        </p:spPr>
        <p:txBody>
          <a:bodyPr wrap="square">
            <a:spAutoFit/>
          </a:bodyPr>
          <a:lstStyle/>
          <a:p>
            <a:pPr>
              <a:lnSpc>
                <a:spcPct val="150000"/>
              </a:lnSpc>
              <a:spcBef>
                <a:spcPts val="1200"/>
              </a:spcBef>
            </a:pPr>
            <a:r>
              <a:rPr lang="en-AU" sz="1800" dirty="0">
                <a:solidFill>
                  <a:schemeClr val="accent1"/>
                </a:solidFill>
                <a:effectLst/>
                <a:ea typeface="Arial" panose="020B0604020202020204" pitchFamily="34" charset="0"/>
                <a:cs typeface="Arial" panose="020B0604020202020204" pitchFamily="34" charset="0"/>
              </a:rPr>
              <a:t>In this task, you will learn how to prepare a quick plan at the beginning of the written examination. You will identify your main points, what artists and artworks you will use as evidence of your argument and what key words might help to provide an informed point of view. You can do this on the first page of the examination booklet. You will need to include the steps completed in </a:t>
            </a:r>
            <a:r>
              <a:rPr lang="en-AU" sz="18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breaking down the question.</a:t>
            </a:r>
            <a:endParaRPr lang="en-AU" sz="1800" dirty="0">
              <a:solidFill>
                <a:schemeClr val="accent2"/>
              </a:solidFill>
              <a:effectLst/>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34411561-C69B-30CE-F086-2B28FCB3C0A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15" y="3038324"/>
            <a:ext cx="5060801" cy="33723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916AEC9-2AD7-CB67-9C87-DC2AA8E9AE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92186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9A94F32-14DE-5757-6436-4A721A229880}"/>
              </a:ext>
            </a:extLst>
          </p:cNvPr>
          <p:cNvSpPr>
            <a:spLocks noGrp="1"/>
          </p:cNvSpPr>
          <p:nvPr>
            <p:ph type="title"/>
          </p:nvPr>
        </p:nvSpPr>
        <p:spPr>
          <a:xfrm>
            <a:off x="360000" y="360000"/>
            <a:ext cx="10080000" cy="1036575"/>
          </a:xfrm>
        </p:spPr>
        <p:txBody>
          <a:bodyPr/>
          <a:lstStyle/>
          <a:p>
            <a:r>
              <a:rPr lang="en-AU" sz="3600" dirty="0"/>
              <a:t>Example – </a:t>
            </a:r>
            <a:r>
              <a:rPr lang="en-AU" dirty="0">
                <a:solidFill>
                  <a:schemeClr val="tx2"/>
                </a:solidFill>
              </a:rPr>
              <a:t>planning</a:t>
            </a:r>
            <a:r>
              <a:rPr lang="en-AU" sz="3600" dirty="0">
                <a:solidFill>
                  <a:schemeClr val="tx2"/>
                </a:solidFill>
              </a:rPr>
              <a:t> your response</a:t>
            </a:r>
            <a:endParaRPr lang="en-AU" sz="1600" dirty="0"/>
          </a:p>
        </p:txBody>
      </p:sp>
      <p:grpSp>
        <p:nvGrpSpPr>
          <p:cNvPr id="2" name="Group 1">
            <a:extLst>
              <a:ext uri="{FF2B5EF4-FFF2-40B4-BE49-F238E27FC236}">
                <a16:creationId xmlns:a16="http://schemas.microsoft.com/office/drawing/2014/main" id="{24EF3CF7-BC7F-098D-53A7-E83913D4C740}"/>
              </a:ext>
              <a:ext uri="{C183D7F6-B498-43B3-948B-1728B52AA6E4}">
                <adec:decorative xmlns:adec="http://schemas.microsoft.com/office/drawing/2017/decorative" val="1"/>
              </a:ext>
            </a:extLst>
          </p:cNvPr>
          <p:cNvGrpSpPr/>
          <p:nvPr/>
        </p:nvGrpSpPr>
        <p:grpSpPr>
          <a:xfrm>
            <a:off x="216000" y="1008000"/>
            <a:ext cx="1440000" cy="1440000"/>
            <a:chOff x="222250" y="1235972"/>
            <a:chExt cx="1440000" cy="1440000"/>
          </a:xfrm>
        </p:grpSpPr>
        <p:sp>
          <p:nvSpPr>
            <p:cNvPr id="8" name="Oval 7">
              <a:extLst>
                <a:ext uri="{FF2B5EF4-FFF2-40B4-BE49-F238E27FC236}">
                  <a16:creationId xmlns:a16="http://schemas.microsoft.com/office/drawing/2014/main" id="{7289483F-5533-C820-7C6D-797411F348A3}"/>
                </a:ext>
                <a:ext uri="{C183D7F6-B498-43B3-948B-1728B52AA6E4}">
                  <adec:decorative xmlns:adec="http://schemas.microsoft.com/office/drawing/2017/decorative" val="1"/>
                </a:ext>
              </a:extLst>
            </p:cNvPr>
            <p:cNvSpPr/>
            <p:nvPr/>
          </p:nvSpPr>
          <p:spPr>
            <a:xfrm>
              <a:off x="222250" y="1235972"/>
              <a:ext cx="1440000" cy="14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800" dirty="0"/>
                <a:t>E</a:t>
              </a:r>
            </a:p>
            <a:p>
              <a:pPr algn="ctr"/>
              <a:endParaRPr lang="en-AU" dirty="0"/>
            </a:p>
          </p:txBody>
        </p:sp>
        <p:sp>
          <p:nvSpPr>
            <p:cNvPr id="9" name="TextBox 8">
              <a:extLst>
                <a:ext uri="{FF2B5EF4-FFF2-40B4-BE49-F238E27FC236}">
                  <a16:creationId xmlns:a16="http://schemas.microsoft.com/office/drawing/2014/main" id="{9D90B5DC-6D3B-8EBD-C8A6-479EB819ECCC}"/>
                </a:ext>
                <a:ext uri="{C183D7F6-B498-43B3-948B-1728B52AA6E4}">
                  <adec:decorative xmlns:adec="http://schemas.microsoft.com/office/drawing/2017/decorative" val="1"/>
                </a:ext>
              </a:extLst>
            </p:cNvPr>
            <p:cNvSpPr txBox="1"/>
            <p:nvPr/>
          </p:nvSpPr>
          <p:spPr>
            <a:xfrm>
              <a:off x="500791" y="2198092"/>
              <a:ext cx="968549"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16" name="Rectangle 15">
            <a:extLst>
              <a:ext uri="{FF2B5EF4-FFF2-40B4-BE49-F238E27FC236}">
                <a16:creationId xmlns:a16="http://schemas.microsoft.com/office/drawing/2014/main" id="{51B6A05A-0113-99AE-25CF-D452EE1A9D3E}"/>
              </a:ext>
            </a:extLst>
          </p:cNvPr>
          <p:cNvSpPr/>
          <p:nvPr/>
        </p:nvSpPr>
        <p:spPr>
          <a:xfrm>
            <a:off x="1800000" y="1155287"/>
            <a:ext cx="9909400" cy="127862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spcBef>
                <a:spcPts val="600"/>
              </a:spcBef>
            </a:pPr>
            <a:r>
              <a:rPr lang="en-US" sz="1600" dirty="0">
                <a:solidFill>
                  <a:schemeClr val="accent1"/>
                </a:solidFill>
                <a:effectLst/>
                <a:ea typeface="Arial" panose="020B0604020202020204" pitchFamily="34" charset="0"/>
              </a:rPr>
              <a:t>The scaffold below can be used to plan a section II response. The example below is </a:t>
            </a:r>
            <a:r>
              <a:rPr lang="en-US" sz="1600" dirty="0">
                <a:solidFill>
                  <a:schemeClr val="accent1"/>
                </a:solidFill>
                <a:ea typeface="Arial" panose="020B0604020202020204" pitchFamily="34" charset="0"/>
              </a:rPr>
              <a:t>an example </a:t>
            </a:r>
            <a:r>
              <a:rPr lang="en-US" sz="1600" dirty="0">
                <a:solidFill>
                  <a:schemeClr val="accent1"/>
                </a:solidFill>
                <a:effectLst/>
                <a:ea typeface="Arial" panose="020B0604020202020204" pitchFamily="34" charset="0"/>
              </a:rPr>
              <a:t>for question 7 from the </a:t>
            </a:r>
            <a:r>
              <a:rPr lang="en-US" sz="1600" u="sng" dirty="0">
                <a:solidFill>
                  <a:schemeClr val="accent1"/>
                </a:solidFill>
                <a:effectLst/>
                <a:ea typeface="Arial" panose="020B0604020202020204" pitchFamily="34" charset="0"/>
                <a:hlinkClick r:id="rId2">
                  <a:extLst>
                    <a:ext uri="{A12FA001-AC4F-418D-AE19-62706E023703}">
                      <ahyp:hlinkClr xmlns:ahyp="http://schemas.microsoft.com/office/drawing/2018/hyperlinkcolor" val="tx"/>
                    </a:ext>
                  </a:extLst>
                </a:hlinkClick>
              </a:rPr>
              <a:t>Visual Arts HSC exam paper 2017</a:t>
            </a:r>
            <a:r>
              <a:rPr lang="en-US" sz="1600" u="sng" dirty="0">
                <a:solidFill>
                  <a:schemeClr val="accent1"/>
                </a:solidFill>
                <a:ea typeface="Arial" panose="020B0604020202020204" pitchFamily="34" charset="0"/>
              </a:rPr>
              <a:t>.</a:t>
            </a:r>
          </a:p>
          <a:p>
            <a:pPr>
              <a:lnSpc>
                <a:spcPct val="115000"/>
              </a:lnSpc>
              <a:spcBef>
                <a:spcPts val="600"/>
              </a:spcBef>
            </a:pPr>
            <a:r>
              <a:rPr lang="en-AU" sz="1600" dirty="0">
                <a:solidFill>
                  <a:schemeClr val="accent1"/>
                </a:solidFill>
                <a:effectLst/>
                <a:ea typeface="Arial" panose="020B0604020202020204" pitchFamily="34" charset="0"/>
              </a:rPr>
              <a:t>You have already begun to prepare this information in your case study summary completed in the first lesson </a:t>
            </a:r>
            <a:r>
              <a:rPr lang="en-US" sz="1600" u="sng" dirty="0">
                <a:solidFill>
                  <a:schemeClr val="accent2"/>
                </a:solidFill>
                <a:effectLst/>
                <a:ea typeface="Arial" panose="020B0604020202020204" pitchFamily="34" charset="0"/>
                <a:hlinkClick r:id="rId3">
                  <a:extLst>
                    <a:ext uri="{A12FA001-AC4F-418D-AE19-62706E023703}">
                      <ahyp:hlinkClr xmlns:ahyp="http://schemas.microsoft.com/office/drawing/2018/hyperlinkcolor" val="tx"/>
                    </a:ext>
                  </a:extLst>
                </a:hlinkClick>
              </a:rPr>
              <a:t>preparing summaries</a:t>
            </a:r>
            <a:r>
              <a:rPr lang="en-US" sz="1600" dirty="0">
                <a:solidFill>
                  <a:schemeClr val="accent2"/>
                </a:solidFill>
                <a:effectLst/>
                <a:ea typeface="Arial" panose="020B0604020202020204" pitchFamily="34" charset="0"/>
                <a:hlinkClick r:id="rId3">
                  <a:extLst>
                    <a:ext uri="{A12FA001-AC4F-418D-AE19-62706E023703}">
                      <ahyp:hlinkClr xmlns:ahyp="http://schemas.microsoft.com/office/drawing/2018/hyperlinkcolor" val="tx"/>
                    </a:ext>
                  </a:extLst>
                </a:hlinkClick>
              </a:rPr>
              <a:t>.</a:t>
            </a:r>
            <a:endParaRPr lang="en-AU" sz="1600" dirty="0">
              <a:solidFill>
                <a:schemeClr val="accent2"/>
              </a:solidFill>
              <a:effectLst/>
              <a:ea typeface="Calibri" panose="020F0502020204030204" pitchFamily="34" charset="0"/>
            </a:endParaRPr>
          </a:p>
        </p:txBody>
      </p:sp>
      <p:sp>
        <p:nvSpPr>
          <p:cNvPr id="6" name="TextBox 5">
            <a:extLst>
              <a:ext uri="{FF2B5EF4-FFF2-40B4-BE49-F238E27FC236}">
                <a16:creationId xmlns:a16="http://schemas.microsoft.com/office/drawing/2014/main" id="{3B36B45D-891D-70F3-FDC4-4A389A4A2A85}"/>
              </a:ext>
            </a:extLst>
          </p:cNvPr>
          <p:cNvSpPr txBox="1"/>
          <p:nvPr/>
        </p:nvSpPr>
        <p:spPr>
          <a:xfrm>
            <a:off x="222250" y="2553399"/>
            <a:ext cx="7437966" cy="369332"/>
          </a:xfrm>
          <a:prstGeom prst="rect">
            <a:avLst/>
          </a:prstGeom>
          <a:noFill/>
        </p:spPr>
        <p:txBody>
          <a:bodyPr wrap="square">
            <a:spAutoFit/>
          </a:bodyPr>
          <a:lstStyle/>
          <a:p>
            <a:r>
              <a:rPr lang="en-AU" sz="1800" dirty="0">
                <a:effectLst/>
                <a:latin typeface="+mj-lt"/>
                <a:ea typeface="Calibri" panose="020F0502020204030204" pitchFamily="34" charset="0"/>
                <a:cs typeface="Arial" panose="020B0604020202020204" pitchFamily="34" charset="0"/>
              </a:rPr>
              <a:t>Table 11: Planning your response task example</a:t>
            </a:r>
            <a:endParaRPr lang="en-AU" sz="1800" dirty="0">
              <a:latin typeface="+mj-lt"/>
              <a:cs typeface="Arial" panose="020B0604020202020204" pitchFamily="34" charset="0"/>
            </a:endParaRPr>
          </a:p>
        </p:txBody>
      </p:sp>
      <p:graphicFrame>
        <p:nvGraphicFramePr>
          <p:cNvPr id="3" name="Table 2" descr="Planning table completed with example information on components, steps to take and modelled example. &#10;In the 3rd row titled question wording the modelled example is coded to show:&#10;-Examine is a key word, &#10;-Artist, artworks and 'challenge social and political views in innovative ways are syllabus prompts&#10;-innovative ways is a concept.">
            <a:extLst>
              <a:ext uri="{FF2B5EF4-FFF2-40B4-BE49-F238E27FC236}">
                <a16:creationId xmlns:a16="http://schemas.microsoft.com/office/drawing/2014/main" id="{238588F0-6ECA-EB2F-A61E-671DB0206297}"/>
              </a:ext>
            </a:extLst>
          </p:cNvPr>
          <p:cNvGraphicFramePr>
            <a:graphicFrameLocks noGrp="1"/>
          </p:cNvGraphicFramePr>
          <p:nvPr>
            <p:extLst>
              <p:ext uri="{D42A27DB-BD31-4B8C-83A1-F6EECF244321}">
                <p14:modId xmlns:p14="http://schemas.microsoft.com/office/powerpoint/2010/main" val="26378281"/>
              </p:ext>
            </p:extLst>
          </p:nvPr>
        </p:nvGraphicFramePr>
        <p:xfrm>
          <a:off x="288732" y="2909757"/>
          <a:ext cx="11420668" cy="3895045"/>
        </p:xfrm>
        <a:graphic>
          <a:graphicData uri="http://schemas.openxmlformats.org/drawingml/2006/table">
            <a:tbl>
              <a:tblPr firstRow="1" firstCol="1" bandRow="1">
                <a:tableStyleId>{69012ECD-51FC-41F1-AA8D-1B2483CD663E}</a:tableStyleId>
              </a:tblPr>
              <a:tblGrid>
                <a:gridCol w="1619581">
                  <a:extLst>
                    <a:ext uri="{9D8B030D-6E8A-4147-A177-3AD203B41FA5}">
                      <a16:colId xmlns:a16="http://schemas.microsoft.com/office/drawing/2014/main" val="2641263135"/>
                    </a:ext>
                  </a:extLst>
                </a:gridCol>
                <a:gridCol w="3326296">
                  <a:extLst>
                    <a:ext uri="{9D8B030D-6E8A-4147-A177-3AD203B41FA5}">
                      <a16:colId xmlns:a16="http://schemas.microsoft.com/office/drawing/2014/main" val="263902758"/>
                    </a:ext>
                  </a:extLst>
                </a:gridCol>
                <a:gridCol w="6474791">
                  <a:extLst>
                    <a:ext uri="{9D8B030D-6E8A-4147-A177-3AD203B41FA5}">
                      <a16:colId xmlns:a16="http://schemas.microsoft.com/office/drawing/2014/main" val="1902129369"/>
                    </a:ext>
                  </a:extLst>
                </a:gridCol>
              </a:tblGrid>
              <a:tr h="182693">
                <a:tc>
                  <a:txBody>
                    <a:bodyPr/>
                    <a:lstStyle/>
                    <a:p>
                      <a:pPr>
                        <a:lnSpc>
                          <a:spcPct val="114000"/>
                        </a:lnSpc>
                        <a:spcBef>
                          <a:spcPts val="0"/>
                        </a:spcBef>
                        <a:spcAft>
                          <a:spcPts val="600"/>
                        </a:spcAft>
                      </a:pPr>
                      <a:r>
                        <a:rPr lang="en-AU" sz="1200">
                          <a:effectLst/>
                        </a:rPr>
                        <a:t>Component</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600"/>
                        </a:spcAft>
                      </a:pPr>
                      <a:r>
                        <a:rPr lang="en-AU" sz="1200">
                          <a:effectLst/>
                        </a:rPr>
                        <a:t>Steps to take</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600"/>
                        </a:spcAft>
                      </a:pPr>
                      <a:r>
                        <a:rPr lang="en-AU" sz="1200" dirty="0">
                          <a:effectLst/>
                        </a:rPr>
                        <a:t>Examples</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454179"/>
                  </a:ext>
                </a:extLst>
              </a:tr>
              <a:tr h="519321">
                <a:tc>
                  <a:txBody>
                    <a:bodyPr/>
                    <a:lstStyle/>
                    <a:p>
                      <a:pPr>
                        <a:lnSpc>
                          <a:spcPct val="114000"/>
                        </a:lnSpc>
                        <a:spcBef>
                          <a:spcPts val="0"/>
                        </a:spcBef>
                        <a:spcAft>
                          <a:spcPts val="0"/>
                        </a:spcAft>
                      </a:pPr>
                      <a:r>
                        <a:rPr lang="en-AU" sz="1200" dirty="0">
                          <a:effectLst/>
                        </a:rPr>
                        <a:t>Question</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14000"/>
                        </a:lnSpc>
                        <a:spcBef>
                          <a:spcPts val="0"/>
                        </a:spcBef>
                        <a:spcAft>
                          <a:spcPts val="0"/>
                        </a:spcAft>
                        <a:buFont typeface="Arial" panose="020B0604020202020204" pitchFamily="34" charset="0"/>
                        <a:buChar char="•"/>
                      </a:pPr>
                      <a:r>
                        <a:rPr lang="en-AU" sz="1200">
                          <a:effectLst/>
                        </a:rPr>
                        <a:t>Write down the question </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Examine how artists have used artworks to challenge social and political views in innovative ways. In your answer, refer to specific artists and artworks.</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573329"/>
                  </a:ext>
                </a:extLst>
              </a:tr>
              <a:tr h="600518">
                <a:tc>
                  <a:txBody>
                    <a:bodyPr/>
                    <a:lstStyle/>
                    <a:p>
                      <a:pPr>
                        <a:lnSpc>
                          <a:spcPct val="114000"/>
                        </a:lnSpc>
                        <a:spcBef>
                          <a:spcPts val="0"/>
                        </a:spcBef>
                        <a:spcAft>
                          <a:spcPts val="0"/>
                        </a:spcAft>
                      </a:pPr>
                      <a:r>
                        <a:rPr lang="en-AU" sz="1200">
                          <a:effectLst/>
                        </a:rPr>
                        <a:t>Question wording</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a:effectLst/>
                        </a:rPr>
                        <a:t>Highlight </a:t>
                      </a:r>
                      <a:r>
                        <a:rPr lang="en-AU" sz="1200">
                          <a:effectLst/>
                          <a:highlight>
                            <a:srgbClr val="CBEDFD"/>
                          </a:highlight>
                        </a:rPr>
                        <a:t>key words</a:t>
                      </a:r>
                      <a:r>
                        <a:rPr lang="en-AU" sz="1200">
                          <a:effectLst/>
                        </a:rPr>
                        <a:t>, </a:t>
                      </a:r>
                      <a:r>
                        <a:rPr lang="en-AU" sz="1200">
                          <a:effectLst/>
                          <a:highlight>
                            <a:srgbClr val="F6ACB6"/>
                          </a:highlight>
                        </a:rPr>
                        <a:t>syllabus prompts</a:t>
                      </a:r>
                      <a:r>
                        <a:rPr lang="en-AU" sz="1200">
                          <a:effectLst/>
                        </a:rPr>
                        <a:t> and </a:t>
                      </a:r>
                      <a:r>
                        <a:rPr lang="en-AU" sz="1200">
                          <a:solidFill>
                            <a:schemeClr val="bg1"/>
                          </a:solidFill>
                          <a:effectLst/>
                          <a:highlight>
                            <a:srgbClr val="000080"/>
                          </a:highlight>
                        </a:rPr>
                        <a:t>concepts</a:t>
                      </a:r>
                      <a:r>
                        <a:rPr lang="en-AU" sz="1200">
                          <a:effectLst/>
                          <a:highlight>
                            <a:srgbClr val="000080"/>
                          </a:highlight>
                        </a:rPr>
                        <a:t> </a:t>
                      </a:r>
                      <a:r>
                        <a:rPr lang="en-AU" sz="1200">
                          <a:effectLst/>
                        </a:rPr>
                        <a:t>in question</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highlight>
                            <a:srgbClr val="CBEDFD"/>
                          </a:highlight>
                        </a:rPr>
                        <a:t>Examine</a:t>
                      </a:r>
                      <a:r>
                        <a:rPr lang="en-AU" sz="1200" dirty="0">
                          <a:effectLst/>
                        </a:rPr>
                        <a:t> how </a:t>
                      </a:r>
                      <a:r>
                        <a:rPr lang="en-AU" sz="1200" dirty="0">
                          <a:effectLst/>
                          <a:highlight>
                            <a:srgbClr val="F6ACB6"/>
                          </a:highlight>
                        </a:rPr>
                        <a:t>artists </a:t>
                      </a:r>
                      <a:r>
                        <a:rPr lang="en-AU" sz="1200" dirty="0">
                          <a:effectLst/>
                        </a:rPr>
                        <a:t>have used </a:t>
                      </a:r>
                      <a:r>
                        <a:rPr lang="en-AU" sz="1200" dirty="0">
                          <a:effectLst/>
                          <a:highlight>
                            <a:srgbClr val="F6ACB6"/>
                          </a:highlight>
                        </a:rPr>
                        <a:t>artworks</a:t>
                      </a:r>
                      <a:r>
                        <a:rPr lang="en-AU" sz="1200" dirty="0">
                          <a:effectLst/>
                        </a:rPr>
                        <a:t> to </a:t>
                      </a:r>
                      <a:r>
                        <a:rPr lang="en-AU" sz="1200" dirty="0">
                          <a:effectLst/>
                          <a:highlight>
                            <a:srgbClr val="F6ACB6"/>
                          </a:highlight>
                        </a:rPr>
                        <a:t>challenge social and political views </a:t>
                      </a:r>
                      <a:r>
                        <a:rPr lang="en-AU" sz="1200" dirty="0">
                          <a:effectLst/>
                        </a:rPr>
                        <a:t>in </a:t>
                      </a:r>
                      <a:r>
                        <a:rPr lang="en-AU" sz="1200" dirty="0">
                          <a:solidFill>
                            <a:schemeClr val="bg1"/>
                          </a:solidFill>
                          <a:effectLst/>
                          <a:highlight>
                            <a:srgbClr val="000080"/>
                          </a:highlight>
                        </a:rPr>
                        <a:t>innovative ways</a:t>
                      </a:r>
                      <a:r>
                        <a:rPr lang="en-AU" sz="1200" dirty="0">
                          <a:effectLst/>
                        </a:rPr>
                        <a:t>. In your answer, refer to specific artists and artworks.</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901804"/>
                  </a:ext>
                </a:extLst>
              </a:tr>
              <a:tr h="467346">
                <a:tc>
                  <a:txBody>
                    <a:bodyPr/>
                    <a:lstStyle/>
                    <a:p>
                      <a:pPr>
                        <a:lnSpc>
                          <a:spcPct val="114000"/>
                        </a:lnSpc>
                        <a:spcBef>
                          <a:spcPts val="0"/>
                        </a:spcBef>
                        <a:spcAft>
                          <a:spcPts val="0"/>
                        </a:spcAft>
                      </a:pPr>
                      <a:r>
                        <a:rPr lang="en-AU" sz="1200">
                          <a:effectLst/>
                        </a:rPr>
                        <a:t>Concepts </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a:effectLst/>
                        </a:rPr>
                        <a:t>Outline concepts covered in the question</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challenge social and political values, innovative artmaking practices, artist as agent for change</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025958"/>
                  </a:ext>
                </a:extLst>
              </a:tr>
              <a:tr h="365385">
                <a:tc>
                  <a:txBody>
                    <a:bodyPr/>
                    <a:lstStyle/>
                    <a:p>
                      <a:pPr>
                        <a:lnSpc>
                          <a:spcPct val="114000"/>
                        </a:lnSpc>
                        <a:spcBef>
                          <a:spcPts val="0"/>
                        </a:spcBef>
                        <a:spcAft>
                          <a:spcPts val="0"/>
                        </a:spcAft>
                      </a:pPr>
                      <a:r>
                        <a:rPr lang="en-AU" sz="1200">
                          <a:effectLst/>
                        </a:rPr>
                        <a:t>Syllabus area </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a:effectLst/>
                        </a:rPr>
                        <a:t>Identify syllabus area targeted in the question</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Cultural frame/postmodern frame</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95629"/>
                  </a:ext>
                </a:extLst>
              </a:tr>
              <a:tr h="467346">
                <a:tc>
                  <a:txBody>
                    <a:bodyPr/>
                    <a:lstStyle/>
                    <a:p>
                      <a:pPr>
                        <a:lnSpc>
                          <a:spcPct val="114000"/>
                        </a:lnSpc>
                        <a:spcBef>
                          <a:spcPts val="0"/>
                        </a:spcBef>
                        <a:spcAft>
                          <a:spcPts val="0"/>
                        </a:spcAft>
                      </a:pPr>
                      <a:r>
                        <a:rPr lang="en-AU" sz="1200">
                          <a:effectLst/>
                        </a:rPr>
                        <a:t>Artists</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a:effectLst/>
                        </a:rPr>
                        <a:t>Select the best artists to fit the question from your case studies </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Goya, Ken + Julia Ken </a:t>
                      </a:r>
                      <a:r>
                        <a:rPr lang="en-AU" sz="1200" dirty="0" err="1">
                          <a:effectLst/>
                        </a:rPr>
                        <a:t>Yonetani</a:t>
                      </a:r>
                      <a:r>
                        <a:rPr lang="en-AU" sz="1200" dirty="0">
                          <a:effectLst/>
                        </a:rPr>
                        <a:t>, F.X. </a:t>
                      </a:r>
                      <a:r>
                        <a:rPr lang="en-AU" sz="1200" dirty="0" err="1">
                          <a:effectLst/>
                        </a:rPr>
                        <a:t>Harsano</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048156"/>
                  </a:ext>
                </a:extLst>
              </a:tr>
              <a:tr h="662674">
                <a:tc>
                  <a:txBody>
                    <a:bodyPr/>
                    <a:lstStyle/>
                    <a:p>
                      <a:pPr>
                        <a:lnSpc>
                          <a:spcPct val="114000"/>
                        </a:lnSpc>
                        <a:spcBef>
                          <a:spcPts val="0"/>
                        </a:spcBef>
                        <a:spcAft>
                          <a:spcPts val="0"/>
                        </a:spcAft>
                      </a:pPr>
                      <a:r>
                        <a:rPr lang="en-AU" sz="1200">
                          <a:effectLst/>
                        </a:rPr>
                        <a:t>Word list</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Choose key words from </a:t>
                      </a:r>
                      <a:r>
                        <a:rPr lang="en-AU" sz="1200" u="sng" dirty="0">
                          <a:solidFill>
                            <a:schemeClr val="accent2"/>
                          </a:solidFill>
                          <a:effectLst/>
                          <a:hlinkClick r:id="rId4">
                            <a:extLst>
                              <a:ext uri="{A12FA001-AC4F-418D-AE19-62706E023703}">
                                <ahyp:hlinkClr xmlns:ahyp="http://schemas.microsoft.com/office/drawing/2018/hyperlinkcolor" val="tx"/>
                              </a:ext>
                            </a:extLst>
                          </a:hlinkClick>
                        </a:rPr>
                        <a:t>Visual arts word bank</a:t>
                      </a:r>
                      <a:endParaRPr lang="en-AU" sz="1200"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Interrogate, conventional, social and cultural ideas, new forms and media, social critic, activist, challenge ideology, politics, values and beliefs, environmental issues, power, time and place </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429593"/>
                  </a:ext>
                </a:extLst>
              </a:tr>
              <a:tr h="586718">
                <a:tc>
                  <a:txBody>
                    <a:bodyPr/>
                    <a:lstStyle/>
                    <a:p>
                      <a:pPr>
                        <a:lnSpc>
                          <a:spcPct val="114000"/>
                        </a:lnSpc>
                        <a:spcBef>
                          <a:spcPts val="0"/>
                        </a:spcBef>
                        <a:spcAft>
                          <a:spcPts val="0"/>
                        </a:spcAft>
                      </a:pPr>
                      <a:r>
                        <a:rPr lang="en-AU" sz="1200">
                          <a:effectLst/>
                        </a:rPr>
                        <a:t>Evidence quotes</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Quote from artist that acts as evidence (not compulsory but powerful evidence)</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Bef>
                          <a:spcPts val="0"/>
                        </a:spcBef>
                        <a:spcAft>
                          <a:spcPts val="0"/>
                        </a:spcAft>
                      </a:pPr>
                      <a:r>
                        <a:rPr lang="en-AU" sz="1200" dirty="0">
                          <a:effectLst/>
                        </a:rPr>
                        <a:t>Kenneth Clark ‘the first big picture that was revolutionary in every sense of the word, in style, in subject, and in intention’.</a:t>
                      </a:r>
                      <a:endParaRPr lang="en-AU" sz="12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596030"/>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7059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Apply – </a:t>
            </a:r>
            <a:r>
              <a:rPr lang="en-AU" dirty="0">
                <a:solidFill>
                  <a:schemeClr val="tx2"/>
                </a:solidFill>
              </a:rPr>
              <a:t>planning your response</a:t>
            </a:r>
            <a:endParaRPr lang="en-AU" sz="1600" dirty="0">
              <a:solidFill>
                <a:schemeClr val="tx2"/>
              </a:solidFill>
            </a:endParaRPr>
          </a:p>
        </p:txBody>
      </p:sp>
      <p:grpSp>
        <p:nvGrpSpPr>
          <p:cNvPr id="3" name="Group 2">
            <a:extLst>
              <a:ext uri="{FF2B5EF4-FFF2-40B4-BE49-F238E27FC236}">
                <a16:creationId xmlns:a16="http://schemas.microsoft.com/office/drawing/2014/main" id="{AC440DB0-B9AD-1474-1322-455BB5735470}"/>
              </a:ext>
              <a:ext uri="{C183D7F6-B498-43B3-948B-1728B52AA6E4}">
                <adec:decorative xmlns:adec="http://schemas.microsoft.com/office/drawing/2017/decorative" val="1"/>
              </a:ext>
            </a:extLst>
          </p:cNvPr>
          <p:cNvGrpSpPr/>
          <p:nvPr/>
        </p:nvGrpSpPr>
        <p:grpSpPr>
          <a:xfrm>
            <a:off x="216000" y="1008000"/>
            <a:ext cx="1440000" cy="1440000"/>
            <a:chOff x="222250" y="1235972"/>
            <a:chExt cx="1440000" cy="1440000"/>
          </a:xfrm>
        </p:grpSpPr>
        <p:sp>
          <p:nvSpPr>
            <p:cNvPr id="6" name="Oval 5">
              <a:extLst>
                <a:ext uri="{FF2B5EF4-FFF2-40B4-BE49-F238E27FC236}">
                  <a16:creationId xmlns:a16="http://schemas.microsoft.com/office/drawing/2014/main" id="{FC7938FF-0CFE-3C8B-9D75-A1A03C448BDB}"/>
                </a:ext>
                <a:ext uri="{C183D7F6-B498-43B3-948B-1728B52AA6E4}">
                  <adec:decorative xmlns:adec="http://schemas.microsoft.com/office/drawing/2017/decorative" val="1"/>
                </a:ext>
              </a:extLst>
            </p:cNvPr>
            <p:cNvSpPr/>
            <p:nvPr/>
          </p:nvSpPr>
          <p:spPr>
            <a:xfrm>
              <a:off x="222250" y="1235972"/>
              <a:ext cx="1440000" cy="14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800" dirty="0"/>
                <a:t>A</a:t>
              </a:r>
            </a:p>
            <a:p>
              <a:pPr algn="ctr"/>
              <a:endParaRPr lang="en-AU" dirty="0"/>
            </a:p>
          </p:txBody>
        </p:sp>
        <p:sp>
          <p:nvSpPr>
            <p:cNvPr id="10" name="TextBox 9">
              <a:extLst>
                <a:ext uri="{FF2B5EF4-FFF2-40B4-BE49-F238E27FC236}">
                  <a16:creationId xmlns:a16="http://schemas.microsoft.com/office/drawing/2014/main" id="{A1172B83-0DDA-D01E-5FB4-8253DC7E7A55}"/>
                </a:ext>
                <a:ext uri="{C183D7F6-B498-43B3-948B-1728B52AA6E4}">
                  <adec:decorative xmlns:adec="http://schemas.microsoft.com/office/drawing/2017/decorative" val="1"/>
                </a:ext>
              </a:extLst>
            </p:cNvPr>
            <p:cNvSpPr txBox="1"/>
            <p:nvPr/>
          </p:nvSpPr>
          <p:spPr>
            <a:xfrm>
              <a:off x="616835" y="2198092"/>
              <a:ext cx="650829" cy="440267"/>
            </a:xfrm>
            <a:prstGeom prst="rect">
              <a:avLst/>
            </a:prstGeom>
            <a:noFill/>
          </p:spPr>
          <p:txBody>
            <a:bodyPr wrap="square" lIns="0" tIns="0" rIns="0" bIns="0" rtlCol="0">
              <a:noAutofit/>
            </a:bodyPr>
            <a:lstStyle/>
            <a:p>
              <a:pPr algn="l"/>
              <a:r>
                <a:rPr lang="en-AU" sz="1800" dirty="0">
                  <a:solidFill>
                    <a:schemeClr val="bg1"/>
                  </a:solidFill>
                </a:rPr>
                <a:t>Apply</a:t>
              </a:r>
            </a:p>
          </p:txBody>
        </p:sp>
      </p:grpSp>
      <p:sp>
        <p:nvSpPr>
          <p:cNvPr id="14" name="Rectangle 13">
            <a:extLst>
              <a:ext uri="{FF2B5EF4-FFF2-40B4-BE49-F238E27FC236}">
                <a16:creationId xmlns:a16="http://schemas.microsoft.com/office/drawing/2014/main" id="{8A96B560-5717-CF31-EBDA-8A46FE5E8E82}"/>
              </a:ext>
            </a:extLst>
          </p:cNvPr>
          <p:cNvSpPr/>
          <p:nvPr/>
        </p:nvSpPr>
        <p:spPr>
          <a:xfrm>
            <a:off x="1824400" y="1183906"/>
            <a:ext cx="9793292" cy="117472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US" sz="1600" dirty="0">
                <a:solidFill>
                  <a:srgbClr val="000000"/>
                </a:solidFill>
                <a:effectLst/>
                <a:ea typeface="Arial" panose="020B0604020202020204" pitchFamily="34" charset="0"/>
              </a:rPr>
              <a:t>Plan your response to the question you have selected by filling in the table below. </a:t>
            </a:r>
            <a:endParaRPr lang="en-AU" sz="1600" dirty="0">
              <a:effectLst/>
              <a:ea typeface="Calibri" panose="020F0502020204030204" pitchFamily="34" charset="0"/>
            </a:endParaRPr>
          </a:p>
          <a:p>
            <a:pPr>
              <a:lnSpc>
                <a:spcPct val="115000"/>
              </a:lnSpc>
              <a:spcBef>
                <a:spcPts val="1200"/>
              </a:spcBef>
            </a:pPr>
            <a:r>
              <a:rPr lang="en-AU" sz="1600" dirty="0">
                <a:solidFill>
                  <a:srgbClr val="000000"/>
                </a:solidFill>
                <a:effectLst/>
                <a:ea typeface="Arial" panose="020B0604020202020204" pitchFamily="34" charset="0"/>
              </a:rPr>
              <a:t>You have already begun to prepare this information in your case study summary completed in the first lesson </a:t>
            </a:r>
            <a:r>
              <a:rPr lang="en-US" sz="1600" u="sng" dirty="0">
                <a:solidFill>
                  <a:schemeClr val="accent2"/>
                </a:solidFill>
                <a:effectLst/>
                <a:ea typeface="Arial" panose="020B0604020202020204" pitchFamily="34" charset="0"/>
                <a:hlinkClick r:id="rId2">
                  <a:extLst>
                    <a:ext uri="{A12FA001-AC4F-418D-AE19-62706E023703}">
                      <ahyp:hlinkClr xmlns:ahyp="http://schemas.microsoft.com/office/drawing/2018/hyperlinkcolor" val="tx"/>
                    </a:ext>
                  </a:extLst>
                </a:hlinkClick>
              </a:rPr>
              <a:t>preparing summaries</a:t>
            </a:r>
            <a:r>
              <a:rPr lang="en-US" sz="1600" dirty="0">
                <a:solidFill>
                  <a:schemeClr val="accent2"/>
                </a:solidFill>
                <a:effectLst/>
                <a:ea typeface="Arial" panose="020B0604020202020204" pitchFamily="34" charset="0"/>
                <a:hlinkClick r:id="rId2">
                  <a:extLst>
                    <a:ext uri="{A12FA001-AC4F-418D-AE19-62706E023703}">
                      <ahyp:hlinkClr xmlns:ahyp="http://schemas.microsoft.com/office/drawing/2018/hyperlinkcolor" val="tx"/>
                    </a:ext>
                  </a:extLst>
                </a:hlinkClick>
              </a:rPr>
              <a:t>.</a:t>
            </a:r>
            <a:endParaRPr lang="en-AU" sz="1600" dirty="0">
              <a:effectLst/>
              <a:ea typeface="Calibri" panose="020F0502020204030204" pitchFamily="34" charset="0"/>
            </a:endParaRPr>
          </a:p>
        </p:txBody>
      </p:sp>
      <p:sp>
        <p:nvSpPr>
          <p:cNvPr id="21" name="TextBox 20">
            <a:extLst>
              <a:ext uri="{FF2B5EF4-FFF2-40B4-BE49-F238E27FC236}">
                <a16:creationId xmlns:a16="http://schemas.microsoft.com/office/drawing/2014/main" id="{43061AB0-4F92-75D4-7EE5-AB9E0AEAE745}"/>
              </a:ext>
            </a:extLst>
          </p:cNvPr>
          <p:cNvSpPr txBox="1"/>
          <p:nvPr/>
        </p:nvSpPr>
        <p:spPr>
          <a:xfrm>
            <a:off x="216000" y="2482387"/>
            <a:ext cx="11020952" cy="338554"/>
          </a:xfrm>
          <a:prstGeom prst="rect">
            <a:avLst/>
          </a:prstGeom>
          <a:noFill/>
        </p:spPr>
        <p:txBody>
          <a:bodyPr wrap="square">
            <a:spAutoFit/>
          </a:bodyPr>
          <a:lstStyle/>
          <a:p>
            <a:r>
              <a:rPr lang="en-AU" sz="1600" dirty="0">
                <a:effectLst/>
                <a:latin typeface="+mj-lt"/>
                <a:ea typeface="Calibri" panose="020F0502020204030204" pitchFamily="34" charset="0"/>
                <a:cs typeface="Arial" panose="020B0604020202020204" pitchFamily="34" charset="0"/>
              </a:rPr>
              <a:t>Table </a:t>
            </a:r>
            <a:r>
              <a:rPr lang="en-AU" sz="1600" dirty="0">
                <a:latin typeface="+mj-lt"/>
                <a:ea typeface="Calibri" panose="020F0502020204030204" pitchFamily="34" charset="0"/>
                <a:cs typeface="Arial" panose="020B0604020202020204" pitchFamily="34" charset="0"/>
              </a:rPr>
              <a:t>12</a:t>
            </a:r>
            <a:r>
              <a:rPr lang="en-AU" sz="1600" dirty="0">
                <a:effectLst/>
                <a:latin typeface="+mj-lt"/>
                <a:ea typeface="Calibri" panose="020F0502020204030204" pitchFamily="34" charset="0"/>
                <a:cs typeface="Arial" panose="020B0604020202020204" pitchFamily="34" charset="0"/>
              </a:rPr>
              <a:t>: Planning your response task</a:t>
            </a:r>
            <a:endParaRPr lang="en-AU" sz="1600" dirty="0">
              <a:latin typeface="+mj-lt"/>
              <a:cs typeface="Arial" panose="020B0604020202020204" pitchFamily="34" charset="0"/>
            </a:endParaRPr>
          </a:p>
        </p:txBody>
      </p:sp>
      <p:graphicFrame>
        <p:nvGraphicFramePr>
          <p:cNvPr id="22" name="Table 21">
            <a:extLst>
              <a:ext uri="{FF2B5EF4-FFF2-40B4-BE49-F238E27FC236}">
                <a16:creationId xmlns:a16="http://schemas.microsoft.com/office/drawing/2014/main" id="{81D61007-39E1-7263-769F-2362C00225F7}"/>
              </a:ext>
            </a:extLst>
          </p:cNvPr>
          <p:cNvGraphicFramePr>
            <a:graphicFrameLocks noGrp="1"/>
          </p:cNvGraphicFramePr>
          <p:nvPr>
            <p:extLst>
              <p:ext uri="{D42A27DB-BD31-4B8C-83A1-F6EECF244321}">
                <p14:modId xmlns:p14="http://schemas.microsoft.com/office/powerpoint/2010/main" val="662181736"/>
              </p:ext>
            </p:extLst>
          </p:nvPr>
        </p:nvGraphicFramePr>
        <p:xfrm>
          <a:off x="215999" y="2822779"/>
          <a:ext cx="11401693" cy="3898558"/>
        </p:xfrm>
        <a:graphic>
          <a:graphicData uri="http://schemas.openxmlformats.org/drawingml/2006/table">
            <a:tbl>
              <a:tblPr firstRow="1" firstCol="1" bandRow="1">
                <a:tableStyleId>{69012ECD-51FC-41F1-AA8D-1B2483CD663E}</a:tableStyleId>
              </a:tblPr>
              <a:tblGrid>
                <a:gridCol w="1616890">
                  <a:extLst>
                    <a:ext uri="{9D8B030D-6E8A-4147-A177-3AD203B41FA5}">
                      <a16:colId xmlns:a16="http://schemas.microsoft.com/office/drawing/2014/main" val="2641263135"/>
                    </a:ext>
                  </a:extLst>
                </a:gridCol>
                <a:gridCol w="3320770">
                  <a:extLst>
                    <a:ext uri="{9D8B030D-6E8A-4147-A177-3AD203B41FA5}">
                      <a16:colId xmlns:a16="http://schemas.microsoft.com/office/drawing/2014/main" val="263902758"/>
                    </a:ext>
                  </a:extLst>
                </a:gridCol>
                <a:gridCol w="6464033">
                  <a:extLst>
                    <a:ext uri="{9D8B030D-6E8A-4147-A177-3AD203B41FA5}">
                      <a16:colId xmlns:a16="http://schemas.microsoft.com/office/drawing/2014/main" val="1902129369"/>
                    </a:ext>
                  </a:extLst>
                </a:gridCol>
              </a:tblGrid>
              <a:tr h="111282">
                <a:tc>
                  <a:txBody>
                    <a:bodyPr/>
                    <a:lstStyle/>
                    <a:p>
                      <a:pPr>
                        <a:lnSpc>
                          <a:spcPct val="114000"/>
                        </a:lnSpc>
                        <a:spcBef>
                          <a:spcPts val="0"/>
                        </a:spcBef>
                        <a:spcAft>
                          <a:spcPts val="600"/>
                        </a:spcAft>
                      </a:pPr>
                      <a:r>
                        <a:rPr lang="en-AU" sz="1200">
                          <a:effectLst/>
                          <a:latin typeface="+mn-lt"/>
                        </a:rPr>
                        <a:t>Component</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Bef>
                          <a:spcPts val="0"/>
                        </a:spcBef>
                        <a:spcAft>
                          <a:spcPts val="600"/>
                        </a:spcAft>
                      </a:pPr>
                      <a:r>
                        <a:rPr lang="en-AU" sz="1200">
                          <a:effectLst/>
                          <a:latin typeface="+mn-lt"/>
                        </a:rPr>
                        <a:t>Steps to take</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Bef>
                          <a:spcPts val="0"/>
                        </a:spcBef>
                        <a:spcAft>
                          <a:spcPts val="600"/>
                        </a:spcAft>
                      </a:pPr>
                      <a:r>
                        <a:rPr lang="en-AU" sz="1200" dirty="0">
                          <a:effectLst/>
                          <a:latin typeface="+mn-lt"/>
                        </a:rPr>
                        <a:t>Your response</a:t>
                      </a: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454179"/>
                  </a:ext>
                </a:extLst>
              </a:tr>
              <a:tr h="519854">
                <a:tc>
                  <a:txBody>
                    <a:bodyPr/>
                    <a:lstStyle/>
                    <a:p>
                      <a:pPr>
                        <a:lnSpc>
                          <a:spcPct val="114000"/>
                        </a:lnSpc>
                        <a:spcBef>
                          <a:spcPts val="0"/>
                        </a:spcBef>
                        <a:spcAft>
                          <a:spcPts val="0"/>
                        </a:spcAft>
                      </a:pPr>
                      <a:r>
                        <a:rPr lang="en-AU" sz="1200" dirty="0">
                          <a:effectLst/>
                          <a:latin typeface="+mn-lt"/>
                        </a:rPr>
                        <a:t>Question</a:t>
                      </a:r>
                      <a:endParaRPr lang="en-AU" sz="1200" dirty="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a:effectLst/>
                          <a:latin typeface="+mn-lt"/>
                        </a:rPr>
                        <a:t>Write down the question </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dirty="0">
                          <a:effectLst/>
                          <a:latin typeface="+mn-lt"/>
                        </a:rPr>
                        <a:t>(add response)</a:t>
                      </a:r>
                      <a:endParaRPr lang="en-AU" sz="1200" dirty="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87573329"/>
                  </a:ext>
                </a:extLst>
              </a:tr>
              <a:tr h="601133">
                <a:tc>
                  <a:txBody>
                    <a:bodyPr/>
                    <a:lstStyle/>
                    <a:p>
                      <a:pPr>
                        <a:lnSpc>
                          <a:spcPct val="114000"/>
                        </a:lnSpc>
                        <a:spcBef>
                          <a:spcPts val="0"/>
                        </a:spcBef>
                        <a:spcAft>
                          <a:spcPts val="0"/>
                        </a:spcAft>
                      </a:pPr>
                      <a:r>
                        <a:rPr lang="en-AU" sz="1200" dirty="0">
                          <a:effectLst/>
                          <a:latin typeface="+mn-lt"/>
                        </a:rPr>
                        <a:t>Question wording</a:t>
                      </a:r>
                      <a:endParaRPr lang="en-AU" sz="1200" dirty="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a:effectLst/>
                          <a:latin typeface="+mn-lt"/>
                        </a:rPr>
                        <a:t>Highlight key words, syllabus prompts and concepts in question</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2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43901804"/>
                  </a:ext>
                </a:extLst>
              </a:tr>
              <a:tr h="467825">
                <a:tc>
                  <a:txBody>
                    <a:bodyPr/>
                    <a:lstStyle/>
                    <a:p>
                      <a:pPr>
                        <a:lnSpc>
                          <a:spcPct val="114000"/>
                        </a:lnSpc>
                        <a:spcBef>
                          <a:spcPts val="0"/>
                        </a:spcBef>
                        <a:spcAft>
                          <a:spcPts val="0"/>
                        </a:spcAft>
                      </a:pPr>
                      <a:r>
                        <a:rPr lang="en-AU" sz="1200">
                          <a:effectLst/>
                          <a:latin typeface="+mn-lt"/>
                        </a:rPr>
                        <a:t>Concepts </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a:effectLst/>
                          <a:latin typeface="+mn-lt"/>
                        </a:rPr>
                        <a:t>Outline concepts covered in the question</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2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16025958"/>
                  </a:ext>
                </a:extLst>
              </a:tr>
              <a:tr h="348330">
                <a:tc>
                  <a:txBody>
                    <a:bodyPr/>
                    <a:lstStyle/>
                    <a:p>
                      <a:pPr>
                        <a:lnSpc>
                          <a:spcPct val="114000"/>
                        </a:lnSpc>
                        <a:spcBef>
                          <a:spcPts val="0"/>
                        </a:spcBef>
                        <a:spcAft>
                          <a:spcPts val="0"/>
                        </a:spcAft>
                      </a:pPr>
                      <a:r>
                        <a:rPr lang="en-AU" sz="1200">
                          <a:effectLst/>
                          <a:latin typeface="+mn-lt"/>
                        </a:rPr>
                        <a:t>Syllabus area </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dirty="0">
                          <a:effectLst/>
                          <a:latin typeface="+mn-lt"/>
                        </a:rPr>
                        <a:t>Identify syllabus area targeted in the question</a:t>
                      </a:r>
                      <a:endParaRPr lang="en-AU" sz="1200" dirty="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2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97895629"/>
                  </a:ext>
                </a:extLst>
              </a:tr>
              <a:tr h="467825">
                <a:tc>
                  <a:txBody>
                    <a:bodyPr/>
                    <a:lstStyle/>
                    <a:p>
                      <a:pPr>
                        <a:lnSpc>
                          <a:spcPct val="114000"/>
                        </a:lnSpc>
                        <a:spcBef>
                          <a:spcPts val="0"/>
                        </a:spcBef>
                        <a:spcAft>
                          <a:spcPts val="0"/>
                        </a:spcAft>
                      </a:pPr>
                      <a:r>
                        <a:rPr lang="en-AU" sz="1200">
                          <a:effectLst/>
                          <a:latin typeface="+mn-lt"/>
                        </a:rPr>
                        <a:t>Artists</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dirty="0">
                          <a:effectLst/>
                          <a:latin typeface="+mn-lt"/>
                        </a:rPr>
                        <a:t>Select the best artists to fit the question from your case studies </a:t>
                      </a:r>
                      <a:endParaRPr lang="en-AU" sz="1200" dirty="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2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647048156"/>
                  </a:ext>
                </a:extLst>
              </a:tr>
              <a:tr h="663353">
                <a:tc>
                  <a:txBody>
                    <a:bodyPr/>
                    <a:lstStyle/>
                    <a:p>
                      <a:pPr>
                        <a:lnSpc>
                          <a:spcPct val="114000"/>
                        </a:lnSpc>
                        <a:spcBef>
                          <a:spcPts val="0"/>
                        </a:spcBef>
                        <a:spcAft>
                          <a:spcPts val="0"/>
                        </a:spcAft>
                      </a:pPr>
                      <a:r>
                        <a:rPr lang="en-AU" sz="1200">
                          <a:effectLst/>
                          <a:latin typeface="+mn-lt"/>
                        </a:rPr>
                        <a:t>Word list</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dirty="0">
                          <a:effectLst/>
                          <a:latin typeface="+mn-lt"/>
                        </a:rPr>
                        <a:t>Choose key words from </a:t>
                      </a:r>
                      <a:r>
                        <a:rPr lang="en-AU" sz="1200" u="sng" dirty="0">
                          <a:solidFill>
                            <a:schemeClr val="accent2"/>
                          </a:solidFill>
                          <a:effectLst/>
                          <a:hlinkClick r:id="rId3">
                            <a:extLst>
                              <a:ext uri="{A12FA001-AC4F-418D-AE19-62706E023703}">
                                <ahyp:hlinkClr xmlns:ahyp="http://schemas.microsoft.com/office/drawing/2018/hyperlinkcolor" val="tx"/>
                              </a:ext>
                            </a:extLst>
                          </a:hlinkClick>
                        </a:rPr>
                        <a:t>Visual arts word bank</a:t>
                      </a:r>
                      <a:endParaRPr lang="en-AU" sz="1200" dirty="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2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21429593"/>
                  </a:ext>
                </a:extLst>
              </a:tr>
              <a:tr h="587319">
                <a:tc>
                  <a:txBody>
                    <a:bodyPr/>
                    <a:lstStyle/>
                    <a:p>
                      <a:pPr>
                        <a:lnSpc>
                          <a:spcPct val="114000"/>
                        </a:lnSpc>
                        <a:spcBef>
                          <a:spcPts val="0"/>
                        </a:spcBef>
                        <a:spcAft>
                          <a:spcPts val="0"/>
                        </a:spcAft>
                      </a:pPr>
                      <a:r>
                        <a:rPr lang="en-AU" sz="1200">
                          <a:effectLst/>
                          <a:latin typeface="+mn-lt"/>
                        </a:rPr>
                        <a:t>Evidence quotes</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spcBef>
                          <a:spcPts val="0"/>
                        </a:spcBef>
                        <a:spcAft>
                          <a:spcPts val="0"/>
                        </a:spcAft>
                      </a:pPr>
                      <a:r>
                        <a:rPr lang="en-AU" sz="1200">
                          <a:effectLst/>
                          <a:latin typeface="+mn-lt"/>
                        </a:rPr>
                        <a:t>Quote from artist that acts as evidence (not compulsory but powerful evidence)</a:t>
                      </a:r>
                      <a:endParaRPr lang="en-AU" sz="1200">
                        <a:effectLst/>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2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1596030"/>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10706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EC34ED8-B763-A39F-553A-C65521F4C448}"/>
              </a:ext>
            </a:extLst>
          </p:cNvPr>
          <p:cNvSpPr>
            <a:spLocks noGrp="1"/>
          </p:cNvSpPr>
          <p:nvPr>
            <p:ph type="title"/>
          </p:nvPr>
        </p:nvSpPr>
        <p:spPr>
          <a:xfrm>
            <a:off x="360000" y="360000"/>
            <a:ext cx="10080000" cy="1008000"/>
          </a:xfrm>
        </p:spPr>
        <p:txBody>
          <a:bodyPr/>
          <a:lstStyle/>
          <a:p>
            <a:r>
              <a:rPr lang="en-AU" dirty="0"/>
              <a:t>Practise – </a:t>
            </a:r>
            <a:r>
              <a:rPr lang="en-AU" dirty="0">
                <a:solidFill>
                  <a:schemeClr val="tx2"/>
                </a:solidFill>
              </a:rPr>
              <a:t>planning your response</a:t>
            </a:r>
            <a:endParaRPr lang="en-AU" sz="1600" dirty="0">
              <a:solidFill>
                <a:schemeClr val="tx2"/>
              </a:solidFill>
            </a:endParaRPr>
          </a:p>
        </p:txBody>
      </p:sp>
      <p:grpSp>
        <p:nvGrpSpPr>
          <p:cNvPr id="5" name="Group 4">
            <a:extLst>
              <a:ext uri="{FF2B5EF4-FFF2-40B4-BE49-F238E27FC236}">
                <a16:creationId xmlns:a16="http://schemas.microsoft.com/office/drawing/2014/main" id="{A20A55B3-0E5D-5E2D-437F-A2B84F4152C5}"/>
              </a:ext>
              <a:ext uri="{C183D7F6-B498-43B3-948B-1728B52AA6E4}">
                <adec:decorative xmlns:adec="http://schemas.microsoft.com/office/drawing/2017/decorative" val="1"/>
              </a:ext>
            </a:extLst>
          </p:cNvPr>
          <p:cNvGrpSpPr/>
          <p:nvPr/>
        </p:nvGrpSpPr>
        <p:grpSpPr>
          <a:xfrm>
            <a:off x="216000" y="1008000"/>
            <a:ext cx="1440000" cy="1448267"/>
            <a:chOff x="216000" y="1008000"/>
            <a:chExt cx="1440000" cy="1448267"/>
          </a:xfrm>
        </p:grpSpPr>
        <p:sp>
          <p:nvSpPr>
            <p:cNvPr id="14" name="Oval 13">
              <a:extLst>
                <a:ext uri="{FF2B5EF4-FFF2-40B4-BE49-F238E27FC236}">
                  <a16:creationId xmlns:a16="http://schemas.microsoft.com/office/drawing/2014/main" id="{15932639-47EF-C27E-882F-3B732E5BDAEE}"/>
                </a:ext>
                <a:ext uri="{C183D7F6-B498-43B3-948B-1728B52AA6E4}">
                  <adec:decorative xmlns:adec="http://schemas.microsoft.com/office/drawing/2017/decorative" val="1"/>
                </a:ext>
              </a:extLst>
            </p:cNvPr>
            <p:cNvSpPr/>
            <p:nvPr/>
          </p:nvSpPr>
          <p:spPr>
            <a:xfrm>
              <a:off x="216000" y="1008000"/>
              <a:ext cx="1440000" cy="14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800" dirty="0"/>
                <a:t>P</a:t>
              </a:r>
            </a:p>
            <a:p>
              <a:pPr algn="ctr"/>
              <a:endParaRPr lang="en-AU" dirty="0"/>
            </a:p>
          </p:txBody>
        </p:sp>
        <p:sp>
          <p:nvSpPr>
            <p:cNvPr id="15" name="TextBox 14">
              <a:extLst>
                <a:ext uri="{FF2B5EF4-FFF2-40B4-BE49-F238E27FC236}">
                  <a16:creationId xmlns:a16="http://schemas.microsoft.com/office/drawing/2014/main" id="{6EB1B1B3-74E0-2734-CF09-92C1450F3511}"/>
                </a:ext>
                <a:ext uri="{C183D7F6-B498-43B3-948B-1728B52AA6E4}">
                  <adec:decorative xmlns:adec="http://schemas.microsoft.com/office/drawing/2017/decorative" val="1"/>
                </a:ext>
              </a:extLst>
            </p:cNvPr>
            <p:cNvSpPr txBox="1"/>
            <p:nvPr/>
          </p:nvSpPr>
          <p:spPr>
            <a:xfrm>
              <a:off x="498339" y="2016000"/>
              <a:ext cx="897118" cy="440267"/>
            </a:xfrm>
            <a:prstGeom prst="rect">
              <a:avLst/>
            </a:prstGeom>
            <a:noFill/>
          </p:spPr>
          <p:txBody>
            <a:bodyPr wrap="square" lIns="0" tIns="0" rIns="0" bIns="0" rtlCol="0">
              <a:noAutofit/>
            </a:bodyPr>
            <a:lstStyle/>
            <a:p>
              <a:pPr algn="l"/>
              <a:r>
                <a:rPr lang="en-AU" sz="1800" dirty="0">
                  <a:solidFill>
                    <a:schemeClr val="bg1"/>
                  </a:solidFill>
                </a:rPr>
                <a:t>Practise</a:t>
              </a:r>
            </a:p>
          </p:txBody>
        </p:sp>
      </p:grpSp>
      <p:sp>
        <p:nvSpPr>
          <p:cNvPr id="11" name="Rectangle: Rounded Corners 10">
            <a:extLst>
              <a:ext uri="{FF2B5EF4-FFF2-40B4-BE49-F238E27FC236}">
                <a16:creationId xmlns:a16="http://schemas.microsoft.com/office/drawing/2014/main" id="{2542F95F-B01C-FD8F-82C1-B83E3790EA1C}"/>
              </a:ext>
            </a:extLst>
          </p:cNvPr>
          <p:cNvSpPr/>
          <p:nvPr/>
        </p:nvSpPr>
        <p:spPr>
          <a:xfrm>
            <a:off x="216000" y="4359003"/>
            <a:ext cx="1723427" cy="213899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b="1" i="0" dirty="0">
                <a:solidFill>
                  <a:schemeClr val="accent1"/>
                </a:solidFill>
                <a:effectLst/>
                <a:latin typeface="Arial" panose="020B0604020202020204" pitchFamily="34" charset="0"/>
              </a:rPr>
              <a:t>* Mnemonic </a:t>
            </a:r>
            <a:r>
              <a:rPr lang="en-AU" sz="1600" b="0" i="0" dirty="0">
                <a:solidFill>
                  <a:schemeClr val="accent1"/>
                </a:solidFill>
                <a:effectLst/>
                <a:latin typeface="Arial" panose="020B0604020202020204" pitchFamily="34" charset="0"/>
              </a:rPr>
              <a:t>is any </a:t>
            </a:r>
            <a:r>
              <a:rPr lang="en-AU" sz="1600" b="0" i="0" u="none" strike="noStrike" dirty="0">
                <a:solidFill>
                  <a:schemeClr val="accent1"/>
                </a:solidFill>
                <a:effectLst/>
                <a:latin typeface="Arial" panose="020B0604020202020204" pitchFamily="34" charset="0"/>
              </a:rPr>
              <a:t>learning</a:t>
            </a:r>
            <a:r>
              <a:rPr lang="en-AU" sz="1600" u="none" strike="noStrike" dirty="0">
                <a:solidFill>
                  <a:schemeClr val="accent1"/>
                </a:solidFill>
                <a:latin typeface="Arial" panose="020B0604020202020204" pitchFamily="34" charset="0"/>
              </a:rPr>
              <a:t> </a:t>
            </a:r>
            <a:r>
              <a:rPr lang="en-AU" sz="1600" b="0" i="0" dirty="0">
                <a:solidFill>
                  <a:schemeClr val="accent1"/>
                </a:solidFill>
                <a:effectLst/>
                <a:latin typeface="Arial" panose="020B0604020202020204" pitchFamily="34" charset="0"/>
              </a:rPr>
              <a:t>technique that helps you to remember information.</a:t>
            </a:r>
            <a:endParaRPr lang="en-AU" sz="1600" dirty="0">
              <a:solidFill>
                <a:schemeClr val="accent1"/>
              </a:solidFill>
            </a:endParaRPr>
          </a:p>
        </p:txBody>
      </p:sp>
      <p:sp>
        <p:nvSpPr>
          <p:cNvPr id="7" name="Content Placeholder 6">
            <a:extLst>
              <a:ext uri="{FF2B5EF4-FFF2-40B4-BE49-F238E27FC236}">
                <a16:creationId xmlns:a16="http://schemas.microsoft.com/office/drawing/2014/main" id="{C79BB9AE-8D97-8275-7B52-CE6C0EEE582A}"/>
              </a:ext>
            </a:extLst>
          </p:cNvPr>
          <p:cNvSpPr>
            <a:spLocks noGrp="1"/>
          </p:cNvSpPr>
          <p:nvPr>
            <p:ph idx="1"/>
          </p:nvPr>
        </p:nvSpPr>
        <p:spPr>
          <a:xfrm>
            <a:off x="2083428" y="1008000"/>
            <a:ext cx="5881710" cy="5490000"/>
          </a:xfrm>
        </p:spPr>
        <p:txBody>
          <a:bodyPr/>
          <a:lstStyle/>
          <a:p>
            <a:pPr>
              <a:lnSpc>
                <a:spcPct val="150000"/>
              </a:lnSpc>
            </a:pPr>
            <a:r>
              <a:rPr lang="en-AU" sz="1800" dirty="0"/>
              <a:t>The tips below are suggestions you may use to practise the skills and knowledge in this LEAP lesson.</a:t>
            </a:r>
          </a:p>
          <a:p>
            <a:pPr marL="285750" indent="-285750">
              <a:lnSpc>
                <a:spcPct val="150000"/>
              </a:lnSpc>
              <a:buFont typeface="Arial" panose="020B0604020202020204" pitchFamily="34" charset="0"/>
              <a:buChar char="•"/>
            </a:pPr>
            <a:r>
              <a:rPr lang="en-AU" sz="1800" dirty="0"/>
              <a:t>Keep a copy of the components and steps to refer to when you are practising writing responses for section II.</a:t>
            </a:r>
          </a:p>
          <a:p>
            <a:pPr marL="285750" indent="-285750">
              <a:lnSpc>
                <a:spcPct val="150000"/>
              </a:lnSpc>
              <a:buFont typeface="Arial" panose="020B0604020202020204" pitchFamily="34" charset="0"/>
              <a:buChar char="•"/>
            </a:pPr>
            <a:r>
              <a:rPr lang="en-AU" sz="1800" dirty="0"/>
              <a:t>It can be good to practise planning responses without needing to write your ideas into a formal response to practise the planning skills</a:t>
            </a:r>
          </a:p>
          <a:p>
            <a:pPr marL="285750" indent="-285750">
              <a:lnSpc>
                <a:spcPct val="150000"/>
              </a:lnSpc>
              <a:buFont typeface="Arial" panose="020B0604020202020204" pitchFamily="34" charset="0"/>
              <a:buChar char="•"/>
            </a:pPr>
            <a:r>
              <a:rPr lang="en-AU" sz="1800" dirty="0"/>
              <a:t>Consider creating and using mnemonic* device to help remember the components, for example QQCSAWE could be Quirky Queens Can Sing Along With Emus.</a:t>
            </a:r>
          </a:p>
        </p:txBody>
      </p:sp>
      <p:sp>
        <p:nvSpPr>
          <p:cNvPr id="3" name="TextBox 2">
            <a:extLst>
              <a:ext uri="{FF2B5EF4-FFF2-40B4-BE49-F238E27FC236}">
                <a16:creationId xmlns:a16="http://schemas.microsoft.com/office/drawing/2014/main" id="{CF011A3A-23CF-92E0-494A-1A64411CA1BB}"/>
              </a:ext>
            </a:extLst>
          </p:cNvPr>
          <p:cNvSpPr txBox="1"/>
          <p:nvPr/>
        </p:nvSpPr>
        <p:spPr>
          <a:xfrm>
            <a:off x="8392566" y="1068413"/>
            <a:ext cx="2743432" cy="599173"/>
          </a:xfrm>
          <a:prstGeom prst="rect">
            <a:avLst/>
          </a:prstGeom>
          <a:noFill/>
        </p:spPr>
        <p:txBody>
          <a:bodyPr wrap="square" lIns="0" tIns="0" rIns="0" bIns="0" rtlCol="0">
            <a:noAutofit/>
          </a:bodyPr>
          <a:lstStyle/>
          <a:p>
            <a:pPr algn="l">
              <a:lnSpc>
                <a:spcPct val="114000"/>
              </a:lnSpc>
            </a:pPr>
            <a:r>
              <a:rPr lang="en-AU" sz="1800" dirty="0">
                <a:latin typeface="+mj-lt"/>
              </a:rPr>
              <a:t>Table 13: planning your response table excerpt </a:t>
            </a:r>
          </a:p>
        </p:txBody>
      </p:sp>
      <p:graphicFrame>
        <p:nvGraphicFramePr>
          <p:cNvPr id="2" name="Table 1">
            <a:extLst>
              <a:ext uri="{FF2B5EF4-FFF2-40B4-BE49-F238E27FC236}">
                <a16:creationId xmlns:a16="http://schemas.microsoft.com/office/drawing/2014/main" id="{F21B242F-451E-94A8-EB1F-94691EFCB7B2}"/>
              </a:ext>
            </a:extLst>
          </p:cNvPr>
          <p:cNvGraphicFramePr>
            <a:graphicFrameLocks noGrp="1"/>
          </p:cNvGraphicFramePr>
          <p:nvPr>
            <p:extLst>
              <p:ext uri="{D42A27DB-BD31-4B8C-83A1-F6EECF244321}">
                <p14:modId xmlns:p14="http://schemas.microsoft.com/office/powerpoint/2010/main" val="2121181452"/>
              </p:ext>
            </p:extLst>
          </p:nvPr>
        </p:nvGraphicFramePr>
        <p:xfrm>
          <a:off x="8380566" y="1749913"/>
          <a:ext cx="2743433" cy="4754183"/>
        </p:xfrm>
        <a:graphic>
          <a:graphicData uri="http://schemas.openxmlformats.org/drawingml/2006/table">
            <a:tbl>
              <a:tblPr firstRow="1" firstCol="1" bandRow="1">
                <a:tableStyleId>{69012ECD-51FC-41F1-AA8D-1B2483CD663E}</a:tableStyleId>
              </a:tblPr>
              <a:tblGrid>
                <a:gridCol w="2743433">
                  <a:extLst>
                    <a:ext uri="{9D8B030D-6E8A-4147-A177-3AD203B41FA5}">
                      <a16:colId xmlns:a16="http://schemas.microsoft.com/office/drawing/2014/main" val="1597280485"/>
                    </a:ext>
                  </a:extLst>
                </a:gridCol>
              </a:tblGrid>
              <a:tr h="354966">
                <a:tc>
                  <a:txBody>
                    <a:bodyPr/>
                    <a:lstStyle/>
                    <a:p>
                      <a:pPr>
                        <a:lnSpc>
                          <a:spcPct val="150000"/>
                        </a:lnSpc>
                        <a:spcBef>
                          <a:spcPts val="0"/>
                        </a:spcBef>
                        <a:spcAft>
                          <a:spcPts val="600"/>
                        </a:spcAft>
                      </a:pPr>
                      <a:r>
                        <a:rPr lang="en-AU" sz="1800" dirty="0">
                          <a:effectLst/>
                        </a:rPr>
                        <a:t>Component</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6900790"/>
                  </a:ext>
                </a:extLst>
              </a:tr>
              <a:tr h="639736">
                <a:tc>
                  <a:txBody>
                    <a:bodyPr/>
                    <a:lstStyle/>
                    <a:p>
                      <a:pPr>
                        <a:lnSpc>
                          <a:spcPct val="150000"/>
                        </a:lnSpc>
                        <a:spcBef>
                          <a:spcPts val="600"/>
                        </a:spcBef>
                        <a:spcAft>
                          <a:spcPts val="600"/>
                        </a:spcAft>
                      </a:pPr>
                      <a:r>
                        <a:rPr lang="en-AU" sz="1800" b="1">
                          <a:effectLst/>
                        </a:rPr>
                        <a:t>Q</a:t>
                      </a:r>
                      <a:r>
                        <a:rPr lang="en-AU" sz="1800" b="0">
                          <a:effectLst/>
                        </a:rPr>
                        <a:t>uestion</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663638"/>
                  </a:ext>
                </a:extLst>
              </a:tr>
              <a:tr h="667915">
                <a:tc>
                  <a:txBody>
                    <a:bodyPr/>
                    <a:lstStyle/>
                    <a:p>
                      <a:pPr>
                        <a:lnSpc>
                          <a:spcPct val="150000"/>
                        </a:lnSpc>
                        <a:spcBef>
                          <a:spcPts val="600"/>
                        </a:spcBef>
                        <a:spcAft>
                          <a:spcPts val="600"/>
                        </a:spcAft>
                      </a:pPr>
                      <a:r>
                        <a:rPr lang="en-AU" sz="1800" b="1">
                          <a:effectLst/>
                        </a:rPr>
                        <a:t>Q</a:t>
                      </a:r>
                      <a:r>
                        <a:rPr lang="en-AU" sz="1800" b="0">
                          <a:effectLst/>
                        </a:rPr>
                        <a:t>uestion wording</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5354699"/>
                  </a:ext>
                </a:extLst>
              </a:tr>
              <a:tr h="575709">
                <a:tc>
                  <a:txBody>
                    <a:bodyPr/>
                    <a:lstStyle/>
                    <a:p>
                      <a:pPr>
                        <a:lnSpc>
                          <a:spcPct val="150000"/>
                        </a:lnSpc>
                        <a:spcBef>
                          <a:spcPts val="600"/>
                        </a:spcBef>
                        <a:spcAft>
                          <a:spcPts val="600"/>
                        </a:spcAft>
                      </a:pPr>
                      <a:r>
                        <a:rPr lang="en-AU" sz="1800" b="1">
                          <a:effectLst/>
                        </a:rPr>
                        <a:t>C</a:t>
                      </a:r>
                      <a:r>
                        <a:rPr lang="en-AU" sz="1800" b="0">
                          <a:effectLst/>
                        </a:rPr>
                        <a:t>oncepts </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9062351"/>
                  </a:ext>
                </a:extLst>
              </a:tr>
              <a:tr h="595810">
                <a:tc>
                  <a:txBody>
                    <a:bodyPr/>
                    <a:lstStyle/>
                    <a:p>
                      <a:pPr>
                        <a:lnSpc>
                          <a:spcPct val="150000"/>
                        </a:lnSpc>
                        <a:spcBef>
                          <a:spcPts val="600"/>
                        </a:spcBef>
                        <a:spcAft>
                          <a:spcPts val="600"/>
                        </a:spcAft>
                      </a:pPr>
                      <a:r>
                        <a:rPr lang="en-AU" sz="1800" b="1">
                          <a:effectLst/>
                        </a:rPr>
                        <a:t>S</a:t>
                      </a:r>
                      <a:r>
                        <a:rPr lang="en-AU" sz="1800" b="0">
                          <a:effectLst/>
                        </a:rPr>
                        <a:t>yllabus area </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6454165"/>
                  </a:ext>
                </a:extLst>
              </a:tr>
              <a:tr h="575709">
                <a:tc>
                  <a:txBody>
                    <a:bodyPr/>
                    <a:lstStyle/>
                    <a:p>
                      <a:pPr>
                        <a:lnSpc>
                          <a:spcPct val="150000"/>
                        </a:lnSpc>
                        <a:spcBef>
                          <a:spcPts val="600"/>
                        </a:spcBef>
                        <a:spcAft>
                          <a:spcPts val="600"/>
                        </a:spcAft>
                      </a:pPr>
                      <a:r>
                        <a:rPr lang="en-AU" sz="1800" b="1">
                          <a:effectLst/>
                        </a:rPr>
                        <a:t>A</a:t>
                      </a:r>
                      <a:r>
                        <a:rPr lang="en-AU" sz="1800" b="0">
                          <a:effectLst/>
                        </a:rPr>
                        <a:t>rtists</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971699"/>
                  </a:ext>
                </a:extLst>
              </a:tr>
              <a:tr h="615484">
                <a:tc>
                  <a:txBody>
                    <a:bodyPr/>
                    <a:lstStyle/>
                    <a:p>
                      <a:pPr>
                        <a:lnSpc>
                          <a:spcPct val="150000"/>
                        </a:lnSpc>
                        <a:spcBef>
                          <a:spcPts val="600"/>
                        </a:spcBef>
                        <a:spcAft>
                          <a:spcPts val="600"/>
                        </a:spcAft>
                      </a:pPr>
                      <a:r>
                        <a:rPr lang="en-AU" sz="1800" b="1">
                          <a:effectLst/>
                        </a:rPr>
                        <a:t>W</a:t>
                      </a:r>
                      <a:r>
                        <a:rPr lang="en-AU" sz="1800" b="0">
                          <a:effectLst/>
                        </a:rPr>
                        <a:t>ord list</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249559"/>
                  </a:ext>
                </a:extLst>
              </a:tr>
              <a:tr h="722759">
                <a:tc>
                  <a:txBody>
                    <a:bodyPr/>
                    <a:lstStyle/>
                    <a:p>
                      <a:pPr>
                        <a:lnSpc>
                          <a:spcPct val="150000"/>
                        </a:lnSpc>
                        <a:spcBef>
                          <a:spcPts val="600"/>
                        </a:spcBef>
                        <a:spcAft>
                          <a:spcPts val="600"/>
                        </a:spcAft>
                      </a:pPr>
                      <a:r>
                        <a:rPr lang="en-AU" sz="1800" b="1" dirty="0">
                          <a:effectLst/>
                        </a:rPr>
                        <a:t>E</a:t>
                      </a:r>
                      <a:r>
                        <a:rPr lang="en-AU" sz="1800" b="0" dirty="0">
                          <a:effectLst/>
                        </a:rPr>
                        <a:t>vidence quotes</a:t>
                      </a:r>
                      <a:endParaRPr lang="en-AU" sz="1800" b="0" dirty="0">
                        <a:effectLst/>
                        <a:latin typeface="Arial" panose="020B0604020202020204" pitchFamily="34" charset="0"/>
                        <a:ea typeface="Calibri" panose="020F0502020204030204" pitchFamily="34" charset="0"/>
                        <a:cs typeface="Arial" panose="020B0604020202020204" pitchFamily="34" charset="0"/>
                      </a:endParaRPr>
                    </a:p>
                  </a:txBody>
                  <a:tcPr marL="42933" marR="429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1221952"/>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97949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dirty="0"/>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1277</Words>
  <Application>Microsoft Office PowerPoint</Application>
  <PresentationFormat>Widescreen</PresentationFormat>
  <Paragraphs>132</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Public Sans</vt:lpstr>
      <vt:lpstr>Public Sans Light</vt:lpstr>
      <vt:lpstr>Symbol</vt:lpstr>
      <vt:lpstr>Times New Roman</vt:lpstr>
      <vt:lpstr>NSWG Corporate</vt:lpstr>
      <vt:lpstr>LEAP!  Level up your skills in section II– planning your response</vt:lpstr>
      <vt:lpstr>LEAP lessons introduction </vt:lpstr>
      <vt:lpstr>Essay structure overview </vt:lpstr>
      <vt:lpstr>Learn – planning your response</vt:lpstr>
      <vt:lpstr>Example – planning your response</vt:lpstr>
      <vt:lpstr>Apply – planning your response</vt:lpstr>
      <vt:lpstr>Practise – planning your response</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planning your response</dc:title>
  <dc:creator>NSW Department of Education</dc:creator>
  <cp:keywords/>
  <cp:revision>2</cp:revision>
  <dcterms:created xsi:type="dcterms:W3CDTF">2023-06-15T00:42:43Z</dcterms:created>
  <dcterms:modified xsi:type="dcterms:W3CDTF">2023-06-15T00:43:04Z</dcterms:modified>
</cp:coreProperties>
</file>