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3" r:id="rId2"/>
    <p:sldId id="361" r:id="rId3"/>
    <p:sldId id="339" r:id="rId4"/>
    <p:sldId id="341" r:id="rId5"/>
    <p:sldId id="350" r:id="rId6"/>
    <p:sldId id="342" r:id="rId7"/>
    <p:sldId id="344" r:id="rId8"/>
    <p:sldId id="345" r:id="rId9"/>
    <p:sldId id="343" r:id="rId10"/>
    <p:sldId id="396" r:id="rId11"/>
  </p:sldIdLst>
  <p:sldSz cx="12192000" cy="6858000"/>
  <p:notesSz cx="6858000" cy="9144000"/>
  <p:embeddedFontLst>
    <p:embeddedFont>
      <p:font typeface="Public Sans" panose="020B0604020202020204" charset="0"/>
      <p:regular r:id="rId14"/>
      <p:bold r:id="rId15"/>
      <p:italic r:id="rId16"/>
      <p:boldItalic r:id="rId17"/>
    </p:embeddedFont>
    <p:embeddedFont>
      <p:font typeface="Public Sans 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D83A15-E68B-0B0B-1C3F-999FD2CA37A0}" name="Ravenna GREGORY" initials="RG" userId="S::ravenna.gregory@det.nsw.edu.au::f5c11ae7-6dec-403e-a7cc-ae83440d4b4a" providerId="AD"/>
  <p188:author id="{55FE7F95-A3CF-0E98-C5FC-2B8759A72201}" name="Ravenna Gregory" initials="RG" userId="S::RAVENNA.GREGORY@det.nsw.edu.au::f5c11ae7-6dec-403e-a7cc-ae83440d4b4a" providerId="AD"/>
  <p188:author id="{32BA8AA1-691A-0C5B-F8FB-874FC5D098EB}" name="Alex Manton" initials="AM" userId="S::alex.manton@det.nsw.edu.au::ac4fd86e-d6a9-402d-87ef-cfff92a16b6e" providerId="AD"/>
  <p188:author id="{002681A9-7D58-0AFA-ED9F-A780C1A6EAFE}" name="Jackie King" initials="JK" userId="S::jacquelyn.king1@det.nsw.edu.au::d8b064bb-b302-46ab-9bb5-5991f720e55b" providerId="AD"/>
  <p188:author id="{418936B8-3A4C-1AC9-3C33-D1B0387287B1}" name="Sarah Pacey" initials="SP" userId="S::sarah.pacey2@det.nsw.edu.au::4280ed20-4c42-4a59-8e7f-58f2f52d2365" providerId="AD"/>
  <p188:author id="{42C0F0FB-B4C2-4274-0CA1-A64C7F1DACA0}" name="Sarah Pacey" initials="SP" userId="S::Sarah.Pacey2@det.nsw.edu.au::4280ed20-4c42-4a59-8e7f-58f2f52d2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  <a:srgbClr val="F6ACB6"/>
    <a:srgbClr val="630019"/>
    <a:srgbClr val="EBEBEB"/>
    <a:srgbClr val="F3E2E6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AE4ED-5A91-4E19-A031-5EE80D70307C}" v="9" dt="2023-04-10T23:23:37.665"/>
    <p1510:client id="{C33C23FC-EC08-4D8E-8555-B5CDCEC3F860}" v="1" dt="2023-04-10T22:02:56.270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15/06/2023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hlinkClick r:id="rId3"/>
              </a:rPr>
              <a:t>Jump Sky Man - Free photo on </a:t>
            </a:r>
            <a:r>
              <a:rPr lang="en-AU" err="1">
                <a:hlinkClick r:id="rId3"/>
              </a:rPr>
              <a:t>Pixabay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5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nghub.ac.nz/writing/writing-paragraphs/" TargetMode="External"/><Relationship Id="rId3" Type="http://schemas.openxmlformats.org/officeDocument/2006/relationships/hyperlink" Target="https://educationstandards.nsw.edu.au/wps/portal/nesa/11-12/hsc/hsc-student-guide/glossary-keywords" TargetMode="External"/><Relationship Id="rId7" Type="http://schemas.openxmlformats.org/officeDocument/2006/relationships/hyperlink" Target="https://educationstandards.nsw.edu.au/wps/portal/nesa/resource-finder/hsc-exam-papers/2017/visual-arts-2017-hsc-exam-pack" TargetMode="External"/><Relationship Id="rId2" Type="http://schemas.openxmlformats.org/officeDocument/2006/relationships/hyperlink" Target="https://education.nsw.gov.au/about-us/copyrigh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ducationstandards.nsw.edu.au/wps/portal/nesa/resource-finder/hsc-exam-papers/2021/visual-arts-2021-hsc-exam-pack+" TargetMode="External"/><Relationship Id="rId5" Type="http://schemas.openxmlformats.org/officeDocument/2006/relationships/hyperlink" Target="https://educationstandards.nsw.edu.au/wps/portal/nesa/11-12/stage-6-learning-areas/stage-6-creative-arts/visual-arts-syllabus" TargetMode="External"/><Relationship Id="rId4" Type="http://schemas.openxmlformats.org/officeDocument/2006/relationships/hyperlink" Target="https://pixabay.com/photos/jump-sky-man-clouds-height-girl-273164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93ED8-297F-D250-24BF-56D4C9D0E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1259999"/>
            <a:ext cx="6948000" cy="2700000"/>
          </a:xfrm>
        </p:spPr>
        <p:txBody>
          <a:bodyPr anchor="t">
            <a:normAutofit/>
          </a:bodyPr>
          <a:lstStyle/>
          <a:p>
            <a:r>
              <a:rPr lang="en-AU" dirty="0"/>
              <a:t>LEAP! </a:t>
            </a:r>
            <a:br>
              <a:rPr lang="en-AU" dirty="0"/>
            </a:br>
            <a:r>
              <a:rPr lang="en-AU" dirty="0"/>
              <a:t>Level up your skills in section II – </a:t>
            </a:r>
            <a:r>
              <a:rPr lang="en-AU" dirty="0">
                <a:solidFill>
                  <a:schemeClr val="accent4"/>
                </a:solidFill>
              </a:rPr>
              <a:t>visual arts word bank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A9C05-BD11-5547-F3EE-76BAF3583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</p:spPr>
        <p:txBody>
          <a:bodyPr/>
          <a:lstStyle/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866E8-4A90-9FEF-A343-F3FD9D57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4248000"/>
            <a:ext cx="6947996" cy="1152000"/>
          </a:xfrm>
        </p:spPr>
        <p:txBody>
          <a:bodyPr anchor="b">
            <a:normAutofit/>
          </a:bodyPr>
          <a:lstStyle/>
          <a:p>
            <a:r>
              <a:rPr lang="en-AU">
                <a:effectLst/>
              </a:rPr>
              <a:t>Writing about HSC visual arts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7CA8E-A67C-88EF-B799-9923252A4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7" y="5832773"/>
            <a:ext cx="3600000" cy="39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b="0"/>
              <a:t>Creative arts curriculum team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B22192-73D7-AE13-BAEB-C56837A5D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61" r="49812"/>
          <a:stretch/>
        </p:blipFill>
        <p:spPr>
          <a:xfrm>
            <a:off x="0" y="0"/>
            <a:ext cx="307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A818-D477-16A0-1A73-CB25CB95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References for LEAP! – Level up your skills in section II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1368A-3790-0D5D-7C04-210195BFA4EF}"/>
              </a:ext>
            </a:extLst>
          </p:cNvPr>
          <p:cNvSpPr/>
          <p:nvPr/>
        </p:nvSpPr>
        <p:spPr>
          <a:xfrm>
            <a:off x="354000" y="1473708"/>
            <a:ext cx="11484000" cy="11568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41F4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Links to third-party material and websites</a:t>
            </a:r>
            <a:endParaRPr lang="en-AU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If you use the links provided in this document to access a third-party's website, you acknowledge that the terms of use, including license terms set out on the third-party's website apply to the use which may be made of the materials on that third-party website or were permitted by the </a:t>
            </a:r>
            <a:r>
              <a:rPr lang="en-US" sz="14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Copyright Act 1968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). The department accepts no responsibility for content on third-party websites.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5296-715C-B52E-A847-C20F26AD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9" y="2736272"/>
            <a:ext cx="11484000" cy="320830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All material © </a:t>
            </a:r>
            <a:r>
              <a:rPr lang="en-US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New South Wales (Department of Education), 2021</a:t>
            </a:r>
            <a:r>
              <a:rPr lang="en-US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unless otherwise indicated. All other material used by permission or under license.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 of Key Words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 NSW Education Standards Authority (NESA) for and on behalf of the Crown in right of the State of New South Wales, [2008] accessed 25/10/2022.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dirty="0" err="1"/>
              <a:t>Pixabay</a:t>
            </a:r>
            <a:r>
              <a:rPr lang="en-AU" sz="1400" dirty="0"/>
              <a:t> (2017) </a:t>
            </a:r>
            <a:r>
              <a:rPr lang="en-AU" sz="14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for joy</a:t>
            </a:r>
            <a:r>
              <a:rPr lang="en-AU" sz="1400" dirty="0">
                <a:solidFill>
                  <a:schemeClr val="accent2"/>
                </a:solidFill>
              </a:rPr>
              <a:t> </a:t>
            </a:r>
            <a:r>
              <a:rPr lang="en-AU" sz="1400" dirty="0"/>
              <a:t>[image] accessed 23/02/23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Stage 6 Syllabus</a:t>
            </a:r>
            <a:r>
              <a:rPr lang="en-US" sz="1400" dirty="0">
                <a:solidFill>
                  <a:schemeClr val="accent2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© 2016 NSW Education Standards Authority (NESA) for and on behalf of the Crown in right of the State of New South Wales.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pack 2021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Segoe UI" panose="020B0502040204020203" pitchFamily="34" charset="0"/>
                <a:cs typeface="Arial" panose="020B0604020202020204" pitchFamily="34" charset="0"/>
              </a:rPr>
              <a:t>© NSW Education Standards Authority (NESA) for and on behalf of the Crown in right of the State of New South Wales, [20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21]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pack 2017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@NSW Education Standards Authority (NESA) for and on behalf of the Crown in right of the State of New South Wales, [2017]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| NSW Education Standards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@NSW Education Standards Authority (NESA) for and on behalf of the Crown in right of the State of New South Wales, [2017]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Learning Hub </a:t>
            </a:r>
            <a:r>
              <a:rPr lang="en-AU" sz="1400" u="sng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Hub | Writing paragraphs with PEEL</a:t>
            </a:r>
            <a:r>
              <a:rPr lang="en-AU" sz="1400" dirty="0">
                <a:solidFill>
                  <a:schemeClr val="accent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[website] accessed 25/10/2022.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AU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A49B-DF5B-8ECF-1B2C-0B0219821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99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C2F33-66D7-9905-06A5-EA872933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LEAP lessons introduction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53CCF-4F76-4313-5189-E0E3DAEAB90A}"/>
              </a:ext>
            </a:extLst>
          </p:cNvPr>
          <p:cNvSpPr txBox="1"/>
          <p:nvPr/>
        </p:nvSpPr>
        <p:spPr>
          <a:xfrm>
            <a:off x="314929" y="1654212"/>
            <a:ext cx="7043981" cy="36116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accent1"/>
                </a:solidFill>
              </a:rPr>
              <a:t>LEAP lessons are structured in 4 parts.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Learn</a:t>
            </a:r>
            <a:r>
              <a:rPr lang="en-AU" sz="1800" dirty="0">
                <a:solidFill>
                  <a:schemeClr val="accent1"/>
                </a:solidFill>
              </a:rPr>
              <a:t> – provides information about topic.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Example</a:t>
            </a:r>
            <a:r>
              <a:rPr lang="en-AU" sz="1800" dirty="0">
                <a:solidFill>
                  <a:schemeClr val="accent1"/>
                </a:solidFill>
              </a:rPr>
              <a:t> – provides an example response, often using a scaffold.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Apply</a:t>
            </a:r>
            <a:r>
              <a:rPr lang="en-AU" sz="1800" dirty="0">
                <a:solidFill>
                  <a:schemeClr val="accent1"/>
                </a:solidFill>
              </a:rPr>
              <a:t> – apply your learning to answer a section II question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Practise</a:t>
            </a:r>
            <a:r>
              <a:rPr lang="en-AU" sz="1800" dirty="0">
                <a:solidFill>
                  <a:schemeClr val="accent1"/>
                </a:solidFill>
              </a:rPr>
              <a:t> – key points to remember when you practise in the future for assessment and examination preparation.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94DCC-BADA-B640-D3CB-F0B5A658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817D66-30B7-4168-FF01-853BDFA34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3439" y="1654212"/>
            <a:ext cx="4228184" cy="1882994"/>
            <a:chOff x="7650194" y="1654212"/>
            <a:chExt cx="4228184" cy="188299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F9D6BF9-09E8-17EC-7CA9-FE4781715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0195" y="1654212"/>
              <a:ext cx="4226876" cy="13083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45C6B-61BF-4184-ADAF-496558321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246651" y="1748473"/>
              <a:ext cx="303375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</a:rPr>
                <a:t>Breaking down the question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39500C-E4D3-9A2E-F87E-8ADDAA1F6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0194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L</a:t>
              </a:r>
            </a:p>
            <a:p>
              <a:pPr algn="ctr"/>
              <a:endParaRPr lang="en-AU" b="1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8A18DF-861C-4FD4-0C07-0261B7CBB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00926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A</a:t>
              </a:r>
            </a:p>
            <a:p>
              <a:pPr algn="ctr"/>
              <a:endParaRPr lang="en-AU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11FDB5-5603-5D01-BB16-317C420D3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70378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P</a:t>
              </a:r>
            </a:p>
            <a:p>
              <a:pPr algn="ctr"/>
              <a:endParaRPr lang="en-A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9FED47-053B-57FE-25A5-61A314E8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951722" y="3241862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Learn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DA290-5FD6-4858-43F5-77639F6D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099556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Apply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AE83CF-2BC1-C2AE-458C-1CF42B990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1117707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Practise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64EFF0E-456C-B0FC-F802-9F254108B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18873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E</a:t>
              </a:r>
            </a:p>
            <a:p>
              <a:pPr algn="ctr"/>
              <a:endParaRPr lang="en-AU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5F3A9A-F76C-D68F-B945-35974E53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904668" y="3241862"/>
              <a:ext cx="723237" cy="198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56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Learn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endParaRPr lang="en-AU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CA415C-260D-102F-347E-C17DBE466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F00684E-E13D-4F18-2801-500346F62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/>
                <a:t>L</a:t>
              </a:r>
            </a:p>
            <a:p>
              <a:pPr algn="ctr"/>
              <a:endParaRPr lang="en-AU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E49FE1-CF05-6C70-F539-0F570C47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Learn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2562431" y="1482882"/>
            <a:ext cx="5347130" cy="451558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80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A subject-specific word bank will help you use formal language from the syllabus to identify how and why artists make artworks in the artworld.</a:t>
            </a:r>
            <a:endParaRPr lang="en-AU" sz="180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80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These visual arts-specific words can be used throughout your response, to explain your point of view and connect evidence to the main points. </a:t>
            </a:r>
            <a:endParaRPr lang="en-A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35D8C56-1E6E-7047-B535-13B68CC5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4810" y="2057758"/>
            <a:ext cx="3614750" cy="3242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0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task 1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564420-82D4-8EA7-C3E0-54DEC7A8A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D00E0B-1AC6-553B-727B-06A224012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/>
                <a:t>E</a:t>
              </a:r>
            </a:p>
            <a:p>
              <a:pPr algn="ctr"/>
              <a:endParaRPr lang="en-AU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1F607-329F-0887-74E9-6923B4828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73931" y="2826508"/>
              <a:ext cx="941054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Example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86580A-E441-D1E5-A827-97DF723F01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803585" y="1576101"/>
            <a:ext cx="9040415" cy="1341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through the word bank key words and phrases on the next slide. </a:t>
            </a:r>
            <a:endParaRPr lang="en-AU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Match these ‘subject-specific terms’ against the correct syllabus content in table 4. </a:t>
            </a:r>
            <a:endParaRPr lang="en-AU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F9D8F-3615-8542-69DD-AA7C2316C2B9}"/>
              </a:ext>
            </a:extLst>
          </p:cNvPr>
          <p:cNvSpPr txBox="1"/>
          <p:nvPr/>
        </p:nvSpPr>
        <p:spPr>
          <a:xfrm>
            <a:off x="2723949" y="3174182"/>
            <a:ext cx="7519918" cy="702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800">
                <a:solidFill>
                  <a:schemeClr val="accent1"/>
                </a:solidFill>
                <a:ea typeface="Calibri" panose="020F0502020204030204" pitchFamily="34" charset="0"/>
              </a:rPr>
              <a:t>An example answer</a:t>
            </a:r>
            <a:r>
              <a:rPr lang="en-AU" sz="180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for artmaking practice has been provided in the first row of the table 5.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D5C17B3-3026-848C-9AB5-05CC98C88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324276" y="3877280"/>
            <a:ext cx="653924" cy="29541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AEE7C53-02E6-A7F7-B4AA-51526249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47" y="4103232"/>
            <a:ext cx="69797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5: Syllabus content with subject-specific terms excerpt</a:t>
            </a:r>
            <a:endParaRPr kumimoji="0" lang="en-AU" altLang="en-US" sz="32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aphicFrame>
        <p:nvGraphicFramePr>
          <p:cNvPr id="10" name="Table 9" descr="Table 2 syllabus content with subject-specific terms excerpt. 3 columns called syllabus content area, syllabus content and subject specific terms. 1 row underneath called Practice : artistic activity is teh work of artists to produce artworks">
            <a:extLst>
              <a:ext uri="{FF2B5EF4-FFF2-40B4-BE49-F238E27FC236}">
                <a16:creationId xmlns:a16="http://schemas.microsoft.com/office/drawing/2014/main" id="{EEDB1790-4503-947C-8769-D1D72980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73341"/>
              </p:ext>
            </p:extLst>
          </p:nvPr>
        </p:nvGraphicFramePr>
        <p:xfrm>
          <a:off x="812800" y="4472564"/>
          <a:ext cx="11031201" cy="18399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34464">
                  <a:extLst>
                    <a:ext uri="{9D8B030D-6E8A-4147-A177-3AD203B41FA5}">
                      <a16:colId xmlns:a16="http://schemas.microsoft.com/office/drawing/2014/main" val="399571618"/>
                    </a:ext>
                  </a:extLst>
                </a:gridCol>
                <a:gridCol w="4994829">
                  <a:extLst>
                    <a:ext uri="{9D8B030D-6E8A-4147-A177-3AD203B41FA5}">
                      <a16:colId xmlns:a16="http://schemas.microsoft.com/office/drawing/2014/main" val="3149473575"/>
                    </a:ext>
                  </a:extLst>
                </a:gridCol>
                <a:gridCol w="3601908">
                  <a:extLst>
                    <a:ext uri="{9D8B030D-6E8A-4147-A177-3AD203B41FA5}">
                      <a16:colId xmlns:a16="http://schemas.microsoft.com/office/drawing/2014/main" val="993625346"/>
                    </a:ext>
                  </a:extLst>
                </a:gridCol>
              </a:tblGrid>
              <a:tr h="2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Syllabus content area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Syllabus content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Subject-specific terms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920894"/>
                  </a:ext>
                </a:extLst>
              </a:tr>
              <a:tr h="908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Practice:</a:t>
                      </a:r>
                      <a:r>
                        <a:rPr lang="en-AU" sz="1800">
                          <a:effectLst/>
                        </a:rPr>
                        <a:t> artistic activity is the work of artists to produce artworks.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Artmaking </a:t>
                      </a:r>
                      <a:r>
                        <a:rPr lang="en-AU" sz="1800">
                          <a:effectLst/>
                        </a:rPr>
                        <a:t>practice: artists’ ideas and actions, why and how artists make artworks.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800" dirty="0">
                          <a:effectLst/>
                        </a:rPr>
                        <a:t>intentions, concepts, conceptual practice, artists decisions, actions, choices, processes, material practice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60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693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C6765C-2326-3DA4-4BAA-D8F6FEB0E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BAA16E3-4DA1-B200-976E-B4F78A82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/>
                <a:t>A</a:t>
              </a:r>
            </a:p>
            <a:p>
              <a:pPr algn="ctr"/>
              <a:endParaRPr lang="en-AU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02DFBC-F6F6-2B35-009F-46D293FF7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2996" y="1287115"/>
            <a:ext cx="9497580" cy="10080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through the word bank key words and phrases on thi</a:t>
            </a:r>
            <a:r>
              <a:rPr lang="en-AU" sz="1600" dirty="0">
                <a:solidFill>
                  <a:srgbClr val="000000"/>
                </a:solidFill>
                <a:ea typeface="Calibri" panose="020F0502020204030204" pitchFamily="34" charset="0"/>
              </a:rPr>
              <a:t>s slide.</a:t>
            </a:r>
            <a:endParaRPr lang="en-AU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Match these ‘subject-specific terms’ against the correct syllabus content in tables 6 – 8. </a:t>
            </a:r>
            <a:endParaRPr lang="en-AU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E975D-BB59-8AA7-3CC4-A9EDBDE6382F}"/>
              </a:ext>
            </a:extLst>
          </p:cNvPr>
          <p:cNvSpPr txBox="1"/>
          <p:nvPr/>
        </p:nvSpPr>
        <p:spPr>
          <a:xfrm>
            <a:off x="2232996" y="2295115"/>
            <a:ext cx="9959004" cy="4400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Subject-specific terms include: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forms, materials, techniques, approach, subject matter, composition, appropriation, symbolism, presentation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artist's ideas, intentions and concepts, conceptual practice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artist's decisions, actions, choices, processes, material practice, realistic, still life, figurative, abstract, conceptual, traditional, contemporary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painting, sculpture, architecture, installation, land art, design, time-based media, video, digital, photography, interactive media, performance art, site specific art, graffiti art, documented forms, emergent technologies, and forms, changing role of art, artistic conventions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site, gallery, public space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composition, symmetry, movement, scale, formal elements, materials, techniques and forms, symbolism, sign, codes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 educated, general public, art writers, curators, patrons, changing role of audiences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physical, intellectual, emotional, spiritual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nterrogate, conventional, social and cultural issues, reinterpret, subvert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appropriation, pastiche, new media, irony, humour, satire, parody, wit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social, political, physical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 issues, technological advances, environmental events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critic, documenter, activist, recorder, explorer, environmentalist, changing roles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philosophy, class, gender, ideology, religion, politics, values and beliefs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power, cultural identity, time and place </a:t>
            </a: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subconscious, dreams, memory, emotions, intuition, imagination, sensory impact.</a:t>
            </a:r>
            <a:endParaRPr lang="en-AU" sz="11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38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word bank – part 1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BB2B9-F956-BE8C-3D9E-4676E6E0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82E03C7-6F4B-97BE-428C-263E0B566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/>
                <a:t>A</a:t>
              </a:r>
            </a:p>
            <a:p>
              <a:pPr algn="ctr"/>
              <a:endParaRPr lang="en-AU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76938E-FE58-37F7-A189-14396A0C1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458" y="4176911"/>
            <a:ext cx="2267736" cy="176023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accent1"/>
                </a:solidFill>
              </a:rPr>
              <a:t>P</a:t>
            </a:r>
            <a:r>
              <a:rPr lang="en-AU" sz="1800" dirty="0">
                <a:solidFill>
                  <a:schemeClr val="accent1"/>
                </a:solidFill>
                <a:effectLst/>
              </a:rPr>
              <a:t>ractice – artistic activity is the work of artists to produce artworks.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C4E430-25EA-499D-F686-FAF091FC61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734684" y="1718697"/>
            <a:ext cx="8790316" cy="10080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Read through the word bank key words and phrases on slide 5.</a:t>
            </a:r>
            <a:endParaRPr lang="en-AU" sz="18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 the terms that apply to practice and add them to this table.</a:t>
            </a:r>
            <a:endParaRPr lang="en-AU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684" y="3111234"/>
            <a:ext cx="3542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6: Syllabus content with subject-specific terms – practice</a:t>
            </a:r>
            <a:endParaRPr kumimoji="0" lang="en-AU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3" name="Table 12" descr="Table 2 syllabus content with subject-specific terms . 3 columns called syllabus content area, syllabus content and subject specific terms. 2 rows underneath, both are called Practice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22859"/>
              </p:ext>
            </p:extLst>
          </p:nvPr>
        </p:nvGraphicFramePr>
        <p:xfrm>
          <a:off x="2734684" y="3483885"/>
          <a:ext cx="8790316" cy="24532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32039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3400264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3758013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25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Syllabus content area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Syllabus content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Subject-specific terms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516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Practice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Artmaking </a:t>
                      </a:r>
                      <a:r>
                        <a:rPr lang="en-AU" sz="1600">
                          <a:effectLst/>
                        </a:rPr>
                        <a:t>practice: artists’ ideas and actions, why and how artists make artworks.</a:t>
                      </a:r>
                      <a:endParaRPr lang="en-A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intentions, concepts, conceptual practice, artists decisions, actions, choices, processes, material 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78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Practice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600" dirty="0">
                          <a:effectLst/>
                        </a:rPr>
                        <a:t>Art criticism and art history practice: how art writers critically and historically interpret and explain artworks over time.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(add words here)</a:t>
                      </a:r>
                      <a:endParaRPr lang="en-A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10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</a:t>
            </a:r>
            <a:r>
              <a:rPr lang="en-AU">
                <a:solidFill>
                  <a:schemeClr val="tx2"/>
                </a:solidFill>
              </a:rPr>
              <a:t>word bank – part 2</a:t>
            </a:r>
            <a:endParaRPr lang="en-AU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03106-D436-D1D6-69A2-89BDF6D0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45EAD4-C738-A218-0CA9-C75B330A8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/>
                <a:t>A</a:t>
              </a:r>
            </a:p>
            <a:p>
              <a:pPr algn="ctr"/>
              <a:endParaRPr lang="en-AU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CF8597-E33E-83C6-C568-CED0F81A6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458" y="3814784"/>
            <a:ext cx="2367197" cy="288121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>
                <a:solidFill>
                  <a:schemeClr val="accent1"/>
                </a:solidFill>
              </a:rPr>
              <a:t>Frames – </a:t>
            </a:r>
            <a:r>
              <a:rPr lang="en-US" sz="1800">
                <a:solidFill>
                  <a:schemeClr val="accent1"/>
                </a:solidFill>
                <a:effectLst/>
              </a:rPr>
              <a:t> </a:t>
            </a:r>
            <a:r>
              <a:rPr lang="en-AU" sz="1800">
                <a:solidFill>
                  <a:schemeClr val="accent1"/>
                </a:solidFill>
                <a:effectLst/>
              </a:rPr>
              <a:t>different points of view help interpret artists/artworks, and aid understanding and meaning in artworks. </a:t>
            </a:r>
            <a:endParaRPr lang="en-AU" sz="180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2ABE5-0408-FA70-77C7-366E904A33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750623" y="1163869"/>
            <a:ext cx="8885475" cy="10080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800" b="1" dirty="0">
                <a:solidFill>
                  <a:srgbClr val="000000"/>
                </a:solidFill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Read through the word bank key words and phrases on slide 5.</a:t>
            </a:r>
            <a:endParaRPr lang="en-AU" sz="18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 the terms that apply to the frames and add them to this table</a:t>
            </a: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en-AU" sz="1800" dirty="0">
              <a:ea typeface="Calibri" panose="020F050202020403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624" y="2191106"/>
            <a:ext cx="3542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/>
              </a:rPr>
              <a:t>Table 7: Syllabus content with subject-specific terms – </a:t>
            </a:r>
            <a:r>
              <a:rPr lang="en-AU" altLang="en-US" sz="1800" dirty="0">
                <a:latin typeface="+mj-lt"/>
                <a:ea typeface="Calibri" panose="020F0502020204030204" pitchFamily="34" charset="0"/>
                <a:cs typeface="Arial"/>
              </a:rPr>
              <a:t>frames</a:t>
            </a:r>
            <a:endParaRPr kumimoji="0" lang="en-AU" altLang="en-US" sz="18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aphicFrame>
        <p:nvGraphicFramePr>
          <p:cNvPr id="13" name="Table 12" descr="Table 3 syllabus content with subject-specific terms - frames. 3 columns called syllabus content area, syllabus content and subject specific terms. 4 rows underneath all called frames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13881"/>
              </p:ext>
            </p:extLst>
          </p:nvPr>
        </p:nvGraphicFramePr>
        <p:xfrm>
          <a:off x="2750623" y="2579674"/>
          <a:ext cx="8790316" cy="409945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32039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3700289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3457988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495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Syllabus content area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Syllabus content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Subject-specific terms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75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Frames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400">
                          <a:effectLst/>
                        </a:rPr>
                        <a:t>Structural frame: how artists use visual language, symbol systems and conventions to create meaning.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82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Frames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400">
                          <a:effectLst/>
                        </a:rPr>
                        <a:t>Cultural frame: how artists communicate meanings about power, shared social and cultural identity.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  <a:tr h="101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Frames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</a:rPr>
                        <a:t>Subjective frame: how artists reflect deeply felt and sensory experiences and perceptions of the world to communicate meaning.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33882"/>
                  </a:ext>
                </a:extLst>
              </a:tr>
              <a:tr h="101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Frames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400" dirty="0">
                          <a:effectLst/>
                        </a:rPr>
                        <a:t>Postmodern frame: how artists challenge ideas about art and society, apply new technical, philosophical, theoretical, and interpretive perspectives to artmaking.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91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task 1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  <a:br>
              <a:rPr lang="en-AU" dirty="0">
                <a:solidFill>
                  <a:schemeClr val="tx2"/>
                </a:solidFill>
              </a:rPr>
            </a:br>
            <a:endParaRPr lang="en-AU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47CC9D-C94F-A67C-256D-14E387DF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166610-85F7-6BA4-0504-C06E613EE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A</a:t>
              </a:r>
            </a:p>
            <a:p>
              <a:pPr algn="ctr"/>
              <a:endParaRPr lang="en-AU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9A7AC-0CB2-92D4-8E5C-16484BC7B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10670" y="2826508"/>
              <a:ext cx="66757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A51530-BC0D-70DE-B7B7-D6CC1CE8BA84}"/>
              </a:ext>
            </a:extLst>
          </p:cNvPr>
          <p:cNvSpPr/>
          <p:nvPr/>
        </p:nvSpPr>
        <p:spPr>
          <a:xfrm>
            <a:off x="244458" y="3797915"/>
            <a:ext cx="2367197" cy="288121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Conceptual framework – 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roles and relationships between artworld agencies.</a:t>
            </a:r>
            <a:endParaRPr lang="en-AU" sz="18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E842D-C732-2D95-5D77-4A9AA7A35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750622" y="1155033"/>
            <a:ext cx="8885475" cy="12829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800" b="1" dirty="0">
                <a:solidFill>
                  <a:srgbClr val="000000"/>
                </a:solidFill>
                <a:ea typeface="Calibri" panose="020F0502020204030204" pitchFamily="34" charset="0"/>
              </a:rPr>
              <a:t>Task instructions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Read through the word bank key words and phrases on slide 5.</a:t>
            </a:r>
            <a:endParaRPr lang="en-AU" sz="18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AU" sz="180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en-A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 the terms that apply to the conceptual framework and add them to this table.</a:t>
            </a:r>
            <a:endParaRPr lang="en-AU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4C1B4E-173E-D78C-5C35-F5FE71A7A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622" y="2457176"/>
            <a:ext cx="3542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/>
              </a:rPr>
              <a:t>Table 8: Syllabus content with subject-specific terms – </a:t>
            </a:r>
            <a:r>
              <a:rPr lang="en-AU" altLang="en-US" sz="1800" dirty="0">
                <a:latin typeface="+mj-lt"/>
                <a:ea typeface="Calibri" panose="020F0502020204030204" pitchFamily="34" charset="0"/>
                <a:cs typeface="Arial"/>
              </a:rPr>
              <a:t>conceptual</a:t>
            </a:r>
            <a:r>
              <a:rPr kumimoji="0" lang="en-AU" altLang="en-US" sz="1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Arial"/>
              </a:rPr>
              <a:t> framework</a:t>
            </a:r>
            <a:endParaRPr kumimoji="0" lang="en-AU" altLang="en-US" sz="1800" i="0" u="none" strike="noStrike" cap="none" normalizeH="0" baseline="0" dirty="0">
              <a:ln>
                <a:noFill/>
              </a:ln>
              <a:effectLst/>
              <a:latin typeface="+mj-lt"/>
              <a:cs typeface="Arial"/>
            </a:endParaRPr>
          </a:p>
        </p:txBody>
      </p:sp>
      <p:graphicFrame>
        <p:nvGraphicFramePr>
          <p:cNvPr id="13" name="Table 12" descr="Table 4 syllabus content with subject-specific terms - conceptual framework. 3 columns called syllabus content area, syllabus content and subject specific terms. 4 rows underneath called conceptual framework, one fore each agency.">
            <a:extLst>
              <a:ext uri="{FF2B5EF4-FFF2-40B4-BE49-F238E27FC236}">
                <a16:creationId xmlns:a16="http://schemas.microsoft.com/office/drawing/2014/main" id="{3CD55472-B29B-6918-3639-1EB0B5415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67623"/>
              </p:ext>
            </p:extLst>
          </p:nvPr>
        </p:nvGraphicFramePr>
        <p:xfrm>
          <a:off x="2750621" y="2845744"/>
          <a:ext cx="8885475" cy="38589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49707">
                  <a:extLst>
                    <a:ext uri="{9D8B030D-6E8A-4147-A177-3AD203B41FA5}">
                      <a16:colId xmlns:a16="http://schemas.microsoft.com/office/drawing/2014/main" val="3615512163"/>
                    </a:ext>
                  </a:extLst>
                </a:gridCol>
                <a:gridCol w="3740346">
                  <a:extLst>
                    <a:ext uri="{9D8B030D-6E8A-4147-A177-3AD203B41FA5}">
                      <a16:colId xmlns:a16="http://schemas.microsoft.com/office/drawing/2014/main" val="3174490352"/>
                    </a:ext>
                  </a:extLst>
                </a:gridCol>
                <a:gridCol w="3495422">
                  <a:extLst>
                    <a:ext uri="{9D8B030D-6E8A-4147-A177-3AD203B41FA5}">
                      <a16:colId xmlns:a16="http://schemas.microsoft.com/office/drawing/2014/main" val="1417467591"/>
                    </a:ext>
                  </a:extLst>
                </a:gridCol>
              </a:tblGrid>
              <a:tr h="466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Syllabus content area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Syllabus content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Subject-specific terms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 anchor="ctr"/>
                </a:tc>
                <a:extLst>
                  <a:ext uri="{0D108BD9-81ED-4DB2-BD59-A6C34878D82A}">
                    <a16:rowId xmlns:a16="http://schemas.microsoft.com/office/drawing/2014/main" val="3218407537"/>
                  </a:ext>
                </a:extLst>
              </a:tr>
              <a:tr h="709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Conceptual framework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Artwork:</a:t>
                      </a:r>
                      <a:r>
                        <a:rPr lang="en-AU" sz="1400">
                          <a:effectLst/>
                        </a:rPr>
                        <a:t> type of artwork, how the artwork is presented, visual properties of the artwork, function of artwork.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0346"/>
                  </a:ext>
                </a:extLst>
              </a:tr>
              <a:tr h="95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Conceptual framework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Artist: intention </a:t>
                      </a:r>
                      <a:r>
                        <a:rPr lang="en-AU" sz="1400">
                          <a:effectLst/>
                        </a:rPr>
                        <a:t>and role of the artist, collaborations and other work methods, influences of groups, movements, influence of personal history.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20038"/>
                  </a:ext>
                </a:extLst>
              </a:tr>
              <a:tr h="751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Conceptual framework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Audience: type </a:t>
                      </a:r>
                      <a:r>
                        <a:rPr lang="en-AU" sz="1400">
                          <a:effectLst/>
                        </a:rPr>
                        <a:t>of audience, changing role of the audience change over, audience interaction and response.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33882"/>
                  </a:ext>
                </a:extLst>
              </a:tr>
              <a:tr h="95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Conceptual framework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World: artists </a:t>
                      </a:r>
                      <a:r>
                        <a:rPr lang="en-AU" sz="1400" dirty="0">
                          <a:effectLst/>
                        </a:rPr>
                        <a:t>informed by their interactions with specific event, issues, interests, ideas, how these interactions may change over time.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(add words here)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27" marR="36627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09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8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43F17C-67D9-0962-146E-69DDBF0A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/>
          <a:p>
            <a:r>
              <a:rPr lang="en-AU" dirty="0"/>
              <a:t>Practise – </a:t>
            </a:r>
            <a:r>
              <a:rPr lang="en-AU" dirty="0">
                <a:solidFill>
                  <a:schemeClr val="tx2"/>
                </a:solidFill>
              </a:rPr>
              <a:t>visual arts word bank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910B5-4C3E-0615-2BA9-1F498F0A9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1800000" cy="1800000"/>
            <a:chOff x="244458" y="1482881"/>
            <a:chExt cx="1800000" cy="180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C9FF17-3CAF-DA4A-05E5-AFE2C4062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P</a:t>
              </a:r>
            </a:p>
            <a:p>
              <a:pPr algn="ctr"/>
              <a:endParaRPr lang="en-AU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F7B083-4FE9-AC93-5BCC-864EB3597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73290" y="2826508"/>
              <a:ext cx="942336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48471E-763B-F064-D7E4-A7DFEB34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047" y="1568242"/>
            <a:ext cx="4415832" cy="45341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The tips below will help you to make the most of this resource.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Make sure a copy of your visual arts word bank is easily accessible for future writing tasks.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Think of this word bank as a ‘living document’ you can add to and adjust as you learn more.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Pay attention to a</a:t>
            </a: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reas of the content you don’t feel as confident to write about and regularly review and </a:t>
            </a:r>
            <a:r>
              <a:rPr lang="en-US" sz="1800" dirty="0" err="1">
                <a:ea typeface="Arial" panose="020B0604020202020204" pitchFamily="34" charset="0"/>
                <a:cs typeface="Times New Roman" panose="02020603050405020304" pitchFamily="18" charset="0"/>
              </a:rPr>
              <a:t>practise</a:t>
            </a: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 using the words related to that content area.</a:t>
            </a:r>
            <a:endParaRPr lang="en-US" sz="18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DA99F3-2FCF-DBB3-23E3-7C95F1B7C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9"/>
          <a:stretch/>
        </p:blipFill>
        <p:spPr bwMode="auto">
          <a:xfrm>
            <a:off x="7241721" y="1486599"/>
            <a:ext cx="4602279" cy="40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F73F-0238-51F4-0C8D-D659CAC30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43095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DoE_PPT_Template</Template>
  <TotalTime>0</TotalTime>
  <Words>1511</Words>
  <Application>Microsoft Office PowerPoint</Application>
  <PresentationFormat>Widescreen</PresentationFormat>
  <Paragraphs>154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Public Sans Light</vt:lpstr>
      <vt:lpstr>Symbol</vt:lpstr>
      <vt:lpstr>Public Sans</vt:lpstr>
      <vt:lpstr>Times New Roman</vt:lpstr>
      <vt:lpstr>NSWG Corporate</vt:lpstr>
      <vt:lpstr>LEAP!  Level up your skills in section II – visual arts word bank</vt:lpstr>
      <vt:lpstr>LEAP lessons introduction </vt:lpstr>
      <vt:lpstr>Learn – visual arts word bank</vt:lpstr>
      <vt:lpstr>Example task 1 – visual arts word bank</vt:lpstr>
      <vt:lpstr>Apply task 1 – visual arts word bank</vt:lpstr>
      <vt:lpstr>Apply task 1 – visual arts word bank – part 1</vt:lpstr>
      <vt:lpstr>Apply task 1 – visual arts word bank – part 2</vt:lpstr>
      <vt:lpstr>Apply task 1 – visual arts word bank </vt:lpstr>
      <vt:lpstr>Practise – visual arts word bank</vt:lpstr>
      <vt:lpstr>References for LEAP! – Level up your skills in section 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LEAP! Level up your skills in section II – visual arts word bank</dc:title>
  <dc:creator>NSW Department of Education</dc:creator>
  <cp:keywords/>
  <cp:revision>2</cp:revision>
  <dcterms:created xsi:type="dcterms:W3CDTF">2023-06-15T00:43:47Z</dcterms:created>
  <dcterms:modified xsi:type="dcterms:W3CDTF">2023-06-15T00:44:07Z</dcterms:modified>
</cp:coreProperties>
</file>