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97" r:id="rId7"/>
    <p:sldId id="300" r:id="rId8"/>
    <p:sldId id="275" r:id="rId9"/>
    <p:sldId id="274" r:id="rId10"/>
    <p:sldId id="301" r:id="rId11"/>
    <p:sldId id="269" r:id="rId12"/>
    <p:sldId id="302" r:id="rId13"/>
    <p:sldId id="303" r:id="rId14"/>
    <p:sldId id="304" r:id="rId15"/>
    <p:sldId id="305" r:id="rId16"/>
    <p:sldId id="306" r:id="rId17"/>
    <p:sldId id="307" r:id="rId18"/>
    <p:sldId id="308" r:id="rId19"/>
    <p:sldId id="309" r:id="rId20"/>
    <p:sldId id="311" r:id="rId21"/>
    <p:sldId id="310" r:id="rId22"/>
    <p:sldId id="312"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76" autoAdjust="0"/>
    <p:restoredTop sz="89757" autoAdjust="0"/>
  </p:normalViewPr>
  <p:slideViewPr>
    <p:cSldViewPr snapToGrid="0">
      <p:cViewPr varScale="1">
        <p:scale>
          <a:sx n="75" d="100"/>
          <a:sy n="75" d="100"/>
        </p:scale>
        <p:origin x="63"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DECFB-D574-4553-9C76-F8A90275752C}" type="datetimeFigureOut">
              <a:rPr lang="en-AU" smtClean="0"/>
              <a:t>3/07/2018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ACBCE-3859-4ACB-B9A4-F18B0C7E2FE1}" type="slidenum">
              <a:rPr lang="en-AU" smtClean="0"/>
              <a:t>‹#›</a:t>
            </a:fld>
            <a:endParaRPr lang="en-AU"/>
          </a:p>
        </p:txBody>
      </p:sp>
    </p:spTree>
    <p:extLst>
      <p:ext uri="{BB962C8B-B14F-4D97-AF65-F5344CB8AC3E}">
        <p14:creationId xmlns:p14="http://schemas.microsoft.com/office/powerpoint/2010/main" val="262577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32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https://i.ytimg.com/vi/2AautwIOON8/maxresdefault.jpg</a:t>
            </a:r>
          </a:p>
        </p:txBody>
      </p:sp>
      <p:sp>
        <p:nvSpPr>
          <p:cNvPr id="4" name="Slide Number Placeholder 3"/>
          <p:cNvSpPr>
            <a:spLocks noGrp="1"/>
          </p:cNvSpPr>
          <p:nvPr>
            <p:ph type="sldNum" sz="quarter" idx="10"/>
          </p:nvPr>
        </p:nvSpPr>
        <p:spPr/>
        <p:txBody>
          <a:bodyPr/>
          <a:lstStyle/>
          <a:p>
            <a:fld id="{6A8ACBCE-3859-4ACB-B9A4-F18B0C7E2FE1}" type="slidenum">
              <a:rPr lang="en-AU" smtClean="0"/>
              <a:t>12</a:t>
            </a:fld>
            <a:endParaRPr lang="en-AU"/>
          </a:p>
        </p:txBody>
      </p:sp>
    </p:spTree>
    <p:extLst>
      <p:ext uri="{BB962C8B-B14F-4D97-AF65-F5344CB8AC3E}">
        <p14:creationId xmlns:p14="http://schemas.microsoft.com/office/powerpoint/2010/main" val="224739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https://i.ytimg.com/vi/2AautwIOON8/maxresdefault.jpg</a:t>
            </a:r>
          </a:p>
        </p:txBody>
      </p:sp>
      <p:sp>
        <p:nvSpPr>
          <p:cNvPr id="4" name="Slide Number Placeholder 3"/>
          <p:cNvSpPr>
            <a:spLocks noGrp="1"/>
          </p:cNvSpPr>
          <p:nvPr>
            <p:ph type="sldNum" sz="quarter" idx="10"/>
          </p:nvPr>
        </p:nvSpPr>
        <p:spPr/>
        <p:txBody>
          <a:bodyPr/>
          <a:lstStyle/>
          <a:p>
            <a:fld id="{6A8ACBCE-3859-4ACB-B9A4-F18B0C7E2FE1}" type="slidenum">
              <a:rPr lang="en-AU" smtClean="0"/>
              <a:t>13</a:t>
            </a:fld>
            <a:endParaRPr lang="en-AU"/>
          </a:p>
        </p:txBody>
      </p:sp>
    </p:spTree>
    <p:extLst>
      <p:ext uri="{BB962C8B-B14F-4D97-AF65-F5344CB8AC3E}">
        <p14:creationId xmlns:p14="http://schemas.microsoft.com/office/powerpoint/2010/main" val="322653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https://i.ytimg.com/vi/2AautwIOON8/maxresdefault.jpg</a:t>
            </a:r>
          </a:p>
        </p:txBody>
      </p:sp>
      <p:sp>
        <p:nvSpPr>
          <p:cNvPr id="4" name="Slide Number Placeholder 3"/>
          <p:cNvSpPr>
            <a:spLocks noGrp="1"/>
          </p:cNvSpPr>
          <p:nvPr>
            <p:ph type="sldNum" sz="quarter" idx="10"/>
          </p:nvPr>
        </p:nvSpPr>
        <p:spPr/>
        <p:txBody>
          <a:bodyPr/>
          <a:lstStyle/>
          <a:p>
            <a:fld id="{6A8ACBCE-3859-4ACB-B9A4-F18B0C7E2FE1}" type="slidenum">
              <a:rPr lang="en-AU" smtClean="0"/>
              <a:t>14</a:t>
            </a:fld>
            <a:endParaRPr lang="en-AU"/>
          </a:p>
        </p:txBody>
      </p:sp>
    </p:spTree>
    <p:extLst>
      <p:ext uri="{BB962C8B-B14F-4D97-AF65-F5344CB8AC3E}">
        <p14:creationId xmlns:p14="http://schemas.microsoft.com/office/powerpoint/2010/main" val="194343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15</a:t>
            </a:fld>
            <a:endParaRPr lang="en-AU"/>
          </a:p>
        </p:txBody>
      </p:sp>
    </p:spTree>
    <p:extLst>
      <p:ext uri="{BB962C8B-B14F-4D97-AF65-F5344CB8AC3E}">
        <p14:creationId xmlns:p14="http://schemas.microsoft.com/office/powerpoint/2010/main" val="214538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16</a:t>
            </a:fld>
            <a:endParaRPr lang="en-AU"/>
          </a:p>
        </p:txBody>
      </p:sp>
    </p:spTree>
    <p:extLst>
      <p:ext uri="{BB962C8B-B14F-4D97-AF65-F5344CB8AC3E}">
        <p14:creationId xmlns:p14="http://schemas.microsoft.com/office/powerpoint/2010/main" val="75370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17</a:t>
            </a:fld>
            <a:endParaRPr lang="en-AU"/>
          </a:p>
        </p:txBody>
      </p:sp>
    </p:spTree>
    <p:extLst>
      <p:ext uri="{BB962C8B-B14F-4D97-AF65-F5344CB8AC3E}">
        <p14:creationId xmlns:p14="http://schemas.microsoft.com/office/powerpoint/2010/main" val="3206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18</a:t>
            </a:fld>
            <a:endParaRPr lang="en-AU"/>
          </a:p>
        </p:txBody>
      </p:sp>
    </p:spTree>
    <p:extLst>
      <p:ext uri="{BB962C8B-B14F-4D97-AF65-F5344CB8AC3E}">
        <p14:creationId xmlns:p14="http://schemas.microsoft.com/office/powerpoint/2010/main" val="71788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19</a:t>
            </a:fld>
            <a:endParaRPr lang="en-AU"/>
          </a:p>
        </p:txBody>
      </p:sp>
    </p:spTree>
    <p:extLst>
      <p:ext uri="{BB962C8B-B14F-4D97-AF65-F5344CB8AC3E}">
        <p14:creationId xmlns:p14="http://schemas.microsoft.com/office/powerpoint/2010/main" val="38945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20</a:t>
            </a:fld>
            <a:endParaRPr lang="en-AU"/>
          </a:p>
        </p:txBody>
      </p:sp>
    </p:spTree>
    <p:extLst>
      <p:ext uri="{BB962C8B-B14F-4D97-AF65-F5344CB8AC3E}">
        <p14:creationId xmlns:p14="http://schemas.microsoft.com/office/powerpoint/2010/main" val="211916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61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https://klmstheatre.files.wordpress.com/2013/07/stage-directions-diagram.jpg</a:t>
            </a:r>
          </a:p>
        </p:txBody>
      </p:sp>
      <p:sp>
        <p:nvSpPr>
          <p:cNvPr id="4" name="Slide Number Placeholder 3"/>
          <p:cNvSpPr>
            <a:spLocks noGrp="1"/>
          </p:cNvSpPr>
          <p:nvPr>
            <p:ph type="sldNum" sz="quarter" idx="10"/>
          </p:nvPr>
        </p:nvSpPr>
        <p:spPr/>
        <p:txBody>
          <a:bodyPr/>
          <a:lstStyle/>
          <a:p>
            <a:fld id="{6A8ACBCE-3859-4ACB-B9A4-F18B0C7E2FE1}" type="slidenum">
              <a:rPr lang="en-AU" smtClean="0"/>
              <a:t>5</a:t>
            </a:fld>
            <a:endParaRPr lang="en-AU"/>
          </a:p>
        </p:txBody>
      </p:sp>
    </p:spTree>
    <p:extLst>
      <p:ext uri="{BB962C8B-B14F-4D97-AF65-F5344CB8AC3E}">
        <p14:creationId xmlns:p14="http://schemas.microsoft.com/office/powerpoint/2010/main" val="222306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one: https://i.pinimg.com/736x/91/9c/c2/919cc24a7141c5fe122f64d724ef483a--dance-choreography-contemporary-dance.jpg </a:t>
            </a: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6</a:t>
            </a:fld>
            <a:endParaRPr lang="en-AU"/>
          </a:p>
        </p:txBody>
      </p:sp>
    </p:spTree>
    <p:extLst>
      <p:ext uri="{BB962C8B-B14F-4D97-AF65-F5344CB8AC3E}">
        <p14:creationId xmlns:p14="http://schemas.microsoft.com/office/powerpoint/2010/main" val="26813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one: http://weknowmemes.com/wp-content/uploads/2014/06/my-personal-area.jpg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CBCE-3859-4ACB-B9A4-F18B0C7E2F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35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https://www.shape.com/sites/shape.com/files/styles/facebook_og_image/public/workout/305-dance-workout_0.jpg</a:t>
            </a:r>
          </a:p>
        </p:txBody>
      </p:sp>
      <p:sp>
        <p:nvSpPr>
          <p:cNvPr id="4" name="Slide Number Placeholder 3"/>
          <p:cNvSpPr>
            <a:spLocks noGrp="1"/>
          </p:cNvSpPr>
          <p:nvPr>
            <p:ph type="sldNum" sz="quarter" idx="10"/>
          </p:nvPr>
        </p:nvSpPr>
        <p:spPr/>
        <p:txBody>
          <a:bodyPr/>
          <a:lstStyle/>
          <a:p>
            <a:fld id="{6A8ACBCE-3859-4ACB-B9A4-F18B0C7E2FE1}" type="slidenum">
              <a:rPr lang="en-AU" smtClean="0"/>
              <a:t>8</a:t>
            </a:fld>
            <a:endParaRPr lang="en-AU"/>
          </a:p>
        </p:txBody>
      </p:sp>
    </p:spTree>
    <p:extLst>
      <p:ext uri="{BB962C8B-B14F-4D97-AF65-F5344CB8AC3E}">
        <p14:creationId xmlns:p14="http://schemas.microsoft.com/office/powerpoint/2010/main" val="137871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https://i.pinimg.com/736x/37/bf/92/37bf9225faa7f2d5c11f4b2c0d5127b4--dance-images-dance-pictures.jpg</a:t>
            </a:r>
          </a:p>
        </p:txBody>
      </p:sp>
      <p:sp>
        <p:nvSpPr>
          <p:cNvPr id="4" name="Slide Number Placeholder 3"/>
          <p:cNvSpPr>
            <a:spLocks noGrp="1"/>
          </p:cNvSpPr>
          <p:nvPr>
            <p:ph type="sldNum" sz="quarter" idx="10"/>
          </p:nvPr>
        </p:nvSpPr>
        <p:spPr/>
        <p:txBody>
          <a:bodyPr/>
          <a:lstStyle/>
          <a:p>
            <a:fld id="{6A8ACBCE-3859-4ACB-B9A4-F18B0C7E2FE1}" type="slidenum">
              <a:rPr lang="en-AU" smtClean="0"/>
              <a:t>9</a:t>
            </a:fld>
            <a:endParaRPr lang="en-AU"/>
          </a:p>
        </p:txBody>
      </p:sp>
    </p:spTree>
    <p:extLst>
      <p:ext uri="{BB962C8B-B14F-4D97-AF65-F5344CB8AC3E}">
        <p14:creationId xmlns:p14="http://schemas.microsoft.com/office/powerpoint/2010/main" val="273160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one: https://i.pinimg.com/736x/2d/2f/30/2d2f309b70033a4e3b3297b48b16d5ac--kevin-oleary-closed.jpg</a:t>
            </a:r>
          </a:p>
        </p:txBody>
      </p:sp>
      <p:sp>
        <p:nvSpPr>
          <p:cNvPr id="4" name="Slide Number Placeholder 3"/>
          <p:cNvSpPr>
            <a:spLocks noGrp="1"/>
          </p:cNvSpPr>
          <p:nvPr>
            <p:ph type="sldNum" sz="quarter" idx="10"/>
          </p:nvPr>
        </p:nvSpPr>
        <p:spPr/>
        <p:txBody>
          <a:bodyPr/>
          <a:lstStyle/>
          <a:p>
            <a:fld id="{6A8ACBCE-3859-4ACB-B9A4-F18B0C7E2FE1}" type="slidenum">
              <a:rPr lang="en-AU" smtClean="0"/>
              <a:t>10</a:t>
            </a:fld>
            <a:endParaRPr lang="en-AU"/>
          </a:p>
        </p:txBody>
      </p:sp>
    </p:spTree>
    <p:extLst>
      <p:ext uri="{BB962C8B-B14F-4D97-AF65-F5344CB8AC3E}">
        <p14:creationId xmlns:p14="http://schemas.microsoft.com/office/powerpoint/2010/main" val="31416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6A8ACBCE-3859-4ACB-B9A4-F18B0C7E2FE1}" type="slidenum">
              <a:rPr lang="en-AU" smtClean="0"/>
              <a:t>11</a:t>
            </a:fld>
            <a:endParaRPr lang="en-AU"/>
          </a:p>
        </p:txBody>
      </p:sp>
    </p:spTree>
    <p:extLst>
      <p:ext uri="{BB962C8B-B14F-4D97-AF65-F5344CB8AC3E}">
        <p14:creationId xmlns:p14="http://schemas.microsoft.com/office/powerpoint/2010/main" val="352841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cation.nsw.gov.au/teaching-and-learning/curriculum/key-learning-areas/creative-arts"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4B545D-2A2E-2445-884F-599FB4163E34}"/>
              </a:ext>
            </a:extLst>
          </p:cNvPr>
          <p:cNvSpPr/>
          <p:nvPr userDrawn="1"/>
        </p:nvSpPr>
        <p:spPr>
          <a:xfrm>
            <a:off x="419100" y="6386245"/>
            <a:ext cx="10713720" cy="246221"/>
          </a:xfrm>
          <a:prstGeom prst="rect">
            <a:avLst/>
          </a:prstGeom>
        </p:spPr>
        <p:txBody>
          <a:bodyPr wrap="square">
            <a:spAutoFit/>
          </a:bodyPr>
          <a:lstStyle/>
          <a:p>
            <a:r>
              <a:rPr lang="en-AU" sz="1000" b="0" i="0" dirty="0">
                <a:solidFill>
                  <a:schemeClr val="bg1"/>
                </a:solidFill>
                <a:effectLst/>
                <a:latin typeface="Calibri" panose="020F0502020204030204" pitchFamily="34" charset="0"/>
                <a:cs typeface="Calibri" panose="020F0502020204030204" pitchFamily="34" charset="0"/>
              </a:rPr>
              <a:t>Learning and Teaching Directorate, Secondary Education © </a:t>
            </a:r>
            <a:r>
              <a:rPr lang="en-AU" sz="1000" b="0" i="0" u="sng" dirty="0">
                <a:solidFill>
                  <a:srgbClr val="005EDE"/>
                </a:solidFill>
                <a:effectLst/>
                <a:latin typeface="Calibri" panose="020F0502020204030204" pitchFamily="34" charset="0"/>
                <a:cs typeface="Calibri" panose="020F0502020204030204" pitchFamily="34" charset="0"/>
                <a:hlinkClick r:id="rId3"/>
              </a:rPr>
              <a:t>NSW Department of Education</a:t>
            </a:r>
            <a:r>
              <a:rPr lang="en-AU" sz="1000" b="0" i="0" dirty="0">
                <a:solidFill>
                  <a:schemeClr val="bg1"/>
                </a:solidFill>
                <a:effectLst/>
                <a:latin typeface="Calibri" panose="020F0502020204030204" pitchFamily="34" charset="0"/>
                <a:cs typeface="Calibri" panose="020F0502020204030204" pitchFamily="34" charset="0"/>
              </a:rPr>
              <a:t>, July 2018</a:t>
            </a:r>
          </a:p>
        </p:txBody>
      </p:sp>
    </p:spTree>
    <p:extLst>
      <p:ext uri="{BB962C8B-B14F-4D97-AF65-F5344CB8AC3E}">
        <p14:creationId xmlns:p14="http://schemas.microsoft.com/office/powerpoint/2010/main" val="155947011"/>
      </p:ext>
    </p:extLst>
  </p:cSld>
  <p:clrMapOvr>
    <a:masterClrMapping/>
  </p:clrMapOvr>
  <p:extLst mod="1">
    <p:ext uri="{DCECCB84-F9BA-43D5-87BE-67443E8EF086}">
      <p15:sldGuideLst xmlns:p15="http://schemas.microsoft.com/office/powerpoint/2012/main">
        <p15:guide id="1" pos="325" userDrawn="1">
          <p15:clr>
            <a:srgbClr val="FBAE40"/>
          </p15:clr>
        </p15:guide>
        <p15:guide id="2" pos="7355" userDrawn="1">
          <p15:clr>
            <a:srgbClr val="FBAE40"/>
          </p15:clr>
        </p15:guide>
        <p15:guide id="3" orient="horz" pos="935" userDrawn="1">
          <p15:clr>
            <a:srgbClr val="FBAE40"/>
          </p15:clr>
        </p15:guide>
        <p15:guide id="4" orient="horz" pos="368" userDrawn="1">
          <p15:clr>
            <a:srgbClr val="FBAE40"/>
          </p15:clr>
        </p15:guide>
        <p15:guide id="5" pos="3817" userDrawn="1">
          <p15:clr>
            <a:srgbClr val="FBAE40"/>
          </p15:clr>
        </p15:guide>
        <p15:guide id="6" orient="horz" pos="358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584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qf0X0fqE9k&amp;feature=relate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c83SMKGjP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8awlGJUfmW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UY4xk9XW8Q&amp;feature=rela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0HaDe6rOxJw" TargetMode="External"/><Relationship Id="rId4" Type="http://schemas.openxmlformats.org/officeDocument/2006/relationships/hyperlink" Target="https://www.youtube.com/watch?v=ZuefUAK_FY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2258-610E-41D4-96BC-C1180C83FEB5}"/>
              </a:ext>
            </a:extLst>
          </p:cNvPr>
          <p:cNvSpPr>
            <a:spLocks noGrp="1"/>
          </p:cNvSpPr>
          <p:nvPr>
            <p:ph type="ctrTitle" idx="4294967295"/>
          </p:nvPr>
        </p:nvSpPr>
        <p:spPr>
          <a:xfrm>
            <a:off x="0" y="6073043"/>
            <a:ext cx="12192000" cy="697229"/>
          </a:xfrm>
          <a:prstGeom prst="rect">
            <a:avLst/>
          </a:prstGeom>
        </p:spPr>
        <p:txBody>
          <a:bodyPr>
            <a:noAutofit/>
          </a:bodyPr>
          <a:lstStyle/>
          <a:p>
            <a:pPr algn="ctr"/>
            <a:r>
              <a:rPr lang="en-AU" sz="3600" dirty="0">
                <a:solidFill>
                  <a:schemeClr val="bg1"/>
                </a:solidFill>
              </a:rPr>
              <a:t>Manipulating the elements of dance in composition</a:t>
            </a:r>
          </a:p>
        </p:txBody>
      </p:sp>
    </p:spTree>
    <p:extLst>
      <p:ext uri="{BB962C8B-B14F-4D97-AF65-F5344CB8AC3E}">
        <p14:creationId xmlns:p14="http://schemas.microsoft.com/office/powerpoint/2010/main" val="7200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Types of shapes </a:t>
            </a:r>
          </a:p>
        </p:txBody>
      </p:sp>
      <p:sp>
        <p:nvSpPr>
          <p:cNvPr id="5" name="TextBox 4">
            <a:extLst>
              <a:ext uri="{FF2B5EF4-FFF2-40B4-BE49-F238E27FC236}">
                <a16:creationId xmlns:a16="http://schemas.microsoft.com/office/drawing/2014/main" id="{99A2FAF2-339A-446C-AA38-84FF363C2B28}"/>
              </a:ext>
            </a:extLst>
          </p:cNvPr>
          <p:cNvSpPr txBox="1"/>
          <p:nvPr/>
        </p:nvSpPr>
        <p:spPr>
          <a:xfrm>
            <a:off x="515938" y="1484313"/>
            <a:ext cx="6563638" cy="4072425"/>
          </a:xfrm>
          <a:prstGeom prst="rect">
            <a:avLst/>
          </a:prstGeom>
          <a:noFill/>
        </p:spPr>
        <p:txBody>
          <a:bodyPr wrap="square" rtlCol="0">
            <a:noAutofit/>
          </a:bodyPr>
          <a:lstStyle/>
          <a:p>
            <a:r>
              <a:rPr lang="en-US" sz="2100" b="1" dirty="0"/>
              <a:t>Open:</a:t>
            </a:r>
          </a:p>
          <a:p>
            <a:pPr marL="285750" indent="-285750">
              <a:buFont typeface="Arial" panose="020B0604020202020204" pitchFamily="34" charset="0"/>
              <a:buChar char="•"/>
            </a:pPr>
            <a:r>
              <a:rPr lang="en-US" sz="2100" dirty="0"/>
              <a:t>Extended positions of the body create open shapes. These shapes allow the free flow of space around the body and are larger in size than closed shapes.</a:t>
            </a:r>
          </a:p>
          <a:p>
            <a:pPr marL="285750" indent="-285750">
              <a:buFont typeface="Arial" panose="020B0604020202020204" pitchFamily="34" charset="0"/>
              <a:buChar char="•"/>
            </a:pPr>
            <a:r>
              <a:rPr lang="en-US" sz="2100" dirty="0"/>
              <a:t>Open shapes suggest freedom, lack of restriction, confidence, joy, spiritedness.</a:t>
            </a:r>
          </a:p>
          <a:p>
            <a:endParaRPr lang="en-US" sz="2100" dirty="0"/>
          </a:p>
          <a:p>
            <a:r>
              <a:rPr lang="en-US" sz="2100" b="1" dirty="0"/>
              <a:t>Closed:</a:t>
            </a:r>
          </a:p>
          <a:p>
            <a:pPr marL="285750" indent="-285750">
              <a:buFont typeface="Arial" panose="020B0604020202020204" pitchFamily="34" charset="0"/>
              <a:buChar char="•"/>
            </a:pPr>
            <a:r>
              <a:rPr lang="en-US" sz="2100" dirty="0"/>
              <a:t>These shapes are solid and use less space within the </a:t>
            </a:r>
            <a:r>
              <a:rPr lang="en-US" sz="2100" dirty="0" err="1"/>
              <a:t>kinesphere</a:t>
            </a:r>
            <a:r>
              <a:rPr lang="en-US" sz="2100" dirty="0"/>
              <a:t>.</a:t>
            </a:r>
          </a:p>
          <a:p>
            <a:pPr marL="285750" indent="-285750">
              <a:buFont typeface="Arial" panose="020B0604020202020204" pitchFamily="34" charset="0"/>
              <a:buChar char="•"/>
            </a:pPr>
            <a:r>
              <a:rPr lang="en-US" sz="2100" dirty="0"/>
              <a:t>Closed shapes suggest restriction. Avoidance, shyness, cowardice.</a:t>
            </a:r>
          </a:p>
          <a:p>
            <a:endParaRPr lang="en-US" sz="2100" dirty="0"/>
          </a:p>
        </p:txBody>
      </p:sp>
      <p:pic>
        <p:nvPicPr>
          <p:cNvPr id="3" name="Picture 2">
            <a:extLst>
              <a:ext uri="{FF2B5EF4-FFF2-40B4-BE49-F238E27FC236}">
                <a16:creationId xmlns:a16="http://schemas.microsoft.com/office/drawing/2014/main" id="{2390751E-2185-4633-A8FE-74CDB699BE65}"/>
              </a:ext>
            </a:extLst>
          </p:cNvPr>
          <p:cNvPicPr>
            <a:picLocks noChangeAspect="1"/>
          </p:cNvPicPr>
          <p:nvPr/>
        </p:nvPicPr>
        <p:blipFill>
          <a:blip r:embed="rId3"/>
          <a:stretch>
            <a:fillRect/>
          </a:stretch>
        </p:blipFill>
        <p:spPr>
          <a:xfrm>
            <a:off x="8532813" y="1484313"/>
            <a:ext cx="3143250" cy="4191000"/>
          </a:xfrm>
          <a:prstGeom prst="rect">
            <a:avLst/>
          </a:prstGeom>
        </p:spPr>
      </p:pic>
    </p:spTree>
    <p:extLst>
      <p:ext uri="{BB962C8B-B14F-4D97-AF65-F5344CB8AC3E}">
        <p14:creationId xmlns:p14="http://schemas.microsoft.com/office/powerpoint/2010/main" val="141158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Types of shapes </a:t>
            </a:r>
          </a:p>
        </p:txBody>
      </p:sp>
      <p:sp>
        <p:nvSpPr>
          <p:cNvPr id="6" name="Content Placeholder 2">
            <a:extLst>
              <a:ext uri="{FF2B5EF4-FFF2-40B4-BE49-F238E27FC236}">
                <a16:creationId xmlns:a16="http://schemas.microsoft.com/office/drawing/2014/main" id="{DD6A7910-B1D6-4D96-B54C-A1F3091208DE}"/>
              </a:ext>
            </a:extLst>
          </p:cNvPr>
          <p:cNvSpPr>
            <a:spLocks noGrp="1"/>
          </p:cNvSpPr>
          <p:nvPr>
            <p:ph idx="4294967295"/>
          </p:nvPr>
        </p:nvSpPr>
        <p:spPr>
          <a:xfrm>
            <a:off x="515938" y="1484313"/>
            <a:ext cx="11515225" cy="4191000"/>
          </a:xfrm>
          <a:prstGeom prst="rect">
            <a:avLst/>
          </a:prstGeom>
        </p:spPr>
        <p:txBody>
          <a:bodyPr>
            <a:noAutofit/>
          </a:bodyPr>
          <a:lstStyle/>
          <a:p>
            <a:pPr marL="0" indent="0">
              <a:buNone/>
            </a:pPr>
            <a:r>
              <a:rPr lang="en-US" sz="2100" b="1" dirty="0"/>
              <a:t>Twisted</a:t>
            </a:r>
          </a:p>
          <a:p>
            <a:r>
              <a:rPr lang="en-US" sz="2100" dirty="0"/>
              <a:t>A twisted shape is when the body or the limbs are twisted.</a:t>
            </a:r>
          </a:p>
          <a:p>
            <a:pPr marL="0" indent="0">
              <a:buNone/>
            </a:pPr>
            <a:r>
              <a:rPr lang="en-US" sz="2100" b="1" dirty="0"/>
              <a:t>Asymmetrical</a:t>
            </a:r>
          </a:p>
          <a:p>
            <a:r>
              <a:rPr lang="en-US" sz="2100" dirty="0"/>
              <a:t>If the shape was split down the middle it would be different on each side.</a:t>
            </a:r>
          </a:p>
          <a:p>
            <a:pPr marL="0" indent="0">
              <a:buNone/>
            </a:pPr>
            <a:r>
              <a:rPr lang="en-US" sz="2100" b="1" dirty="0"/>
              <a:t>Symmetrical </a:t>
            </a:r>
          </a:p>
          <a:p>
            <a:r>
              <a:rPr lang="en-US" sz="2100" dirty="0"/>
              <a:t>If the shape was split down the middle the shape would be identical on each side.</a:t>
            </a:r>
          </a:p>
          <a:p>
            <a:pPr marL="0" indent="0">
              <a:buNone/>
            </a:pPr>
            <a:endParaRPr lang="en-US" sz="2100" dirty="0"/>
          </a:p>
          <a:p>
            <a:pPr marL="0" indent="0">
              <a:buNone/>
            </a:pPr>
            <a:r>
              <a:rPr lang="en-US" sz="2100" dirty="0"/>
              <a:t>Watch </a:t>
            </a:r>
            <a:r>
              <a:rPr lang="en-US" sz="2100" dirty="0">
                <a:hlinkClick r:id="rId3"/>
              </a:rPr>
              <a:t>So you think you can dance- Dead and gone </a:t>
            </a:r>
            <a:r>
              <a:rPr lang="en-US" sz="2100" dirty="0"/>
              <a:t>and discuss the use of shape to explore the intent</a:t>
            </a:r>
          </a:p>
        </p:txBody>
      </p:sp>
    </p:spTree>
    <p:extLst>
      <p:ext uri="{BB962C8B-B14F-4D97-AF65-F5344CB8AC3E}">
        <p14:creationId xmlns:p14="http://schemas.microsoft.com/office/powerpoint/2010/main" val="3411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Level</a:t>
            </a:r>
          </a:p>
        </p:txBody>
      </p:sp>
      <p:sp>
        <p:nvSpPr>
          <p:cNvPr id="6" name="Content Placeholder 2">
            <a:extLst>
              <a:ext uri="{FF2B5EF4-FFF2-40B4-BE49-F238E27FC236}">
                <a16:creationId xmlns:a16="http://schemas.microsoft.com/office/drawing/2014/main" id="{DD6A7910-B1D6-4D96-B54C-A1F3091208DE}"/>
              </a:ext>
            </a:extLst>
          </p:cNvPr>
          <p:cNvSpPr>
            <a:spLocks noGrp="1"/>
          </p:cNvSpPr>
          <p:nvPr>
            <p:ph idx="4294967295"/>
          </p:nvPr>
        </p:nvSpPr>
        <p:spPr>
          <a:xfrm>
            <a:off x="515938" y="1516998"/>
            <a:ext cx="5561477" cy="4191000"/>
          </a:xfrm>
          <a:prstGeom prst="rect">
            <a:avLst/>
          </a:prstGeom>
        </p:spPr>
        <p:txBody>
          <a:bodyPr>
            <a:noAutofit/>
          </a:bodyPr>
          <a:lstStyle/>
          <a:p>
            <a:pPr marL="0" indent="0">
              <a:buNone/>
            </a:pPr>
            <a:r>
              <a:rPr lang="en-US" sz="2100" dirty="0"/>
              <a:t>Level in dance refers to where the body moves in space relative to the ground. </a:t>
            </a:r>
          </a:p>
          <a:p>
            <a:r>
              <a:rPr lang="en-US" sz="2100" dirty="0"/>
              <a:t>Low</a:t>
            </a:r>
          </a:p>
          <a:p>
            <a:r>
              <a:rPr lang="en-US" sz="2100" dirty="0"/>
              <a:t>Medium</a:t>
            </a:r>
          </a:p>
          <a:p>
            <a:r>
              <a:rPr lang="en-US" sz="2100" dirty="0"/>
              <a:t>High</a:t>
            </a:r>
          </a:p>
          <a:p>
            <a:pPr marL="0" indent="0">
              <a:buNone/>
            </a:pPr>
            <a:r>
              <a:rPr lang="en-US" sz="2100" dirty="0"/>
              <a:t>Look at the work </a:t>
            </a:r>
            <a:r>
              <a:rPr lang="en-US" sz="2100" dirty="0">
                <a:hlinkClick r:id="rId3"/>
              </a:rPr>
              <a:t>Biennale Danza by Chunky Move </a:t>
            </a:r>
            <a:r>
              <a:rPr lang="en-US" sz="2100" dirty="0"/>
              <a:t>and write a TEEEC paragraph on how they have effectively and specifically used level and shape. </a:t>
            </a:r>
          </a:p>
        </p:txBody>
      </p:sp>
      <p:pic>
        <p:nvPicPr>
          <p:cNvPr id="3" name="Picture 2">
            <a:extLst>
              <a:ext uri="{FF2B5EF4-FFF2-40B4-BE49-F238E27FC236}">
                <a16:creationId xmlns:a16="http://schemas.microsoft.com/office/drawing/2014/main" id="{4065BC00-C27A-444D-AB42-B3F639FED57F}"/>
              </a:ext>
            </a:extLst>
          </p:cNvPr>
          <p:cNvPicPr>
            <a:picLocks noChangeAspect="1"/>
          </p:cNvPicPr>
          <p:nvPr/>
        </p:nvPicPr>
        <p:blipFill>
          <a:blip r:embed="rId4"/>
          <a:stretch>
            <a:fillRect/>
          </a:stretch>
        </p:blipFill>
        <p:spPr>
          <a:xfrm>
            <a:off x="6423065" y="1516998"/>
            <a:ext cx="5252998" cy="2954812"/>
          </a:xfrm>
          <a:prstGeom prst="rect">
            <a:avLst/>
          </a:prstGeom>
        </p:spPr>
      </p:pic>
    </p:spTree>
    <p:extLst>
      <p:ext uri="{BB962C8B-B14F-4D97-AF65-F5344CB8AC3E}">
        <p14:creationId xmlns:p14="http://schemas.microsoft.com/office/powerpoint/2010/main" val="11751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Direction</a:t>
            </a:r>
          </a:p>
        </p:txBody>
      </p:sp>
      <p:sp>
        <p:nvSpPr>
          <p:cNvPr id="7" name="Content Placeholder 2">
            <a:extLst>
              <a:ext uri="{FF2B5EF4-FFF2-40B4-BE49-F238E27FC236}">
                <a16:creationId xmlns:a16="http://schemas.microsoft.com/office/drawing/2014/main" id="{B9FDCCDB-4E22-4692-A809-AEBF72980BB7}"/>
              </a:ext>
            </a:extLst>
          </p:cNvPr>
          <p:cNvSpPr>
            <a:spLocks noGrp="1"/>
          </p:cNvSpPr>
          <p:nvPr>
            <p:ph idx="4294967295"/>
          </p:nvPr>
        </p:nvSpPr>
        <p:spPr>
          <a:xfrm>
            <a:off x="515938" y="1484313"/>
            <a:ext cx="11194093" cy="2617939"/>
          </a:xfrm>
          <a:prstGeom prst="rect">
            <a:avLst/>
          </a:prstGeom>
        </p:spPr>
        <p:txBody>
          <a:bodyPr>
            <a:noAutofit/>
          </a:bodyPr>
          <a:lstStyle/>
          <a:p>
            <a:r>
              <a:rPr lang="en-US" sz="2100" dirty="0"/>
              <a:t>Direction  in dance is the line taken by the body. </a:t>
            </a:r>
          </a:p>
          <a:p>
            <a:r>
              <a:rPr lang="en-US" sz="2100" dirty="0"/>
              <a:t>Direction can refer to shapes, movements and sequences of movements. </a:t>
            </a:r>
          </a:p>
          <a:p>
            <a:r>
              <a:rPr lang="en-US" sz="2100" dirty="0"/>
              <a:t>Direction can create meaning, for example changing direction of a shape can create a different effect for the audience.</a:t>
            </a:r>
          </a:p>
        </p:txBody>
      </p:sp>
    </p:spTree>
    <p:extLst>
      <p:ext uri="{BB962C8B-B14F-4D97-AF65-F5344CB8AC3E}">
        <p14:creationId xmlns:p14="http://schemas.microsoft.com/office/powerpoint/2010/main" val="25053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Dimension</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285950" cy="3206663"/>
          </a:xfrm>
          <a:prstGeom prst="rect">
            <a:avLst/>
          </a:prstGeom>
        </p:spPr>
        <p:txBody>
          <a:bodyPr>
            <a:noAutofit/>
          </a:bodyPr>
          <a:lstStyle/>
          <a:p>
            <a:pPr marL="0" indent="0">
              <a:buNone/>
            </a:pPr>
            <a:r>
              <a:rPr lang="en-US" sz="2100" dirty="0"/>
              <a:t>Dimension is the size of the shape of movement. It describes the height, width and depth of a body shape and movement in </a:t>
            </a:r>
            <a:r>
              <a:rPr lang="en-US" sz="2100" dirty="0" smtClean="0"/>
              <a:t>dance.</a:t>
            </a:r>
            <a:endParaRPr lang="en-US" sz="2100" dirty="0"/>
          </a:p>
          <a:p>
            <a:pPr marL="0" indent="0">
              <a:buNone/>
            </a:pPr>
            <a:r>
              <a:rPr lang="en-US" sz="2100" b="1" dirty="0"/>
              <a:t>Aspects of </a:t>
            </a:r>
            <a:r>
              <a:rPr lang="en-US" sz="2100" b="1" dirty="0" smtClean="0"/>
              <a:t>dimension</a:t>
            </a:r>
            <a:endParaRPr lang="en-US" sz="2100" b="1" dirty="0"/>
          </a:p>
          <a:p>
            <a:r>
              <a:rPr lang="en-US" sz="2100" dirty="0"/>
              <a:t>Size- small, large, narrow, wide.</a:t>
            </a:r>
          </a:p>
          <a:p>
            <a:r>
              <a:rPr lang="en-US" sz="2100" dirty="0"/>
              <a:t>Planes</a:t>
            </a:r>
          </a:p>
          <a:p>
            <a:r>
              <a:rPr lang="en-US" sz="2100" dirty="0"/>
              <a:t>Use of the </a:t>
            </a:r>
            <a:r>
              <a:rPr lang="en-US" sz="2100" dirty="0" err="1"/>
              <a:t>kinesphere</a:t>
            </a:r>
            <a:r>
              <a:rPr lang="en-US" sz="2100" dirty="0"/>
              <a:t>- two and three dimensions.                 </a:t>
            </a:r>
          </a:p>
          <a:p>
            <a:pPr marL="0" indent="0">
              <a:buNone/>
            </a:pPr>
            <a:r>
              <a:rPr lang="en-US" sz="2100" dirty="0"/>
              <a:t>(Two dimension means the shape can be described in terms of height and width and three dimension means the shape can be described in three dimension; height, width and depth.)</a:t>
            </a:r>
          </a:p>
        </p:txBody>
      </p:sp>
    </p:spTree>
    <p:extLst>
      <p:ext uri="{BB962C8B-B14F-4D97-AF65-F5344CB8AC3E}">
        <p14:creationId xmlns:p14="http://schemas.microsoft.com/office/powerpoint/2010/main" val="6141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Analysis</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285950" cy="3206663"/>
          </a:xfrm>
          <a:prstGeom prst="rect">
            <a:avLst/>
          </a:prstGeom>
        </p:spPr>
        <p:txBody>
          <a:bodyPr>
            <a:noAutofit/>
          </a:bodyPr>
          <a:lstStyle/>
          <a:p>
            <a:r>
              <a:rPr lang="en-US" sz="2100" dirty="0"/>
              <a:t>Watch </a:t>
            </a:r>
            <a:r>
              <a:rPr lang="en-US" sz="2100" dirty="0">
                <a:hlinkClick r:id="rId3"/>
              </a:rPr>
              <a:t>So you think you can dance- Jar of hearts </a:t>
            </a:r>
            <a:r>
              <a:rPr lang="en-US" sz="2100" dirty="0"/>
              <a:t>and write a TEEEC paragraph </a:t>
            </a:r>
            <a:r>
              <a:rPr lang="en-US" sz="2100" dirty="0" err="1"/>
              <a:t>analysing</a:t>
            </a:r>
            <a:r>
              <a:rPr lang="en-US" sz="2100" dirty="0"/>
              <a:t> the use of space in the work. Make sure you explore shape, level, direction and stage space within your analysis.</a:t>
            </a:r>
          </a:p>
        </p:txBody>
      </p:sp>
    </p:spTree>
    <p:extLst>
      <p:ext uri="{BB962C8B-B14F-4D97-AF65-F5344CB8AC3E}">
        <p14:creationId xmlns:p14="http://schemas.microsoft.com/office/powerpoint/2010/main" val="387770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Time</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160125" cy="3685564"/>
          </a:xfrm>
          <a:prstGeom prst="rect">
            <a:avLst/>
          </a:prstGeom>
        </p:spPr>
        <p:txBody>
          <a:bodyPr numCol="2">
            <a:noAutofit/>
          </a:bodyPr>
          <a:lstStyle/>
          <a:p>
            <a:pPr marL="0" indent="0">
              <a:buNone/>
            </a:pPr>
            <a:r>
              <a:rPr lang="en-US" sz="2100" dirty="0"/>
              <a:t>You must consider these areas of time when developing your composition:</a:t>
            </a:r>
          </a:p>
          <a:p>
            <a:r>
              <a:rPr lang="en-US" sz="2100" dirty="0"/>
              <a:t>tempo</a:t>
            </a:r>
          </a:p>
          <a:p>
            <a:r>
              <a:rPr lang="en-US" sz="2100" dirty="0"/>
              <a:t>duration</a:t>
            </a:r>
          </a:p>
          <a:p>
            <a:r>
              <a:rPr lang="en-US" sz="2100" dirty="0"/>
              <a:t>momentum</a:t>
            </a:r>
          </a:p>
          <a:p>
            <a:r>
              <a:rPr lang="en-US" sz="2100" dirty="0"/>
              <a:t>regular/irregular </a:t>
            </a:r>
          </a:p>
          <a:p>
            <a:r>
              <a:rPr lang="en-US" sz="2100" dirty="0"/>
              <a:t>accent </a:t>
            </a:r>
          </a:p>
          <a:p>
            <a:r>
              <a:rPr lang="en-US" sz="2100" dirty="0"/>
              <a:t>natural rhythms </a:t>
            </a:r>
          </a:p>
          <a:p>
            <a:r>
              <a:rPr lang="en-US" sz="2100" dirty="0"/>
              <a:t>stillness</a:t>
            </a:r>
          </a:p>
          <a:p>
            <a:pPr marL="0" indent="0">
              <a:buNone/>
            </a:pPr>
            <a:r>
              <a:rPr lang="en-US" sz="2100" dirty="0"/>
              <a:t>Discuss how you could alter these in your composition? How could you enhance the meaning of your composition by altering the aspects of time? </a:t>
            </a:r>
          </a:p>
          <a:p>
            <a:pPr marL="0" indent="0">
              <a:buNone/>
            </a:pPr>
            <a:r>
              <a:rPr lang="en-US" sz="2100" dirty="0"/>
              <a:t>Perform a phrase of movement and alter the aspects of time. Perform this for the class and discuss what alterations worked and why. </a:t>
            </a:r>
          </a:p>
          <a:p>
            <a:pPr marL="0" indent="0">
              <a:buNone/>
            </a:pPr>
            <a:endParaRPr lang="en-US" sz="2100" dirty="0"/>
          </a:p>
        </p:txBody>
      </p:sp>
    </p:spTree>
    <p:extLst>
      <p:ext uri="{BB962C8B-B14F-4D97-AF65-F5344CB8AC3E}">
        <p14:creationId xmlns:p14="http://schemas.microsoft.com/office/powerpoint/2010/main" val="1389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Dynamics</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160125" cy="3494761"/>
          </a:xfrm>
          <a:prstGeom prst="rect">
            <a:avLst/>
          </a:prstGeom>
        </p:spPr>
        <p:txBody>
          <a:bodyPr>
            <a:noAutofit/>
          </a:bodyPr>
          <a:lstStyle/>
          <a:p>
            <a:pPr marL="0" indent="0">
              <a:buNone/>
            </a:pPr>
            <a:r>
              <a:rPr lang="en-US" sz="2100" dirty="0"/>
              <a:t>Dynamics is one of the elements of dance. It gives movement life and meaning. Dynamics refers to the force, energy, effort or weight applied to movement. Consider the following dynamics when creating your work:</a:t>
            </a:r>
          </a:p>
          <a:p>
            <a:r>
              <a:rPr lang="en-US" sz="2100" dirty="0" smtClean="0"/>
              <a:t>weight/force</a:t>
            </a:r>
            <a:endParaRPr lang="en-US" sz="2100" dirty="0"/>
          </a:p>
          <a:p>
            <a:r>
              <a:rPr lang="en-US" sz="2100" dirty="0"/>
              <a:t>release of </a:t>
            </a:r>
            <a:r>
              <a:rPr lang="en-US" sz="2100" dirty="0" smtClean="0"/>
              <a:t>energy.</a:t>
            </a:r>
            <a:endParaRPr lang="en-US" sz="2100" dirty="0"/>
          </a:p>
        </p:txBody>
      </p:sp>
    </p:spTree>
    <p:extLst>
      <p:ext uri="{BB962C8B-B14F-4D97-AF65-F5344CB8AC3E}">
        <p14:creationId xmlns:p14="http://schemas.microsoft.com/office/powerpoint/2010/main" val="412252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Dynamics</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285950" cy="3861410"/>
          </a:xfrm>
          <a:prstGeom prst="rect">
            <a:avLst/>
          </a:prstGeom>
        </p:spPr>
        <p:txBody>
          <a:bodyPr numCol="2">
            <a:noAutofit/>
          </a:bodyPr>
          <a:lstStyle/>
          <a:p>
            <a:pPr marL="0" indent="0">
              <a:buNone/>
            </a:pPr>
            <a:r>
              <a:rPr lang="en-US" sz="2100" b="1" dirty="0"/>
              <a:t>Adjectives to describe dynamics:</a:t>
            </a:r>
          </a:p>
          <a:p>
            <a:r>
              <a:rPr lang="en-US" sz="2100" dirty="0"/>
              <a:t>sudden</a:t>
            </a:r>
          </a:p>
          <a:p>
            <a:r>
              <a:rPr lang="en-US" sz="2100" dirty="0"/>
              <a:t>slow</a:t>
            </a:r>
          </a:p>
          <a:p>
            <a:r>
              <a:rPr lang="en-US" sz="2100" dirty="0"/>
              <a:t>strong</a:t>
            </a:r>
          </a:p>
          <a:p>
            <a:r>
              <a:rPr lang="en-US" sz="2100" dirty="0"/>
              <a:t>sag</a:t>
            </a:r>
          </a:p>
          <a:p>
            <a:r>
              <a:rPr lang="en-US" sz="2100" dirty="0"/>
              <a:t>forceful</a:t>
            </a:r>
          </a:p>
          <a:p>
            <a:r>
              <a:rPr lang="en-US" sz="2100" dirty="0"/>
              <a:t>sustained</a:t>
            </a:r>
          </a:p>
          <a:p>
            <a:r>
              <a:rPr lang="en-US" sz="2100" dirty="0"/>
              <a:t>collapse</a:t>
            </a:r>
          </a:p>
          <a:p>
            <a:r>
              <a:rPr lang="en-US" sz="2100" dirty="0"/>
              <a:t>swing</a:t>
            </a:r>
          </a:p>
          <a:p>
            <a:pPr marL="0" indent="0">
              <a:buNone/>
            </a:pPr>
            <a:r>
              <a:rPr lang="en-US" sz="2100" dirty="0"/>
              <a:t>List 10 more adjectives to describe dynamic movement.</a:t>
            </a:r>
          </a:p>
          <a:p>
            <a:pPr marL="0" indent="0">
              <a:buNone/>
            </a:pPr>
            <a:endParaRPr lang="en-US" sz="2100" dirty="0"/>
          </a:p>
          <a:p>
            <a:pPr marL="0" indent="0">
              <a:buNone/>
            </a:pPr>
            <a:r>
              <a:rPr lang="en-US" sz="2100" b="1" dirty="0"/>
              <a:t>Weight and Force:</a:t>
            </a:r>
          </a:p>
          <a:p>
            <a:r>
              <a:rPr lang="en-US" sz="2100" dirty="0"/>
              <a:t>weight gives movement a sense of lightness or heaviness in movement.</a:t>
            </a:r>
          </a:p>
          <a:p>
            <a:r>
              <a:rPr lang="en-US" sz="2100" dirty="0"/>
              <a:t>force is the intensity of the movement. </a:t>
            </a:r>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12630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 calcmode="lin" valueType="num">
                                      <p:cBhvr additive="base">
                                        <p:cTn id="6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2" end="12"/>
                                            </p:txEl>
                                          </p:spTgt>
                                        </p:tgtEl>
                                        <p:attrNameLst>
                                          <p:attrName>style.visibility</p:attrName>
                                        </p:attrNameLst>
                                      </p:cBhvr>
                                      <p:to>
                                        <p:strVal val="visible"/>
                                      </p:to>
                                    </p:set>
                                    <p:anim calcmode="lin" valueType="num">
                                      <p:cBhvr additive="base">
                                        <p:cTn id="7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3" end="13"/>
                                            </p:txEl>
                                          </p:spTgt>
                                        </p:tgtEl>
                                        <p:attrNameLst>
                                          <p:attrName>style.visibility</p:attrName>
                                        </p:attrNameLst>
                                      </p:cBhvr>
                                      <p:to>
                                        <p:strVal val="visible"/>
                                      </p:to>
                                    </p:set>
                                    <p:anim calcmode="lin" valueType="num">
                                      <p:cBhvr additive="base">
                                        <p:cTn id="7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Dynamic qualities</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285950" cy="3494761"/>
          </a:xfrm>
          <a:prstGeom prst="rect">
            <a:avLst/>
          </a:prstGeom>
        </p:spPr>
        <p:txBody>
          <a:bodyPr>
            <a:noAutofit/>
          </a:bodyPr>
          <a:lstStyle/>
          <a:p>
            <a:pPr marL="514350" indent="-514350">
              <a:buAutoNum type="arabicPeriod"/>
            </a:pPr>
            <a:r>
              <a:rPr lang="en-US" sz="2100" dirty="0"/>
              <a:t>Percussive – Sharp, forceful, staccato, abrupt, start, </a:t>
            </a:r>
            <a:r>
              <a:rPr lang="en-US" sz="2100" dirty="0" smtClean="0"/>
              <a:t>stop.</a:t>
            </a:r>
            <a:endParaRPr lang="en-US" sz="2100" dirty="0"/>
          </a:p>
          <a:p>
            <a:pPr marL="514350" indent="-514350">
              <a:buAutoNum type="arabicPeriod"/>
            </a:pPr>
            <a:r>
              <a:rPr lang="en-US" sz="2100" dirty="0"/>
              <a:t>Sustained – Flowing, smooth, </a:t>
            </a:r>
            <a:r>
              <a:rPr lang="en-US" sz="2100" dirty="0" smtClean="0"/>
              <a:t>continuous.</a:t>
            </a:r>
            <a:endParaRPr lang="en-US" sz="2100" dirty="0"/>
          </a:p>
          <a:p>
            <a:pPr marL="514350" indent="-514350">
              <a:buAutoNum type="arabicPeriod"/>
            </a:pPr>
            <a:r>
              <a:rPr lang="en-US" sz="2100" dirty="0"/>
              <a:t>Swinging – Swaying, circling, fall and recovery, </a:t>
            </a:r>
            <a:r>
              <a:rPr lang="en-US" sz="2100" dirty="0" smtClean="0"/>
              <a:t>wheeling.</a:t>
            </a:r>
            <a:endParaRPr lang="en-US" sz="2100" dirty="0"/>
          </a:p>
          <a:p>
            <a:pPr marL="514350" indent="-514350">
              <a:buAutoNum type="arabicPeriod"/>
            </a:pPr>
            <a:r>
              <a:rPr lang="en-US" sz="2100" dirty="0"/>
              <a:t>Suspended – Hanging, frozen, floating, hovering, </a:t>
            </a:r>
            <a:r>
              <a:rPr lang="en-US" sz="2100" dirty="0" smtClean="0"/>
              <a:t>teetering.</a:t>
            </a:r>
            <a:endParaRPr lang="en-US" sz="2100" dirty="0"/>
          </a:p>
          <a:p>
            <a:pPr marL="514350" indent="-514350">
              <a:buAutoNum type="arabicPeriod"/>
            </a:pPr>
            <a:r>
              <a:rPr lang="en-US" sz="2100" dirty="0"/>
              <a:t>Collapsing – Falling, contracting, sinking, giving into </a:t>
            </a:r>
            <a:r>
              <a:rPr lang="en-US" sz="2100" dirty="0" smtClean="0"/>
              <a:t>gravity.</a:t>
            </a:r>
            <a:endParaRPr lang="en-US" sz="2100" dirty="0"/>
          </a:p>
          <a:p>
            <a:pPr marL="514350" indent="-514350">
              <a:buAutoNum type="arabicPeriod"/>
            </a:pPr>
            <a:r>
              <a:rPr lang="en-US" sz="2100" dirty="0"/>
              <a:t>Vibratory – Flickering, shaking, trembling, </a:t>
            </a:r>
            <a:r>
              <a:rPr lang="en-US" sz="2100" dirty="0" smtClean="0"/>
              <a:t>quivering.</a:t>
            </a:r>
            <a:endParaRPr lang="en-US" sz="2100" dirty="0"/>
          </a:p>
          <a:p>
            <a:pPr marL="0" indent="0">
              <a:buNone/>
            </a:pPr>
            <a:endParaRPr lang="en-US" sz="2100" dirty="0"/>
          </a:p>
        </p:txBody>
      </p:sp>
    </p:spTree>
    <p:extLst>
      <p:ext uri="{BB962C8B-B14F-4D97-AF65-F5344CB8AC3E}">
        <p14:creationId xmlns:p14="http://schemas.microsoft.com/office/powerpoint/2010/main" val="23133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935E-7E67-4DAB-8D9F-0448073598F8}"/>
              </a:ext>
            </a:extLst>
          </p:cNvPr>
          <p:cNvSpPr>
            <a:spLocks noGrp="1"/>
          </p:cNvSpPr>
          <p:nvPr>
            <p:ph type="title" idx="4294967295"/>
          </p:nvPr>
        </p:nvSpPr>
        <p:spPr>
          <a:xfrm>
            <a:off x="515938" y="584200"/>
            <a:ext cx="9430950" cy="1325563"/>
          </a:xfrm>
          <a:prstGeom prst="rect">
            <a:avLst/>
          </a:prstGeom>
        </p:spPr>
        <p:txBody>
          <a:bodyPr/>
          <a:lstStyle/>
          <a:p>
            <a:r>
              <a:rPr lang="en-AU" b="1" dirty="0">
                <a:solidFill>
                  <a:srgbClr val="C00000"/>
                </a:solidFill>
              </a:rPr>
              <a:t>We will explore the elements of dance:  </a:t>
            </a:r>
          </a:p>
        </p:txBody>
      </p:sp>
      <p:sp>
        <p:nvSpPr>
          <p:cNvPr id="3" name="Content Placeholder 2">
            <a:extLst>
              <a:ext uri="{FF2B5EF4-FFF2-40B4-BE49-F238E27FC236}">
                <a16:creationId xmlns:a16="http://schemas.microsoft.com/office/drawing/2014/main" id="{9320D81A-7B56-4D85-90E3-548D40A5EAE2}"/>
              </a:ext>
            </a:extLst>
          </p:cNvPr>
          <p:cNvSpPr>
            <a:spLocks noGrp="1"/>
          </p:cNvSpPr>
          <p:nvPr>
            <p:ph idx="4294967295"/>
          </p:nvPr>
        </p:nvSpPr>
        <p:spPr>
          <a:xfrm>
            <a:off x="226740" y="1484313"/>
            <a:ext cx="7848600" cy="3516932"/>
          </a:xfrm>
          <a:prstGeom prst="rect">
            <a:avLst/>
          </a:prstGeom>
        </p:spPr>
        <p:txBody>
          <a:bodyPr>
            <a:noAutofit/>
          </a:bodyPr>
          <a:lstStyle/>
          <a:p>
            <a:pPr marL="711200" indent="-457200">
              <a:spcBef>
                <a:spcPts val="400"/>
              </a:spcBef>
              <a:buSzPct val="80000"/>
              <a:defRPr sz="1800">
                <a:solidFill>
                  <a:srgbClr val="000000"/>
                </a:solidFill>
              </a:defRPr>
            </a:pPr>
            <a:r>
              <a:rPr lang="en-AU" sz="2100" dirty="0">
                <a:solidFill>
                  <a:schemeClr val="bg2">
                    <a:lumMod val="10000"/>
                  </a:schemeClr>
                </a:solidFill>
              </a:rPr>
              <a:t>space</a:t>
            </a:r>
          </a:p>
          <a:p>
            <a:pPr marL="711200" indent="-457200">
              <a:spcBef>
                <a:spcPts val="400"/>
              </a:spcBef>
              <a:buSzPct val="80000"/>
              <a:defRPr sz="1800">
                <a:solidFill>
                  <a:srgbClr val="000000"/>
                </a:solidFill>
              </a:defRPr>
            </a:pPr>
            <a:r>
              <a:rPr lang="en-AU" sz="2100" dirty="0">
                <a:solidFill>
                  <a:schemeClr val="bg2">
                    <a:lumMod val="10000"/>
                  </a:schemeClr>
                </a:solidFill>
              </a:rPr>
              <a:t>time</a:t>
            </a:r>
          </a:p>
          <a:p>
            <a:pPr marL="711200" indent="-457200">
              <a:spcBef>
                <a:spcPts val="400"/>
              </a:spcBef>
              <a:buSzPct val="80000"/>
              <a:defRPr sz="1800">
                <a:solidFill>
                  <a:srgbClr val="000000"/>
                </a:solidFill>
              </a:defRPr>
            </a:pPr>
            <a:r>
              <a:rPr lang="en-AU" sz="2100" dirty="0">
                <a:solidFill>
                  <a:schemeClr val="bg2">
                    <a:lumMod val="10000"/>
                  </a:schemeClr>
                </a:solidFill>
              </a:rPr>
              <a:t>d</a:t>
            </a:r>
            <a:r>
              <a:rPr lang="en-AU" sz="2100" dirty="0" smtClean="0">
                <a:solidFill>
                  <a:schemeClr val="bg2">
                    <a:lumMod val="10000"/>
                  </a:schemeClr>
                </a:solidFill>
              </a:rPr>
              <a:t>ynamics.</a:t>
            </a:r>
            <a:endParaRPr lang="en-AU" sz="2100" dirty="0">
              <a:solidFill>
                <a:schemeClr val="bg2">
                  <a:lumMod val="10000"/>
                </a:schemeClr>
              </a:solidFill>
            </a:endParaRPr>
          </a:p>
          <a:p>
            <a:pPr marL="254000" indent="0">
              <a:spcBef>
                <a:spcPts val="400"/>
              </a:spcBef>
              <a:buSzPct val="80000"/>
              <a:buNone/>
              <a:defRPr sz="1800">
                <a:solidFill>
                  <a:srgbClr val="000000"/>
                </a:solidFill>
              </a:defRPr>
            </a:pPr>
            <a:endParaRPr lang="en-AU" sz="2100" dirty="0">
              <a:solidFill>
                <a:schemeClr val="bg2">
                  <a:lumMod val="10000"/>
                </a:schemeClr>
              </a:solidFill>
            </a:endParaRPr>
          </a:p>
        </p:txBody>
      </p:sp>
    </p:spTree>
    <p:extLst>
      <p:ext uri="{BB962C8B-B14F-4D97-AF65-F5344CB8AC3E}">
        <p14:creationId xmlns:p14="http://schemas.microsoft.com/office/powerpoint/2010/main" val="380038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Dynamic examples</a:t>
            </a:r>
          </a:p>
        </p:txBody>
      </p:sp>
      <p:sp>
        <p:nvSpPr>
          <p:cNvPr id="6" name="Content Placeholder 2">
            <a:extLst>
              <a:ext uri="{FF2B5EF4-FFF2-40B4-BE49-F238E27FC236}">
                <a16:creationId xmlns:a16="http://schemas.microsoft.com/office/drawing/2014/main" id="{C3DD21F1-88DB-4BA8-963B-EAC4D6ABFFB8}"/>
              </a:ext>
            </a:extLst>
          </p:cNvPr>
          <p:cNvSpPr>
            <a:spLocks noGrp="1"/>
          </p:cNvSpPr>
          <p:nvPr>
            <p:ph idx="4294967295"/>
          </p:nvPr>
        </p:nvSpPr>
        <p:spPr>
          <a:xfrm>
            <a:off x="515938" y="1484313"/>
            <a:ext cx="11285950" cy="3494761"/>
          </a:xfrm>
          <a:prstGeom prst="rect">
            <a:avLst/>
          </a:prstGeom>
        </p:spPr>
        <p:txBody>
          <a:bodyPr>
            <a:noAutofit/>
          </a:bodyPr>
          <a:lstStyle/>
          <a:p>
            <a:pPr marL="0" indent="0">
              <a:buNone/>
            </a:pPr>
            <a:r>
              <a:rPr lang="en-US" sz="2100" dirty="0"/>
              <a:t>Each of the following works successfully use dynamic qualities in their performances, however, each explore these differently. </a:t>
            </a:r>
          </a:p>
          <a:p>
            <a:pPr marL="0" indent="0">
              <a:buNone/>
            </a:pPr>
            <a:endParaRPr lang="en-US" sz="2100" dirty="0"/>
          </a:p>
          <a:p>
            <a:pPr marL="0" indent="0">
              <a:buNone/>
            </a:pPr>
            <a:r>
              <a:rPr lang="en-US" sz="2100" dirty="0"/>
              <a:t>Watch </a:t>
            </a:r>
            <a:r>
              <a:rPr lang="en-US" sz="2100" dirty="0">
                <a:hlinkClick r:id="rId3"/>
              </a:rPr>
              <a:t>So you think you can dance- The moment I said it </a:t>
            </a:r>
            <a:r>
              <a:rPr lang="en-US" sz="2100" dirty="0"/>
              <a:t>and discuss the successful use of the dynamic qualities, giving examples from the work.</a:t>
            </a:r>
          </a:p>
          <a:p>
            <a:pPr marL="0" indent="0">
              <a:buNone/>
            </a:pPr>
            <a:endParaRPr lang="en-US" sz="2100" dirty="0"/>
          </a:p>
          <a:p>
            <a:pPr marL="0" indent="0">
              <a:buNone/>
            </a:pPr>
            <a:r>
              <a:rPr lang="en-US" sz="2100" dirty="0"/>
              <a:t>Watch </a:t>
            </a:r>
            <a:r>
              <a:rPr lang="en-US" sz="2100" dirty="0">
                <a:hlinkClick r:id="rId4"/>
              </a:rPr>
              <a:t>So you think you can dance- Ave Maria </a:t>
            </a:r>
            <a:r>
              <a:rPr lang="en-US" sz="2100" dirty="0"/>
              <a:t>and write a TEEEC paragraph on how effective dynamic qualities are to a performance. </a:t>
            </a:r>
          </a:p>
          <a:p>
            <a:pPr marL="0" indent="0">
              <a:buNone/>
            </a:pPr>
            <a:endParaRPr lang="en-US" sz="2100" dirty="0"/>
          </a:p>
          <a:p>
            <a:pPr marL="0" indent="0">
              <a:buNone/>
            </a:pPr>
            <a:r>
              <a:rPr lang="en-US" sz="2100" dirty="0"/>
              <a:t>Watch </a:t>
            </a:r>
            <a:r>
              <a:rPr lang="en-US" sz="2100" dirty="0">
                <a:hlinkClick r:id="rId5"/>
              </a:rPr>
              <a:t>So you think you can dance- Alice in Mia-Land</a:t>
            </a:r>
            <a:r>
              <a:rPr lang="en-US" sz="2100" dirty="0"/>
              <a:t> and </a:t>
            </a:r>
            <a:r>
              <a:rPr lang="en-US" sz="2100" dirty="0" err="1"/>
              <a:t>analyse</a:t>
            </a:r>
            <a:r>
              <a:rPr lang="en-US" sz="2100" dirty="0"/>
              <a:t> the effectiveness of dynamic qualities to this performance. </a:t>
            </a:r>
          </a:p>
        </p:txBody>
      </p:sp>
    </p:spTree>
    <p:extLst>
      <p:ext uri="{BB962C8B-B14F-4D97-AF65-F5344CB8AC3E}">
        <p14:creationId xmlns:p14="http://schemas.microsoft.com/office/powerpoint/2010/main" val="19387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1573896" cy="732514"/>
          </a:xfrm>
          <a:prstGeom prst="rect">
            <a:avLst/>
          </a:prstGeom>
        </p:spPr>
        <p:txBody>
          <a:bodyPr>
            <a:normAutofit/>
          </a:bodyPr>
          <a:lstStyle/>
          <a:p>
            <a:r>
              <a:rPr lang="en-AU" b="1" dirty="0">
                <a:solidFill>
                  <a:srgbClr val="C00000"/>
                </a:solidFill>
              </a:rPr>
              <a:t>Space</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256479" y="1484313"/>
            <a:ext cx="11573896" cy="3652887"/>
          </a:xfrm>
          <a:prstGeom prst="rect">
            <a:avLst/>
          </a:prstGeom>
        </p:spPr>
        <p:txBody>
          <a:bodyPr numCol="1">
            <a:noAutofit/>
          </a:bodyPr>
          <a:lstStyle/>
          <a:p>
            <a:pPr marL="596900" indent="-342900">
              <a:spcBef>
                <a:spcPts val="400"/>
              </a:spcBef>
              <a:buSzPct val="80000"/>
              <a:defRPr sz="1800">
                <a:solidFill>
                  <a:srgbClr val="000000"/>
                </a:solidFill>
              </a:defRPr>
            </a:pPr>
            <a:r>
              <a:rPr lang="en-AU" sz="2100" dirty="0">
                <a:solidFill>
                  <a:schemeClr val="bg2">
                    <a:lumMod val="10000"/>
                  </a:schemeClr>
                </a:solidFill>
              </a:rPr>
              <a:t>Space is defined as the area in which the body moves. In dance, space refers to the personal, general and performance space used by the dancing </a:t>
            </a:r>
            <a:r>
              <a:rPr lang="en-AU" sz="2100" dirty="0" smtClean="0">
                <a:solidFill>
                  <a:schemeClr val="bg2">
                    <a:lumMod val="10000"/>
                  </a:schemeClr>
                </a:solidFill>
              </a:rPr>
              <a:t>body.</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How we use the aspects of space and how we combine them makes our work </a:t>
            </a:r>
            <a:r>
              <a:rPr lang="en-AU" sz="2100" dirty="0" smtClean="0">
                <a:solidFill>
                  <a:schemeClr val="bg2">
                    <a:lumMod val="10000"/>
                  </a:schemeClr>
                </a:solidFill>
              </a:rPr>
              <a:t>unique.</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a:solidFill>
                  <a:schemeClr val="bg2">
                    <a:lumMod val="10000"/>
                  </a:schemeClr>
                </a:solidFill>
              </a:rPr>
              <a:t>The space used in a dance work needs to relate to the intent of the </a:t>
            </a:r>
            <a:r>
              <a:rPr lang="en-AU" sz="2100" dirty="0" smtClean="0">
                <a:solidFill>
                  <a:schemeClr val="bg2">
                    <a:lumMod val="10000"/>
                  </a:schemeClr>
                </a:solidFill>
              </a:rPr>
              <a:t>composition.</a:t>
            </a:r>
            <a:endParaRPr lang="en-AU" sz="2100" dirty="0">
              <a:solidFill>
                <a:schemeClr val="bg2">
                  <a:lumMod val="10000"/>
                </a:schemeClr>
              </a:solidFill>
            </a:endParaRPr>
          </a:p>
          <a:p>
            <a:pPr marL="596900" indent="-342900">
              <a:spcBef>
                <a:spcPts val="400"/>
              </a:spcBef>
              <a:buSzPct val="80000"/>
              <a:defRPr sz="1800">
                <a:solidFill>
                  <a:srgbClr val="000000"/>
                </a:solidFill>
              </a:defRPr>
            </a:pPr>
            <a:r>
              <a:rPr lang="en-AU" sz="2100" dirty="0" smtClean="0">
                <a:solidFill>
                  <a:schemeClr val="bg2">
                    <a:lumMod val="10000"/>
                  </a:schemeClr>
                </a:solidFill>
              </a:rPr>
              <a:t>The </a:t>
            </a:r>
            <a:r>
              <a:rPr lang="en-AU" sz="2100" dirty="0">
                <a:solidFill>
                  <a:schemeClr val="bg2">
                    <a:lumMod val="10000"/>
                  </a:schemeClr>
                </a:solidFill>
              </a:rPr>
              <a:t>use of space helps define the relationships between dancers. The spatial relationships we create gives our work meaning. </a:t>
            </a:r>
          </a:p>
        </p:txBody>
      </p:sp>
    </p:spTree>
    <p:extLst>
      <p:ext uri="{BB962C8B-B14F-4D97-AF65-F5344CB8AC3E}">
        <p14:creationId xmlns:p14="http://schemas.microsoft.com/office/powerpoint/2010/main" val="168442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88600" cy="1325563"/>
          </a:xfrm>
          <a:prstGeom prst="rect">
            <a:avLst/>
          </a:prstGeom>
        </p:spPr>
        <p:txBody>
          <a:bodyPr/>
          <a:lstStyle/>
          <a:p>
            <a:r>
              <a:rPr lang="en-AU" b="1" dirty="0">
                <a:solidFill>
                  <a:srgbClr val="C00000"/>
                </a:solidFill>
              </a:rPr>
              <a:t>The areas of space</a:t>
            </a:r>
          </a:p>
        </p:txBody>
      </p:sp>
      <p:sp>
        <p:nvSpPr>
          <p:cNvPr id="6" name="Content Placeholder 5">
            <a:extLst>
              <a:ext uri="{FF2B5EF4-FFF2-40B4-BE49-F238E27FC236}">
                <a16:creationId xmlns:a16="http://schemas.microsoft.com/office/drawing/2014/main" id="{7880EFD4-4A28-4D00-81C1-DF4D4CD93412}"/>
              </a:ext>
            </a:extLst>
          </p:cNvPr>
          <p:cNvSpPr>
            <a:spLocks noGrp="1"/>
          </p:cNvSpPr>
          <p:nvPr>
            <p:ph idx="4294967295"/>
          </p:nvPr>
        </p:nvSpPr>
        <p:spPr>
          <a:xfrm>
            <a:off x="515938" y="1484313"/>
            <a:ext cx="9319724" cy="4213102"/>
          </a:xfrm>
          <a:prstGeom prst="rect">
            <a:avLst/>
          </a:prstGeom>
        </p:spPr>
        <p:txBody>
          <a:bodyPr>
            <a:noAutofit/>
          </a:bodyPr>
          <a:lstStyle/>
          <a:p>
            <a:pPr marL="0" indent="0">
              <a:buNone/>
            </a:pPr>
            <a:r>
              <a:rPr lang="en-US" sz="2100" dirty="0"/>
              <a:t>You must consider these areas of space when developing your </a:t>
            </a:r>
            <a:r>
              <a:rPr lang="en-US" sz="2100" dirty="0" smtClean="0"/>
              <a:t>composition.</a:t>
            </a:r>
            <a:endParaRPr lang="en-US" sz="2100" dirty="0"/>
          </a:p>
          <a:p>
            <a:r>
              <a:rPr lang="en-US" sz="2100" dirty="0"/>
              <a:t>Level</a:t>
            </a:r>
          </a:p>
          <a:p>
            <a:r>
              <a:rPr lang="en-US" sz="2100" dirty="0"/>
              <a:t>Direction</a:t>
            </a:r>
          </a:p>
          <a:p>
            <a:r>
              <a:rPr lang="en-US" sz="2100" dirty="0"/>
              <a:t>Dimension</a:t>
            </a:r>
          </a:p>
          <a:p>
            <a:r>
              <a:rPr lang="en-US" sz="2100" dirty="0"/>
              <a:t>Plane</a:t>
            </a:r>
          </a:p>
          <a:p>
            <a:r>
              <a:rPr lang="en-US" sz="2100" dirty="0"/>
              <a:t>Shape</a:t>
            </a:r>
          </a:p>
          <a:p>
            <a:r>
              <a:rPr lang="en-US" sz="2100" dirty="0"/>
              <a:t>Floor pattern</a:t>
            </a:r>
          </a:p>
          <a:p>
            <a:r>
              <a:rPr lang="en-US" sz="2100" dirty="0"/>
              <a:t>Stage space, personal space, general space.</a:t>
            </a:r>
          </a:p>
        </p:txBody>
      </p:sp>
    </p:spTree>
    <p:extLst>
      <p:ext uri="{BB962C8B-B14F-4D97-AF65-F5344CB8AC3E}">
        <p14:creationId xmlns:p14="http://schemas.microsoft.com/office/powerpoint/2010/main" val="48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494DCB5-E3A5-4742-AFB2-BF0941B6A4B7}"/>
              </a:ext>
            </a:extLst>
          </p:cNvPr>
          <p:cNvSpPr>
            <a:spLocks noGrp="1"/>
          </p:cNvSpPr>
          <p:nvPr>
            <p:ph idx="4294967295"/>
          </p:nvPr>
        </p:nvSpPr>
        <p:spPr>
          <a:xfrm>
            <a:off x="515938" y="1484312"/>
            <a:ext cx="5543549" cy="4213226"/>
          </a:xfrm>
          <a:prstGeom prst="rect">
            <a:avLst/>
          </a:prstGeom>
        </p:spPr>
        <p:txBody>
          <a:bodyPr>
            <a:noAutofit/>
          </a:bodyPr>
          <a:lstStyle/>
          <a:p>
            <a:r>
              <a:rPr lang="en-US" sz="2100" dirty="0"/>
              <a:t>Centre stage draws the focus of the audience and can be seen as a powerful </a:t>
            </a:r>
            <a:r>
              <a:rPr lang="en-US" sz="2100" dirty="0" smtClean="0"/>
              <a:t>position.</a:t>
            </a:r>
            <a:endParaRPr lang="en-US" sz="2100" dirty="0"/>
          </a:p>
          <a:p>
            <a:r>
              <a:rPr lang="en-US" sz="2100" dirty="0"/>
              <a:t>Dancers performing upstage may be viewed as a background to a focus on a dancer </a:t>
            </a:r>
            <a:r>
              <a:rPr lang="en-US" sz="2100" dirty="0" smtClean="0"/>
              <a:t>downstage.</a:t>
            </a:r>
            <a:endParaRPr lang="en-US" sz="2100" dirty="0"/>
          </a:p>
          <a:p>
            <a:r>
              <a:rPr lang="en-US" sz="2100" dirty="0"/>
              <a:t>A dancer performing downstage can connect more intently with an </a:t>
            </a:r>
            <a:r>
              <a:rPr lang="en-US" sz="2100" dirty="0" smtClean="0"/>
              <a:t>audience.</a:t>
            </a:r>
            <a:endParaRPr lang="en-US" sz="2100" dirty="0"/>
          </a:p>
          <a:p>
            <a:r>
              <a:rPr lang="en-US" sz="2100" dirty="0"/>
              <a:t>Diagonal pathways are aesthetically pleasing from an audience point of </a:t>
            </a:r>
            <a:r>
              <a:rPr lang="en-US" sz="2100" dirty="0" smtClean="0"/>
              <a:t>view.</a:t>
            </a:r>
            <a:endParaRPr lang="en-US" sz="2100" dirty="0"/>
          </a:p>
        </p:txBody>
      </p:sp>
      <p:sp>
        <p:nvSpPr>
          <p:cNvPr id="9" name="Title 1">
            <a:extLst>
              <a:ext uri="{FF2B5EF4-FFF2-40B4-BE49-F238E27FC236}">
                <a16:creationId xmlns:a16="http://schemas.microsoft.com/office/drawing/2014/main" id="{2F29F7CF-3E4E-4D6C-9F03-B590F1BABDB1}"/>
              </a:ext>
            </a:extLst>
          </p:cNvPr>
          <p:cNvSpPr>
            <a:spLocks noGrp="1"/>
          </p:cNvSpPr>
          <p:nvPr>
            <p:ph type="title" idx="4294967295"/>
          </p:nvPr>
        </p:nvSpPr>
        <p:spPr>
          <a:xfrm>
            <a:off x="515938" y="584200"/>
            <a:ext cx="10240027" cy="1325563"/>
          </a:xfrm>
          <a:prstGeom prst="rect">
            <a:avLst/>
          </a:prstGeom>
        </p:spPr>
        <p:txBody>
          <a:bodyPr/>
          <a:lstStyle/>
          <a:p>
            <a:r>
              <a:rPr lang="en-AU" b="1" dirty="0">
                <a:solidFill>
                  <a:srgbClr val="C00000"/>
                </a:solidFill>
              </a:rPr>
              <a:t>Stage space</a:t>
            </a:r>
          </a:p>
        </p:txBody>
      </p:sp>
      <p:pic>
        <p:nvPicPr>
          <p:cNvPr id="1026" name="Picture 2" descr="Image result for stage directions]">
            <a:extLst>
              <a:ext uri="{FF2B5EF4-FFF2-40B4-BE49-F238E27FC236}">
                <a16:creationId xmlns:a16="http://schemas.microsoft.com/office/drawing/2014/main" id="{83C63FE2-1782-4C10-8183-814981515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384" y="1413671"/>
            <a:ext cx="4387215" cy="403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05436" y="483726"/>
            <a:ext cx="10400095" cy="1325563"/>
          </a:xfrm>
          <a:prstGeom prst="rect">
            <a:avLst/>
          </a:prstGeom>
        </p:spPr>
        <p:txBody>
          <a:bodyPr/>
          <a:lstStyle/>
          <a:p>
            <a:r>
              <a:rPr lang="en-AU" b="1" dirty="0">
                <a:solidFill>
                  <a:srgbClr val="C00000"/>
                </a:solidFill>
              </a:rPr>
              <a:t>Floor pattern</a:t>
            </a:r>
          </a:p>
        </p:txBody>
      </p:sp>
      <p:sp>
        <p:nvSpPr>
          <p:cNvPr id="3" name="TextBox 2">
            <a:extLst>
              <a:ext uri="{FF2B5EF4-FFF2-40B4-BE49-F238E27FC236}">
                <a16:creationId xmlns:a16="http://schemas.microsoft.com/office/drawing/2014/main" id="{23858428-58FD-4253-AD74-3DA455461066}"/>
              </a:ext>
            </a:extLst>
          </p:cNvPr>
          <p:cNvSpPr txBox="1"/>
          <p:nvPr/>
        </p:nvSpPr>
        <p:spPr>
          <a:xfrm>
            <a:off x="515938" y="1484313"/>
            <a:ext cx="4869855" cy="2800767"/>
          </a:xfrm>
          <a:prstGeom prst="rect">
            <a:avLst/>
          </a:prstGeom>
          <a:noFill/>
        </p:spPr>
        <p:txBody>
          <a:bodyPr wrap="square" rtlCol="0">
            <a:noAutofit/>
          </a:bodyPr>
          <a:lstStyle/>
          <a:p>
            <a:r>
              <a:rPr lang="en-AU" sz="2100" dirty="0"/>
              <a:t>In order to make a dance work interesting the choreographer needs to plan the direction of the dance and this is called a floor pattern.</a:t>
            </a:r>
          </a:p>
          <a:p>
            <a:endParaRPr lang="en-AU" sz="2100" dirty="0"/>
          </a:p>
          <a:p>
            <a:r>
              <a:rPr lang="en-AU" sz="2100" dirty="0"/>
              <a:t>The choreographer can create many possible floor plans, that help reflect their intent. </a:t>
            </a:r>
          </a:p>
        </p:txBody>
      </p:sp>
      <p:pic>
        <p:nvPicPr>
          <p:cNvPr id="2050" name="Picture 2" descr="Image result for floor pattern dance composition">
            <a:extLst>
              <a:ext uri="{FF2B5EF4-FFF2-40B4-BE49-F238E27FC236}">
                <a16:creationId xmlns:a16="http://schemas.microsoft.com/office/drawing/2014/main" id="{CB6A1208-C902-4E26-8D72-82F8B544F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551" y="1726371"/>
            <a:ext cx="5054600" cy="381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4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409591" y="483486"/>
            <a:ext cx="10373638" cy="1325563"/>
          </a:xfrm>
          <a:prstGeom prst="rect">
            <a:avLst/>
          </a:prstGeom>
        </p:spPr>
        <p:txBody>
          <a:bodyPr/>
          <a:lstStyle/>
          <a:p>
            <a:r>
              <a:rPr lang="en-AU" b="1" dirty="0">
                <a:solidFill>
                  <a:srgbClr val="C00000"/>
                </a:solidFill>
              </a:rPr>
              <a:t>Personal, general and performance space</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409591" y="1484313"/>
            <a:ext cx="7644163" cy="2997199"/>
          </a:xfrm>
          <a:prstGeom prst="rect">
            <a:avLst/>
          </a:prstGeom>
        </p:spPr>
        <p:txBody>
          <a:bodyPr>
            <a:noAutofit/>
          </a:bodyPr>
          <a:lstStyle/>
          <a:p>
            <a:r>
              <a:rPr lang="en-US" sz="2100" dirty="0"/>
              <a:t>Personal space is the space around the body, also known as the </a:t>
            </a:r>
            <a:r>
              <a:rPr lang="en-US" sz="2100" dirty="0" err="1"/>
              <a:t>kinesphere</a:t>
            </a:r>
            <a:r>
              <a:rPr lang="en-US" sz="2100" dirty="0"/>
              <a:t>.</a:t>
            </a:r>
          </a:p>
          <a:p>
            <a:r>
              <a:rPr lang="en-US" sz="2100" dirty="0"/>
              <a:t>General space is the space beyond your body that you move through when you dance. </a:t>
            </a:r>
          </a:p>
          <a:p>
            <a:r>
              <a:rPr lang="en-US" sz="2100" dirty="0"/>
              <a:t>Performance space is the entire stage space in which you dance/choreograph. </a:t>
            </a:r>
          </a:p>
        </p:txBody>
      </p:sp>
      <p:pic>
        <p:nvPicPr>
          <p:cNvPr id="4" name="Picture 3">
            <a:extLst>
              <a:ext uri="{FF2B5EF4-FFF2-40B4-BE49-F238E27FC236}">
                <a16:creationId xmlns:a16="http://schemas.microsoft.com/office/drawing/2014/main" id="{68FE110E-FEFC-43C8-A489-2CA9A0F5F40C}"/>
              </a:ext>
            </a:extLst>
          </p:cNvPr>
          <p:cNvPicPr>
            <a:picLocks noChangeAspect="1"/>
          </p:cNvPicPr>
          <p:nvPr/>
        </p:nvPicPr>
        <p:blipFill>
          <a:blip r:embed="rId3"/>
          <a:stretch>
            <a:fillRect/>
          </a:stretch>
        </p:blipFill>
        <p:spPr>
          <a:xfrm>
            <a:off x="8672187" y="1895897"/>
            <a:ext cx="2956142" cy="3626007"/>
          </a:xfrm>
          <a:prstGeom prst="rect">
            <a:avLst/>
          </a:prstGeom>
        </p:spPr>
      </p:pic>
    </p:spTree>
    <p:extLst>
      <p:ext uri="{BB962C8B-B14F-4D97-AF65-F5344CB8AC3E}">
        <p14:creationId xmlns:p14="http://schemas.microsoft.com/office/powerpoint/2010/main" val="368093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Shape </a:t>
            </a:r>
          </a:p>
        </p:txBody>
      </p:sp>
      <p:sp>
        <p:nvSpPr>
          <p:cNvPr id="3" name="Content Placeholder 2">
            <a:extLst>
              <a:ext uri="{FF2B5EF4-FFF2-40B4-BE49-F238E27FC236}">
                <a16:creationId xmlns:a16="http://schemas.microsoft.com/office/drawing/2014/main" id="{BEB1021C-CA40-4AEE-AB25-D172D3DDEED8}"/>
              </a:ext>
            </a:extLst>
          </p:cNvPr>
          <p:cNvSpPr>
            <a:spLocks noGrp="1"/>
          </p:cNvSpPr>
          <p:nvPr>
            <p:ph idx="4294967295"/>
          </p:nvPr>
        </p:nvSpPr>
        <p:spPr>
          <a:xfrm>
            <a:off x="515938" y="1484313"/>
            <a:ext cx="7112000" cy="4060702"/>
          </a:xfrm>
          <a:prstGeom prst="rect">
            <a:avLst/>
          </a:prstGeom>
        </p:spPr>
        <p:txBody>
          <a:bodyPr>
            <a:noAutofit/>
          </a:bodyPr>
          <a:lstStyle/>
          <a:p>
            <a:r>
              <a:rPr lang="en-US" sz="2100" dirty="0"/>
              <a:t>Shape in dance can refer to the individual body shapes and also group shapes or formations.</a:t>
            </a:r>
          </a:p>
          <a:p>
            <a:r>
              <a:rPr lang="en-US" sz="2100" dirty="0"/>
              <a:t>Shapes are present in all actions in dance. If you captured a movement sequence in single frame, you would see that the body moves through a number of identifiable shapes. </a:t>
            </a:r>
          </a:p>
          <a:p>
            <a:r>
              <a:rPr lang="en-US" sz="2100" dirty="0"/>
              <a:t>When composing choreography you need to consider the types of shapes that you can use. Different shapes can reflect different things or abstracted ideas. </a:t>
            </a:r>
          </a:p>
          <a:p>
            <a:pPr marL="254000" indent="0">
              <a:spcBef>
                <a:spcPts val="400"/>
              </a:spcBef>
              <a:buSzPct val="80000"/>
              <a:buNone/>
              <a:defRPr sz="1800">
                <a:solidFill>
                  <a:srgbClr val="000000"/>
                </a:solidFill>
              </a:defRPr>
            </a:pPr>
            <a:endParaRPr lang="en-AU" sz="2100" dirty="0">
              <a:solidFill>
                <a:schemeClr val="bg2">
                  <a:lumMod val="10000"/>
                </a:schemeClr>
              </a:solidFill>
            </a:endParaRPr>
          </a:p>
        </p:txBody>
      </p:sp>
      <p:pic>
        <p:nvPicPr>
          <p:cNvPr id="5" name="Picture 4">
            <a:extLst>
              <a:ext uri="{FF2B5EF4-FFF2-40B4-BE49-F238E27FC236}">
                <a16:creationId xmlns:a16="http://schemas.microsoft.com/office/drawing/2014/main" id="{5AC17BFC-2237-447C-B4C5-521E0FA76B03}"/>
              </a:ext>
            </a:extLst>
          </p:cNvPr>
          <p:cNvPicPr>
            <a:picLocks noChangeAspect="1"/>
          </p:cNvPicPr>
          <p:nvPr/>
        </p:nvPicPr>
        <p:blipFill>
          <a:blip r:embed="rId3"/>
          <a:stretch>
            <a:fillRect/>
          </a:stretch>
        </p:blipFill>
        <p:spPr>
          <a:xfrm>
            <a:off x="7846060" y="1484313"/>
            <a:ext cx="3830003" cy="3830003"/>
          </a:xfrm>
          <a:prstGeom prst="rect">
            <a:avLst/>
          </a:prstGeom>
        </p:spPr>
      </p:pic>
    </p:spTree>
    <p:extLst>
      <p:ext uri="{BB962C8B-B14F-4D97-AF65-F5344CB8AC3E}">
        <p14:creationId xmlns:p14="http://schemas.microsoft.com/office/powerpoint/2010/main" val="382012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166-8EB3-46F5-9965-E9C79D492703}"/>
              </a:ext>
            </a:extLst>
          </p:cNvPr>
          <p:cNvSpPr>
            <a:spLocks noGrp="1"/>
          </p:cNvSpPr>
          <p:nvPr>
            <p:ph type="title" idx="4294967295"/>
          </p:nvPr>
        </p:nvSpPr>
        <p:spPr>
          <a:xfrm>
            <a:off x="515938" y="584200"/>
            <a:ext cx="10373638" cy="1325563"/>
          </a:xfrm>
          <a:prstGeom prst="rect">
            <a:avLst/>
          </a:prstGeom>
        </p:spPr>
        <p:txBody>
          <a:bodyPr/>
          <a:lstStyle/>
          <a:p>
            <a:r>
              <a:rPr lang="en-AU" b="1" dirty="0">
                <a:solidFill>
                  <a:srgbClr val="C00000"/>
                </a:solidFill>
              </a:rPr>
              <a:t>Types of shapes </a:t>
            </a:r>
          </a:p>
        </p:txBody>
      </p:sp>
      <p:pic>
        <p:nvPicPr>
          <p:cNvPr id="6" name="Picture 5">
            <a:extLst>
              <a:ext uri="{FF2B5EF4-FFF2-40B4-BE49-F238E27FC236}">
                <a16:creationId xmlns:a16="http://schemas.microsoft.com/office/drawing/2014/main" id="{C670083E-1348-4D37-96A3-486128BB6F9C}"/>
              </a:ext>
            </a:extLst>
          </p:cNvPr>
          <p:cNvPicPr>
            <a:picLocks noChangeAspect="1"/>
          </p:cNvPicPr>
          <p:nvPr/>
        </p:nvPicPr>
        <p:blipFill>
          <a:blip r:embed="rId3"/>
          <a:stretch>
            <a:fillRect/>
          </a:stretch>
        </p:blipFill>
        <p:spPr>
          <a:xfrm>
            <a:off x="9209659" y="1484313"/>
            <a:ext cx="2466404" cy="3688080"/>
          </a:xfrm>
          <a:prstGeom prst="rect">
            <a:avLst/>
          </a:prstGeom>
        </p:spPr>
      </p:pic>
      <p:sp>
        <p:nvSpPr>
          <p:cNvPr id="7" name="Content Placeholder 2">
            <a:extLst>
              <a:ext uri="{FF2B5EF4-FFF2-40B4-BE49-F238E27FC236}">
                <a16:creationId xmlns:a16="http://schemas.microsoft.com/office/drawing/2014/main" id="{AD74BF14-90F0-B244-A8F3-A1BF4AF6638E}"/>
              </a:ext>
            </a:extLst>
          </p:cNvPr>
          <p:cNvSpPr txBox="1">
            <a:spLocks/>
          </p:cNvSpPr>
          <p:nvPr/>
        </p:nvSpPr>
        <p:spPr>
          <a:xfrm>
            <a:off x="515938" y="1484313"/>
            <a:ext cx="7537816" cy="40607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t>Straight / Angular:</a:t>
            </a:r>
          </a:p>
          <a:p>
            <a:r>
              <a:rPr lang="en-US" sz="2100" dirty="0"/>
              <a:t>Straight and angular lines cut the </a:t>
            </a:r>
            <a:r>
              <a:rPr lang="en-US" sz="2100" dirty="0" err="1"/>
              <a:t>kinesphere</a:t>
            </a:r>
            <a:r>
              <a:rPr lang="en-US" sz="2100" dirty="0"/>
              <a:t> cleanly and create dramatic relationships between the body and the space. They are often open shapes. </a:t>
            </a:r>
          </a:p>
          <a:p>
            <a:r>
              <a:rPr lang="en-US" sz="2100" dirty="0"/>
              <a:t>Straight lines are not naturally assumed by the body, so what do you think straight shape could reflect?</a:t>
            </a:r>
          </a:p>
          <a:p>
            <a:pPr marL="0" indent="0">
              <a:buNone/>
            </a:pPr>
            <a:r>
              <a:rPr lang="en-US" sz="2100" b="1" dirty="0"/>
              <a:t>Curved:</a:t>
            </a:r>
          </a:p>
          <a:p>
            <a:r>
              <a:rPr lang="en-US" sz="2100" dirty="0"/>
              <a:t>Curved shapes can also be referred to as organic shapes. Curving or organic shapes and lines can suggest things in nature, and create a soft and sympathetic relationship with the stage space. </a:t>
            </a:r>
          </a:p>
          <a:p>
            <a:r>
              <a:rPr lang="en-US" sz="2100" dirty="0"/>
              <a:t>Curved shapes are more naturally assumed by the body. </a:t>
            </a:r>
          </a:p>
        </p:txBody>
      </p:sp>
    </p:spTree>
    <p:extLst>
      <p:ext uri="{BB962C8B-B14F-4D97-AF65-F5344CB8AC3E}">
        <p14:creationId xmlns:p14="http://schemas.microsoft.com/office/powerpoint/2010/main" val="3069071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373A817663EA42B3E0B0E42AB0D4E1" ma:contentTypeVersion="4" ma:contentTypeDescription="Create a new document." ma:contentTypeScope="" ma:versionID="b5b89e9661da03447f432e8032df9daa">
  <xsd:schema xmlns:xsd="http://www.w3.org/2001/XMLSchema" xmlns:xs="http://www.w3.org/2001/XMLSchema" xmlns:p="http://schemas.microsoft.com/office/2006/metadata/properties" xmlns:ns2="031f4bbe-2dea-43e9-b264-4a13c49315a6" xmlns:ns3="399e3732-e69e-4531-8f09-0a2675998c62" targetNamespace="http://schemas.microsoft.com/office/2006/metadata/properties" ma:root="true" ma:fieldsID="73a694be8832c748ad655bd7402f3cf9" ns2:_="" ns3:_="">
    <xsd:import namespace="031f4bbe-2dea-43e9-b264-4a13c49315a6"/>
    <xsd:import namespace="399e3732-e69e-4531-8f09-0a2675998c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f4bbe-2dea-43e9-b264-4a13c49315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9e3732-e69e-4531-8f09-0a2675998c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50B6BA-1978-41DB-8105-E6189ADEA4BF}">
  <ds:schemaRefs>
    <ds:schemaRef ds:uri="http://schemas.microsoft.com/sharepoint/v3/contenttype/forms"/>
  </ds:schemaRefs>
</ds:datastoreItem>
</file>

<file path=customXml/itemProps2.xml><?xml version="1.0" encoding="utf-8"?>
<ds:datastoreItem xmlns:ds="http://schemas.openxmlformats.org/officeDocument/2006/customXml" ds:itemID="{5405B7DE-7466-4105-9149-84B97AA57154}">
  <ds:schemaRefs>
    <ds:schemaRef ds:uri="031f4bbe-2dea-43e9-b264-4a13c49315a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99e3732-e69e-4531-8f09-0a2675998c62"/>
    <ds:schemaRef ds:uri="http://www.w3.org/XML/1998/namespace"/>
    <ds:schemaRef ds:uri="http://purl.org/dc/dcmitype/"/>
  </ds:schemaRefs>
</ds:datastoreItem>
</file>

<file path=customXml/itemProps3.xml><?xml version="1.0" encoding="utf-8"?>
<ds:datastoreItem xmlns:ds="http://schemas.openxmlformats.org/officeDocument/2006/customXml" ds:itemID="{45469973-E5B9-490A-9E7A-106AA75D8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f4bbe-2dea-43e9-b264-4a13c49315a6"/>
    <ds:schemaRef ds:uri="399e3732-e69e-4531-8f09-0a2675998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2222</TotalTime>
  <Words>1236</Words>
  <Application>Microsoft Office PowerPoint</Application>
  <PresentationFormat>Widescreen</PresentationFormat>
  <Paragraphs>151</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Manipulating the elements of dance in composition</vt:lpstr>
      <vt:lpstr>We will explore the elements of dance:  </vt:lpstr>
      <vt:lpstr>Space</vt:lpstr>
      <vt:lpstr>The areas of space</vt:lpstr>
      <vt:lpstr>Stage space</vt:lpstr>
      <vt:lpstr>Floor pattern</vt:lpstr>
      <vt:lpstr>Personal, general and performance space</vt:lpstr>
      <vt:lpstr>Shape </vt:lpstr>
      <vt:lpstr>Types of shapes </vt:lpstr>
      <vt:lpstr>Types of shapes </vt:lpstr>
      <vt:lpstr>Types of shapes </vt:lpstr>
      <vt:lpstr>Level</vt:lpstr>
      <vt:lpstr>Direction</vt:lpstr>
      <vt:lpstr>Dimension</vt:lpstr>
      <vt:lpstr>Analysis</vt:lpstr>
      <vt:lpstr>Time</vt:lpstr>
      <vt:lpstr>Dynamics</vt:lpstr>
      <vt:lpstr>Dynamics</vt:lpstr>
      <vt:lpstr>Dynamic qualities</vt:lpstr>
      <vt:lpstr>Dynamic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to stage</dc:title>
  <dc:creator>Ricketts, Cathryn</dc:creator>
  <cp:lastModifiedBy>Cathryn Ricketts</cp:lastModifiedBy>
  <cp:revision>201</cp:revision>
  <dcterms:created xsi:type="dcterms:W3CDTF">2017-11-15T00:40:17Z</dcterms:created>
  <dcterms:modified xsi:type="dcterms:W3CDTF">2018-07-03T05:05:10Z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0x010100B6373A817663EA42B3E0B0E42AB0D4E1</vt:lpwstr>
  </property>
</Properties>
</file>