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58" r:id="rId21"/>
    <p:sldId id="257" r:id="rId22"/>
    <p:sldId id="261" r:id="rId23"/>
    <p:sldId id="260" r:id="rId24"/>
    <p:sldId id="264" r:id="rId25"/>
    <p:sldId id="265" r:id="rId26"/>
    <p:sldId id="262" r:id="rId27"/>
    <p:sldId id="263"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6" d="100"/>
          <a:sy n="126" d="100"/>
        </p:scale>
        <p:origin x="75" y="8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200B3F0-A9BC-48CE-8EB6-ECE965069900}" type="datetimeFigureOut">
              <a:rPr lang="en-US" smtClean="0"/>
              <a:pPr/>
              <a:t>12/6/2018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986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54D2318-CE40-42F6-962A-4C6D6CF697DB}" type="datetimeFigureOut">
              <a:rPr lang="en-US" smtClean="0"/>
              <a:t>12/6/2018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020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C476AC1-EB7F-4BEF-90D9-5764B50DAF8A}" type="datetimeFigureOut">
              <a:rPr lang="en-US" smtClean="0"/>
              <a:t>12/6/2018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558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9D14A40-AE46-41F2-A3F9-55391A617A0F}" type="slidenum">
              <a:rPr lang="en-US" altLang="en-US"/>
              <a:pPr/>
              <a:t>‹#›</a:t>
            </a:fld>
            <a:endParaRPr lang="en-US" altLang="en-US"/>
          </a:p>
        </p:txBody>
      </p:sp>
    </p:spTree>
    <p:extLst>
      <p:ext uri="{BB962C8B-B14F-4D97-AF65-F5344CB8AC3E}">
        <p14:creationId xmlns:p14="http://schemas.microsoft.com/office/powerpoint/2010/main" val="2680671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D01499B-90DB-4A64-A326-C7FFAEB4E1B1}" type="slidenum">
              <a:rPr lang="en-US" altLang="en-US"/>
              <a:pPr/>
              <a:t>‹#›</a:t>
            </a:fld>
            <a:endParaRPr lang="en-US" altLang="en-US"/>
          </a:p>
        </p:txBody>
      </p:sp>
    </p:spTree>
    <p:extLst>
      <p:ext uri="{BB962C8B-B14F-4D97-AF65-F5344CB8AC3E}">
        <p14:creationId xmlns:p14="http://schemas.microsoft.com/office/powerpoint/2010/main" val="166172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B20712A-F861-4AB0-A754-4F5A2033CD4B}" type="datetimeFigureOut">
              <a:rPr lang="en-US" smtClean="0"/>
              <a:t>12/6/2018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640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4507B7-F2DC-4B2C-B14D-58A9766807A2}" type="datetimeFigureOut">
              <a:rPr lang="en-US" smtClean="0"/>
              <a:t>12/6/2018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166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04A483D-5CB4-4842-8F2F-05D5276ACF63}" type="datetimeFigureOut">
              <a:rPr lang="en-US" smtClean="0"/>
              <a:t>12/6/2018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43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D1CE32E-9DC0-47C8-A657-48F5C3E4A10B}" type="datetimeFigureOut">
              <a:rPr lang="en-US" smtClean="0"/>
              <a:t>12/6/2018</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491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BDF5C0D-8C3A-4771-A43D-83937FC700D4}" type="datetimeFigureOut">
              <a:rPr lang="en-US" smtClean="0"/>
              <a:t>12/6/2018</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155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smtClean="0"/>
              <a:t>12/6/2018</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2375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CF2683-E6E7-4CC3-9EEE-7854DD4F3545}" type="datetimeFigureOut">
              <a:rPr lang="en-US" smtClean="0"/>
              <a:t>12/6/2018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758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120F81-B39D-4CBB-8BF3-5D6E395D0F72}" type="datetimeFigureOut">
              <a:rPr lang="en-US" smtClean="0"/>
              <a:t>12/6/2018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036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B320A-89BA-47B2-A525-92E8D10B06E4}" type="datetimeFigureOut">
              <a:rPr lang="en-US" smtClean="0"/>
              <a:t>12/6/2018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83966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londontheatredirect.com/post/868/a-brief-history-of-theatre.aspx" TargetMode="External"/><Relationship Id="rId3" Type="http://schemas.openxmlformats.org/officeDocument/2006/relationships/hyperlink" Target="https://novaonline.nvcc.edu/eli/spd130et/realism.htm" TargetMode="External"/><Relationship Id="rId7" Type="http://schemas.openxmlformats.org/officeDocument/2006/relationships/hyperlink" Target="https://soa.ccsdschools.com/UserFiles/Servers/Server_2868411/File/Staff/Arts/younts/Quick%20Overview%20of%20Western%20Theatre%20History%20(1).pdf" TargetMode="External"/><Relationship Id="rId2" Type="http://schemas.openxmlformats.org/officeDocument/2006/relationships/hyperlink" Target="http://www.thedramateacher.com/realism-and-naturalism-theatre-conventions/" TargetMode="External"/><Relationship Id="rId1" Type="http://schemas.openxmlformats.org/officeDocument/2006/relationships/slideLayout" Target="../slideLayouts/slideLayout2.xml"/><Relationship Id="rId6" Type="http://schemas.openxmlformats.org/officeDocument/2006/relationships/hyperlink" Target="https://seatup.com/blog/overview-theater-history" TargetMode="External"/><Relationship Id="rId5" Type="http://schemas.openxmlformats.org/officeDocument/2006/relationships/hyperlink" Target="http://www.theatrelinks.com/realism/" TargetMode="External"/><Relationship Id="rId4" Type="http://schemas.openxmlformats.org/officeDocument/2006/relationships/hyperlink" Target="https://www.cusd80.com/cms/lib6/AZ01001175/Centricity/Domain/963/2nd%20Realism%20Movement%20in%20Drama.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latin typeface="Arial" panose="020B0604020202020204" pitchFamily="34" charset="0"/>
                <a:cs typeface="Arial" panose="020B0604020202020204" pitchFamily="34" charset="0"/>
              </a:rPr>
              <a:t>A History of the Theatre</a:t>
            </a:r>
            <a:endParaRPr lang="en-AU"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AU" dirty="0" smtClean="0">
                <a:latin typeface="Arial" panose="020B0604020202020204" pitchFamily="34" charset="0"/>
                <a:cs typeface="Arial" panose="020B0604020202020204" pitchFamily="34" charset="0"/>
              </a:rPr>
              <a:t>And Realism in ‘A </a:t>
            </a:r>
            <a:r>
              <a:rPr lang="en-AU" dirty="0">
                <a:latin typeface="Arial" panose="020B0604020202020204" pitchFamily="34" charset="0"/>
                <a:cs typeface="Arial" panose="020B0604020202020204" pitchFamily="34" charset="0"/>
              </a:rPr>
              <a:t>D</a:t>
            </a:r>
            <a:r>
              <a:rPr lang="en-AU" dirty="0" smtClean="0">
                <a:latin typeface="Arial" panose="020B0604020202020204" pitchFamily="34" charset="0"/>
                <a:cs typeface="Arial" panose="020B0604020202020204" pitchFamily="34" charset="0"/>
              </a:rPr>
              <a:t>oll’s House’ by Henrik </a:t>
            </a:r>
            <a:r>
              <a:rPr lang="en-AU" dirty="0">
                <a:latin typeface="Arial" panose="020B0604020202020204" pitchFamily="34" charset="0"/>
                <a:cs typeface="Arial" panose="020B0604020202020204" pitchFamily="34" charset="0"/>
              </a:rPr>
              <a:t>I</a:t>
            </a:r>
            <a:r>
              <a:rPr lang="en-AU" dirty="0" smtClean="0">
                <a:latin typeface="Arial" panose="020B0604020202020204" pitchFamily="34" charset="0"/>
                <a:cs typeface="Arial" panose="020B0604020202020204" pitchFamily="34" charset="0"/>
              </a:rPr>
              <a:t>bsen</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370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18160" y="614272"/>
            <a:ext cx="10972800" cy="1143000"/>
          </a:xfrm>
        </p:spPr>
        <p:txBody>
          <a:bodyPr>
            <a:normAutofit fontScale="90000"/>
          </a:bodyPr>
          <a:lstStyle/>
          <a:p>
            <a:pPr eaLnBrk="1" hangingPunct="1"/>
            <a:r>
              <a:rPr lang="en-US" altLang="en-US" sz="4000" dirty="0"/>
              <a:t>Renaissance and Reformation</a:t>
            </a:r>
            <a:br>
              <a:rPr lang="en-US" altLang="en-US" sz="4000" dirty="0"/>
            </a:br>
            <a:r>
              <a:rPr lang="en-US" altLang="en-US" sz="4000" dirty="0"/>
              <a:t>England’s Contribution</a:t>
            </a:r>
          </a:p>
        </p:txBody>
      </p:sp>
      <p:sp>
        <p:nvSpPr>
          <p:cNvPr id="30724" name="Rectangle 4"/>
          <p:cNvSpPr>
            <a:spLocks noGrp="1" noChangeArrowheads="1"/>
          </p:cNvSpPr>
          <p:nvPr>
            <p:ph type="body" sz="half" idx="1"/>
          </p:nvPr>
        </p:nvSpPr>
        <p:spPr>
          <a:xfrm>
            <a:off x="518160" y="2062907"/>
            <a:ext cx="10972800" cy="4302034"/>
          </a:xfrm>
          <a:noFill/>
        </p:spPr>
        <p:txBody>
          <a:bodyPr>
            <a:normAutofit fontScale="77500" lnSpcReduction="20000"/>
          </a:bodyPr>
          <a:lstStyle/>
          <a:p>
            <a:pPr eaLnBrk="1" hangingPunct="1">
              <a:lnSpc>
                <a:spcPct val="80000"/>
              </a:lnSpc>
            </a:pPr>
            <a:endParaRPr lang="en-US" altLang="en-US" sz="2400" dirty="0"/>
          </a:p>
          <a:p>
            <a:pPr eaLnBrk="1" hangingPunct="1">
              <a:lnSpc>
                <a:spcPct val="110000"/>
              </a:lnSpc>
            </a:pPr>
            <a:r>
              <a:rPr lang="en-US" altLang="en-US" sz="3100" dirty="0">
                <a:latin typeface="Arial" panose="020B0604020202020204" pitchFamily="34" charset="0"/>
                <a:cs typeface="Arial" panose="020B0604020202020204" pitchFamily="34" charset="0"/>
              </a:rPr>
              <a:t>In </a:t>
            </a:r>
            <a:r>
              <a:rPr lang="en-US" altLang="en-US" sz="3100" dirty="0" smtClean="0">
                <a:latin typeface="Arial" panose="020B0604020202020204" pitchFamily="34" charset="0"/>
                <a:cs typeface="Arial" panose="020B0604020202020204" pitchFamily="34" charset="0"/>
              </a:rPr>
              <a:t>England, </a:t>
            </a:r>
            <a:r>
              <a:rPr lang="en-US" altLang="en-US" sz="3100" dirty="0">
                <a:latin typeface="Arial" panose="020B0604020202020204" pitchFamily="34" charset="0"/>
                <a:cs typeface="Arial" panose="020B0604020202020204" pitchFamily="34" charset="0"/>
              </a:rPr>
              <a:t>“apron stages” were used which created a more “open” stage.</a:t>
            </a:r>
          </a:p>
          <a:p>
            <a:pPr eaLnBrk="1" hangingPunct="1">
              <a:lnSpc>
                <a:spcPct val="110000"/>
              </a:lnSpc>
            </a:pPr>
            <a:r>
              <a:rPr lang="en-US" altLang="en-US" sz="3100" dirty="0">
                <a:latin typeface="Arial" panose="020B0604020202020204" pitchFamily="34" charset="0"/>
                <a:cs typeface="Arial" panose="020B0604020202020204" pitchFamily="34" charset="0"/>
              </a:rPr>
              <a:t>Audience members surrounded the stage, and </a:t>
            </a:r>
            <a:r>
              <a:rPr lang="en-US" altLang="en-US" sz="3100" dirty="0" smtClean="0">
                <a:latin typeface="Arial" panose="020B0604020202020204" pitchFamily="34" charset="0"/>
                <a:cs typeface="Arial" panose="020B0604020202020204" pitchFamily="34" charset="0"/>
              </a:rPr>
              <a:t>sometimes sat </a:t>
            </a:r>
            <a:r>
              <a:rPr lang="en-US" altLang="en-US" sz="3100" dirty="0">
                <a:latin typeface="Arial" panose="020B0604020202020204" pitchFamily="34" charset="0"/>
                <a:cs typeface="Arial" panose="020B0604020202020204" pitchFamily="34" charset="0"/>
              </a:rPr>
              <a:t>on the stage.</a:t>
            </a:r>
          </a:p>
          <a:p>
            <a:pPr eaLnBrk="1" hangingPunct="1">
              <a:lnSpc>
                <a:spcPct val="110000"/>
              </a:lnSpc>
            </a:pPr>
            <a:r>
              <a:rPr lang="en-US" altLang="en-US" sz="3100" dirty="0">
                <a:latin typeface="Arial" panose="020B0604020202020204" pitchFamily="34" charset="0"/>
                <a:cs typeface="Arial" panose="020B0604020202020204" pitchFamily="34" charset="0"/>
              </a:rPr>
              <a:t>The emphasis in plays </a:t>
            </a:r>
            <a:r>
              <a:rPr lang="en-US" altLang="en-US" sz="3100" dirty="0" smtClean="0">
                <a:latin typeface="Arial" panose="020B0604020202020204" pitchFamily="34" charset="0"/>
                <a:cs typeface="Arial" panose="020B0604020202020204" pitchFamily="34" charset="0"/>
              </a:rPr>
              <a:t>was </a:t>
            </a:r>
            <a:r>
              <a:rPr lang="en-US" altLang="en-US" sz="3100" dirty="0">
                <a:latin typeface="Arial" panose="020B0604020202020204" pitchFamily="34" charset="0"/>
                <a:cs typeface="Arial" panose="020B0604020202020204" pitchFamily="34" charset="0"/>
              </a:rPr>
              <a:t>on the dialogue.  Plays also continued to have  moralistic themes.</a:t>
            </a:r>
          </a:p>
          <a:p>
            <a:pPr eaLnBrk="1" hangingPunct="1">
              <a:lnSpc>
                <a:spcPct val="110000"/>
              </a:lnSpc>
            </a:pPr>
            <a:r>
              <a:rPr lang="en-US" altLang="en-US" sz="3100" dirty="0" smtClean="0">
                <a:latin typeface="Arial" panose="020B0604020202020204" pitchFamily="34" charset="0"/>
                <a:cs typeface="Arial" panose="020B0604020202020204" pitchFamily="34" charset="0"/>
              </a:rPr>
              <a:t>Later, </a:t>
            </a:r>
            <a:r>
              <a:rPr lang="en-US" altLang="en-US" sz="3100" dirty="0">
                <a:latin typeface="Arial" panose="020B0604020202020204" pitchFamily="34" charset="0"/>
                <a:cs typeface="Arial" panose="020B0604020202020204" pitchFamily="34" charset="0"/>
              </a:rPr>
              <a:t>religious themes were replaced by themes of loyalty to the government.</a:t>
            </a:r>
          </a:p>
          <a:p>
            <a:pPr eaLnBrk="1" hangingPunct="1">
              <a:lnSpc>
                <a:spcPct val="110000"/>
              </a:lnSpc>
            </a:pPr>
            <a:r>
              <a:rPr lang="en-US" altLang="en-US" sz="3100" dirty="0">
                <a:latin typeface="Arial" panose="020B0604020202020204" pitchFamily="34" charset="0"/>
                <a:cs typeface="Arial" panose="020B0604020202020204" pitchFamily="34" charset="0"/>
              </a:rPr>
              <a:t>Performers were </a:t>
            </a:r>
            <a:r>
              <a:rPr lang="en-US" altLang="en-US" sz="3100" dirty="0" err="1" smtClean="0">
                <a:latin typeface="Arial" panose="020B0604020202020204" pitchFamily="34" charset="0"/>
                <a:cs typeface="Arial" panose="020B0604020202020204" pitchFamily="34" charset="0"/>
              </a:rPr>
              <a:t>organised</a:t>
            </a:r>
            <a:r>
              <a:rPr lang="en-US" altLang="en-US" sz="3100" dirty="0" smtClean="0">
                <a:latin typeface="Arial" panose="020B0604020202020204" pitchFamily="34" charset="0"/>
                <a:cs typeface="Arial" panose="020B0604020202020204" pitchFamily="34" charset="0"/>
              </a:rPr>
              <a:t> </a:t>
            </a:r>
            <a:r>
              <a:rPr lang="en-US" altLang="en-US" sz="3100" dirty="0">
                <a:latin typeface="Arial" panose="020B0604020202020204" pitchFamily="34" charset="0"/>
                <a:cs typeface="Arial" panose="020B0604020202020204" pitchFamily="34" charset="0"/>
              </a:rPr>
              <a:t>into troupes or companies who developed a repertory of plays that they could perform.</a:t>
            </a:r>
          </a:p>
        </p:txBody>
      </p:sp>
    </p:spTree>
    <p:extLst>
      <p:ext uri="{BB962C8B-B14F-4D97-AF65-F5344CB8AC3E}">
        <p14:creationId xmlns:p14="http://schemas.microsoft.com/office/powerpoint/2010/main" val="1065926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4">
                                            <p:txEl>
                                              <p:pRg st="1" end="1"/>
                                            </p:txEl>
                                          </p:spTgt>
                                        </p:tgtEl>
                                        <p:attrNameLst>
                                          <p:attrName>style.visibility</p:attrName>
                                        </p:attrNameLst>
                                      </p:cBhvr>
                                      <p:to>
                                        <p:strVal val="visible"/>
                                      </p:to>
                                    </p:set>
                                    <p:animEffect transition="in" filter="fade">
                                      <p:cBhvr>
                                        <p:cTn id="12" dur="2000"/>
                                        <p:tgtEl>
                                          <p:spTgt spid="307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4">
                                            <p:txEl>
                                              <p:pRg st="2" end="2"/>
                                            </p:txEl>
                                          </p:spTgt>
                                        </p:tgtEl>
                                        <p:attrNameLst>
                                          <p:attrName>style.visibility</p:attrName>
                                        </p:attrNameLst>
                                      </p:cBhvr>
                                      <p:to>
                                        <p:strVal val="visible"/>
                                      </p:to>
                                    </p:set>
                                    <p:animEffect transition="in" filter="fade">
                                      <p:cBhvr>
                                        <p:cTn id="17" dur="2000"/>
                                        <p:tgtEl>
                                          <p:spTgt spid="3072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24">
                                            <p:txEl>
                                              <p:pRg st="3" end="3"/>
                                            </p:txEl>
                                          </p:spTgt>
                                        </p:tgtEl>
                                        <p:attrNameLst>
                                          <p:attrName>style.visibility</p:attrName>
                                        </p:attrNameLst>
                                      </p:cBhvr>
                                      <p:to>
                                        <p:strVal val="visible"/>
                                      </p:to>
                                    </p:set>
                                    <p:animEffect transition="in" filter="fade">
                                      <p:cBhvr>
                                        <p:cTn id="22" dur="2000"/>
                                        <p:tgtEl>
                                          <p:spTgt spid="3072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24">
                                            <p:txEl>
                                              <p:pRg st="4" end="4"/>
                                            </p:txEl>
                                          </p:spTgt>
                                        </p:tgtEl>
                                        <p:attrNameLst>
                                          <p:attrName>style.visibility</p:attrName>
                                        </p:attrNameLst>
                                      </p:cBhvr>
                                      <p:to>
                                        <p:strVal val="visible"/>
                                      </p:to>
                                    </p:set>
                                    <p:animEffect transition="in" filter="fade">
                                      <p:cBhvr>
                                        <p:cTn id="27" dur="2000"/>
                                        <p:tgtEl>
                                          <p:spTgt spid="3072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24">
                                            <p:txEl>
                                              <p:pRg st="5" end="5"/>
                                            </p:txEl>
                                          </p:spTgt>
                                        </p:tgtEl>
                                        <p:attrNameLst>
                                          <p:attrName>style.visibility</p:attrName>
                                        </p:attrNameLst>
                                      </p:cBhvr>
                                      <p:to>
                                        <p:strVal val="visible"/>
                                      </p:to>
                                    </p:set>
                                    <p:animEffect transition="in" filter="fade">
                                      <p:cBhvr>
                                        <p:cTn id="32" dur="2000"/>
                                        <p:tgtEl>
                                          <p:spTgt spid="307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548958"/>
            <a:ext cx="10972800" cy="1143000"/>
          </a:xfrm>
        </p:spPr>
        <p:txBody>
          <a:bodyPr>
            <a:normAutofit fontScale="90000"/>
          </a:bodyPr>
          <a:lstStyle/>
          <a:p>
            <a:pPr eaLnBrk="1" hangingPunct="1"/>
            <a:r>
              <a:rPr lang="en-US" altLang="en-US" sz="4000" dirty="0"/>
              <a:t>Renaissance and Reformation</a:t>
            </a:r>
            <a:br>
              <a:rPr lang="en-US" altLang="en-US" sz="4000" dirty="0"/>
            </a:br>
            <a:r>
              <a:rPr lang="en-US" altLang="en-US" sz="4000" dirty="0"/>
              <a:t>England’s Experience</a:t>
            </a:r>
          </a:p>
        </p:txBody>
      </p:sp>
      <p:sp>
        <p:nvSpPr>
          <p:cNvPr id="32773" name="Rectangle 5"/>
          <p:cNvSpPr>
            <a:spLocks noGrp="1" noChangeArrowheads="1"/>
          </p:cNvSpPr>
          <p:nvPr>
            <p:ph type="body" sz="half" idx="2"/>
          </p:nvPr>
        </p:nvSpPr>
        <p:spPr>
          <a:xfrm>
            <a:off x="609600" y="1900519"/>
            <a:ext cx="10972800" cy="4571128"/>
          </a:xfrm>
          <a:noFill/>
        </p:spPr>
        <p:txBody>
          <a:bodyPr>
            <a:normAutofit/>
          </a:bodyPr>
          <a:lstStyle/>
          <a:p>
            <a:pPr eaLnBrk="1" hangingPunct="1">
              <a:lnSpc>
                <a:spcPct val="90000"/>
              </a:lnSpc>
            </a:pPr>
            <a:r>
              <a:rPr lang="en-US" altLang="en-US" sz="2400" dirty="0">
                <a:latin typeface="Arial" panose="020B0604020202020204" pitchFamily="34" charset="0"/>
                <a:cs typeface="Arial" panose="020B0604020202020204" pitchFamily="34" charset="0"/>
              </a:rPr>
              <a:t>In the 16</a:t>
            </a:r>
            <a:r>
              <a:rPr lang="en-US" altLang="en-US" sz="2400" baseline="30000" dirty="0">
                <a:latin typeface="Arial" panose="020B0604020202020204" pitchFamily="34" charset="0"/>
                <a:cs typeface="Arial" panose="020B0604020202020204" pitchFamily="34" charset="0"/>
              </a:rPr>
              <a:t>th</a:t>
            </a:r>
            <a:r>
              <a:rPr lang="en-US" altLang="en-US" sz="2400" dirty="0">
                <a:latin typeface="Arial" panose="020B0604020202020204" pitchFamily="34" charset="0"/>
                <a:cs typeface="Arial" panose="020B0604020202020204" pitchFamily="34" charset="0"/>
              </a:rPr>
              <a:t> Century, England’s government swung back and forth from Catholicism to Protestantism.</a:t>
            </a:r>
          </a:p>
          <a:p>
            <a:pPr eaLnBrk="1" hangingPunct="1">
              <a:lnSpc>
                <a:spcPct val="90000"/>
              </a:lnSpc>
            </a:pPr>
            <a:r>
              <a:rPr lang="en-US" altLang="en-US" sz="2400" dirty="0">
                <a:latin typeface="Arial" panose="020B0604020202020204" pitchFamily="34" charset="0"/>
                <a:cs typeface="Arial" panose="020B0604020202020204" pitchFamily="34" charset="0"/>
              </a:rPr>
              <a:t>Playwrights who worked to revive plays written in Latin, were believed to be supporting the Catholic Church.</a:t>
            </a:r>
          </a:p>
          <a:p>
            <a:pPr eaLnBrk="1" hangingPunct="1">
              <a:lnSpc>
                <a:spcPct val="90000"/>
              </a:lnSpc>
            </a:pPr>
            <a:r>
              <a:rPr lang="en-US" altLang="en-US" sz="2400" dirty="0">
                <a:latin typeface="Arial" panose="020B0604020202020204" pitchFamily="34" charset="0"/>
                <a:cs typeface="Arial" panose="020B0604020202020204" pitchFamily="34" charset="0"/>
              </a:rPr>
              <a:t>Playwrights who worked to revive Greek plays were associated with Protestantism.</a:t>
            </a:r>
          </a:p>
          <a:p>
            <a:pPr eaLnBrk="1" hangingPunct="1">
              <a:lnSpc>
                <a:spcPct val="90000"/>
              </a:lnSpc>
            </a:pPr>
            <a:r>
              <a:rPr lang="en-US" altLang="en-US" sz="2400" dirty="0">
                <a:latin typeface="Arial" panose="020B0604020202020204" pitchFamily="34" charset="0"/>
                <a:cs typeface="Arial" panose="020B0604020202020204" pitchFamily="34" charset="0"/>
              </a:rPr>
              <a:t>Depending on who was in power at the time, a playwright could be put to death for reviving the “wrong” play.</a:t>
            </a:r>
          </a:p>
          <a:p>
            <a:pPr eaLnBrk="1" hangingPunct="1">
              <a:lnSpc>
                <a:spcPct val="90000"/>
              </a:lnSpc>
            </a:pPr>
            <a:r>
              <a:rPr lang="en-US" altLang="en-US" sz="2400" dirty="0">
                <a:latin typeface="Arial" panose="020B0604020202020204" pitchFamily="34" charset="0"/>
                <a:cs typeface="Arial" panose="020B0604020202020204" pitchFamily="34" charset="0"/>
              </a:rPr>
              <a:t>Many playwrights began to avoid the revival of classic work, and wrote non-political and non-religious plays.</a:t>
            </a:r>
          </a:p>
          <a:p>
            <a:pPr eaLnBrk="1" hangingPunct="1">
              <a:lnSpc>
                <a:spcPct val="90000"/>
              </a:lnSpc>
            </a:pPr>
            <a:endParaRPr lang="en-US" altLang="en-US" sz="2000" dirty="0"/>
          </a:p>
        </p:txBody>
      </p:sp>
    </p:spTree>
    <p:extLst>
      <p:ext uri="{BB962C8B-B14F-4D97-AF65-F5344CB8AC3E}">
        <p14:creationId xmlns:p14="http://schemas.microsoft.com/office/powerpoint/2010/main" val="25921699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800" decel="100000"/>
                                        <p:tgtEl>
                                          <p:spTgt spid="32770"/>
                                        </p:tgtEl>
                                      </p:cBhvr>
                                    </p:animEffect>
                                    <p:anim calcmode="lin" valueType="num">
                                      <p:cBhvr>
                                        <p:cTn id="8" dur="800" decel="100000" fill="hold"/>
                                        <p:tgtEl>
                                          <p:spTgt spid="32770"/>
                                        </p:tgtEl>
                                        <p:attrNameLst>
                                          <p:attrName>style.rotation</p:attrName>
                                        </p:attrNameLst>
                                      </p:cBhvr>
                                      <p:tavLst>
                                        <p:tav tm="0">
                                          <p:val>
                                            <p:fltVal val="-90"/>
                                          </p:val>
                                        </p:tav>
                                        <p:tav tm="100000">
                                          <p:val>
                                            <p:fltVal val="0"/>
                                          </p:val>
                                        </p:tav>
                                      </p:tavLst>
                                    </p:anim>
                                    <p:anim calcmode="lin" valueType="num">
                                      <p:cBhvr>
                                        <p:cTn id="9" dur="800" decel="100000" fill="hold"/>
                                        <p:tgtEl>
                                          <p:spTgt spid="32770"/>
                                        </p:tgtEl>
                                        <p:attrNameLst>
                                          <p:attrName>ppt_x</p:attrName>
                                        </p:attrNameLst>
                                      </p:cBhvr>
                                      <p:tavLst>
                                        <p:tav tm="0">
                                          <p:val>
                                            <p:strVal val="#ppt_x+0.4"/>
                                          </p:val>
                                        </p:tav>
                                        <p:tav tm="100000">
                                          <p:val>
                                            <p:strVal val="#ppt_x-0.05"/>
                                          </p:val>
                                        </p:tav>
                                      </p:tavLst>
                                    </p:anim>
                                    <p:anim calcmode="lin" valueType="num">
                                      <p:cBhvr>
                                        <p:cTn id="10" dur="800" decel="100000" fill="hold"/>
                                        <p:tgtEl>
                                          <p:spTgt spid="327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27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277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2773">
                                            <p:txEl>
                                              <p:pRg st="0" end="0"/>
                                            </p:txEl>
                                          </p:spTgt>
                                        </p:tgtEl>
                                        <p:attrNameLst>
                                          <p:attrName>style.visibility</p:attrName>
                                        </p:attrNameLst>
                                      </p:cBhvr>
                                      <p:to>
                                        <p:strVal val="visible"/>
                                      </p:to>
                                    </p:set>
                                    <p:animEffect transition="in" filter="fade">
                                      <p:cBhvr>
                                        <p:cTn id="17" dur="1000"/>
                                        <p:tgtEl>
                                          <p:spTgt spid="32773">
                                            <p:txEl>
                                              <p:pRg st="0" end="0"/>
                                            </p:txEl>
                                          </p:spTgt>
                                        </p:tgtEl>
                                      </p:cBhvr>
                                    </p:animEffect>
                                    <p:anim calcmode="lin" valueType="num">
                                      <p:cBhvr>
                                        <p:cTn id="18" dur="1000" fill="hold"/>
                                        <p:tgtEl>
                                          <p:spTgt spid="3277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27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2773">
                                            <p:txEl>
                                              <p:pRg st="1" end="1"/>
                                            </p:txEl>
                                          </p:spTgt>
                                        </p:tgtEl>
                                        <p:attrNameLst>
                                          <p:attrName>style.visibility</p:attrName>
                                        </p:attrNameLst>
                                      </p:cBhvr>
                                      <p:to>
                                        <p:strVal val="visible"/>
                                      </p:to>
                                    </p:set>
                                    <p:animEffect transition="in" filter="fade">
                                      <p:cBhvr>
                                        <p:cTn id="24" dur="1000"/>
                                        <p:tgtEl>
                                          <p:spTgt spid="32773">
                                            <p:txEl>
                                              <p:pRg st="1" end="1"/>
                                            </p:txEl>
                                          </p:spTgt>
                                        </p:tgtEl>
                                      </p:cBhvr>
                                    </p:animEffect>
                                    <p:anim calcmode="lin" valueType="num">
                                      <p:cBhvr>
                                        <p:cTn id="25" dur="1000" fill="hold"/>
                                        <p:tgtEl>
                                          <p:spTgt spid="3277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27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2773">
                                            <p:txEl>
                                              <p:pRg st="2" end="2"/>
                                            </p:txEl>
                                          </p:spTgt>
                                        </p:tgtEl>
                                        <p:attrNameLst>
                                          <p:attrName>style.visibility</p:attrName>
                                        </p:attrNameLst>
                                      </p:cBhvr>
                                      <p:to>
                                        <p:strVal val="visible"/>
                                      </p:to>
                                    </p:set>
                                    <p:animEffect transition="in" filter="fade">
                                      <p:cBhvr>
                                        <p:cTn id="31" dur="1000"/>
                                        <p:tgtEl>
                                          <p:spTgt spid="32773">
                                            <p:txEl>
                                              <p:pRg st="2" end="2"/>
                                            </p:txEl>
                                          </p:spTgt>
                                        </p:tgtEl>
                                      </p:cBhvr>
                                    </p:animEffect>
                                    <p:anim calcmode="lin" valueType="num">
                                      <p:cBhvr>
                                        <p:cTn id="32" dur="1000" fill="hold"/>
                                        <p:tgtEl>
                                          <p:spTgt spid="3277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27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2773">
                                            <p:txEl>
                                              <p:pRg st="3" end="3"/>
                                            </p:txEl>
                                          </p:spTgt>
                                        </p:tgtEl>
                                        <p:attrNameLst>
                                          <p:attrName>style.visibility</p:attrName>
                                        </p:attrNameLst>
                                      </p:cBhvr>
                                      <p:to>
                                        <p:strVal val="visible"/>
                                      </p:to>
                                    </p:set>
                                    <p:animEffect transition="in" filter="fade">
                                      <p:cBhvr>
                                        <p:cTn id="38" dur="1000"/>
                                        <p:tgtEl>
                                          <p:spTgt spid="32773">
                                            <p:txEl>
                                              <p:pRg st="3" end="3"/>
                                            </p:txEl>
                                          </p:spTgt>
                                        </p:tgtEl>
                                      </p:cBhvr>
                                    </p:animEffect>
                                    <p:anim calcmode="lin" valueType="num">
                                      <p:cBhvr>
                                        <p:cTn id="39" dur="1000" fill="hold"/>
                                        <p:tgtEl>
                                          <p:spTgt spid="3277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277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32773">
                                            <p:txEl>
                                              <p:pRg st="4" end="4"/>
                                            </p:txEl>
                                          </p:spTgt>
                                        </p:tgtEl>
                                        <p:attrNameLst>
                                          <p:attrName>style.visibility</p:attrName>
                                        </p:attrNameLst>
                                      </p:cBhvr>
                                      <p:to>
                                        <p:strVal val="visible"/>
                                      </p:to>
                                    </p:set>
                                    <p:animEffect transition="in" filter="fade">
                                      <p:cBhvr>
                                        <p:cTn id="45" dur="1000"/>
                                        <p:tgtEl>
                                          <p:spTgt spid="32773">
                                            <p:txEl>
                                              <p:pRg st="4" end="4"/>
                                            </p:txEl>
                                          </p:spTgt>
                                        </p:tgtEl>
                                      </p:cBhvr>
                                    </p:animEffect>
                                    <p:anim calcmode="lin" valueType="num">
                                      <p:cBhvr>
                                        <p:cTn id="46" dur="1000" fill="hold"/>
                                        <p:tgtEl>
                                          <p:spTgt spid="3277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277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599" y="653461"/>
            <a:ext cx="10972800" cy="1143000"/>
          </a:xfrm>
        </p:spPr>
        <p:txBody>
          <a:bodyPr>
            <a:normAutofit fontScale="90000"/>
          </a:bodyPr>
          <a:lstStyle/>
          <a:p>
            <a:pPr eaLnBrk="1" hangingPunct="1"/>
            <a:r>
              <a:rPr lang="en-US" altLang="en-US" sz="4000" dirty="0"/>
              <a:t>Renaissance and Reformation</a:t>
            </a:r>
            <a:br>
              <a:rPr lang="en-US" altLang="en-US" sz="4000" dirty="0"/>
            </a:br>
            <a:r>
              <a:rPr lang="en-US" altLang="en-US" sz="3200" dirty="0"/>
              <a:t>Theatre is Threatened</a:t>
            </a:r>
            <a:br>
              <a:rPr lang="en-US" altLang="en-US" sz="3200" dirty="0"/>
            </a:br>
            <a:endParaRPr lang="en-US" altLang="en-US" sz="3200" dirty="0"/>
          </a:p>
        </p:txBody>
      </p:sp>
      <p:sp>
        <p:nvSpPr>
          <p:cNvPr id="34819" name="Rectangle 3"/>
          <p:cNvSpPr>
            <a:spLocks noGrp="1" noChangeArrowheads="1"/>
          </p:cNvSpPr>
          <p:nvPr>
            <p:ph type="body" sz="half" idx="1"/>
          </p:nvPr>
        </p:nvSpPr>
        <p:spPr>
          <a:xfrm>
            <a:off x="609599" y="1796461"/>
            <a:ext cx="10972800" cy="4799692"/>
          </a:xfrm>
          <a:noFill/>
        </p:spPr>
        <p:txBody>
          <a:bodyPr>
            <a:noAutofit/>
          </a:bodyPr>
          <a:lstStyle/>
          <a:p>
            <a:pPr eaLnBrk="1" hangingPunct="1">
              <a:lnSpc>
                <a:spcPct val="100000"/>
              </a:lnSpc>
            </a:pPr>
            <a:r>
              <a:rPr lang="en-US" altLang="en-US" sz="2400" dirty="0">
                <a:latin typeface="Arial" panose="020B0604020202020204" pitchFamily="34" charset="0"/>
                <a:cs typeface="Arial" panose="020B0604020202020204" pitchFamily="34" charset="0"/>
              </a:rPr>
              <a:t>The political problems in England at the time made theatre “dangerous”.</a:t>
            </a:r>
          </a:p>
          <a:p>
            <a:pPr eaLnBrk="1" hangingPunct="1">
              <a:lnSpc>
                <a:spcPct val="100000"/>
              </a:lnSpc>
            </a:pPr>
            <a:r>
              <a:rPr lang="en-US" altLang="en-US" sz="2400" dirty="0">
                <a:latin typeface="Arial" panose="020B0604020202020204" pitchFamily="34" charset="0"/>
                <a:cs typeface="Arial" panose="020B0604020202020204" pitchFamily="34" charset="0"/>
              </a:rPr>
              <a:t>Civil unrest could be inspired by performances.</a:t>
            </a:r>
          </a:p>
          <a:p>
            <a:pPr eaLnBrk="1" hangingPunct="1">
              <a:lnSpc>
                <a:spcPct val="100000"/>
              </a:lnSpc>
            </a:pPr>
            <a:r>
              <a:rPr lang="en-US" altLang="en-US" sz="2400" dirty="0">
                <a:latin typeface="Arial" panose="020B0604020202020204" pitchFamily="34" charset="0"/>
                <a:cs typeface="Arial" panose="020B0604020202020204" pitchFamily="34" charset="0"/>
              </a:rPr>
              <a:t>Theatres were also associated with the temptation to spend time watching performances instead of working.</a:t>
            </a:r>
          </a:p>
          <a:p>
            <a:pPr eaLnBrk="1" hangingPunct="1">
              <a:lnSpc>
                <a:spcPct val="100000"/>
              </a:lnSpc>
            </a:pPr>
            <a:r>
              <a:rPr lang="en-US" altLang="en-US" sz="2400" dirty="0">
                <a:latin typeface="Arial" panose="020B0604020202020204" pitchFamily="34" charset="0"/>
                <a:cs typeface="Arial" panose="020B0604020202020204" pitchFamily="34" charset="0"/>
              </a:rPr>
              <a:t>Theatres were also associated with prostitution since prostitutes would be in the area where plays were performed, and sometimes were even in the audience.</a:t>
            </a:r>
          </a:p>
          <a:p>
            <a:pPr eaLnBrk="1" hangingPunct="1">
              <a:lnSpc>
                <a:spcPct val="100000"/>
              </a:lnSpc>
            </a:pPr>
            <a:r>
              <a:rPr lang="en-US" altLang="en-US" sz="2400" dirty="0">
                <a:latin typeface="Arial" panose="020B0604020202020204" pitchFamily="34" charset="0"/>
                <a:cs typeface="Arial" panose="020B0604020202020204" pitchFamily="34" charset="0"/>
              </a:rPr>
              <a:t>Added to the political problems, fear of the plague closed theatres.</a:t>
            </a:r>
          </a:p>
          <a:p>
            <a:pPr eaLnBrk="1" hangingPunct="1">
              <a:lnSpc>
                <a:spcPct val="100000"/>
              </a:lnSpc>
            </a:pPr>
            <a:r>
              <a:rPr lang="en-US" altLang="en-US" sz="2400" dirty="0">
                <a:latin typeface="Arial" panose="020B0604020202020204" pitchFamily="34" charset="0"/>
                <a:cs typeface="Arial" panose="020B0604020202020204" pitchFamily="34" charset="0"/>
              </a:rPr>
              <a:t>These conditions lead to the licensing of acting companies which lead to more control of theatre by the state.</a:t>
            </a:r>
          </a:p>
        </p:txBody>
      </p:sp>
    </p:spTree>
    <p:extLst>
      <p:ext uri="{BB962C8B-B14F-4D97-AF65-F5344CB8AC3E}">
        <p14:creationId xmlns:p14="http://schemas.microsoft.com/office/powerpoint/2010/main" val="3472099718"/>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800" decel="100000"/>
                                        <p:tgtEl>
                                          <p:spTgt spid="34818"/>
                                        </p:tgtEl>
                                      </p:cBhvr>
                                    </p:animEffect>
                                    <p:anim calcmode="lin" valueType="num">
                                      <p:cBhvr>
                                        <p:cTn id="8" dur="800" decel="100000" fill="hold"/>
                                        <p:tgtEl>
                                          <p:spTgt spid="34818"/>
                                        </p:tgtEl>
                                        <p:attrNameLst>
                                          <p:attrName>style.rotation</p:attrName>
                                        </p:attrNameLst>
                                      </p:cBhvr>
                                      <p:tavLst>
                                        <p:tav tm="0">
                                          <p:val>
                                            <p:fltVal val="-90"/>
                                          </p:val>
                                        </p:tav>
                                        <p:tav tm="100000">
                                          <p:val>
                                            <p:fltVal val="0"/>
                                          </p:val>
                                        </p:tav>
                                      </p:tavLst>
                                    </p:anim>
                                    <p:anim calcmode="lin" valueType="num">
                                      <p:cBhvr>
                                        <p:cTn id="9" dur="800" decel="100000" fill="hold"/>
                                        <p:tgtEl>
                                          <p:spTgt spid="34818"/>
                                        </p:tgtEl>
                                        <p:attrNameLst>
                                          <p:attrName>ppt_x</p:attrName>
                                        </p:attrNameLst>
                                      </p:cBhvr>
                                      <p:tavLst>
                                        <p:tav tm="0">
                                          <p:val>
                                            <p:strVal val="#ppt_x+0.4"/>
                                          </p:val>
                                        </p:tav>
                                        <p:tav tm="100000">
                                          <p:val>
                                            <p:strVal val="#ppt_x-0.05"/>
                                          </p:val>
                                        </p:tav>
                                      </p:tavLst>
                                    </p:anim>
                                    <p:anim calcmode="lin" valueType="num">
                                      <p:cBhvr>
                                        <p:cTn id="10" dur="800" decel="100000" fill="hold"/>
                                        <p:tgtEl>
                                          <p:spTgt spid="348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48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481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4819">
                                            <p:txEl>
                                              <p:pRg st="0" end="0"/>
                                            </p:txEl>
                                          </p:spTgt>
                                        </p:tgtEl>
                                        <p:attrNameLst>
                                          <p:attrName>style.visibility</p:attrName>
                                        </p:attrNameLst>
                                      </p:cBhvr>
                                      <p:to>
                                        <p:strVal val="visible"/>
                                      </p:to>
                                    </p:set>
                                    <p:animEffect transition="in" filter="fade">
                                      <p:cBhvr>
                                        <p:cTn id="17" dur="1000"/>
                                        <p:tgtEl>
                                          <p:spTgt spid="34819">
                                            <p:txEl>
                                              <p:pRg st="0" end="0"/>
                                            </p:txEl>
                                          </p:spTgt>
                                        </p:tgtEl>
                                      </p:cBhvr>
                                    </p:animEffect>
                                    <p:anim calcmode="lin" valueType="num">
                                      <p:cBhvr>
                                        <p:cTn id="1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4819">
                                            <p:txEl>
                                              <p:pRg st="1" end="1"/>
                                            </p:txEl>
                                          </p:spTgt>
                                        </p:tgtEl>
                                        <p:attrNameLst>
                                          <p:attrName>style.visibility</p:attrName>
                                        </p:attrNameLst>
                                      </p:cBhvr>
                                      <p:to>
                                        <p:strVal val="visible"/>
                                      </p:to>
                                    </p:set>
                                    <p:animEffect transition="in" filter="fade">
                                      <p:cBhvr>
                                        <p:cTn id="24" dur="1000"/>
                                        <p:tgtEl>
                                          <p:spTgt spid="34819">
                                            <p:txEl>
                                              <p:pRg st="1" end="1"/>
                                            </p:txEl>
                                          </p:spTgt>
                                        </p:tgtEl>
                                      </p:cBhvr>
                                    </p:animEffect>
                                    <p:anim calcmode="lin" valueType="num">
                                      <p:cBhvr>
                                        <p:cTn id="25"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48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4819">
                                            <p:txEl>
                                              <p:pRg st="2" end="2"/>
                                            </p:txEl>
                                          </p:spTgt>
                                        </p:tgtEl>
                                        <p:attrNameLst>
                                          <p:attrName>style.visibility</p:attrName>
                                        </p:attrNameLst>
                                      </p:cBhvr>
                                      <p:to>
                                        <p:strVal val="visible"/>
                                      </p:to>
                                    </p:set>
                                    <p:animEffect transition="in" filter="fade">
                                      <p:cBhvr>
                                        <p:cTn id="31" dur="1000"/>
                                        <p:tgtEl>
                                          <p:spTgt spid="34819">
                                            <p:txEl>
                                              <p:pRg st="2" end="2"/>
                                            </p:txEl>
                                          </p:spTgt>
                                        </p:tgtEl>
                                      </p:cBhvr>
                                    </p:animEffect>
                                    <p:anim calcmode="lin" valueType="num">
                                      <p:cBhvr>
                                        <p:cTn id="32"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48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4819">
                                            <p:txEl>
                                              <p:pRg st="3" end="3"/>
                                            </p:txEl>
                                          </p:spTgt>
                                        </p:tgtEl>
                                        <p:attrNameLst>
                                          <p:attrName>style.visibility</p:attrName>
                                        </p:attrNameLst>
                                      </p:cBhvr>
                                      <p:to>
                                        <p:strVal val="visible"/>
                                      </p:to>
                                    </p:set>
                                    <p:animEffect transition="in" filter="fade">
                                      <p:cBhvr>
                                        <p:cTn id="38" dur="1000"/>
                                        <p:tgtEl>
                                          <p:spTgt spid="34819">
                                            <p:txEl>
                                              <p:pRg st="3" end="3"/>
                                            </p:txEl>
                                          </p:spTgt>
                                        </p:tgtEl>
                                      </p:cBhvr>
                                    </p:animEffect>
                                    <p:anim calcmode="lin" valueType="num">
                                      <p:cBhvr>
                                        <p:cTn id="39"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48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34819">
                                            <p:txEl>
                                              <p:pRg st="4" end="4"/>
                                            </p:txEl>
                                          </p:spTgt>
                                        </p:tgtEl>
                                        <p:attrNameLst>
                                          <p:attrName>style.visibility</p:attrName>
                                        </p:attrNameLst>
                                      </p:cBhvr>
                                      <p:to>
                                        <p:strVal val="visible"/>
                                      </p:to>
                                    </p:set>
                                    <p:animEffect transition="in" filter="fade">
                                      <p:cBhvr>
                                        <p:cTn id="45" dur="1000"/>
                                        <p:tgtEl>
                                          <p:spTgt spid="34819">
                                            <p:txEl>
                                              <p:pRg st="4" end="4"/>
                                            </p:txEl>
                                          </p:spTgt>
                                        </p:tgtEl>
                                      </p:cBhvr>
                                    </p:animEffect>
                                    <p:anim calcmode="lin" valueType="num">
                                      <p:cBhvr>
                                        <p:cTn id="46"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48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34819">
                                            <p:txEl>
                                              <p:pRg st="5" end="5"/>
                                            </p:txEl>
                                          </p:spTgt>
                                        </p:tgtEl>
                                        <p:attrNameLst>
                                          <p:attrName>style.visibility</p:attrName>
                                        </p:attrNameLst>
                                      </p:cBhvr>
                                      <p:to>
                                        <p:strVal val="visible"/>
                                      </p:to>
                                    </p:set>
                                    <p:animEffect transition="in" filter="fade">
                                      <p:cBhvr>
                                        <p:cTn id="52" dur="1000"/>
                                        <p:tgtEl>
                                          <p:spTgt spid="34819">
                                            <p:txEl>
                                              <p:pRg st="5" end="5"/>
                                            </p:txEl>
                                          </p:spTgt>
                                        </p:tgtEl>
                                      </p:cBhvr>
                                    </p:animEffect>
                                    <p:anim calcmode="lin" valueType="num">
                                      <p:cBhvr>
                                        <p:cTn id="53"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48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35726" y="601210"/>
            <a:ext cx="10972800" cy="1143000"/>
          </a:xfrm>
        </p:spPr>
        <p:txBody>
          <a:bodyPr>
            <a:normAutofit fontScale="90000"/>
          </a:bodyPr>
          <a:lstStyle/>
          <a:p>
            <a:pPr eaLnBrk="1" hangingPunct="1"/>
            <a:r>
              <a:rPr lang="en-US" altLang="en-US" sz="4000" dirty="0"/>
              <a:t>Elizabethan Theatre</a:t>
            </a:r>
            <a:br>
              <a:rPr lang="en-US" altLang="en-US" sz="4000" dirty="0"/>
            </a:br>
            <a:r>
              <a:rPr lang="en-US" altLang="en-US" sz="2400" dirty="0"/>
              <a:t>(16</a:t>
            </a:r>
            <a:r>
              <a:rPr lang="en-US" altLang="en-US" sz="2400" baseline="30000" dirty="0"/>
              <a:t>th</a:t>
            </a:r>
            <a:r>
              <a:rPr lang="en-US" altLang="en-US" sz="2400" dirty="0"/>
              <a:t> Century)</a:t>
            </a:r>
            <a:br>
              <a:rPr lang="en-US" altLang="en-US" sz="2400" dirty="0"/>
            </a:br>
            <a:r>
              <a:rPr lang="en-US" altLang="en-US" sz="4000" dirty="0"/>
              <a:t>A Theatre “God” is Born</a:t>
            </a:r>
          </a:p>
        </p:txBody>
      </p:sp>
      <p:sp>
        <p:nvSpPr>
          <p:cNvPr id="36871" name="Rectangle 7"/>
          <p:cNvSpPr>
            <a:spLocks noGrp="1" noChangeArrowheads="1"/>
          </p:cNvSpPr>
          <p:nvPr>
            <p:ph type="body" sz="half" idx="2"/>
          </p:nvPr>
        </p:nvSpPr>
        <p:spPr>
          <a:xfrm>
            <a:off x="635726" y="2399439"/>
            <a:ext cx="11143898" cy="3922983"/>
          </a:xfrm>
          <a:noFill/>
        </p:spPr>
        <p:txBody>
          <a:bodyPr>
            <a:noAutofit/>
          </a:bodyPr>
          <a:lstStyle/>
          <a:p>
            <a:pPr eaLnBrk="1" hangingPunct="1">
              <a:lnSpc>
                <a:spcPct val="90000"/>
              </a:lnSpc>
            </a:pPr>
            <a:r>
              <a:rPr lang="en-US" altLang="en-US" sz="2400" dirty="0">
                <a:solidFill>
                  <a:schemeClr val="tx1"/>
                </a:solidFill>
                <a:latin typeface="Arial" panose="020B0604020202020204" pitchFamily="34" charset="0"/>
                <a:cs typeface="Arial" panose="020B0604020202020204" pitchFamily="34" charset="0"/>
              </a:rPr>
              <a:t>William Shakespeare is the most notorious playwright in the history of theatre.</a:t>
            </a:r>
          </a:p>
          <a:p>
            <a:pPr eaLnBrk="1" hangingPunct="1">
              <a:lnSpc>
                <a:spcPct val="90000"/>
              </a:lnSpc>
            </a:pPr>
            <a:r>
              <a:rPr lang="en-US" altLang="en-US" sz="2400" dirty="0">
                <a:solidFill>
                  <a:schemeClr val="tx1"/>
                </a:solidFill>
                <a:latin typeface="Arial" panose="020B0604020202020204" pitchFamily="34" charset="0"/>
                <a:cs typeface="Arial" panose="020B0604020202020204" pitchFamily="34" charset="0"/>
              </a:rPr>
              <a:t>During this time period, there are other notable playwrights including: Christopher Marlowe and Ben Jonson.</a:t>
            </a:r>
          </a:p>
          <a:p>
            <a:pPr eaLnBrk="1" hangingPunct="1">
              <a:lnSpc>
                <a:spcPct val="90000"/>
              </a:lnSpc>
            </a:pPr>
            <a:r>
              <a:rPr lang="en-US" altLang="en-US" sz="2400" dirty="0">
                <a:solidFill>
                  <a:schemeClr val="tx1"/>
                </a:solidFill>
                <a:latin typeface="Arial" panose="020B0604020202020204" pitchFamily="34" charset="0"/>
                <a:cs typeface="Arial" panose="020B0604020202020204" pitchFamily="34" charset="0"/>
              </a:rPr>
              <a:t>Shakespeare and his contemporaries encouraged a more natural style of speaking and acting.  They also explored the theme of “good government”. </a:t>
            </a:r>
          </a:p>
          <a:p>
            <a:pPr eaLnBrk="1" hangingPunct="1">
              <a:lnSpc>
                <a:spcPct val="90000"/>
              </a:lnSpc>
            </a:pPr>
            <a:r>
              <a:rPr lang="en-US" altLang="en-US" sz="2400" dirty="0">
                <a:solidFill>
                  <a:schemeClr val="tx1"/>
                </a:solidFill>
                <a:latin typeface="Arial" panose="020B0604020202020204" pitchFamily="34" charset="0"/>
                <a:cs typeface="Arial" panose="020B0604020202020204" pitchFamily="34" charset="0"/>
              </a:rPr>
              <a:t>Shakespeare’s characters were also more “human” with both positive and negative aspects of their character being explored.</a:t>
            </a:r>
          </a:p>
          <a:p>
            <a:pPr eaLnBrk="1" hangingPunct="1">
              <a:lnSpc>
                <a:spcPct val="90000"/>
              </a:lnSpc>
            </a:pPr>
            <a:r>
              <a:rPr lang="en-US" altLang="en-US" sz="2400" dirty="0">
                <a:solidFill>
                  <a:schemeClr val="tx1"/>
                </a:solidFill>
                <a:latin typeface="Arial" panose="020B0604020202020204" pitchFamily="34" charset="0"/>
                <a:cs typeface="Arial" panose="020B0604020202020204" pitchFamily="34" charset="0"/>
              </a:rPr>
              <a:t>During this time, plays were still presented in open-air theatres </a:t>
            </a:r>
            <a:r>
              <a:rPr lang="en-US" altLang="en-US" sz="2400" dirty="0" smtClean="0">
                <a:solidFill>
                  <a:schemeClr val="tx1"/>
                </a:solidFill>
                <a:latin typeface="Arial" panose="020B0604020202020204" pitchFamily="34" charset="0"/>
                <a:cs typeface="Arial" panose="020B0604020202020204" pitchFamily="34" charset="0"/>
              </a:rPr>
              <a:t>or, </a:t>
            </a:r>
            <a:r>
              <a:rPr lang="en-US" altLang="en-US" sz="2400" dirty="0">
                <a:solidFill>
                  <a:schemeClr val="tx1"/>
                </a:solidFill>
                <a:latin typeface="Arial" panose="020B0604020202020204" pitchFamily="34" charset="0"/>
                <a:cs typeface="Arial" panose="020B0604020202020204" pitchFamily="34" charset="0"/>
              </a:rPr>
              <a:t>at times, presented at court.</a:t>
            </a:r>
          </a:p>
        </p:txBody>
      </p:sp>
    </p:spTree>
    <p:extLst>
      <p:ext uri="{BB962C8B-B14F-4D97-AF65-F5344CB8AC3E}">
        <p14:creationId xmlns:p14="http://schemas.microsoft.com/office/powerpoint/2010/main" val="6407236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71">
                                            <p:txEl>
                                              <p:pRg st="0" end="0"/>
                                            </p:txEl>
                                          </p:spTgt>
                                        </p:tgtEl>
                                        <p:attrNameLst>
                                          <p:attrName>style.visibility</p:attrName>
                                        </p:attrNameLst>
                                      </p:cBhvr>
                                      <p:to>
                                        <p:strVal val="visible"/>
                                      </p:to>
                                    </p:set>
                                    <p:animEffect transition="in" filter="wipe(left)">
                                      <p:cBhvr>
                                        <p:cTn id="12" dur="500"/>
                                        <p:tgtEl>
                                          <p:spTgt spid="368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71">
                                            <p:txEl>
                                              <p:pRg st="1" end="1"/>
                                            </p:txEl>
                                          </p:spTgt>
                                        </p:tgtEl>
                                        <p:attrNameLst>
                                          <p:attrName>style.visibility</p:attrName>
                                        </p:attrNameLst>
                                      </p:cBhvr>
                                      <p:to>
                                        <p:strVal val="visible"/>
                                      </p:to>
                                    </p:set>
                                    <p:animEffect transition="in" filter="wipe(left)">
                                      <p:cBhvr>
                                        <p:cTn id="17" dur="500"/>
                                        <p:tgtEl>
                                          <p:spTgt spid="368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71">
                                            <p:txEl>
                                              <p:pRg st="2" end="2"/>
                                            </p:txEl>
                                          </p:spTgt>
                                        </p:tgtEl>
                                        <p:attrNameLst>
                                          <p:attrName>style.visibility</p:attrName>
                                        </p:attrNameLst>
                                      </p:cBhvr>
                                      <p:to>
                                        <p:strVal val="visible"/>
                                      </p:to>
                                    </p:set>
                                    <p:animEffect transition="in" filter="wipe(left)">
                                      <p:cBhvr>
                                        <p:cTn id="22" dur="500"/>
                                        <p:tgtEl>
                                          <p:spTgt spid="368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871">
                                            <p:txEl>
                                              <p:pRg st="3" end="3"/>
                                            </p:txEl>
                                          </p:spTgt>
                                        </p:tgtEl>
                                        <p:attrNameLst>
                                          <p:attrName>style.visibility</p:attrName>
                                        </p:attrNameLst>
                                      </p:cBhvr>
                                      <p:to>
                                        <p:strVal val="visible"/>
                                      </p:to>
                                    </p:set>
                                    <p:animEffect transition="in" filter="wipe(left)">
                                      <p:cBhvr>
                                        <p:cTn id="27" dur="500"/>
                                        <p:tgtEl>
                                          <p:spTgt spid="3687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871">
                                            <p:txEl>
                                              <p:pRg st="4" end="4"/>
                                            </p:txEl>
                                          </p:spTgt>
                                        </p:tgtEl>
                                        <p:attrNameLst>
                                          <p:attrName>style.visibility</p:attrName>
                                        </p:attrNameLst>
                                      </p:cBhvr>
                                      <p:to>
                                        <p:strVal val="visible"/>
                                      </p:to>
                                    </p:set>
                                    <p:animEffect transition="in" filter="wipe(left)">
                                      <p:cBhvr>
                                        <p:cTn id="32" dur="500"/>
                                        <p:tgtEl>
                                          <p:spTgt spid="368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7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583475" y="639583"/>
            <a:ext cx="10972800" cy="1143000"/>
          </a:xfrm>
        </p:spPr>
        <p:txBody>
          <a:bodyPr/>
          <a:lstStyle/>
          <a:p>
            <a:pPr eaLnBrk="1" hangingPunct="1"/>
            <a:r>
              <a:rPr lang="en-US" altLang="en-US" sz="4000" dirty="0"/>
              <a:t>The Republic and The Restoration</a:t>
            </a:r>
            <a:br>
              <a:rPr lang="en-US" altLang="en-US" sz="4000" dirty="0"/>
            </a:br>
            <a:r>
              <a:rPr lang="en-US" altLang="en-US" sz="2000" dirty="0"/>
              <a:t>(Approximately began in the 17</a:t>
            </a:r>
            <a:r>
              <a:rPr lang="en-US" altLang="en-US" sz="2000" baseline="30000" dirty="0"/>
              <a:t>th</a:t>
            </a:r>
            <a:r>
              <a:rPr lang="en-US" altLang="en-US" sz="2000" dirty="0"/>
              <a:t> Century</a:t>
            </a:r>
            <a:r>
              <a:rPr lang="en-US" altLang="en-US" sz="2000" dirty="0" smtClean="0"/>
              <a:t>)</a:t>
            </a:r>
            <a:endParaRPr lang="en-US" altLang="en-US" sz="4000" dirty="0"/>
          </a:p>
        </p:txBody>
      </p:sp>
      <p:sp>
        <p:nvSpPr>
          <p:cNvPr id="40965" name="Rectangle 5"/>
          <p:cNvSpPr>
            <a:spLocks noGrp="1" noChangeArrowheads="1"/>
          </p:cNvSpPr>
          <p:nvPr>
            <p:ph type="body" sz="half" idx="1"/>
          </p:nvPr>
        </p:nvSpPr>
        <p:spPr>
          <a:xfrm>
            <a:off x="757237" y="1918447"/>
            <a:ext cx="10799038" cy="4697506"/>
          </a:xfrm>
          <a:noFill/>
        </p:spPr>
        <p:txBody>
          <a:bodyPr>
            <a:normAutofit fontScale="77500" lnSpcReduction="20000"/>
          </a:bodyPr>
          <a:lstStyle/>
          <a:p>
            <a:pPr eaLnBrk="1" hangingPunct="1">
              <a:lnSpc>
                <a:spcPct val="80000"/>
              </a:lnSpc>
            </a:pPr>
            <a:endParaRPr lang="en-US" altLang="en-US" dirty="0"/>
          </a:p>
          <a:p>
            <a:pPr eaLnBrk="1" hangingPunct="1">
              <a:lnSpc>
                <a:spcPct val="110000"/>
              </a:lnSpc>
            </a:pPr>
            <a:r>
              <a:rPr lang="en-US" altLang="en-US" dirty="0">
                <a:solidFill>
                  <a:schemeClr val="tx1"/>
                </a:solidFill>
                <a:latin typeface="Arial" panose="020B0604020202020204" pitchFamily="34" charset="0"/>
                <a:cs typeface="Arial" panose="020B0604020202020204" pitchFamily="34" charset="0"/>
              </a:rPr>
              <a:t>In 1642, the English Parliament closed all the theatres in England.</a:t>
            </a:r>
          </a:p>
          <a:p>
            <a:pPr eaLnBrk="1" hangingPunct="1">
              <a:lnSpc>
                <a:spcPct val="110000"/>
              </a:lnSpc>
            </a:pPr>
            <a:r>
              <a:rPr lang="en-US" altLang="en-US" dirty="0">
                <a:solidFill>
                  <a:schemeClr val="tx1"/>
                </a:solidFill>
                <a:latin typeface="Arial" panose="020B0604020202020204" pitchFamily="34" charset="0"/>
                <a:cs typeface="Arial" panose="020B0604020202020204" pitchFamily="34" charset="0"/>
              </a:rPr>
              <a:t>Many English actors fled to France.</a:t>
            </a:r>
          </a:p>
          <a:p>
            <a:pPr eaLnBrk="1" hangingPunct="1">
              <a:lnSpc>
                <a:spcPct val="110000"/>
              </a:lnSpc>
            </a:pPr>
            <a:r>
              <a:rPr lang="en-US" altLang="en-US" dirty="0">
                <a:solidFill>
                  <a:schemeClr val="tx1"/>
                </a:solidFill>
                <a:latin typeface="Arial" panose="020B0604020202020204" pitchFamily="34" charset="0"/>
                <a:cs typeface="Arial" panose="020B0604020202020204" pitchFamily="34" charset="0"/>
              </a:rPr>
              <a:t>Theatre in France began to focus on scenery and creating spectacle.</a:t>
            </a:r>
          </a:p>
          <a:p>
            <a:pPr eaLnBrk="1" hangingPunct="1">
              <a:lnSpc>
                <a:spcPct val="110000"/>
              </a:lnSpc>
            </a:pPr>
            <a:r>
              <a:rPr lang="en-US" altLang="en-US" dirty="0">
                <a:solidFill>
                  <a:schemeClr val="tx1"/>
                </a:solidFill>
                <a:latin typeface="Arial" panose="020B0604020202020204" pitchFamily="34" charset="0"/>
                <a:cs typeface="Arial" panose="020B0604020202020204" pitchFamily="34" charset="0"/>
              </a:rPr>
              <a:t>Plays now included costume, dance and clever scenery which also required scene changes. These aspects of theatre were more </a:t>
            </a:r>
            <a:r>
              <a:rPr lang="en-US" altLang="en-US" dirty="0" err="1" smtClean="0">
                <a:solidFill>
                  <a:schemeClr val="tx1"/>
                </a:solidFill>
                <a:latin typeface="Arial" panose="020B0604020202020204" pitchFamily="34" charset="0"/>
                <a:cs typeface="Arial" panose="020B0604020202020204" pitchFamily="34" charset="0"/>
              </a:rPr>
              <a:t>emphasised</a:t>
            </a:r>
            <a:r>
              <a:rPr lang="en-US" altLang="en-US" dirty="0" smtClean="0">
                <a:solidFill>
                  <a:schemeClr val="tx1"/>
                </a:solidFill>
                <a:latin typeface="Arial" panose="020B0604020202020204" pitchFamily="34" charset="0"/>
                <a:cs typeface="Arial" panose="020B0604020202020204" pitchFamily="34" charset="0"/>
              </a:rPr>
              <a:t> </a:t>
            </a:r>
            <a:r>
              <a:rPr lang="en-US" altLang="en-US" dirty="0">
                <a:solidFill>
                  <a:schemeClr val="tx1"/>
                </a:solidFill>
                <a:latin typeface="Arial" panose="020B0604020202020204" pitchFamily="34" charset="0"/>
                <a:cs typeface="Arial" panose="020B0604020202020204" pitchFamily="34" charset="0"/>
              </a:rPr>
              <a:t>than </a:t>
            </a:r>
            <a:r>
              <a:rPr lang="en-US" altLang="en-US" dirty="0" smtClean="0">
                <a:solidFill>
                  <a:schemeClr val="tx1"/>
                </a:solidFill>
                <a:latin typeface="Arial" panose="020B0604020202020204" pitchFamily="34" charset="0"/>
                <a:cs typeface="Arial" panose="020B0604020202020204" pitchFamily="34" charset="0"/>
              </a:rPr>
              <a:t>the acting </a:t>
            </a:r>
            <a:r>
              <a:rPr lang="en-US" altLang="en-US" dirty="0">
                <a:solidFill>
                  <a:schemeClr val="tx1"/>
                </a:solidFill>
                <a:latin typeface="Arial" panose="020B0604020202020204" pitchFamily="34" charset="0"/>
                <a:cs typeface="Arial" panose="020B0604020202020204" pitchFamily="34" charset="0"/>
              </a:rPr>
              <a:t>or the plot.</a:t>
            </a:r>
          </a:p>
          <a:p>
            <a:pPr eaLnBrk="1" hangingPunct="1">
              <a:lnSpc>
                <a:spcPct val="110000"/>
              </a:lnSpc>
            </a:pPr>
            <a:r>
              <a:rPr lang="en-US" altLang="en-US" dirty="0">
                <a:solidFill>
                  <a:schemeClr val="tx1"/>
                </a:solidFill>
                <a:latin typeface="Arial" panose="020B0604020202020204" pitchFamily="34" charset="0"/>
                <a:cs typeface="Arial" panose="020B0604020202020204" pitchFamily="34" charset="0"/>
              </a:rPr>
              <a:t>Theatres also used the proscenium style of stage, where the acting took place on the forestage and the stage behind the proscenium was used to display the scenery.</a:t>
            </a:r>
          </a:p>
          <a:p>
            <a:pPr eaLnBrk="1" hangingPunct="1">
              <a:lnSpc>
                <a:spcPct val="110000"/>
              </a:lnSpc>
            </a:pPr>
            <a:r>
              <a:rPr lang="en-US" altLang="en-US" dirty="0">
                <a:solidFill>
                  <a:schemeClr val="tx1"/>
                </a:solidFill>
                <a:latin typeface="Arial" panose="020B0604020202020204" pitchFamily="34" charset="0"/>
                <a:cs typeface="Arial" panose="020B0604020202020204" pitchFamily="34" charset="0"/>
              </a:rPr>
              <a:t>The French also allowed women to perform on stage.  (When Theatre returned to England in 1660, women were allowed on stage there </a:t>
            </a:r>
            <a:r>
              <a:rPr lang="en-US" altLang="en-US" dirty="0" smtClean="0">
                <a:solidFill>
                  <a:schemeClr val="tx1"/>
                </a:solidFill>
                <a:latin typeface="Arial" panose="020B0604020202020204" pitchFamily="34" charset="0"/>
                <a:cs typeface="Arial" panose="020B0604020202020204" pitchFamily="34" charset="0"/>
              </a:rPr>
              <a:t>too</a:t>
            </a:r>
            <a:r>
              <a:rPr lang="en-US" altLang="en-US" dirty="0">
                <a:latin typeface="Arial" panose="020B0604020202020204" pitchFamily="34" charset="0"/>
                <a:cs typeface="Arial" panose="020B0604020202020204" pitchFamily="34" charset="0"/>
              </a:rPr>
              <a:t>,</a:t>
            </a:r>
            <a:r>
              <a:rPr lang="en-US" altLang="en-US" dirty="0" smtClean="0">
                <a:solidFill>
                  <a:schemeClr val="tx1"/>
                </a:solidFill>
                <a:latin typeface="Arial" panose="020B0604020202020204" pitchFamily="34" charset="0"/>
                <a:cs typeface="Arial" panose="020B0604020202020204" pitchFamily="34" charset="0"/>
              </a:rPr>
              <a:t> </a:t>
            </a:r>
            <a:r>
              <a:rPr lang="en-US" altLang="en-US" dirty="0">
                <a:solidFill>
                  <a:schemeClr val="tx1"/>
                </a:solidFill>
                <a:latin typeface="Arial" panose="020B0604020202020204" pitchFamily="34" charset="0"/>
                <a:cs typeface="Arial" panose="020B0604020202020204" pitchFamily="34" charset="0"/>
              </a:rPr>
              <a:t>due to the French influence).</a:t>
            </a:r>
          </a:p>
        </p:txBody>
      </p:sp>
    </p:spTree>
    <p:extLst>
      <p:ext uri="{BB962C8B-B14F-4D97-AF65-F5344CB8AC3E}">
        <p14:creationId xmlns:p14="http://schemas.microsoft.com/office/powerpoint/2010/main" val="344548420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1000" fill="hold"/>
                                        <p:tgtEl>
                                          <p:spTgt spid="40964"/>
                                        </p:tgtEl>
                                        <p:attrNameLst>
                                          <p:attrName>ppt_x</p:attrName>
                                        </p:attrNameLst>
                                      </p:cBhvr>
                                      <p:tavLst>
                                        <p:tav tm="0">
                                          <p:val>
                                            <p:strVal val="#ppt_x-.2"/>
                                          </p:val>
                                        </p:tav>
                                        <p:tav tm="100000">
                                          <p:val>
                                            <p:strVal val="#ppt_x"/>
                                          </p:val>
                                        </p:tav>
                                      </p:tavLst>
                                    </p:anim>
                                    <p:anim calcmode="lin" valueType="num">
                                      <p:cBhvr>
                                        <p:cTn id="8" dur="1000" fill="hold"/>
                                        <p:tgtEl>
                                          <p:spTgt spid="4096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65">
                                            <p:txEl>
                                              <p:pRg st="1" end="1"/>
                                            </p:txEl>
                                          </p:spTgt>
                                        </p:tgtEl>
                                        <p:attrNameLst>
                                          <p:attrName>style.visibility</p:attrName>
                                        </p:attrNameLst>
                                      </p:cBhvr>
                                      <p:to>
                                        <p:strVal val="visible"/>
                                      </p:to>
                                    </p:set>
                                    <p:animEffect transition="in" filter="fade">
                                      <p:cBhvr>
                                        <p:cTn id="14" dur="500"/>
                                        <p:tgtEl>
                                          <p:spTgt spid="40965">
                                            <p:txEl>
                                              <p:pRg st="1" end="1"/>
                                            </p:txEl>
                                          </p:spTgt>
                                        </p:tgtEl>
                                      </p:cBhvr>
                                    </p:animEffect>
                                    <p:anim calcmode="lin" valueType="num">
                                      <p:cBhvr>
                                        <p:cTn id="15" dur="500" fill="hold"/>
                                        <p:tgtEl>
                                          <p:spTgt spid="4096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096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0965">
                                            <p:txEl>
                                              <p:pRg st="2" end="2"/>
                                            </p:txEl>
                                          </p:spTgt>
                                        </p:tgtEl>
                                        <p:attrNameLst>
                                          <p:attrName>style.visibility</p:attrName>
                                        </p:attrNameLst>
                                      </p:cBhvr>
                                      <p:to>
                                        <p:strVal val="visible"/>
                                      </p:to>
                                    </p:set>
                                    <p:animEffect transition="in" filter="fade">
                                      <p:cBhvr>
                                        <p:cTn id="21" dur="500"/>
                                        <p:tgtEl>
                                          <p:spTgt spid="40965">
                                            <p:txEl>
                                              <p:pRg st="2" end="2"/>
                                            </p:txEl>
                                          </p:spTgt>
                                        </p:tgtEl>
                                      </p:cBhvr>
                                    </p:animEffect>
                                    <p:anim calcmode="lin" valueType="num">
                                      <p:cBhvr>
                                        <p:cTn id="22" dur="500" fill="hold"/>
                                        <p:tgtEl>
                                          <p:spTgt spid="4096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096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0965">
                                            <p:txEl>
                                              <p:pRg st="3" end="3"/>
                                            </p:txEl>
                                          </p:spTgt>
                                        </p:tgtEl>
                                        <p:attrNameLst>
                                          <p:attrName>style.visibility</p:attrName>
                                        </p:attrNameLst>
                                      </p:cBhvr>
                                      <p:to>
                                        <p:strVal val="visible"/>
                                      </p:to>
                                    </p:set>
                                    <p:animEffect transition="in" filter="fade">
                                      <p:cBhvr>
                                        <p:cTn id="28" dur="500"/>
                                        <p:tgtEl>
                                          <p:spTgt spid="40965">
                                            <p:txEl>
                                              <p:pRg st="3" end="3"/>
                                            </p:txEl>
                                          </p:spTgt>
                                        </p:tgtEl>
                                      </p:cBhvr>
                                    </p:animEffect>
                                    <p:anim calcmode="lin" valueType="num">
                                      <p:cBhvr>
                                        <p:cTn id="29" dur="500" fill="hold"/>
                                        <p:tgtEl>
                                          <p:spTgt spid="4096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096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40965">
                                            <p:txEl>
                                              <p:pRg st="4" end="4"/>
                                            </p:txEl>
                                          </p:spTgt>
                                        </p:tgtEl>
                                        <p:attrNameLst>
                                          <p:attrName>style.visibility</p:attrName>
                                        </p:attrNameLst>
                                      </p:cBhvr>
                                      <p:to>
                                        <p:strVal val="visible"/>
                                      </p:to>
                                    </p:set>
                                    <p:animEffect transition="in" filter="fade">
                                      <p:cBhvr>
                                        <p:cTn id="35" dur="500"/>
                                        <p:tgtEl>
                                          <p:spTgt spid="40965">
                                            <p:txEl>
                                              <p:pRg st="4" end="4"/>
                                            </p:txEl>
                                          </p:spTgt>
                                        </p:tgtEl>
                                      </p:cBhvr>
                                    </p:animEffect>
                                    <p:anim calcmode="lin" valueType="num">
                                      <p:cBhvr>
                                        <p:cTn id="36" dur="500" fill="hold"/>
                                        <p:tgtEl>
                                          <p:spTgt spid="40965">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4096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40965">
                                            <p:txEl>
                                              <p:pRg st="5" end="5"/>
                                            </p:txEl>
                                          </p:spTgt>
                                        </p:tgtEl>
                                        <p:attrNameLst>
                                          <p:attrName>style.visibility</p:attrName>
                                        </p:attrNameLst>
                                      </p:cBhvr>
                                      <p:to>
                                        <p:strVal val="visible"/>
                                      </p:to>
                                    </p:set>
                                    <p:animEffect transition="in" filter="fade">
                                      <p:cBhvr>
                                        <p:cTn id="42" dur="500"/>
                                        <p:tgtEl>
                                          <p:spTgt spid="40965">
                                            <p:txEl>
                                              <p:pRg st="5" end="5"/>
                                            </p:txEl>
                                          </p:spTgt>
                                        </p:tgtEl>
                                      </p:cBhvr>
                                    </p:animEffect>
                                    <p:anim calcmode="lin" valueType="num">
                                      <p:cBhvr>
                                        <p:cTn id="43" dur="500" fill="hold"/>
                                        <p:tgtEl>
                                          <p:spTgt spid="40965">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4096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40965">
                                            <p:txEl>
                                              <p:pRg st="6" end="6"/>
                                            </p:txEl>
                                          </p:spTgt>
                                        </p:tgtEl>
                                        <p:attrNameLst>
                                          <p:attrName>style.visibility</p:attrName>
                                        </p:attrNameLst>
                                      </p:cBhvr>
                                      <p:to>
                                        <p:strVal val="visible"/>
                                      </p:to>
                                    </p:set>
                                    <p:animEffect transition="in" filter="fade">
                                      <p:cBhvr>
                                        <p:cTn id="49" dur="500"/>
                                        <p:tgtEl>
                                          <p:spTgt spid="40965">
                                            <p:txEl>
                                              <p:pRg st="6" end="6"/>
                                            </p:txEl>
                                          </p:spTgt>
                                        </p:tgtEl>
                                      </p:cBhvr>
                                    </p:animEffect>
                                    <p:anim calcmode="lin" valueType="num">
                                      <p:cBhvr>
                                        <p:cTn id="50" dur="500" fill="hold"/>
                                        <p:tgtEl>
                                          <p:spTgt spid="40965">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40965">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96537" y="588146"/>
            <a:ext cx="10972800" cy="1143000"/>
          </a:xfrm>
        </p:spPr>
        <p:txBody>
          <a:bodyPr>
            <a:normAutofit fontScale="90000"/>
          </a:bodyPr>
          <a:lstStyle/>
          <a:p>
            <a:pPr eaLnBrk="1" hangingPunct="1"/>
            <a:r>
              <a:rPr lang="en-US" altLang="en-US" dirty="0" smtClean="0"/>
              <a:t>18</a:t>
            </a:r>
            <a:r>
              <a:rPr lang="en-US" altLang="en-US" baseline="30000" dirty="0" smtClean="0"/>
              <a:t>th</a:t>
            </a:r>
            <a:r>
              <a:rPr lang="en-US" altLang="en-US" dirty="0" smtClean="0"/>
              <a:t> Century Theatre</a:t>
            </a:r>
            <a:r>
              <a:rPr lang="en-US" altLang="en-US" sz="4000" dirty="0"/>
              <a:t/>
            </a:r>
            <a:br>
              <a:rPr lang="en-US" altLang="en-US" sz="4000" dirty="0"/>
            </a:br>
            <a:endParaRPr lang="en-US" altLang="en-US" sz="4000" dirty="0"/>
          </a:p>
        </p:txBody>
      </p:sp>
      <p:sp>
        <p:nvSpPr>
          <p:cNvPr id="43011" name="Rectangle 3"/>
          <p:cNvSpPr>
            <a:spLocks noGrp="1" noChangeArrowheads="1"/>
          </p:cNvSpPr>
          <p:nvPr>
            <p:ph type="body" sz="half" idx="1"/>
          </p:nvPr>
        </p:nvSpPr>
        <p:spPr>
          <a:xfrm>
            <a:off x="824753" y="1470212"/>
            <a:ext cx="10470776" cy="4891399"/>
          </a:xfrm>
          <a:noFill/>
        </p:spPr>
        <p:txBody>
          <a:bodyPr>
            <a:normAutofit/>
          </a:bodyPr>
          <a:lstStyle/>
          <a:p>
            <a:pPr eaLnBrk="1" hangingPunct="1">
              <a:lnSpc>
                <a:spcPct val="90000"/>
              </a:lnSpc>
            </a:pPr>
            <a:r>
              <a:rPr lang="en-US" altLang="en-US" dirty="0">
                <a:latin typeface="Arial" panose="020B0604020202020204" pitchFamily="34" charset="0"/>
                <a:cs typeface="Arial" panose="020B0604020202020204" pitchFamily="34" charset="0"/>
              </a:rPr>
              <a:t>In the 18</a:t>
            </a:r>
            <a:r>
              <a:rPr lang="en-US" altLang="en-US" baseline="30000" dirty="0">
                <a:latin typeface="Arial" panose="020B0604020202020204" pitchFamily="34" charset="0"/>
                <a:cs typeface="Arial" panose="020B0604020202020204" pitchFamily="34" charset="0"/>
              </a:rPr>
              <a:t>th</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Century, theatre became a popular pastime.</a:t>
            </a:r>
          </a:p>
          <a:p>
            <a:pPr eaLnBrk="1" hangingPunct="1">
              <a:lnSpc>
                <a:spcPct val="90000"/>
              </a:lnSpc>
            </a:pPr>
            <a:r>
              <a:rPr lang="en-US" altLang="en-US" dirty="0" smtClean="0">
                <a:latin typeface="Arial" panose="020B0604020202020204" pitchFamily="34" charset="0"/>
                <a:cs typeface="Arial" panose="020B0604020202020204" pitchFamily="34" charset="0"/>
              </a:rPr>
              <a:t>During the first half of the 18</a:t>
            </a:r>
            <a:r>
              <a:rPr lang="en-US" altLang="en-US" baseline="30000" dirty="0" smtClean="0">
                <a:latin typeface="Arial" panose="020B0604020202020204" pitchFamily="34" charset="0"/>
                <a:cs typeface="Arial" panose="020B0604020202020204" pitchFamily="34" charset="0"/>
              </a:rPr>
              <a:t>th</a:t>
            </a:r>
            <a:r>
              <a:rPr lang="en-US" altLang="en-US" dirty="0" smtClean="0">
                <a:latin typeface="Arial" panose="020B0604020202020204" pitchFamily="34" charset="0"/>
                <a:cs typeface="Arial" panose="020B0604020202020204" pitchFamily="34" charset="0"/>
              </a:rPr>
              <a:t> century, actors assumed poses and performed their lines in a “sing-song” manner.</a:t>
            </a:r>
          </a:p>
          <a:p>
            <a:pPr eaLnBrk="1" hangingPunct="1">
              <a:lnSpc>
                <a:spcPct val="90000"/>
              </a:lnSpc>
            </a:pPr>
            <a:r>
              <a:rPr lang="en-US" altLang="en-US" dirty="0" smtClean="0">
                <a:latin typeface="Arial" panose="020B0604020202020204" pitchFamily="34" charset="0"/>
                <a:cs typeface="Arial" panose="020B0604020202020204" pitchFamily="34" charset="0"/>
              </a:rPr>
              <a:t>Actors </a:t>
            </a:r>
            <a:r>
              <a:rPr lang="en-US" altLang="en-US" dirty="0">
                <a:latin typeface="Arial" panose="020B0604020202020204" pitchFamily="34" charset="0"/>
                <a:cs typeface="Arial" panose="020B0604020202020204" pitchFamily="34" charset="0"/>
              </a:rPr>
              <a:t>dressed in </a:t>
            </a:r>
            <a:r>
              <a:rPr lang="en-US" altLang="en-US" dirty="0" smtClean="0">
                <a:latin typeface="Arial" panose="020B0604020202020204" pitchFamily="34" charset="0"/>
                <a:cs typeface="Arial" panose="020B0604020202020204" pitchFamily="34" charset="0"/>
              </a:rPr>
              <a:t>modern, </a:t>
            </a:r>
            <a:r>
              <a:rPr lang="en-US" altLang="en-US" dirty="0">
                <a:latin typeface="Arial" panose="020B0604020202020204" pitchFamily="34" charset="0"/>
                <a:cs typeface="Arial" panose="020B0604020202020204" pitchFamily="34" charset="0"/>
              </a:rPr>
              <a:t>fashionable clothes.</a:t>
            </a:r>
          </a:p>
          <a:p>
            <a:pPr eaLnBrk="1" hangingPunct="1">
              <a:lnSpc>
                <a:spcPct val="90000"/>
              </a:lnSpc>
            </a:pPr>
            <a:r>
              <a:rPr lang="en-US" altLang="en-US" dirty="0">
                <a:latin typeface="Arial" panose="020B0604020202020204" pitchFamily="34" charset="0"/>
                <a:cs typeface="Arial" panose="020B0604020202020204" pitchFamily="34" charset="0"/>
              </a:rPr>
              <a:t>There was a rivalry between actresses as to who would wear the finest dress.</a:t>
            </a:r>
          </a:p>
          <a:p>
            <a:pPr eaLnBrk="1" hangingPunct="1">
              <a:lnSpc>
                <a:spcPct val="90000"/>
              </a:lnSpc>
            </a:pPr>
            <a:r>
              <a:rPr lang="en-US" altLang="en-US" dirty="0">
                <a:latin typeface="Arial" panose="020B0604020202020204" pitchFamily="34" charset="0"/>
                <a:cs typeface="Arial" panose="020B0604020202020204" pitchFamily="34" charset="0"/>
              </a:rPr>
              <a:t>Pantomime was still popular and promoted the development of spectacular staging, slapstick and special effects.</a:t>
            </a:r>
          </a:p>
          <a:p>
            <a:pPr eaLnBrk="1" hangingPunct="1">
              <a:lnSpc>
                <a:spcPct val="90000"/>
              </a:lnSpc>
              <a:buFontTx/>
              <a:buNone/>
            </a:pPr>
            <a:endParaRPr lang="en-US" altLang="en-US" sz="2000" dirty="0"/>
          </a:p>
          <a:p>
            <a:pPr eaLnBrk="1" hangingPunct="1">
              <a:lnSpc>
                <a:spcPct val="90000"/>
              </a:lnSpc>
            </a:pPr>
            <a:endParaRPr lang="en-US" altLang="en-US" sz="2000" dirty="0"/>
          </a:p>
          <a:p>
            <a:pPr eaLnBrk="1" hangingPunct="1">
              <a:lnSpc>
                <a:spcPct val="90000"/>
              </a:lnSpc>
            </a:pPr>
            <a:endParaRPr lang="en-US" altLang="en-US" sz="2000" dirty="0"/>
          </a:p>
          <a:p>
            <a:pPr eaLnBrk="1" hangingPunct="1">
              <a:lnSpc>
                <a:spcPct val="90000"/>
              </a:lnSpc>
            </a:pPr>
            <a:endParaRPr lang="en-US" altLang="en-US" sz="2000" dirty="0"/>
          </a:p>
        </p:txBody>
      </p:sp>
    </p:spTree>
    <p:extLst>
      <p:ext uri="{BB962C8B-B14F-4D97-AF65-F5344CB8AC3E}">
        <p14:creationId xmlns:p14="http://schemas.microsoft.com/office/powerpoint/2010/main" val="41012076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1000" fill="hold"/>
                                        <p:tgtEl>
                                          <p:spTgt spid="43010"/>
                                        </p:tgtEl>
                                        <p:attrNameLst>
                                          <p:attrName>ppt_x</p:attrName>
                                        </p:attrNameLst>
                                      </p:cBhvr>
                                      <p:tavLst>
                                        <p:tav tm="0">
                                          <p:val>
                                            <p:strVal val="#ppt_x-.2"/>
                                          </p:val>
                                        </p:tav>
                                        <p:tav tm="100000">
                                          <p:val>
                                            <p:strVal val="#ppt_x"/>
                                          </p:val>
                                        </p:tav>
                                      </p:tavLst>
                                    </p:anim>
                                    <p:anim calcmode="lin" valueType="num">
                                      <p:cBhvr>
                                        <p:cTn id="8" dur="1000" fill="hold"/>
                                        <p:tgtEl>
                                          <p:spTgt spid="430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0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3011">
                                            <p:txEl>
                                              <p:pRg st="0" end="0"/>
                                            </p:txEl>
                                          </p:spTgt>
                                        </p:tgtEl>
                                        <p:attrNameLst>
                                          <p:attrName>style.visibility</p:attrName>
                                        </p:attrNameLst>
                                      </p:cBhvr>
                                      <p:to>
                                        <p:strVal val="visible"/>
                                      </p:to>
                                    </p:set>
                                    <p:animEffect transition="in" filter="fade">
                                      <p:cBhvr>
                                        <p:cTn id="14" dur="500"/>
                                        <p:tgtEl>
                                          <p:spTgt spid="43011">
                                            <p:txEl>
                                              <p:pRg st="0" end="0"/>
                                            </p:txEl>
                                          </p:spTgt>
                                        </p:tgtEl>
                                      </p:cBhvr>
                                    </p:animEffect>
                                    <p:anim calcmode="lin" valueType="num">
                                      <p:cBhvr>
                                        <p:cTn id="15"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0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3011">
                                            <p:txEl>
                                              <p:pRg st="1" end="1"/>
                                            </p:txEl>
                                          </p:spTgt>
                                        </p:tgtEl>
                                        <p:attrNameLst>
                                          <p:attrName>style.visibility</p:attrName>
                                        </p:attrNameLst>
                                      </p:cBhvr>
                                      <p:to>
                                        <p:strVal val="visible"/>
                                      </p:to>
                                    </p:set>
                                    <p:animEffect transition="in" filter="fade">
                                      <p:cBhvr>
                                        <p:cTn id="21" dur="500"/>
                                        <p:tgtEl>
                                          <p:spTgt spid="43011">
                                            <p:txEl>
                                              <p:pRg st="1" end="1"/>
                                            </p:txEl>
                                          </p:spTgt>
                                        </p:tgtEl>
                                      </p:cBhvr>
                                    </p:animEffect>
                                    <p:anim calcmode="lin" valueType="num">
                                      <p:cBhvr>
                                        <p:cTn id="22"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301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3011">
                                            <p:txEl>
                                              <p:pRg st="2" end="2"/>
                                            </p:txEl>
                                          </p:spTgt>
                                        </p:tgtEl>
                                        <p:attrNameLst>
                                          <p:attrName>style.visibility</p:attrName>
                                        </p:attrNameLst>
                                      </p:cBhvr>
                                      <p:to>
                                        <p:strVal val="visible"/>
                                      </p:to>
                                    </p:set>
                                    <p:animEffect transition="in" filter="fade">
                                      <p:cBhvr>
                                        <p:cTn id="28" dur="500"/>
                                        <p:tgtEl>
                                          <p:spTgt spid="43011">
                                            <p:txEl>
                                              <p:pRg st="2" end="2"/>
                                            </p:txEl>
                                          </p:spTgt>
                                        </p:tgtEl>
                                      </p:cBhvr>
                                    </p:animEffect>
                                    <p:anim calcmode="lin" valueType="num">
                                      <p:cBhvr>
                                        <p:cTn id="2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301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43011">
                                            <p:txEl>
                                              <p:pRg st="3" end="3"/>
                                            </p:txEl>
                                          </p:spTgt>
                                        </p:tgtEl>
                                        <p:attrNameLst>
                                          <p:attrName>style.visibility</p:attrName>
                                        </p:attrNameLst>
                                      </p:cBhvr>
                                      <p:to>
                                        <p:strVal val="visible"/>
                                      </p:to>
                                    </p:set>
                                    <p:animEffect transition="in" filter="fade">
                                      <p:cBhvr>
                                        <p:cTn id="35" dur="500"/>
                                        <p:tgtEl>
                                          <p:spTgt spid="43011">
                                            <p:txEl>
                                              <p:pRg st="3" end="3"/>
                                            </p:txEl>
                                          </p:spTgt>
                                        </p:tgtEl>
                                      </p:cBhvr>
                                    </p:animEffect>
                                    <p:anim calcmode="lin" valueType="num">
                                      <p:cBhvr>
                                        <p:cTn id="36"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4301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43011">
                                            <p:txEl>
                                              <p:pRg st="4" end="4"/>
                                            </p:txEl>
                                          </p:spTgt>
                                        </p:tgtEl>
                                        <p:attrNameLst>
                                          <p:attrName>style.visibility</p:attrName>
                                        </p:attrNameLst>
                                      </p:cBhvr>
                                      <p:to>
                                        <p:strVal val="visible"/>
                                      </p:to>
                                    </p:set>
                                    <p:animEffect transition="in" filter="fade">
                                      <p:cBhvr>
                                        <p:cTn id="42" dur="500"/>
                                        <p:tgtEl>
                                          <p:spTgt spid="43011">
                                            <p:txEl>
                                              <p:pRg st="4" end="4"/>
                                            </p:txEl>
                                          </p:spTgt>
                                        </p:tgtEl>
                                      </p:cBhvr>
                                    </p:animEffect>
                                    <p:anim calcmode="lin" valueType="num">
                                      <p:cBhvr>
                                        <p:cTn id="43"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4301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622663" y="601210"/>
            <a:ext cx="10972800" cy="1143000"/>
          </a:xfrm>
        </p:spPr>
        <p:txBody>
          <a:bodyPr>
            <a:normAutofit fontScale="90000"/>
          </a:bodyPr>
          <a:lstStyle/>
          <a:p>
            <a:pPr eaLnBrk="1" hangingPunct="1"/>
            <a:r>
              <a:rPr lang="en-US" altLang="en-US" sz="4000" dirty="0"/>
              <a:t>18</a:t>
            </a:r>
            <a:r>
              <a:rPr lang="en-US" altLang="en-US" sz="4000" baseline="30000" dirty="0"/>
              <a:t>th</a:t>
            </a:r>
            <a:r>
              <a:rPr lang="en-US" altLang="en-US" sz="4000" dirty="0"/>
              <a:t> Century Theatre</a:t>
            </a:r>
            <a:br>
              <a:rPr lang="en-US" altLang="en-US" sz="4000" dirty="0"/>
            </a:br>
            <a:r>
              <a:rPr lang="en-US" altLang="en-US" sz="4000" dirty="0"/>
              <a:t>David Garrick</a:t>
            </a:r>
          </a:p>
        </p:txBody>
      </p:sp>
      <p:sp>
        <p:nvSpPr>
          <p:cNvPr id="44038" name="Rectangle 6"/>
          <p:cNvSpPr>
            <a:spLocks noGrp="1" noChangeArrowheads="1"/>
          </p:cNvSpPr>
          <p:nvPr>
            <p:ph type="body" sz="half" idx="2"/>
          </p:nvPr>
        </p:nvSpPr>
        <p:spPr>
          <a:xfrm>
            <a:off x="622663" y="1900518"/>
            <a:ext cx="10972799" cy="4767075"/>
          </a:xfrm>
          <a:noFill/>
        </p:spPr>
        <p:txBody>
          <a:bodyPr>
            <a:normAutofit/>
          </a:bodyPr>
          <a:lstStyle/>
          <a:p>
            <a:pPr eaLnBrk="1" hangingPunct="1">
              <a:lnSpc>
                <a:spcPct val="80000"/>
              </a:lnSpc>
            </a:pPr>
            <a:r>
              <a:rPr lang="en-US" altLang="en-US" sz="2400" dirty="0" smtClean="0">
                <a:latin typeface="Arial" panose="020B0604020202020204" pitchFamily="34" charset="0"/>
                <a:cs typeface="Arial" panose="020B0604020202020204" pitchFamily="34" charset="0"/>
              </a:rPr>
              <a:t>Garrick </a:t>
            </a:r>
            <a:r>
              <a:rPr lang="en-US" altLang="en-US" sz="2400" dirty="0">
                <a:latin typeface="Arial" panose="020B0604020202020204" pitchFamily="34" charset="0"/>
                <a:cs typeface="Arial" panose="020B0604020202020204" pitchFamily="34" charset="0"/>
              </a:rPr>
              <a:t>is one of Britain’s greatest actors and the first to be called a star. From 1741 until his retirement in 1776, he was a highly successful actor, producer and theatre manager. He wrote more than 20 plays, and adapted many more (including plays by Shakespeare) </a:t>
            </a:r>
          </a:p>
          <a:p>
            <a:pPr eaLnBrk="1" hangingPunct="1">
              <a:lnSpc>
                <a:spcPct val="80000"/>
              </a:lnSpc>
            </a:pPr>
            <a:r>
              <a:rPr lang="en-US" altLang="en-US" sz="2400" dirty="0">
                <a:latin typeface="Arial" panose="020B0604020202020204" pitchFamily="34" charset="0"/>
                <a:cs typeface="Arial" panose="020B0604020202020204" pitchFamily="34" charset="0"/>
              </a:rPr>
              <a:t>Garrick </a:t>
            </a:r>
            <a:r>
              <a:rPr lang="en-US" altLang="en-US" sz="2400" dirty="0" err="1" smtClean="0">
                <a:latin typeface="Arial" panose="020B0604020202020204" pitchFamily="34" charset="0"/>
                <a:cs typeface="Arial" panose="020B0604020202020204" pitchFamily="34" charset="0"/>
              </a:rPr>
              <a:t>emphasised</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a more natural form of speaking and acting that mimicked life.</a:t>
            </a:r>
          </a:p>
          <a:p>
            <a:pPr eaLnBrk="1" hangingPunct="1">
              <a:lnSpc>
                <a:spcPct val="80000"/>
              </a:lnSpc>
            </a:pPr>
            <a:r>
              <a:rPr lang="en-US" altLang="en-US" sz="2400" dirty="0">
                <a:latin typeface="Arial" panose="020B0604020202020204" pitchFamily="34" charset="0"/>
                <a:cs typeface="Arial" panose="020B0604020202020204" pitchFamily="34" charset="0"/>
              </a:rPr>
              <a:t>This form of acting inspired the movement towards realism and naturalism in theatre.</a:t>
            </a:r>
          </a:p>
          <a:p>
            <a:pPr eaLnBrk="1" hangingPunct="1">
              <a:lnSpc>
                <a:spcPct val="80000"/>
              </a:lnSpc>
            </a:pPr>
            <a:r>
              <a:rPr lang="en-US" altLang="en-US" sz="2400" dirty="0">
                <a:latin typeface="Arial" panose="020B0604020202020204" pitchFamily="34" charset="0"/>
                <a:cs typeface="Arial" panose="020B0604020202020204" pitchFamily="34" charset="0"/>
              </a:rPr>
              <a:t>Garrick “banished” the audience from the stage, and actors now performed among the furnishings and scenery.</a:t>
            </a:r>
          </a:p>
          <a:p>
            <a:pPr eaLnBrk="1" hangingPunct="1">
              <a:lnSpc>
                <a:spcPct val="80000"/>
              </a:lnSpc>
            </a:pPr>
            <a:r>
              <a:rPr lang="en-US" altLang="en-US" sz="2400" dirty="0">
                <a:latin typeface="Arial" panose="020B0604020202020204" pitchFamily="34" charset="0"/>
                <a:cs typeface="Arial" panose="020B0604020202020204" pitchFamily="34" charset="0"/>
              </a:rPr>
              <a:t>Plays began to be written about ordinary people.</a:t>
            </a:r>
          </a:p>
          <a:p>
            <a:pPr eaLnBrk="1" hangingPunct="1">
              <a:lnSpc>
                <a:spcPct val="80000"/>
              </a:lnSpc>
            </a:pPr>
            <a:r>
              <a:rPr lang="en-US" altLang="en-US" sz="2400" dirty="0">
                <a:latin typeface="Arial" panose="020B0604020202020204" pitchFamily="34" charset="0"/>
                <a:cs typeface="Arial" panose="020B0604020202020204" pitchFamily="34" charset="0"/>
              </a:rPr>
              <a:t>This could also explain why theatre </a:t>
            </a:r>
            <a:r>
              <a:rPr lang="en-US" altLang="en-US" sz="2400" dirty="0" smtClean="0">
                <a:latin typeface="Arial" panose="020B0604020202020204" pitchFamily="34" charset="0"/>
                <a:cs typeface="Arial" panose="020B0604020202020204" pitchFamily="34" charset="0"/>
              </a:rPr>
              <a:t>become </a:t>
            </a:r>
            <a:r>
              <a:rPr lang="en-US" altLang="en-US" sz="2400" dirty="0">
                <a:latin typeface="Arial" panose="020B0604020202020204" pitchFamily="34" charset="0"/>
                <a:cs typeface="Arial" panose="020B0604020202020204" pitchFamily="34" charset="0"/>
              </a:rPr>
              <a:t>more commercial, since it could reach a wider audience.</a:t>
            </a:r>
          </a:p>
          <a:p>
            <a:pPr eaLnBrk="1" hangingPunct="1">
              <a:lnSpc>
                <a:spcPct val="80000"/>
              </a:lnSpc>
              <a:buFontTx/>
              <a:buNone/>
            </a:pPr>
            <a:endParaRPr lang="en-US" altLang="en-US" dirty="0"/>
          </a:p>
        </p:txBody>
      </p:sp>
    </p:spTree>
    <p:extLst>
      <p:ext uri="{BB962C8B-B14F-4D97-AF65-F5344CB8AC3E}">
        <p14:creationId xmlns:p14="http://schemas.microsoft.com/office/powerpoint/2010/main" val="140730342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1000" fill="hold"/>
                                        <p:tgtEl>
                                          <p:spTgt spid="44036"/>
                                        </p:tgtEl>
                                        <p:attrNameLst>
                                          <p:attrName>ppt_x</p:attrName>
                                        </p:attrNameLst>
                                      </p:cBhvr>
                                      <p:tavLst>
                                        <p:tav tm="0">
                                          <p:val>
                                            <p:strVal val="#ppt_x-.2"/>
                                          </p:val>
                                        </p:tav>
                                        <p:tav tm="100000">
                                          <p:val>
                                            <p:strVal val="#ppt_x"/>
                                          </p:val>
                                        </p:tav>
                                      </p:tavLst>
                                    </p:anim>
                                    <p:anim calcmode="lin" valueType="num">
                                      <p:cBhvr>
                                        <p:cTn id="8" dur="1000" fill="hold"/>
                                        <p:tgtEl>
                                          <p:spTgt spid="4403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4038">
                                            <p:txEl>
                                              <p:pRg st="0" end="0"/>
                                            </p:txEl>
                                          </p:spTgt>
                                        </p:tgtEl>
                                        <p:attrNameLst>
                                          <p:attrName>style.visibility</p:attrName>
                                        </p:attrNameLst>
                                      </p:cBhvr>
                                      <p:to>
                                        <p:strVal val="visible"/>
                                      </p:to>
                                    </p:set>
                                    <p:animEffect transition="in" filter="fade">
                                      <p:cBhvr>
                                        <p:cTn id="14" dur="500"/>
                                        <p:tgtEl>
                                          <p:spTgt spid="44038">
                                            <p:txEl>
                                              <p:pRg st="0" end="0"/>
                                            </p:txEl>
                                          </p:spTgt>
                                        </p:tgtEl>
                                      </p:cBhvr>
                                    </p:animEffect>
                                    <p:anim calcmode="lin" valueType="num">
                                      <p:cBhvr>
                                        <p:cTn id="15" dur="500" fill="hold"/>
                                        <p:tgtEl>
                                          <p:spTgt spid="440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038">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4038">
                                            <p:txEl>
                                              <p:pRg st="1" end="1"/>
                                            </p:txEl>
                                          </p:spTgt>
                                        </p:tgtEl>
                                        <p:attrNameLst>
                                          <p:attrName>style.visibility</p:attrName>
                                        </p:attrNameLst>
                                      </p:cBhvr>
                                      <p:to>
                                        <p:strVal val="visible"/>
                                      </p:to>
                                    </p:set>
                                    <p:animEffect transition="in" filter="fade">
                                      <p:cBhvr>
                                        <p:cTn id="21" dur="500"/>
                                        <p:tgtEl>
                                          <p:spTgt spid="44038">
                                            <p:txEl>
                                              <p:pRg st="1" end="1"/>
                                            </p:txEl>
                                          </p:spTgt>
                                        </p:tgtEl>
                                      </p:cBhvr>
                                    </p:animEffect>
                                    <p:anim calcmode="lin" valueType="num">
                                      <p:cBhvr>
                                        <p:cTn id="22" dur="500" fill="hold"/>
                                        <p:tgtEl>
                                          <p:spTgt spid="44038">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4038">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4038">
                                            <p:txEl>
                                              <p:pRg st="2" end="2"/>
                                            </p:txEl>
                                          </p:spTgt>
                                        </p:tgtEl>
                                        <p:attrNameLst>
                                          <p:attrName>style.visibility</p:attrName>
                                        </p:attrNameLst>
                                      </p:cBhvr>
                                      <p:to>
                                        <p:strVal val="visible"/>
                                      </p:to>
                                    </p:set>
                                    <p:animEffect transition="in" filter="fade">
                                      <p:cBhvr>
                                        <p:cTn id="28" dur="500"/>
                                        <p:tgtEl>
                                          <p:spTgt spid="44038">
                                            <p:txEl>
                                              <p:pRg st="2" end="2"/>
                                            </p:txEl>
                                          </p:spTgt>
                                        </p:tgtEl>
                                      </p:cBhvr>
                                    </p:animEffect>
                                    <p:anim calcmode="lin" valueType="num">
                                      <p:cBhvr>
                                        <p:cTn id="29" dur="500" fill="hold"/>
                                        <p:tgtEl>
                                          <p:spTgt spid="44038">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4038">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44038">
                                            <p:txEl>
                                              <p:pRg st="3" end="3"/>
                                            </p:txEl>
                                          </p:spTgt>
                                        </p:tgtEl>
                                        <p:attrNameLst>
                                          <p:attrName>style.visibility</p:attrName>
                                        </p:attrNameLst>
                                      </p:cBhvr>
                                      <p:to>
                                        <p:strVal val="visible"/>
                                      </p:to>
                                    </p:set>
                                    <p:animEffect transition="in" filter="fade">
                                      <p:cBhvr>
                                        <p:cTn id="35" dur="500"/>
                                        <p:tgtEl>
                                          <p:spTgt spid="44038">
                                            <p:txEl>
                                              <p:pRg st="3" end="3"/>
                                            </p:txEl>
                                          </p:spTgt>
                                        </p:tgtEl>
                                      </p:cBhvr>
                                    </p:animEffect>
                                    <p:anim calcmode="lin" valueType="num">
                                      <p:cBhvr>
                                        <p:cTn id="36" dur="500" fill="hold"/>
                                        <p:tgtEl>
                                          <p:spTgt spid="44038">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44038">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44038">
                                            <p:txEl>
                                              <p:pRg st="4" end="4"/>
                                            </p:txEl>
                                          </p:spTgt>
                                        </p:tgtEl>
                                        <p:attrNameLst>
                                          <p:attrName>style.visibility</p:attrName>
                                        </p:attrNameLst>
                                      </p:cBhvr>
                                      <p:to>
                                        <p:strVal val="visible"/>
                                      </p:to>
                                    </p:set>
                                    <p:animEffect transition="in" filter="fade">
                                      <p:cBhvr>
                                        <p:cTn id="42" dur="500"/>
                                        <p:tgtEl>
                                          <p:spTgt spid="44038">
                                            <p:txEl>
                                              <p:pRg st="4" end="4"/>
                                            </p:txEl>
                                          </p:spTgt>
                                        </p:tgtEl>
                                      </p:cBhvr>
                                    </p:animEffect>
                                    <p:anim calcmode="lin" valueType="num">
                                      <p:cBhvr>
                                        <p:cTn id="43" dur="500" fill="hold"/>
                                        <p:tgtEl>
                                          <p:spTgt spid="44038">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44038">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44038">
                                            <p:txEl>
                                              <p:pRg st="5" end="5"/>
                                            </p:txEl>
                                          </p:spTgt>
                                        </p:tgtEl>
                                        <p:attrNameLst>
                                          <p:attrName>style.visibility</p:attrName>
                                        </p:attrNameLst>
                                      </p:cBhvr>
                                      <p:to>
                                        <p:strVal val="visible"/>
                                      </p:to>
                                    </p:set>
                                    <p:animEffect transition="in" filter="fade">
                                      <p:cBhvr>
                                        <p:cTn id="49" dur="500"/>
                                        <p:tgtEl>
                                          <p:spTgt spid="44038">
                                            <p:txEl>
                                              <p:pRg st="5" end="5"/>
                                            </p:txEl>
                                          </p:spTgt>
                                        </p:tgtEl>
                                      </p:cBhvr>
                                    </p:animEffect>
                                    <p:anim calcmode="lin" valueType="num">
                                      <p:cBhvr>
                                        <p:cTn id="50" dur="500" fill="hold"/>
                                        <p:tgtEl>
                                          <p:spTgt spid="44038">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44038">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8"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622662" y="575083"/>
            <a:ext cx="10972800" cy="1143000"/>
          </a:xfrm>
        </p:spPr>
        <p:txBody>
          <a:bodyPr>
            <a:normAutofit fontScale="90000"/>
          </a:bodyPr>
          <a:lstStyle/>
          <a:p>
            <a:pPr eaLnBrk="1" hangingPunct="1"/>
            <a:r>
              <a:rPr lang="en-US" altLang="en-US" sz="4000" dirty="0"/>
              <a:t>19</a:t>
            </a:r>
            <a:r>
              <a:rPr lang="en-US" altLang="en-US" sz="4000" baseline="30000" dirty="0"/>
              <a:t>th</a:t>
            </a:r>
            <a:r>
              <a:rPr lang="en-US" altLang="en-US" sz="4000" dirty="0"/>
              <a:t> Century Theatre</a:t>
            </a:r>
            <a:br>
              <a:rPr lang="en-US" altLang="en-US" sz="4000" dirty="0"/>
            </a:br>
            <a:r>
              <a:rPr lang="en-US" altLang="en-US" sz="4000" dirty="0"/>
              <a:t>Lighting and Stage Advancements</a:t>
            </a:r>
          </a:p>
        </p:txBody>
      </p:sp>
      <p:sp>
        <p:nvSpPr>
          <p:cNvPr id="48133" name="Rectangle 5"/>
          <p:cNvSpPr>
            <a:spLocks noGrp="1" noChangeArrowheads="1"/>
          </p:cNvSpPr>
          <p:nvPr>
            <p:ph type="body" sz="half" idx="1"/>
          </p:nvPr>
        </p:nvSpPr>
        <p:spPr>
          <a:xfrm>
            <a:off x="622663" y="2133601"/>
            <a:ext cx="10972800" cy="4346576"/>
          </a:xfrm>
          <a:noFill/>
        </p:spPr>
        <p:txBody>
          <a:bodyPr>
            <a:normAutofit/>
          </a:bodyPr>
          <a:lstStyle/>
          <a:p>
            <a:pPr eaLnBrk="1" hangingPunct="1">
              <a:lnSpc>
                <a:spcPct val="90000"/>
              </a:lnSpc>
            </a:pPr>
            <a:r>
              <a:rPr lang="en-US" altLang="en-US" dirty="0">
                <a:latin typeface="Arial" panose="020B0604020202020204" pitchFamily="34" charset="0"/>
                <a:cs typeface="Arial" panose="020B0604020202020204" pitchFamily="34" charset="0"/>
              </a:rPr>
              <a:t>The Industrial Revolution of the 19</a:t>
            </a:r>
            <a:r>
              <a:rPr lang="en-US" altLang="en-US" baseline="30000" dirty="0">
                <a:latin typeface="Arial" panose="020B0604020202020204" pitchFamily="34" charset="0"/>
                <a:cs typeface="Arial" panose="020B0604020202020204" pitchFamily="34" charset="0"/>
              </a:rPr>
              <a:t>th</a:t>
            </a:r>
            <a:r>
              <a:rPr lang="en-US" altLang="en-US" dirty="0">
                <a:latin typeface="Arial" panose="020B0604020202020204" pitchFamily="34" charset="0"/>
                <a:cs typeface="Arial" panose="020B0604020202020204" pitchFamily="34" charset="0"/>
              </a:rPr>
              <a:t> Century changed theatre as well.</a:t>
            </a:r>
          </a:p>
          <a:p>
            <a:pPr eaLnBrk="1" hangingPunct="1">
              <a:lnSpc>
                <a:spcPct val="90000"/>
              </a:lnSpc>
            </a:pPr>
            <a:r>
              <a:rPr lang="en-US" altLang="en-US" dirty="0">
                <a:latin typeface="Arial" panose="020B0604020202020204" pitchFamily="34" charset="0"/>
                <a:cs typeface="Arial" panose="020B0604020202020204" pitchFamily="34" charset="0"/>
              </a:rPr>
              <a:t>Gas lighting was first introduced in 1817 in London’s Drury Lane Theatre.</a:t>
            </a:r>
          </a:p>
          <a:p>
            <a:pPr eaLnBrk="1" hangingPunct="1">
              <a:lnSpc>
                <a:spcPct val="90000"/>
              </a:lnSpc>
            </a:pPr>
            <a:r>
              <a:rPr lang="en-US" altLang="en-US" dirty="0">
                <a:latin typeface="Arial" panose="020B0604020202020204" pitchFamily="34" charset="0"/>
                <a:cs typeface="Arial" panose="020B0604020202020204" pitchFamily="34" charset="0"/>
              </a:rPr>
              <a:t>By the end of the century, electrical lighting made its appearance on stage.</a:t>
            </a:r>
          </a:p>
          <a:p>
            <a:pPr eaLnBrk="1" hangingPunct="1">
              <a:lnSpc>
                <a:spcPct val="90000"/>
              </a:lnSpc>
            </a:pPr>
            <a:r>
              <a:rPr lang="en-US" altLang="en-US" dirty="0">
                <a:latin typeface="Arial" panose="020B0604020202020204" pitchFamily="34" charset="0"/>
                <a:cs typeface="Arial" panose="020B0604020202020204" pitchFamily="34" charset="0"/>
              </a:rPr>
              <a:t>Elaborate mechanisms for changing scenery were developed, including fly-lofts, elevators, and revolving stages.</a:t>
            </a:r>
          </a:p>
          <a:p>
            <a:pPr eaLnBrk="1" hangingPunct="1">
              <a:lnSpc>
                <a:spcPct val="90000"/>
              </a:lnSpc>
            </a:pPr>
            <a:endParaRPr lang="en-US" altLang="en-US" sz="2400" dirty="0"/>
          </a:p>
        </p:txBody>
      </p:sp>
    </p:spTree>
    <p:extLst>
      <p:ext uri="{BB962C8B-B14F-4D97-AF65-F5344CB8AC3E}">
        <p14:creationId xmlns:p14="http://schemas.microsoft.com/office/powerpoint/2010/main" val="120819499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1000" fill="hold"/>
                                        <p:tgtEl>
                                          <p:spTgt spid="48132"/>
                                        </p:tgtEl>
                                        <p:attrNameLst>
                                          <p:attrName>ppt_w</p:attrName>
                                        </p:attrNameLst>
                                      </p:cBhvr>
                                      <p:tavLst>
                                        <p:tav tm="0">
                                          <p:val>
                                            <p:strVal val="#ppt_w+.3"/>
                                          </p:val>
                                        </p:tav>
                                        <p:tav tm="100000">
                                          <p:val>
                                            <p:strVal val="#ppt_w"/>
                                          </p:val>
                                        </p:tav>
                                      </p:tavLst>
                                    </p:anim>
                                    <p:anim calcmode="lin" valueType="num">
                                      <p:cBhvr>
                                        <p:cTn id="8" dur="1000" fill="hold"/>
                                        <p:tgtEl>
                                          <p:spTgt spid="48132"/>
                                        </p:tgtEl>
                                        <p:attrNameLst>
                                          <p:attrName>ppt_h</p:attrName>
                                        </p:attrNameLst>
                                      </p:cBhvr>
                                      <p:tavLst>
                                        <p:tav tm="0">
                                          <p:val>
                                            <p:strVal val="#ppt_h"/>
                                          </p:val>
                                        </p:tav>
                                        <p:tav tm="100000">
                                          <p:val>
                                            <p:strVal val="#ppt_h"/>
                                          </p:val>
                                        </p:tav>
                                      </p:tavLst>
                                    </p:anim>
                                    <p:animEffect transition="in" filter="fade">
                                      <p:cBhvr>
                                        <p:cTn id="9" dur="1000"/>
                                        <p:tgtEl>
                                          <p:spTgt spid="481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8133">
                                            <p:txEl>
                                              <p:pRg st="0" end="0"/>
                                            </p:txEl>
                                          </p:spTgt>
                                        </p:tgtEl>
                                        <p:attrNameLst>
                                          <p:attrName>style.visibility</p:attrName>
                                        </p:attrNameLst>
                                      </p:cBhvr>
                                      <p:to>
                                        <p:strVal val="visible"/>
                                      </p:to>
                                    </p:set>
                                    <p:anim calcmode="lin" valueType="num">
                                      <p:cBhvr>
                                        <p:cTn id="14" dur="1000" fill="hold"/>
                                        <p:tgtEl>
                                          <p:spTgt spid="4813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813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813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8133">
                                            <p:txEl>
                                              <p:pRg st="1" end="1"/>
                                            </p:txEl>
                                          </p:spTgt>
                                        </p:tgtEl>
                                        <p:attrNameLst>
                                          <p:attrName>style.visibility</p:attrName>
                                        </p:attrNameLst>
                                      </p:cBhvr>
                                      <p:to>
                                        <p:strVal val="visible"/>
                                      </p:to>
                                    </p:set>
                                    <p:anim calcmode="lin" valueType="num">
                                      <p:cBhvr>
                                        <p:cTn id="21" dur="1000" fill="hold"/>
                                        <p:tgtEl>
                                          <p:spTgt spid="4813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4813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4813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48133">
                                            <p:txEl>
                                              <p:pRg st="2" end="2"/>
                                            </p:txEl>
                                          </p:spTgt>
                                        </p:tgtEl>
                                        <p:attrNameLst>
                                          <p:attrName>style.visibility</p:attrName>
                                        </p:attrNameLst>
                                      </p:cBhvr>
                                      <p:to>
                                        <p:strVal val="visible"/>
                                      </p:to>
                                    </p:set>
                                    <p:anim calcmode="lin" valueType="num">
                                      <p:cBhvr>
                                        <p:cTn id="28" dur="1000" fill="hold"/>
                                        <p:tgtEl>
                                          <p:spTgt spid="4813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4813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4813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48133">
                                            <p:txEl>
                                              <p:pRg st="3" end="3"/>
                                            </p:txEl>
                                          </p:spTgt>
                                        </p:tgtEl>
                                        <p:attrNameLst>
                                          <p:attrName>style.visibility</p:attrName>
                                        </p:attrNameLst>
                                      </p:cBhvr>
                                      <p:to>
                                        <p:strVal val="visible"/>
                                      </p:to>
                                    </p:set>
                                    <p:anim calcmode="lin" valueType="num">
                                      <p:cBhvr>
                                        <p:cTn id="35" dur="1000" fill="hold"/>
                                        <p:tgtEl>
                                          <p:spTgt spid="4813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4813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481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05394" y="640398"/>
            <a:ext cx="10972800" cy="1143000"/>
          </a:xfrm>
        </p:spPr>
        <p:txBody>
          <a:bodyPr>
            <a:normAutofit fontScale="90000"/>
          </a:bodyPr>
          <a:lstStyle/>
          <a:p>
            <a:pPr eaLnBrk="1" hangingPunct="1"/>
            <a:r>
              <a:rPr lang="en-US" altLang="en-US" sz="4000" dirty="0"/>
              <a:t>19</a:t>
            </a:r>
            <a:r>
              <a:rPr lang="en-US" altLang="en-US" sz="4000" baseline="30000" dirty="0"/>
              <a:t>th</a:t>
            </a:r>
            <a:r>
              <a:rPr lang="en-US" altLang="en-US" sz="4000" dirty="0"/>
              <a:t> Century Theatre</a:t>
            </a:r>
            <a:br>
              <a:rPr lang="en-US" altLang="en-US" sz="4000" dirty="0"/>
            </a:br>
            <a:r>
              <a:rPr lang="en-US" altLang="en-US" sz="4000" dirty="0"/>
              <a:t>Melodrama</a:t>
            </a:r>
          </a:p>
        </p:txBody>
      </p:sp>
      <p:sp>
        <p:nvSpPr>
          <p:cNvPr id="50181" name="Rectangle 5"/>
          <p:cNvSpPr>
            <a:spLocks noGrp="1" noChangeArrowheads="1"/>
          </p:cNvSpPr>
          <p:nvPr>
            <p:ph type="body" sz="half" idx="2"/>
          </p:nvPr>
        </p:nvSpPr>
        <p:spPr>
          <a:xfrm>
            <a:off x="705394" y="2064699"/>
            <a:ext cx="10972800" cy="4362995"/>
          </a:xfrm>
          <a:noFill/>
        </p:spPr>
        <p:txBody>
          <a:bodyPr>
            <a:normAutofit fontScale="70000" lnSpcReduction="20000"/>
          </a:bodyPr>
          <a:lstStyle/>
          <a:p>
            <a:pPr eaLnBrk="1" hangingPunct="1">
              <a:lnSpc>
                <a:spcPct val="120000"/>
              </a:lnSpc>
            </a:pPr>
            <a:r>
              <a:rPr lang="en-US" altLang="en-US" dirty="0">
                <a:latin typeface="Arial" panose="020B0604020202020204" pitchFamily="34" charset="0"/>
                <a:cs typeface="Arial" panose="020B0604020202020204" pitchFamily="34" charset="0"/>
              </a:rPr>
              <a:t>The poor quality of lighting and the advances in set design lead to a theatre style which </a:t>
            </a:r>
            <a:r>
              <a:rPr lang="en-US" altLang="en-US" dirty="0" err="1" smtClean="0">
                <a:latin typeface="Arial" panose="020B0604020202020204" pitchFamily="34" charset="0"/>
                <a:cs typeface="Arial" panose="020B0604020202020204" pitchFamily="34" charset="0"/>
              </a:rPr>
              <a:t>emphasised</a:t>
            </a:r>
            <a:r>
              <a:rPr lang="en-US" altLang="en-US" dirty="0" smtClean="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action and spectacle and not acting.</a:t>
            </a:r>
          </a:p>
          <a:p>
            <a:pPr eaLnBrk="1" hangingPunct="1">
              <a:lnSpc>
                <a:spcPct val="120000"/>
              </a:lnSpc>
            </a:pPr>
            <a:r>
              <a:rPr lang="en-US" altLang="en-US" dirty="0">
                <a:latin typeface="Arial" panose="020B0604020202020204" pitchFamily="34" charset="0"/>
                <a:cs typeface="Arial" panose="020B0604020202020204" pitchFamily="34" charset="0"/>
              </a:rPr>
              <a:t>Melodrama was created.  </a:t>
            </a:r>
            <a:r>
              <a:rPr lang="en-US" altLang="en-US" dirty="0" smtClean="0">
                <a:latin typeface="Arial" panose="020B0604020202020204" pitchFamily="34" charset="0"/>
                <a:cs typeface="Arial" panose="020B0604020202020204" pitchFamily="34" charset="0"/>
              </a:rPr>
              <a:t>The term comes </a:t>
            </a:r>
            <a:r>
              <a:rPr lang="en-US" altLang="en-US" dirty="0">
                <a:latin typeface="Arial" panose="020B0604020202020204" pitchFamily="34" charset="0"/>
                <a:cs typeface="Arial" panose="020B0604020202020204" pitchFamily="34" charset="0"/>
              </a:rPr>
              <a:t>from "music drama" – music was used to increase emotions or to signify characters .</a:t>
            </a:r>
          </a:p>
          <a:p>
            <a:pPr eaLnBrk="1" hangingPunct="1">
              <a:lnSpc>
                <a:spcPct val="120000"/>
              </a:lnSpc>
            </a:pPr>
            <a:r>
              <a:rPr lang="en-US" altLang="en-US" dirty="0">
                <a:latin typeface="Arial" panose="020B0604020202020204" pitchFamily="34" charset="0"/>
                <a:cs typeface="Arial" panose="020B0604020202020204" pitchFamily="34" charset="0"/>
              </a:rPr>
              <a:t>Actors performed their characters using gestures and body poses to demonstrate their characters.</a:t>
            </a:r>
          </a:p>
          <a:p>
            <a:pPr eaLnBrk="1" hangingPunct="1">
              <a:lnSpc>
                <a:spcPct val="120000"/>
              </a:lnSpc>
            </a:pPr>
            <a:r>
              <a:rPr lang="en-US" altLang="en-US" dirty="0">
                <a:latin typeface="Arial" panose="020B0604020202020204" pitchFamily="34" charset="0"/>
                <a:cs typeface="Arial" panose="020B0604020202020204" pitchFamily="34" charset="0"/>
              </a:rPr>
              <a:t>A simplified moral universe; good and evil are embodied in stock characters.</a:t>
            </a:r>
          </a:p>
          <a:p>
            <a:pPr eaLnBrk="1" hangingPunct="1">
              <a:lnSpc>
                <a:spcPct val="120000"/>
              </a:lnSpc>
            </a:pPr>
            <a:r>
              <a:rPr lang="en-US" altLang="en-US" dirty="0">
                <a:latin typeface="Arial" panose="020B0604020202020204" pitchFamily="34" charset="0"/>
                <a:cs typeface="Arial" panose="020B0604020202020204" pitchFamily="34" charset="0"/>
              </a:rPr>
              <a:t>Many special effects were part of the performance: fires, explosions, and or earthquakes.</a:t>
            </a:r>
          </a:p>
          <a:p>
            <a:pPr eaLnBrk="1" hangingPunct="1">
              <a:lnSpc>
                <a:spcPct val="120000"/>
              </a:lnSpc>
            </a:pPr>
            <a:r>
              <a:rPr lang="en-US" altLang="en-US" dirty="0">
                <a:latin typeface="Arial" panose="020B0604020202020204" pitchFamily="34" charset="0"/>
                <a:cs typeface="Arial" panose="020B0604020202020204" pitchFamily="34" charset="0"/>
              </a:rPr>
              <a:t>Traditional form: the villain poses a threat, the hero or heroine escapes, </a:t>
            </a:r>
            <a:r>
              <a:rPr lang="en-US" altLang="en-US" dirty="0" smtClean="0">
                <a:latin typeface="Arial" panose="020B0604020202020204" pitchFamily="34" charset="0"/>
                <a:cs typeface="Arial" panose="020B0604020202020204" pitchFamily="34" charset="0"/>
              </a:rPr>
              <a:t>ends </a:t>
            </a:r>
            <a:r>
              <a:rPr lang="en-US" altLang="en-US" dirty="0">
                <a:latin typeface="Arial" panose="020B0604020202020204" pitchFamily="34" charset="0"/>
                <a:cs typeface="Arial" panose="020B0604020202020204" pitchFamily="34" charset="0"/>
              </a:rPr>
              <a:t>with a happy ending.</a:t>
            </a:r>
          </a:p>
          <a:p>
            <a:pPr eaLnBrk="1" hangingPunct="1">
              <a:lnSpc>
                <a:spcPct val="120000"/>
              </a:lnSpc>
            </a:pPr>
            <a:r>
              <a:rPr lang="en-US" altLang="en-US" dirty="0">
                <a:latin typeface="Arial" panose="020B0604020202020204" pitchFamily="34" charset="0"/>
                <a:cs typeface="Arial" panose="020B0604020202020204" pitchFamily="34" charset="0"/>
              </a:rPr>
              <a:t>During the first half of the century, playwrights were poorly paid.</a:t>
            </a:r>
          </a:p>
          <a:p>
            <a:pPr eaLnBrk="1" hangingPunct="1">
              <a:lnSpc>
                <a:spcPct val="80000"/>
              </a:lnSpc>
              <a:buFontTx/>
              <a:buNone/>
            </a:pPr>
            <a:endParaRPr lang="en-US" altLang="en-US" dirty="0"/>
          </a:p>
        </p:txBody>
      </p:sp>
    </p:spTree>
    <p:extLst>
      <p:ext uri="{BB962C8B-B14F-4D97-AF65-F5344CB8AC3E}">
        <p14:creationId xmlns:p14="http://schemas.microsoft.com/office/powerpoint/2010/main" val="351943382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ppt_w</p:attrName>
                                        </p:attrNameLst>
                                      </p:cBhvr>
                                      <p:tavLst>
                                        <p:tav tm="0">
                                          <p:val>
                                            <p:strVal val="#ppt_w+.3"/>
                                          </p:val>
                                        </p:tav>
                                        <p:tav tm="100000">
                                          <p:val>
                                            <p:strVal val="#ppt_w"/>
                                          </p:val>
                                        </p:tav>
                                      </p:tavLst>
                                    </p:anim>
                                    <p:anim calcmode="lin" valueType="num">
                                      <p:cBhvr>
                                        <p:cTn id="8" dur="1000" fill="hold"/>
                                        <p:tgtEl>
                                          <p:spTgt spid="50178"/>
                                        </p:tgtEl>
                                        <p:attrNameLst>
                                          <p:attrName>ppt_h</p:attrName>
                                        </p:attrNameLst>
                                      </p:cBhvr>
                                      <p:tavLst>
                                        <p:tav tm="0">
                                          <p:val>
                                            <p:strVal val="#ppt_h"/>
                                          </p:val>
                                        </p:tav>
                                        <p:tav tm="100000">
                                          <p:val>
                                            <p:strVal val="#ppt_h"/>
                                          </p:val>
                                        </p:tav>
                                      </p:tavLst>
                                    </p:anim>
                                    <p:animEffect transition="in" filter="fade">
                                      <p:cBhvr>
                                        <p:cTn id="9" dur="1000"/>
                                        <p:tgtEl>
                                          <p:spTgt spid="501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0181">
                                            <p:txEl>
                                              <p:pRg st="0" end="0"/>
                                            </p:txEl>
                                          </p:spTgt>
                                        </p:tgtEl>
                                        <p:attrNameLst>
                                          <p:attrName>style.visibility</p:attrName>
                                        </p:attrNameLst>
                                      </p:cBhvr>
                                      <p:to>
                                        <p:strVal val="visible"/>
                                      </p:to>
                                    </p:set>
                                    <p:anim calcmode="lin" valueType="num">
                                      <p:cBhvr>
                                        <p:cTn id="14" dur="1000" fill="hold"/>
                                        <p:tgtEl>
                                          <p:spTgt spid="5018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018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018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0181">
                                            <p:txEl>
                                              <p:pRg st="1" end="1"/>
                                            </p:txEl>
                                          </p:spTgt>
                                        </p:tgtEl>
                                        <p:attrNameLst>
                                          <p:attrName>style.visibility</p:attrName>
                                        </p:attrNameLst>
                                      </p:cBhvr>
                                      <p:to>
                                        <p:strVal val="visible"/>
                                      </p:to>
                                    </p:set>
                                    <p:anim calcmode="lin" valueType="num">
                                      <p:cBhvr>
                                        <p:cTn id="21" dur="1000" fill="hold"/>
                                        <p:tgtEl>
                                          <p:spTgt spid="50181">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5018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5018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0181">
                                            <p:txEl>
                                              <p:pRg st="2" end="2"/>
                                            </p:txEl>
                                          </p:spTgt>
                                        </p:tgtEl>
                                        <p:attrNameLst>
                                          <p:attrName>style.visibility</p:attrName>
                                        </p:attrNameLst>
                                      </p:cBhvr>
                                      <p:to>
                                        <p:strVal val="visible"/>
                                      </p:to>
                                    </p:set>
                                    <p:anim calcmode="lin" valueType="num">
                                      <p:cBhvr>
                                        <p:cTn id="28" dur="1000" fill="hold"/>
                                        <p:tgtEl>
                                          <p:spTgt spid="50181">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50181">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50181">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50181">
                                            <p:txEl>
                                              <p:pRg st="3" end="3"/>
                                            </p:txEl>
                                          </p:spTgt>
                                        </p:tgtEl>
                                        <p:attrNameLst>
                                          <p:attrName>style.visibility</p:attrName>
                                        </p:attrNameLst>
                                      </p:cBhvr>
                                      <p:to>
                                        <p:strVal val="visible"/>
                                      </p:to>
                                    </p:set>
                                    <p:anim calcmode="lin" valueType="num">
                                      <p:cBhvr>
                                        <p:cTn id="35" dur="1000" fill="hold"/>
                                        <p:tgtEl>
                                          <p:spTgt spid="50181">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50181">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50181">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50181">
                                            <p:txEl>
                                              <p:pRg st="4" end="4"/>
                                            </p:txEl>
                                          </p:spTgt>
                                        </p:tgtEl>
                                        <p:attrNameLst>
                                          <p:attrName>style.visibility</p:attrName>
                                        </p:attrNameLst>
                                      </p:cBhvr>
                                      <p:to>
                                        <p:strVal val="visible"/>
                                      </p:to>
                                    </p:set>
                                    <p:anim calcmode="lin" valueType="num">
                                      <p:cBhvr>
                                        <p:cTn id="42" dur="1000" fill="hold"/>
                                        <p:tgtEl>
                                          <p:spTgt spid="50181">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50181">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50181">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50181">
                                            <p:txEl>
                                              <p:pRg st="5" end="5"/>
                                            </p:txEl>
                                          </p:spTgt>
                                        </p:tgtEl>
                                        <p:attrNameLst>
                                          <p:attrName>style.visibility</p:attrName>
                                        </p:attrNameLst>
                                      </p:cBhvr>
                                      <p:to>
                                        <p:strVal val="visible"/>
                                      </p:to>
                                    </p:set>
                                    <p:anim calcmode="lin" valueType="num">
                                      <p:cBhvr>
                                        <p:cTn id="49" dur="1000" fill="hold"/>
                                        <p:tgtEl>
                                          <p:spTgt spid="50181">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50181">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50181">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50181">
                                            <p:txEl>
                                              <p:pRg st="6" end="6"/>
                                            </p:txEl>
                                          </p:spTgt>
                                        </p:tgtEl>
                                        <p:attrNameLst>
                                          <p:attrName>style.visibility</p:attrName>
                                        </p:attrNameLst>
                                      </p:cBhvr>
                                      <p:to>
                                        <p:strVal val="visible"/>
                                      </p:to>
                                    </p:set>
                                    <p:anim calcmode="lin" valueType="num">
                                      <p:cBhvr>
                                        <p:cTn id="56" dur="1000" fill="hold"/>
                                        <p:tgtEl>
                                          <p:spTgt spid="50181">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50181">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5018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8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z="4000" dirty="0"/>
              <a:t>19</a:t>
            </a:r>
            <a:r>
              <a:rPr lang="en-US" altLang="en-US" sz="4000" baseline="30000" dirty="0"/>
              <a:t>th</a:t>
            </a:r>
            <a:r>
              <a:rPr lang="en-US" altLang="en-US" sz="4000" dirty="0"/>
              <a:t> Century Theatre</a:t>
            </a:r>
            <a:br>
              <a:rPr lang="en-US" altLang="en-US" sz="4000" dirty="0"/>
            </a:br>
            <a:r>
              <a:rPr lang="en-US" altLang="en-US" sz="4000" dirty="0"/>
              <a:t>“The Era of Theatre Greats”</a:t>
            </a:r>
          </a:p>
        </p:txBody>
      </p:sp>
      <p:sp>
        <p:nvSpPr>
          <p:cNvPr id="52227" name="Rectangle 3"/>
          <p:cNvSpPr>
            <a:spLocks noGrp="1" noChangeArrowheads="1"/>
          </p:cNvSpPr>
          <p:nvPr>
            <p:ph idx="1"/>
          </p:nvPr>
        </p:nvSpPr>
        <p:spPr>
          <a:xfrm>
            <a:off x="484094" y="1972236"/>
            <a:ext cx="11277600" cy="4696852"/>
          </a:xfrm>
          <a:noFill/>
        </p:spPr>
        <p:txBody>
          <a:bodyPr>
            <a:normAutofit/>
          </a:bodyPr>
          <a:lstStyle/>
          <a:p>
            <a:pPr eaLnBrk="1" hangingPunct="1">
              <a:lnSpc>
                <a:spcPct val="120000"/>
              </a:lnSpc>
            </a:pPr>
            <a:r>
              <a:rPr lang="en-US" altLang="en-US" dirty="0">
                <a:latin typeface="Arial" panose="020B0604020202020204" pitchFamily="34" charset="0"/>
                <a:cs typeface="Arial" panose="020B0604020202020204" pitchFamily="34" charset="0"/>
              </a:rPr>
              <a:t>In the later half of the 19</a:t>
            </a:r>
            <a:r>
              <a:rPr lang="en-US" altLang="en-US" baseline="30000" dirty="0">
                <a:latin typeface="Arial" panose="020B0604020202020204" pitchFamily="34" charset="0"/>
                <a:cs typeface="Arial" panose="020B0604020202020204" pitchFamily="34" charset="0"/>
              </a:rPr>
              <a:t>th</a:t>
            </a:r>
            <a:r>
              <a:rPr lang="en-US" altLang="en-US" dirty="0">
                <a:latin typeface="Arial" panose="020B0604020202020204" pitchFamily="34" charset="0"/>
                <a:cs typeface="Arial" panose="020B0604020202020204" pitchFamily="34" charset="0"/>
              </a:rPr>
              <a:t> Century, </a:t>
            </a:r>
            <a:r>
              <a:rPr lang="en-US" altLang="en-US" dirty="0" smtClean="0">
                <a:latin typeface="Arial" panose="020B0604020202020204" pitchFamily="34" charset="0"/>
                <a:cs typeface="Arial" panose="020B0604020202020204" pitchFamily="34" charset="0"/>
              </a:rPr>
              <a:t>three </a:t>
            </a:r>
            <a:r>
              <a:rPr lang="en-US" altLang="en-US" dirty="0">
                <a:latin typeface="Arial" panose="020B0604020202020204" pitchFamily="34" charset="0"/>
                <a:cs typeface="Arial" panose="020B0604020202020204" pitchFamily="34" charset="0"/>
              </a:rPr>
              <a:t>incredible playwrights changed theatre.</a:t>
            </a:r>
          </a:p>
          <a:p>
            <a:pPr eaLnBrk="1" hangingPunct="1">
              <a:lnSpc>
                <a:spcPct val="120000"/>
              </a:lnSpc>
            </a:pPr>
            <a:r>
              <a:rPr lang="en-US" altLang="en-US" dirty="0">
                <a:latin typeface="Arial" panose="020B0604020202020204" pitchFamily="34" charset="0"/>
                <a:cs typeface="Arial" panose="020B0604020202020204" pitchFamily="34" charset="0"/>
              </a:rPr>
              <a:t>Their work began the movement of “realism” (which was to bring “real life on stage”)</a:t>
            </a:r>
          </a:p>
          <a:p>
            <a:pPr eaLnBrk="1" hangingPunct="1">
              <a:lnSpc>
                <a:spcPct val="80000"/>
              </a:lnSpc>
            </a:pPr>
            <a:endParaRPr lang="en-US" altLang="en-US" dirty="0">
              <a:latin typeface="Arial" panose="020B0604020202020204" pitchFamily="34" charset="0"/>
              <a:cs typeface="Arial" panose="020B0604020202020204" pitchFamily="34" charset="0"/>
            </a:endParaRPr>
          </a:p>
          <a:p>
            <a:pPr marL="0" indent="0" eaLnBrk="1" hangingPunct="1">
              <a:lnSpc>
                <a:spcPct val="80000"/>
              </a:lnSpc>
              <a:buNone/>
            </a:pPr>
            <a:r>
              <a:rPr lang="en-US" altLang="en-US" dirty="0">
                <a:latin typeface="Arial" panose="020B0604020202020204" pitchFamily="34" charset="0"/>
                <a:cs typeface="Arial" panose="020B0604020202020204" pitchFamily="34" charset="0"/>
              </a:rPr>
              <a:t>These amazing playwrights </a:t>
            </a:r>
            <a:r>
              <a:rPr lang="en-US" altLang="en-US" dirty="0" smtClean="0">
                <a:latin typeface="Arial" panose="020B0604020202020204" pitchFamily="34" charset="0"/>
                <a:cs typeface="Arial" panose="020B0604020202020204" pitchFamily="34" charset="0"/>
              </a:rPr>
              <a:t>were:</a:t>
            </a:r>
          </a:p>
          <a:p>
            <a:pPr lvl="1">
              <a:lnSpc>
                <a:spcPct val="80000"/>
              </a:lnSpc>
            </a:pPr>
            <a:r>
              <a:rPr lang="en-US" altLang="en-US" sz="2800" dirty="0" smtClean="0">
                <a:latin typeface="Arial" panose="020B0604020202020204" pitchFamily="34" charset="0"/>
                <a:cs typeface="Arial" panose="020B0604020202020204" pitchFamily="34" charset="0"/>
              </a:rPr>
              <a:t>George </a:t>
            </a:r>
            <a:r>
              <a:rPr lang="en-US" altLang="en-US" sz="2800" dirty="0">
                <a:latin typeface="Arial" panose="020B0604020202020204" pitchFamily="34" charset="0"/>
                <a:cs typeface="Arial" panose="020B0604020202020204" pitchFamily="34" charset="0"/>
              </a:rPr>
              <a:t>Bernard Shaw, who wrote in English</a:t>
            </a:r>
          </a:p>
          <a:p>
            <a:pPr lvl="1">
              <a:lnSpc>
                <a:spcPct val="80000"/>
              </a:lnSpc>
            </a:pPr>
            <a:r>
              <a:rPr lang="en-US" altLang="en-US" sz="2800" dirty="0" smtClean="0">
                <a:latin typeface="Arial" panose="020B0604020202020204" pitchFamily="34" charset="0"/>
                <a:cs typeface="Arial" panose="020B0604020202020204" pitchFamily="34" charset="0"/>
              </a:rPr>
              <a:t>Anton </a:t>
            </a:r>
            <a:r>
              <a:rPr lang="en-US" altLang="en-US" sz="2800" dirty="0">
                <a:latin typeface="Arial" panose="020B0604020202020204" pitchFamily="34" charset="0"/>
                <a:cs typeface="Arial" panose="020B0604020202020204" pitchFamily="34" charset="0"/>
              </a:rPr>
              <a:t>Chekhov, who wrote in Russian</a:t>
            </a:r>
          </a:p>
          <a:p>
            <a:pPr lvl="1">
              <a:lnSpc>
                <a:spcPct val="80000"/>
              </a:lnSpc>
            </a:pPr>
            <a:r>
              <a:rPr lang="en-US" altLang="en-US" sz="2800" dirty="0" smtClean="0">
                <a:latin typeface="Arial" panose="020B0604020202020204" pitchFamily="34" charset="0"/>
                <a:cs typeface="Arial" panose="020B0604020202020204" pitchFamily="34" charset="0"/>
              </a:rPr>
              <a:t>Henrik </a:t>
            </a:r>
            <a:r>
              <a:rPr lang="en-US" altLang="en-US" sz="2800" dirty="0">
                <a:latin typeface="Arial" panose="020B0604020202020204" pitchFamily="34" charset="0"/>
                <a:cs typeface="Arial" panose="020B0604020202020204" pitchFamily="34" charset="0"/>
              </a:rPr>
              <a:t>Ibsen, who wrote in Norwegian </a:t>
            </a:r>
          </a:p>
          <a:p>
            <a:pPr eaLnBrk="1" hangingPunct="1">
              <a:lnSpc>
                <a:spcPct val="80000"/>
              </a:lnSpc>
            </a:pPr>
            <a:endParaRPr lang="en-US" altLang="en-US" sz="2000" dirty="0"/>
          </a:p>
          <a:p>
            <a:pPr eaLnBrk="1" hangingPunct="1">
              <a:lnSpc>
                <a:spcPct val="80000"/>
              </a:lnSpc>
            </a:pPr>
            <a:endParaRPr lang="en-US" altLang="en-US" sz="2000" dirty="0"/>
          </a:p>
        </p:txBody>
      </p:sp>
    </p:spTree>
    <p:extLst>
      <p:ext uri="{BB962C8B-B14F-4D97-AF65-F5344CB8AC3E}">
        <p14:creationId xmlns:p14="http://schemas.microsoft.com/office/powerpoint/2010/main" val="2182316594"/>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ppt_w</p:attrName>
                                        </p:attrNameLst>
                                      </p:cBhvr>
                                      <p:tavLst>
                                        <p:tav tm="0">
                                          <p:val>
                                            <p:strVal val="#ppt_w+.3"/>
                                          </p:val>
                                        </p:tav>
                                        <p:tav tm="100000">
                                          <p:val>
                                            <p:strVal val="#ppt_w"/>
                                          </p:val>
                                        </p:tav>
                                      </p:tavLst>
                                    </p:anim>
                                    <p:anim calcmode="lin" valueType="num">
                                      <p:cBhvr>
                                        <p:cTn id="8" dur="1000" fill="hold"/>
                                        <p:tgtEl>
                                          <p:spTgt spid="52226"/>
                                        </p:tgtEl>
                                        <p:attrNameLst>
                                          <p:attrName>ppt_h</p:attrName>
                                        </p:attrNameLst>
                                      </p:cBhvr>
                                      <p:tavLst>
                                        <p:tav tm="0">
                                          <p:val>
                                            <p:strVal val="#ppt_h"/>
                                          </p:val>
                                        </p:tav>
                                        <p:tav tm="100000">
                                          <p:val>
                                            <p:strVal val="#ppt_h"/>
                                          </p:val>
                                        </p:tav>
                                      </p:tavLst>
                                    </p:anim>
                                    <p:animEffect transition="in" filter="fade">
                                      <p:cBhvr>
                                        <p:cTn id="9" dur="1000"/>
                                        <p:tgtEl>
                                          <p:spTgt spid="522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 calcmode="lin" valueType="num">
                                      <p:cBhvr>
                                        <p:cTn id="14" dur="1000" fill="hold"/>
                                        <p:tgtEl>
                                          <p:spTgt spid="5222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222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222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2227">
                                            <p:txEl>
                                              <p:pRg st="1" end="1"/>
                                            </p:txEl>
                                          </p:spTgt>
                                        </p:tgtEl>
                                        <p:attrNameLst>
                                          <p:attrName>style.visibility</p:attrName>
                                        </p:attrNameLst>
                                      </p:cBhvr>
                                      <p:to>
                                        <p:strVal val="visible"/>
                                      </p:to>
                                    </p:set>
                                    <p:anim calcmode="lin" valueType="num">
                                      <p:cBhvr>
                                        <p:cTn id="21" dur="1000" fill="hold"/>
                                        <p:tgtEl>
                                          <p:spTgt spid="52227">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52227">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5222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2227">
                                            <p:txEl>
                                              <p:pRg st="3" end="3"/>
                                            </p:txEl>
                                          </p:spTgt>
                                        </p:tgtEl>
                                        <p:attrNameLst>
                                          <p:attrName>style.visibility</p:attrName>
                                        </p:attrNameLst>
                                      </p:cBhvr>
                                      <p:to>
                                        <p:strVal val="visible"/>
                                      </p:to>
                                    </p:set>
                                    <p:anim calcmode="lin" valueType="num">
                                      <p:cBhvr>
                                        <p:cTn id="28" dur="1000" fill="hold"/>
                                        <p:tgtEl>
                                          <p:spTgt spid="52227">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5222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222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18160" y="483644"/>
            <a:ext cx="10972800" cy="1143000"/>
          </a:xfrm>
        </p:spPr>
        <p:txBody>
          <a:bodyPr/>
          <a:lstStyle/>
          <a:p>
            <a:pPr eaLnBrk="1" hangingPunct="1"/>
            <a:r>
              <a:rPr lang="en-US" altLang="en-US" dirty="0" smtClean="0"/>
              <a:t>GREEK THEATRE</a:t>
            </a:r>
            <a:br>
              <a:rPr lang="en-US" altLang="en-US" dirty="0" smtClean="0"/>
            </a:br>
            <a:r>
              <a:rPr lang="en-US" altLang="en-US" sz="2400" dirty="0"/>
              <a:t>(From 7</a:t>
            </a:r>
            <a:r>
              <a:rPr lang="en-US" altLang="en-US" sz="2400" baseline="30000" dirty="0"/>
              <a:t>th</a:t>
            </a:r>
            <a:r>
              <a:rPr lang="en-US" altLang="en-US" sz="2400" dirty="0"/>
              <a:t> Century B.C.E)</a:t>
            </a:r>
          </a:p>
        </p:txBody>
      </p:sp>
      <p:sp>
        <p:nvSpPr>
          <p:cNvPr id="16387" name="Rectangle 3"/>
          <p:cNvSpPr>
            <a:spLocks noGrp="1" noChangeArrowheads="1"/>
          </p:cNvSpPr>
          <p:nvPr>
            <p:ph type="body" sz="half" idx="2"/>
          </p:nvPr>
        </p:nvSpPr>
        <p:spPr>
          <a:xfrm>
            <a:off x="783771" y="1984530"/>
            <a:ext cx="9562012" cy="4323806"/>
          </a:xfrm>
          <a:noFill/>
        </p:spPr>
        <p:txBody>
          <a:bodyPr>
            <a:normAutofit/>
          </a:bodyPr>
          <a:lstStyle/>
          <a:p>
            <a:pPr eaLnBrk="1" hangingPunct="1">
              <a:lnSpc>
                <a:spcPct val="90000"/>
              </a:lnSpc>
            </a:pPr>
            <a:endParaRPr lang="en-US" altLang="en-US" sz="2000" dirty="0">
              <a:solidFill>
                <a:schemeClr val="bg1"/>
              </a:solidFill>
            </a:endParaRPr>
          </a:p>
          <a:p>
            <a:pPr eaLnBrk="1" hangingPunct="1">
              <a:lnSpc>
                <a:spcPct val="90000"/>
              </a:lnSpc>
            </a:pPr>
            <a:r>
              <a:rPr lang="en-US" altLang="en-US" sz="2400" dirty="0">
                <a:solidFill>
                  <a:schemeClr val="tx1"/>
                </a:solidFill>
                <a:latin typeface="Arial" panose="020B0604020202020204" pitchFamily="34" charset="0"/>
                <a:cs typeface="Arial" panose="020B0604020202020204" pitchFamily="34" charset="0"/>
              </a:rPr>
              <a:t>Greek theatre was created to celebrate religious festivals.</a:t>
            </a:r>
          </a:p>
          <a:p>
            <a:pPr eaLnBrk="1" hangingPunct="1">
              <a:lnSpc>
                <a:spcPct val="90000"/>
              </a:lnSpc>
            </a:pPr>
            <a:r>
              <a:rPr lang="en-US" altLang="en-US" sz="2400" dirty="0">
                <a:solidFill>
                  <a:schemeClr val="tx1"/>
                </a:solidFill>
                <a:latin typeface="Arial" panose="020B0604020202020204" pitchFamily="34" charset="0"/>
                <a:cs typeface="Arial" panose="020B0604020202020204" pitchFamily="34" charset="0"/>
              </a:rPr>
              <a:t>A chorus was used to either sing or chant the script.</a:t>
            </a:r>
          </a:p>
          <a:p>
            <a:pPr eaLnBrk="1" hangingPunct="1">
              <a:lnSpc>
                <a:spcPct val="90000"/>
              </a:lnSpc>
            </a:pPr>
            <a:r>
              <a:rPr lang="en-US" altLang="en-US" sz="2400" dirty="0">
                <a:solidFill>
                  <a:schemeClr val="tx1"/>
                </a:solidFill>
                <a:latin typeface="Arial" panose="020B0604020202020204" pitchFamily="34" charset="0"/>
                <a:cs typeface="Arial" panose="020B0604020202020204" pitchFamily="34" charset="0"/>
              </a:rPr>
              <a:t>It is unknown if Thespis was a playwright, an actor or a priest, but he has been credited for creating the “first actor” who broke away from the chorus and would speak to the chorus as an individual character. This is why actors are also known as “Thespians”.</a:t>
            </a:r>
          </a:p>
          <a:p>
            <a:pPr eaLnBrk="1" hangingPunct="1">
              <a:lnSpc>
                <a:spcPct val="90000"/>
              </a:lnSpc>
            </a:pPr>
            <a:r>
              <a:rPr lang="en-US" altLang="en-US" sz="2400" dirty="0">
                <a:solidFill>
                  <a:schemeClr val="tx1"/>
                </a:solidFill>
                <a:latin typeface="Arial" panose="020B0604020202020204" pitchFamily="34" charset="0"/>
                <a:cs typeface="Arial" panose="020B0604020202020204" pitchFamily="34" charset="0"/>
              </a:rPr>
              <a:t>This lead to the creation of character.</a:t>
            </a:r>
          </a:p>
          <a:p>
            <a:pPr eaLnBrk="1" hangingPunct="1">
              <a:lnSpc>
                <a:spcPct val="90000"/>
              </a:lnSpc>
            </a:pPr>
            <a:r>
              <a:rPr lang="en-US" altLang="en-US" sz="2400" dirty="0">
                <a:solidFill>
                  <a:schemeClr val="tx1"/>
                </a:solidFill>
                <a:latin typeface="Arial" panose="020B0604020202020204" pitchFamily="34" charset="0"/>
                <a:cs typeface="Arial" panose="020B0604020202020204" pitchFamily="34" charset="0"/>
              </a:rPr>
              <a:t>Masks were used to allow the actors to play more than one character.</a:t>
            </a:r>
          </a:p>
        </p:txBody>
      </p:sp>
    </p:spTree>
    <p:extLst>
      <p:ext uri="{BB962C8B-B14F-4D97-AF65-F5344CB8AC3E}">
        <p14:creationId xmlns:p14="http://schemas.microsoft.com/office/powerpoint/2010/main" val="2809057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20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20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fade">
                                      <p:cBhvr>
                                        <p:cTn id="27" dur="20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fade">
                                      <p:cBhvr>
                                        <p:cTn id="32" dur="20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Realism?</a:t>
            </a:r>
            <a:endParaRPr lang="en-AU" dirty="0"/>
          </a:p>
        </p:txBody>
      </p:sp>
      <p:sp>
        <p:nvSpPr>
          <p:cNvPr id="3" name="Content Placeholder 2"/>
          <p:cNvSpPr>
            <a:spLocks noGrp="1"/>
          </p:cNvSpPr>
          <p:nvPr>
            <p:ph idx="1"/>
          </p:nvPr>
        </p:nvSpPr>
        <p:spPr>
          <a:xfrm>
            <a:off x="1154954" y="2603500"/>
            <a:ext cx="9896223" cy="3416300"/>
          </a:xfrm>
        </p:spPr>
        <p:txBody>
          <a:bodyPr>
            <a:normAutofit/>
          </a:bodyPr>
          <a:lstStyle/>
          <a:p>
            <a:pPr marL="0" indent="0">
              <a:buNone/>
            </a:pPr>
            <a:r>
              <a:rPr lang="en-AU" dirty="0" smtClean="0">
                <a:latin typeface="Arial" panose="020B0604020202020204" pitchFamily="34" charset="0"/>
                <a:cs typeface="Arial" panose="020B0604020202020204" pitchFamily="34" charset="0"/>
              </a:rPr>
              <a:t>A movement that wanted to present life on stage as realistically as possible:</a:t>
            </a:r>
          </a:p>
          <a:p>
            <a:pPr lvl="1"/>
            <a:r>
              <a:rPr lang="en-AU" sz="2800" dirty="0" smtClean="0">
                <a:latin typeface="Arial" panose="020B0604020202020204" pitchFamily="34" charset="0"/>
                <a:cs typeface="Arial" panose="020B0604020202020204" pitchFamily="34" charset="0"/>
              </a:rPr>
              <a:t>Settings were minimal and realistic</a:t>
            </a:r>
          </a:p>
          <a:p>
            <a:pPr lvl="1"/>
            <a:r>
              <a:rPr lang="en-AU" sz="2800" dirty="0" smtClean="0">
                <a:latin typeface="Arial" panose="020B0604020202020204" pitchFamily="34" charset="0"/>
                <a:cs typeface="Arial" panose="020B0604020202020204" pitchFamily="34" charset="0"/>
              </a:rPr>
              <a:t>Characters could be imagined as people who actually existed</a:t>
            </a:r>
          </a:p>
          <a:p>
            <a:pPr lvl="1"/>
            <a:r>
              <a:rPr lang="en-AU" sz="2800" dirty="0" smtClean="0">
                <a:latin typeface="Arial" panose="020B0604020202020204" pitchFamily="34" charset="0"/>
                <a:cs typeface="Arial" panose="020B0604020202020204" pitchFamily="34" charset="0"/>
              </a:rPr>
              <a:t>The problems these characters faced were depicted as those that everyday people would and could face.</a:t>
            </a:r>
          </a:p>
          <a:p>
            <a:pPr lvl="1"/>
            <a:endParaRPr lang="en-AU" dirty="0" smtClean="0"/>
          </a:p>
          <a:p>
            <a:pPr marL="0" indent="0">
              <a:buNone/>
            </a:pPr>
            <a:endParaRPr lang="en-AU" dirty="0"/>
          </a:p>
        </p:txBody>
      </p:sp>
    </p:spTree>
    <p:extLst>
      <p:ext uri="{BB962C8B-B14F-4D97-AF65-F5344CB8AC3E}">
        <p14:creationId xmlns:p14="http://schemas.microsoft.com/office/powerpoint/2010/main" val="125395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Beginnings of the Movement:</a:t>
            </a:r>
            <a:endParaRPr lang="en-AU" dirty="0"/>
          </a:p>
        </p:txBody>
      </p:sp>
      <p:sp>
        <p:nvSpPr>
          <p:cNvPr id="3" name="Content Placeholder 2"/>
          <p:cNvSpPr>
            <a:spLocks noGrp="1"/>
          </p:cNvSpPr>
          <p:nvPr>
            <p:ph idx="1"/>
          </p:nvPr>
        </p:nvSpPr>
        <p:spPr>
          <a:xfrm>
            <a:off x="849085" y="1690689"/>
            <a:ext cx="10822961" cy="4814614"/>
          </a:xfrm>
        </p:spPr>
        <p:txBody>
          <a:bodyPr>
            <a:noAutofit/>
          </a:bodyPr>
          <a:lstStyle/>
          <a:p>
            <a:r>
              <a:rPr lang="en-AU" dirty="0" smtClean="0">
                <a:latin typeface="Arial" panose="020B0604020202020204" pitchFamily="34" charset="0"/>
                <a:cs typeface="Arial" panose="020B0604020202020204" pitchFamily="34" charset="0"/>
              </a:rPr>
              <a:t>Began </a:t>
            </a:r>
            <a:r>
              <a:rPr lang="en-AU" dirty="0">
                <a:latin typeface="Arial" panose="020B0604020202020204" pitchFamily="34" charset="0"/>
                <a:cs typeface="Arial" panose="020B0604020202020204" pitchFamily="34" charset="0"/>
              </a:rPr>
              <a:t>in France </a:t>
            </a:r>
            <a:r>
              <a:rPr lang="en-AU" dirty="0" smtClean="0">
                <a:latin typeface="Arial" panose="020B0604020202020204" pitchFamily="34" charset="0"/>
                <a:cs typeface="Arial" panose="020B0604020202020204" pitchFamily="34" charset="0"/>
              </a:rPr>
              <a:t>and, </a:t>
            </a:r>
            <a:r>
              <a:rPr lang="en-AU" dirty="0">
                <a:latin typeface="Arial" panose="020B0604020202020204" pitchFamily="34" charset="0"/>
                <a:cs typeface="Arial" panose="020B0604020202020204" pitchFamily="34" charset="0"/>
              </a:rPr>
              <a:t>by </a:t>
            </a:r>
            <a:r>
              <a:rPr lang="en-AU" dirty="0" smtClean="0">
                <a:latin typeface="Arial" panose="020B0604020202020204" pitchFamily="34" charset="0"/>
                <a:cs typeface="Arial" panose="020B0604020202020204" pitchFamily="34" charset="0"/>
              </a:rPr>
              <a:t>1860, </a:t>
            </a:r>
            <a:r>
              <a:rPr lang="en-AU" dirty="0">
                <a:latin typeface="Arial" panose="020B0604020202020204" pitchFamily="34" charset="0"/>
                <a:cs typeface="Arial" panose="020B0604020202020204" pitchFamily="34" charset="0"/>
              </a:rPr>
              <a:t>had some general </a:t>
            </a:r>
            <a:r>
              <a:rPr lang="en-AU" dirty="0" smtClean="0">
                <a:latin typeface="Arial" panose="020B0604020202020204" pitchFamily="34" charset="0"/>
                <a:cs typeface="Arial" panose="020B0604020202020204" pitchFamily="34" charset="0"/>
              </a:rPr>
              <a:t>rules:</a:t>
            </a:r>
            <a:endParaRPr lang="en-AU" dirty="0">
              <a:latin typeface="Arial" panose="020B0604020202020204" pitchFamily="34" charset="0"/>
              <a:cs typeface="Arial" panose="020B0604020202020204" pitchFamily="34" charset="0"/>
            </a:endParaRPr>
          </a:p>
          <a:p>
            <a:pPr lvl="1"/>
            <a:r>
              <a:rPr lang="en-AU" sz="2800" dirty="0">
                <a:latin typeface="Arial" panose="020B0604020202020204" pitchFamily="34" charset="0"/>
                <a:cs typeface="Arial" panose="020B0604020202020204" pitchFamily="34" charset="0"/>
              </a:rPr>
              <a:t>truth resides in material objects we perceived to all five </a:t>
            </a:r>
            <a:r>
              <a:rPr lang="en-AU" sz="2800" dirty="0" smtClean="0">
                <a:latin typeface="Arial" panose="020B0604020202020204" pitchFamily="34" charset="0"/>
                <a:cs typeface="Arial" panose="020B0604020202020204" pitchFamily="34" charset="0"/>
              </a:rPr>
              <a:t>senses</a:t>
            </a:r>
          </a:p>
          <a:p>
            <a:pPr lvl="1"/>
            <a:r>
              <a:rPr lang="en-AU" sz="2800" dirty="0" smtClean="0">
                <a:latin typeface="Arial" panose="020B0604020202020204" pitchFamily="34" charset="0"/>
                <a:cs typeface="Arial" panose="020B0604020202020204" pitchFamily="34" charset="0"/>
              </a:rPr>
              <a:t>truth </a:t>
            </a:r>
            <a:r>
              <a:rPr lang="en-AU" sz="2800" dirty="0">
                <a:latin typeface="Arial" panose="020B0604020202020204" pitchFamily="34" charset="0"/>
                <a:cs typeface="Arial" panose="020B0604020202020204" pitchFamily="34" charset="0"/>
              </a:rPr>
              <a:t>is verified through science</a:t>
            </a:r>
          </a:p>
          <a:p>
            <a:pPr lvl="1"/>
            <a:r>
              <a:rPr lang="en-AU" sz="2800" dirty="0">
                <a:latin typeface="Arial" panose="020B0604020202020204" pitchFamily="34" charset="0"/>
                <a:cs typeface="Arial" panose="020B0604020202020204" pitchFamily="34" charset="0"/>
              </a:rPr>
              <a:t>the scientific method—observation—would solve everything</a:t>
            </a:r>
          </a:p>
          <a:p>
            <a:pPr lvl="1"/>
            <a:r>
              <a:rPr lang="en-AU" sz="2800" dirty="0">
                <a:latin typeface="Arial" panose="020B0604020202020204" pitchFamily="34" charset="0"/>
                <a:cs typeface="Arial" panose="020B0604020202020204" pitchFamily="34" charset="0"/>
              </a:rPr>
              <a:t>human problems were the highest were home of </a:t>
            </a:r>
            <a:r>
              <a:rPr lang="en-AU" sz="2800" dirty="0" smtClean="0">
                <a:latin typeface="Arial" panose="020B0604020202020204" pitchFamily="34" charset="0"/>
                <a:cs typeface="Arial" panose="020B0604020202020204" pitchFamily="34" charset="0"/>
              </a:rPr>
              <a:t>science</a:t>
            </a:r>
          </a:p>
          <a:p>
            <a:pPr marL="457200" lvl="1" indent="0">
              <a:buNone/>
            </a:pPr>
            <a:endParaRPr lang="en-AU" sz="2800" dirty="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Believed that the purpose of art was </a:t>
            </a:r>
            <a:r>
              <a:rPr lang="en-AU" dirty="0">
                <a:latin typeface="Arial" panose="020B0604020202020204" pitchFamily="34" charset="0"/>
                <a:cs typeface="Arial" panose="020B0604020202020204" pitchFamily="34" charset="0"/>
              </a:rPr>
              <a:t>to better mankind</a:t>
            </a:r>
            <a:r>
              <a:rPr lang="en-AU" dirty="0" smtClean="0">
                <a:latin typeface="Arial" panose="020B0604020202020204" pitchFamily="34" charset="0"/>
                <a:cs typeface="Arial" panose="020B0604020202020204" pitchFamily="34" charset="0"/>
              </a:rPr>
              <a:t>.</a:t>
            </a:r>
          </a:p>
          <a:p>
            <a:endParaRPr lang="en-AU" dirty="0" smtClean="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Society began to question religious, political and economic beliefs.</a:t>
            </a:r>
          </a:p>
        </p:txBody>
      </p:sp>
    </p:spTree>
    <p:extLst>
      <p:ext uri="{BB962C8B-B14F-4D97-AF65-F5344CB8AC3E}">
        <p14:creationId xmlns:p14="http://schemas.microsoft.com/office/powerpoint/2010/main" val="181993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Contributors to </a:t>
            </a:r>
            <a:r>
              <a:rPr lang="en-AU" dirty="0" smtClean="0"/>
              <a:t>Realism</a:t>
            </a:r>
            <a:endParaRPr lang="en-AU" dirty="0"/>
          </a:p>
        </p:txBody>
      </p:sp>
      <p:sp>
        <p:nvSpPr>
          <p:cNvPr id="3" name="Content Placeholder 2"/>
          <p:cNvSpPr>
            <a:spLocks noGrp="1"/>
          </p:cNvSpPr>
          <p:nvPr>
            <p:ph idx="1"/>
          </p:nvPr>
        </p:nvSpPr>
        <p:spPr>
          <a:xfrm>
            <a:off x="2834146" y="1484489"/>
            <a:ext cx="7160104" cy="3416300"/>
          </a:xfrm>
        </p:spPr>
        <p:txBody>
          <a:bodyPr>
            <a:noAutofit/>
          </a:bodyPr>
          <a:lstStyle/>
          <a:p>
            <a:r>
              <a:rPr lang="en-AU" sz="2400" b="1" dirty="0" err="1" smtClean="0">
                <a:latin typeface="Arial" panose="020B0604020202020204" pitchFamily="34" charset="0"/>
                <a:cs typeface="Arial" panose="020B0604020202020204" pitchFamily="34" charset="0"/>
              </a:rPr>
              <a:t>Auguste</a:t>
            </a:r>
            <a:r>
              <a:rPr lang="en-AU" sz="2400" b="1" dirty="0" smtClean="0">
                <a:latin typeface="Arial" panose="020B0604020202020204" pitchFamily="34" charset="0"/>
                <a:cs typeface="Arial" panose="020B0604020202020204" pitchFamily="34" charset="0"/>
              </a:rPr>
              <a:t> </a:t>
            </a:r>
            <a:r>
              <a:rPr lang="en-AU" sz="2400" b="1" dirty="0">
                <a:latin typeface="Arial" panose="020B0604020202020204" pitchFamily="34" charset="0"/>
                <a:cs typeface="Arial" panose="020B0604020202020204" pitchFamily="34" charset="0"/>
              </a:rPr>
              <a:t>Comte: </a:t>
            </a:r>
            <a:r>
              <a:rPr lang="en-AU" sz="2400" dirty="0">
                <a:latin typeface="Arial" panose="020B0604020202020204" pitchFamily="34" charset="0"/>
                <a:cs typeface="Arial" panose="020B0604020202020204" pitchFamily="34" charset="0"/>
              </a:rPr>
              <a:t>Developed Positivism theory, encouraged one </a:t>
            </a:r>
            <a:r>
              <a:rPr lang="en-AU" sz="2400" dirty="0" smtClean="0">
                <a:latin typeface="Arial" panose="020B0604020202020204" pitchFamily="34" charset="0"/>
                <a:cs typeface="Arial" panose="020B0604020202020204" pitchFamily="34" charset="0"/>
              </a:rPr>
              <a:t>to inspect </a:t>
            </a:r>
            <a:r>
              <a:rPr lang="en-AU" sz="2400" dirty="0">
                <a:latin typeface="Arial" panose="020B0604020202020204" pitchFamily="34" charset="0"/>
                <a:cs typeface="Arial" panose="020B0604020202020204" pitchFamily="34" charset="0"/>
              </a:rPr>
              <a:t>nature through precise observation</a:t>
            </a:r>
          </a:p>
          <a:p>
            <a:endParaRPr lang="en-AU" sz="2400" b="1" dirty="0" smtClean="0">
              <a:latin typeface="Arial" panose="020B0604020202020204" pitchFamily="34" charset="0"/>
              <a:cs typeface="Arial" panose="020B0604020202020204" pitchFamily="34" charset="0"/>
            </a:endParaRPr>
          </a:p>
          <a:p>
            <a:endParaRPr lang="en-AU" sz="2400" b="1" dirty="0">
              <a:latin typeface="Arial" panose="020B0604020202020204" pitchFamily="34" charset="0"/>
              <a:cs typeface="Arial" panose="020B0604020202020204" pitchFamily="34" charset="0"/>
            </a:endParaRPr>
          </a:p>
          <a:p>
            <a:r>
              <a:rPr lang="en-AU" sz="2400" b="1" dirty="0" smtClean="0">
                <a:latin typeface="Arial" panose="020B0604020202020204" pitchFamily="34" charset="0"/>
                <a:cs typeface="Arial" panose="020B0604020202020204" pitchFamily="34" charset="0"/>
              </a:rPr>
              <a:t>Charles </a:t>
            </a:r>
            <a:r>
              <a:rPr lang="en-AU" sz="2400" b="1" dirty="0">
                <a:latin typeface="Arial" panose="020B0604020202020204" pitchFamily="34" charset="0"/>
                <a:cs typeface="Arial" panose="020B0604020202020204" pitchFamily="34" charset="0"/>
              </a:rPr>
              <a:t>Darwin: </a:t>
            </a:r>
            <a:r>
              <a:rPr lang="en-AU" sz="2400" dirty="0">
                <a:latin typeface="Arial" panose="020B0604020202020204" pitchFamily="34" charset="0"/>
                <a:cs typeface="Arial" panose="020B0604020202020204" pitchFamily="34" charset="0"/>
              </a:rPr>
              <a:t>“Origin of Species”, made many people believe </a:t>
            </a:r>
            <a:r>
              <a:rPr lang="en-AU" sz="2400" dirty="0" smtClean="0">
                <a:latin typeface="Arial" panose="020B0604020202020204" pitchFamily="34" charset="0"/>
                <a:cs typeface="Arial" panose="020B0604020202020204" pitchFamily="34" charset="0"/>
              </a:rPr>
              <a:t>that science </a:t>
            </a:r>
            <a:r>
              <a:rPr lang="en-AU" sz="2400" dirty="0">
                <a:latin typeface="Arial" panose="020B0604020202020204" pitchFamily="34" charset="0"/>
                <a:cs typeface="Arial" panose="020B0604020202020204" pitchFamily="34" charset="0"/>
              </a:rPr>
              <a:t>could provide the answers in life</a:t>
            </a:r>
          </a:p>
          <a:p>
            <a:endParaRPr lang="en-AU" sz="2400" b="1" dirty="0" smtClean="0">
              <a:latin typeface="Arial" panose="020B0604020202020204" pitchFamily="34" charset="0"/>
              <a:cs typeface="Arial" panose="020B0604020202020204" pitchFamily="34" charset="0"/>
            </a:endParaRPr>
          </a:p>
          <a:p>
            <a:endParaRPr lang="en-AU" sz="2400" b="1" dirty="0">
              <a:latin typeface="Arial" panose="020B0604020202020204" pitchFamily="34" charset="0"/>
              <a:cs typeface="Arial" panose="020B0604020202020204" pitchFamily="34" charset="0"/>
            </a:endParaRPr>
          </a:p>
          <a:p>
            <a:r>
              <a:rPr lang="en-AU" sz="2400" b="1" dirty="0" smtClean="0">
                <a:latin typeface="Arial" panose="020B0604020202020204" pitchFamily="34" charset="0"/>
                <a:cs typeface="Arial" panose="020B0604020202020204" pitchFamily="34" charset="0"/>
              </a:rPr>
              <a:t>Karl </a:t>
            </a:r>
            <a:r>
              <a:rPr lang="en-AU" sz="2400" b="1" dirty="0">
                <a:latin typeface="Arial" panose="020B0604020202020204" pitchFamily="34" charset="0"/>
                <a:cs typeface="Arial" panose="020B0604020202020204" pitchFamily="34" charset="0"/>
              </a:rPr>
              <a:t>Marx: </a:t>
            </a:r>
            <a:r>
              <a:rPr lang="en-AU" sz="2400" dirty="0">
                <a:latin typeface="Arial" panose="020B0604020202020204" pitchFamily="34" charset="0"/>
                <a:cs typeface="Arial" panose="020B0604020202020204" pitchFamily="34" charset="0"/>
              </a:rPr>
              <a:t>Argued against urbanization and in </a:t>
            </a:r>
            <a:r>
              <a:rPr lang="en-AU" sz="2400" dirty="0" smtClean="0">
                <a:latin typeface="Arial" panose="020B0604020202020204" pitchFamily="34" charset="0"/>
                <a:cs typeface="Arial" panose="020B0604020202020204" pitchFamily="34" charset="0"/>
              </a:rPr>
              <a:t>favour </a:t>
            </a:r>
            <a:r>
              <a:rPr lang="en-AU" sz="2400" dirty="0">
                <a:latin typeface="Arial" panose="020B0604020202020204" pitchFamily="34" charset="0"/>
                <a:cs typeface="Arial" panose="020B0604020202020204" pitchFamily="34" charset="0"/>
              </a:rPr>
              <a:t>of </a:t>
            </a:r>
            <a:r>
              <a:rPr lang="en-AU" sz="2400" dirty="0" smtClean="0">
                <a:latin typeface="Arial" panose="020B0604020202020204" pitchFamily="34" charset="0"/>
                <a:cs typeface="Arial" panose="020B0604020202020204" pitchFamily="34" charset="0"/>
              </a:rPr>
              <a:t>equal distribution </a:t>
            </a:r>
            <a:r>
              <a:rPr lang="en-AU" sz="2400" dirty="0">
                <a:latin typeface="Arial" panose="020B0604020202020204" pitchFamily="34" charset="0"/>
                <a:cs typeface="Arial" panose="020B0604020202020204" pitchFamily="34" charset="0"/>
              </a:rPr>
              <a:t>of wealth, founder of Communism</a:t>
            </a:r>
          </a:p>
        </p:txBody>
      </p:sp>
      <p:pic>
        <p:nvPicPr>
          <p:cNvPr id="4" name="Picture 3" descr="&lt;strong&gt;Auguste Comte&lt;/strong&g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1919617"/>
            <a:ext cx="1933303" cy="2797372"/>
          </a:xfrm>
          <a:prstGeom prst="ellipse">
            <a:avLst/>
          </a:prstGeom>
          <a:ln>
            <a:noFill/>
          </a:ln>
          <a:effectLst>
            <a:softEdge rad="112500"/>
          </a:effectLst>
        </p:spPr>
      </p:pic>
      <p:pic>
        <p:nvPicPr>
          <p:cNvPr id="5" name="Picture 4" descr="File:&lt;strong&gt;Darwin&lt;/strong&gt; restored2.jp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6367" y="3011201"/>
            <a:ext cx="1918546" cy="2600898"/>
          </a:xfrm>
          <a:prstGeom prst="ellipse">
            <a:avLst/>
          </a:prstGeom>
          <a:ln>
            <a:noFill/>
          </a:ln>
          <a:effectLst>
            <a:softEdge rad="112500"/>
          </a:effectLst>
        </p:spPr>
      </p:pic>
      <p:pic>
        <p:nvPicPr>
          <p:cNvPr id="6" name="Picture 5" descr="File:&lt;strong&gt;Karl Marx&lt;/strong&gt;.jpg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 y="4465660"/>
            <a:ext cx="2011186" cy="2356858"/>
          </a:xfrm>
          <a:prstGeom prst="ellipse">
            <a:avLst/>
          </a:prstGeom>
          <a:ln>
            <a:noFill/>
          </a:ln>
          <a:effectLst>
            <a:softEdge rad="112500"/>
          </a:effectLst>
        </p:spPr>
      </p:pic>
    </p:spTree>
    <p:extLst>
      <p:ext uri="{BB962C8B-B14F-4D97-AF65-F5344CB8AC3E}">
        <p14:creationId xmlns:p14="http://schemas.microsoft.com/office/powerpoint/2010/main" val="367733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Characteristics of Realism</a:t>
            </a:r>
            <a:endParaRPr lang="en-AU" dirty="0"/>
          </a:p>
        </p:txBody>
      </p:sp>
      <p:sp>
        <p:nvSpPr>
          <p:cNvPr id="3" name="Content Placeholder 2"/>
          <p:cNvSpPr>
            <a:spLocks noGrp="1"/>
          </p:cNvSpPr>
          <p:nvPr>
            <p:ph idx="1"/>
          </p:nvPr>
        </p:nvSpPr>
        <p:spPr>
          <a:xfrm>
            <a:off x="627529" y="1524000"/>
            <a:ext cx="11134165" cy="5138056"/>
          </a:xfrm>
        </p:spPr>
        <p:txBody>
          <a:bodyPr>
            <a:normAutofit fontScale="85000" lnSpcReduction="20000"/>
          </a:bodyPr>
          <a:lstStyle/>
          <a:p>
            <a:pPr>
              <a:lnSpc>
                <a:spcPct val="110000"/>
              </a:lnSpc>
            </a:pPr>
            <a:r>
              <a:rPr lang="en-AU" dirty="0">
                <a:latin typeface="Arial" panose="020B0604020202020204" pitchFamily="34" charset="0"/>
                <a:cs typeface="Arial" panose="020B0604020202020204" pitchFamily="34" charset="0"/>
              </a:rPr>
              <a:t>characters are believable, everyday types</a:t>
            </a:r>
          </a:p>
          <a:p>
            <a:pPr>
              <a:lnSpc>
                <a:spcPct val="110000"/>
              </a:lnSpc>
            </a:pPr>
            <a:r>
              <a:rPr lang="en-AU" dirty="0">
                <a:latin typeface="Arial" panose="020B0604020202020204" pitchFamily="34" charset="0"/>
                <a:cs typeface="Arial" panose="020B0604020202020204" pitchFamily="34" charset="0"/>
              </a:rPr>
              <a:t>costumes are authentic</a:t>
            </a:r>
          </a:p>
          <a:p>
            <a:pPr>
              <a:lnSpc>
                <a:spcPct val="110000"/>
              </a:lnSpc>
            </a:pPr>
            <a:r>
              <a:rPr lang="en-AU" dirty="0" smtClean="0">
                <a:latin typeface="Arial" panose="020B0604020202020204" pitchFamily="34" charset="0"/>
                <a:cs typeface="Arial" panose="020B0604020202020204" pitchFamily="34" charset="0"/>
              </a:rPr>
              <a:t>stage </a:t>
            </a:r>
            <a:r>
              <a:rPr lang="en-AU" dirty="0">
                <a:latin typeface="Arial" panose="020B0604020202020204" pitchFamily="34" charset="0"/>
                <a:cs typeface="Arial" panose="020B0604020202020204" pitchFamily="34" charset="0"/>
              </a:rPr>
              <a:t>settings (locations) and props are often indoors and believable</a:t>
            </a:r>
          </a:p>
          <a:p>
            <a:pPr>
              <a:lnSpc>
                <a:spcPct val="110000"/>
              </a:lnSpc>
            </a:pPr>
            <a:r>
              <a:rPr lang="en-AU" dirty="0">
                <a:latin typeface="Arial" panose="020B0604020202020204" pitchFamily="34" charset="0"/>
                <a:cs typeface="Arial" panose="020B0604020202020204" pitchFamily="34" charset="0"/>
              </a:rPr>
              <a:t>the ‘box set’ is normally used for realistic dramas on stage, consisting of three walls and an invisible ‘fourth wall’ facing the audience</a:t>
            </a:r>
          </a:p>
          <a:p>
            <a:pPr>
              <a:lnSpc>
                <a:spcPct val="110000"/>
              </a:lnSpc>
            </a:pPr>
            <a:r>
              <a:rPr lang="en-AU" dirty="0">
                <a:latin typeface="Arial" panose="020B0604020202020204" pitchFamily="34" charset="0"/>
                <a:cs typeface="Arial" panose="020B0604020202020204" pitchFamily="34" charset="0"/>
              </a:rPr>
              <a:t>settings for realistic plays are often bland (deliberately ordinary), dialogue is not heightened for effect, but that of everyday speech (vernacular)</a:t>
            </a:r>
          </a:p>
          <a:p>
            <a:pPr>
              <a:lnSpc>
                <a:spcPct val="110000"/>
              </a:lnSpc>
            </a:pPr>
            <a:r>
              <a:rPr lang="en-AU" dirty="0">
                <a:latin typeface="Arial" panose="020B0604020202020204" pitchFamily="34" charset="0"/>
                <a:cs typeface="Arial" panose="020B0604020202020204" pitchFamily="34" charset="0"/>
              </a:rPr>
              <a:t>the drama is typically psychologically driven, where the plot is secondary and primary focus is placed on the interior lives of characters, their motives, the reactions of others etc.</a:t>
            </a:r>
          </a:p>
          <a:p>
            <a:pPr>
              <a:lnSpc>
                <a:spcPct val="110000"/>
              </a:lnSpc>
            </a:pPr>
            <a:r>
              <a:rPr lang="en-AU" dirty="0">
                <a:latin typeface="Arial" panose="020B0604020202020204" pitchFamily="34" charset="0"/>
                <a:cs typeface="Arial" panose="020B0604020202020204" pitchFamily="34" charset="0"/>
              </a:rPr>
              <a:t>realistic plays often see the protagonist (main character) rise up against the odds to assert him/herself against an injustice of some kind (</a:t>
            </a:r>
            <a:r>
              <a:rPr lang="en-AU" dirty="0" err="1">
                <a:latin typeface="Arial" panose="020B0604020202020204" pitchFamily="34" charset="0"/>
                <a:cs typeface="Arial" panose="020B0604020202020204" pitchFamily="34" charset="0"/>
              </a:rPr>
              <a:t>eg</a:t>
            </a:r>
            <a:r>
              <a:rPr lang="en-AU" dirty="0">
                <a:latin typeface="Arial" panose="020B0604020202020204" pitchFamily="34" charset="0"/>
                <a:cs typeface="Arial" panose="020B0604020202020204" pitchFamily="34" charset="0"/>
              </a:rPr>
              <a:t>. Nora in Ibsen’s A Doll’s House</a:t>
            </a:r>
            <a:r>
              <a:rPr lang="en-AU" dirty="0" smtClean="0">
                <a:latin typeface="Arial" panose="020B0604020202020204" pitchFamily="34" charset="0"/>
                <a:cs typeface="Arial" panose="020B0604020202020204" pitchFamily="34" charset="0"/>
              </a:rPr>
              <a:t>)</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48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Realism Seen in </a:t>
            </a:r>
            <a:r>
              <a:rPr lang="en-AU" dirty="0" smtClean="0"/>
              <a:t>‘A </a:t>
            </a:r>
            <a:r>
              <a:rPr lang="en-AU" dirty="0"/>
              <a:t>Doll’s </a:t>
            </a:r>
            <a:r>
              <a:rPr lang="en-AU" dirty="0" smtClean="0"/>
              <a:t>House’</a:t>
            </a:r>
            <a:r>
              <a:rPr lang="en-AU" dirty="0"/>
              <a:t/>
            </a:r>
            <a:br>
              <a:rPr lang="en-AU" dirty="0"/>
            </a:br>
            <a:endParaRPr lang="en-AU" dirty="0"/>
          </a:p>
        </p:txBody>
      </p:sp>
      <p:sp>
        <p:nvSpPr>
          <p:cNvPr id="3" name="Content Placeholder 2"/>
          <p:cNvSpPr>
            <a:spLocks noGrp="1"/>
          </p:cNvSpPr>
          <p:nvPr>
            <p:ph idx="1"/>
          </p:nvPr>
        </p:nvSpPr>
        <p:spPr>
          <a:xfrm>
            <a:off x="652930" y="1241484"/>
            <a:ext cx="10929470" cy="3577046"/>
          </a:xfrm>
        </p:spPr>
        <p:txBody>
          <a:bodyPr>
            <a:noAutofit/>
          </a:bodyPr>
          <a:lstStyle/>
          <a:p>
            <a:r>
              <a:rPr lang="en-AU" sz="2000" dirty="0" smtClean="0">
                <a:latin typeface="Arial" panose="020B0604020202020204" pitchFamily="34" charset="0"/>
                <a:cs typeface="Arial" panose="020B0604020202020204" pitchFamily="34" charset="0"/>
              </a:rPr>
              <a:t>MRS</a:t>
            </a:r>
            <a:r>
              <a:rPr lang="en-AU" sz="2000" dirty="0">
                <a:latin typeface="Arial" panose="020B0604020202020204" pitchFamily="34" charset="0"/>
                <a:cs typeface="Arial" panose="020B0604020202020204" pitchFamily="34" charset="0"/>
              </a:rPr>
              <a:t>. LINDE: "You must not forget that I had a helpless mother and two </a:t>
            </a:r>
            <a:r>
              <a:rPr lang="en-AU" sz="2000" dirty="0" smtClean="0">
                <a:latin typeface="Arial" panose="020B0604020202020204" pitchFamily="34" charset="0"/>
                <a:cs typeface="Arial" panose="020B0604020202020204" pitchFamily="34" charset="0"/>
              </a:rPr>
              <a:t>little brothers</a:t>
            </a:r>
            <a:r>
              <a:rPr lang="en-AU" sz="2000" dirty="0">
                <a:latin typeface="Arial" panose="020B0604020202020204" pitchFamily="34" charset="0"/>
                <a:cs typeface="Arial" panose="020B0604020202020204" pitchFamily="34" charset="0"/>
              </a:rPr>
              <a:t>. We couldn't wait for you, Nils; your prospects seemed </a:t>
            </a:r>
            <a:r>
              <a:rPr lang="en-AU" sz="2000" dirty="0" smtClean="0">
                <a:latin typeface="Arial" panose="020B0604020202020204" pitchFamily="34" charset="0"/>
                <a:cs typeface="Arial" panose="020B0604020202020204" pitchFamily="34" charset="0"/>
              </a:rPr>
              <a:t>hopeless then</a:t>
            </a:r>
            <a:r>
              <a:rPr lang="en-AU" sz="2000" dirty="0">
                <a:latin typeface="Arial" panose="020B0604020202020204" pitchFamily="34" charset="0"/>
                <a:cs typeface="Arial" panose="020B0604020202020204" pitchFamily="34" charset="0"/>
              </a:rPr>
              <a:t>." (Act 3)</a:t>
            </a:r>
          </a:p>
          <a:p>
            <a:pPr lvl="1"/>
            <a:r>
              <a:rPr lang="en-AU" sz="2000" dirty="0" smtClean="0">
                <a:latin typeface="Arial" panose="020B0604020202020204" pitchFamily="34" charset="0"/>
                <a:cs typeface="Arial" panose="020B0604020202020204" pitchFamily="34" charset="0"/>
              </a:rPr>
              <a:t>This </a:t>
            </a:r>
            <a:r>
              <a:rPr lang="en-AU" sz="2000" dirty="0">
                <a:latin typeface="Arial" panose="020B0604020202020204" pitchFamily="34" charset="0"/>
                <a:cs typeface="Arial" panose="020B0604020202020204" pitchFamily="34" charset="0"/>
              </a:rPr>
              <a:t>exemplifies the problems Mrs. Linde had and how she needed to do what’s best for her.</a:t>
            </a:r>
          </a:p>
          <a:p>
            <a:endParaRPr lang="en-AU" sz="2000" dirty="0" smtClean="0">
              <a:latin typeface="Arial" panose="020B0604020202020204" pitchFamily="34" charset="0"/>
              <a:cs typeface="Arial" panose="020B0604020202020204" pitchFamily="34" charset="0"/>
            </a:endParaRPr>
          </a:p>
          <a:p>
            <a:r>
              <a:rPr lang="en-AU" sz="2000" dirty="0" smtClean="0">
                <a:latin typeface="Arial" panose="020B0604020202020204" pitchFamily="34" charset="0"/>
                <a:cs typeface="Arial" panose="020B0604020202020204" pitchFamily="34" charset="0"/>
              </a:rPr>
              <a:t>TORVALD: </a:t>
            </a:r>
            <a:r>
              <a:rPr lang="en-AU" sz="2000" dirty="0">
                <a:latin typeface="Arial" panose="020B0604020202020204" pitchFamily="34" charset="0"/>
                <a:cs typeface="Arial" panose="020B0604020202020204" pitchFamily="34" charset="0"/>
              </a:rPr>
              <a:t>“Suppose, now, that I borrowed fifty pounds today, and you spent </a:t>
            </a:r>
            <a:r>
              <a:rPr lang="en-AU" sz="2000" dirty="0" smtClean="0">
                <a:latin typeface="Arial" panose="020B0604020202020204" pitchFamily="34" charset="0"/>
                <a:cs typeface="Arial" panose="020B0604020202020204" pitchFamily="34" charset="0"/>
              </a:rPr>
              <a:t>it all </a:t>
            </a:r>
            <a:r>
              <a:rPr lang="en-AU" sz="2000" dirty="0">
                <a:latin typeface="Arial" panose="020B0604020202020204" pitchFamily="34" charset="0"/>
                <a:cs typeface="Arial" panose="020B0604020202020204" pitchFamily="34" charset="0"/>
              </a:rPr>
              <a:t>in the Christmas week, and then on New Year's Eve a slate fell on </a:t>
            </a:r>
            <a:r>
              <a:rPr lang="en-AU" sz="2000" dirty="0" smtClean="0">
                <a:latin typeface="Arial" panose="020B0604020202020204" pitchFamily="34" charset="0"/>
                <a:cs typeface="Arial" panose="020B0604020202020204" pitchFamily="34" charset="0"/>
              </a:rPr>
              <a:t>my head </a:t>
            </a:r>
            <a:r>
              <a:rPr lang="en-AU" sz="2000" dirty="0">
                <a:latin typeface="Arial" panose="020B0604020202020204" pitchFamily="34" charset="0"/>
                <a:cs typeface="Arial" panose="020B0604020202020204" pitchFamily="34" charset="0"/>
              </a:rPr>
              <a:t>and killed me." (ACT 1)</a:t>
            </a:r>
          </a:p>
          <a:p>
            <a:pPr lvl="1"/>
            <a:r>
              <a:rPr lang="en-AU" sz="2000" dirty="0" err="1" smtClean="0">
                <a:latin typeface="Arial" panose="020B0604020202020204" pitchFamily="34" charset="0"/>
                <a:cs typeface="Arial" panose="020B0604020202020204" pitchFamily="34" charset="0"/>
              </a:rPr>
              <a:t>Torvald</a:t>
            </a:r>
            <a:r>
              <a:rPr lang="en-AU" sz="2000" dirty="0" smtClean="0">
                <a:latin typeface="Arial" panose="020B0604020202020204" pitchFamily="34" charset="0"/>
                <a:cs typeface="Arial" panose="020B0604020202020204" pitchFamily="34" charset="0"/>
              </a:rPr>
              <a:t> </a:t>
            </a:r>
            <a:r>
              <a:rPr lang="en-AU" sz="2000" dirty="0">
                <a:latin typeface="Arial" panose="020B0604020202020204" pitchFamily="34" charset="0"/>
                <a:cs typeface="Arial" panose="020B0604020202020204" pitchFamily="34" charset="0"/>
              </a:rPr>
              <a:t>is a pragmatist when it comes to money and finance, compared to Nora.</a:t>
            </a:r>
          </a:p>
          <a:p>
            <a:endParaRPr lang="en-AU" sz="2000" dirty="0" smtClean="0">
              <a:latin typeface="Arial" panose="020B0604020202020204" pitchFamily="34" charset="0"/>
              <a:cs typeface="Arial" panose="020B0604020202020204" pitchFamily="34" charset="0"/>
            </a:endParaRPr>
          </a:p>
          <a:p>
            <a:r>
              <a:rPr lang="en-AU" sz="2000" dirty="0" smtClean="0">
                <a:latin typeface="Arial" panose="020B0604020202020204" pitchFamily="34" charset="0"/>
                <a:cs typeface="Arial" panose="020B0604020202020204" pitchFamily="34" charset="0"/>
              </a:rPr>
              <a:t>MRS</a:t>
            </a:r>
            <a:r>
              <a:rPr lang="en-AU" sz="2000" dirty="0">
                <a:latin typeface="Arial" panose="020B0604020202020204" pitchFamily="34" charset="0"/>
                <a:cs typeface="Arial" panose="020B0604020202020204" pitchFamily="34" charset="0"/>
              </a:rPr>
              <a:t>. LINDE: "I want to be a mother to someone, and your [</a:t>
            </a:r>
            <a:r>
              <a:rPr lang="en-AU" sz="2000" dirty="0" err="1" smtClean="0">
                <a:latin typeface="Arial" panose="020B0604020202020204" pitchFamily="34" charset="0"/>
                <a:cs typeface="Arial" panose="020B0604020202020204" pitchFamily="34" charset="0"/>
              </a:rPr>
              <a:t>Krogstad's</a:t>
            </a:r>
            <a:r>
              <a:rPr lang="en-AU" sz="2000" dirty="0" smtClean="0">
                <a:latin typeface="Arial" panose="020B0604020202020204" pitchFamily="34" charset="0"/>
                <a:cs typeface="Arial" panose="020B0604020202020204" pitchFamily="34" charset="0"/>
              </a:rPr>
              <a:t>] children </a:t>
            </a:r>
            <a:r>
              <a:rPr lang="en-AU" sz="2000" dirty="0">
                <a:latin typeface="Arial" panose="020B0604020202020204" pitchFamily="34" charset="0"/>
                <a:cs typeface="Arial" panose="020B0604020202020204" pitchFamily="34" charset="0"/>
              </a:rPr>
              <a:t>need a mother." (ACT 3)</a:t>
            </a:r>
          </a:p>
          <a:p>
            <a:pPr lvl="1"/>
            <a:r>
              <a:rPr lang="en-AU" sz="2000" dirty="0" smtClean="0">
                <a:latin typeface="Arial" panose="020B0604020202020204" pitchFamily="34" charset="0"/>
                <a:cs typeface="Arial" panose="020B0604020202020204" pitchFamily="34" charset="0"/>
              </a:rPr>
              <a:t>In </a:t>
            </a:r>
            <a:r>
              <a:rPr lang="en-AU" sz="2000" dirty="0">
                <a:latin typeface="Arial" panose="020B0604020202020204" pitchFamily="34" charset="0"/>
                <a:cs typeface="Arial" panose="020B0604020202020204" pitchFamily="34" charset="0"/>
              </a:rPr>
              <a:t>order to appeal to </a:t>
            </a:r>
            <a:r>
              <a:rPr lang="en-AU" sz="2000" dirty="0" err="1">
                <a:latin typeface="Arial" panose="020B0604020202020204" pitchFamily="34" charset="0"/>
                <a:cs typeface="Arial" panose="020B0604020202020204" pitchFamily="34" charset="0"/>
              </a:rPr>
              <a:t>Krogstad</a:t>
            </a:r>
            <a:r>
              <a:rPr lang="en-AU" sz="2000" dirty="0">
                <a:latin typeface="Arial" panose="020B0604020202020204" pitchFamily="34" charset="0"/>
                <a:cs typeface="Arial" panose="020B0604020202020204" pitchFamily="34" charset="0"/>
              </a:rPr>
              <a:t>, Mrs. Linde has to offer him something beneficial to his </a:t>
            </a:r>
            <a:r>
              <a:rPr lang="en-AU" sz="2000" dirty="0" smtClean="0">
                <a:latin typeface="Arial" panose="020B0604020202020204" pitchFamily="34" charset="0"/>
                <a:cs typeface="Arial" panose="020B0604020202020204" pitchFamily="34" charset="0"/>
              </a:rPr>
              <a:t>children, because </a:t>
            </a:r>
            <a:r>
              <a:rPr lang="en-AU" sz="2000" dirty="0">
                <a:latin typeface="Arial" panose="020B0604020202020204" pitchFamily="34" charset="0"/>
                <a:cs typeface="Arial" panose="020B0604020202020204" pitchFamily="34" charset="0"/>
              </a:rPr>
              <a:t>he cares greatly for his kids. </a:t>
            </a:r>
          </a:p>
        </p:txBody>
      </p:sp>
    </p:spTree>
    <p:extLst>
      <p:ext uri="{BB962C8B-B14F-4D97-AF65-F5344CB8AC3E}">
        <p14:creationId xmlns:p14="http://schemas.microsoft.com/office/powerpoint/2010/main" val="265250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Thematic References including </a:t>
            </a:r>
            <a:r>
              <a:rPr lang="en-AU" dirty="0" smtClean="0"/>
              <a:t>Realism</a:t>
            </a:r>
            <a:endParaRPr lang="en-AU" dirty="0"/>
          </a:p>
        </p:txBody>
      </p:sp>
      <p:sp>
        <p:nvSpPr>
          <p:cNvPr id="3" name="Content Placeholder 2"/>
          <p:cNvSpPr>
            <a:spLocks noGrp="1"/>
          </p:cNvSpPr>
          <p:nvPr>
            <p:ph idx="1"/>
          </p:nvPr>
        </p:nvSpPr>
        <p:spPr>
          <a:xfrm>
            <a:off x="736408" y="1690688"/>
            <a:ext cx="10719183" cy="3927929"/>
          </a:xfrm>
        </p:spPr>
        <p:txBody>
          <a:bodyPr>
            <a:noAutofit/>
          </a:bodyPr>
          <a:lstStyle/>
          <a:p>
            <a:r>
              <a:rPr lang="en-AU" sz="2400" dirty="0" smtClean="0">
                <a:latin typeface="Arial" panose="020B0604020202020204" pitchFamily="34" charset="0"/>
                <a:cs typeface="Arial" panose="020B0604020202020204" pitchFamily="34" charset="0"/>
              </a:rPr>
              <a:t>“</a:t>
            </a:r>
            <a:r>
              <a:rPr lang="en-AU" sz="2400" dirty="0">
                <a:latin typeface="Arial" panose="020B0604020202020204" pitchFamily="34" charset="0"/>
                <a:cs typeface="Arial" panose="020B0604020202020204" pitchFamily="34" charset="0"/>
              </a:rPr>
              <a:t>My life is so dreadfully empty and I feel so forsaken. There is not the </a:t>
            </a:r>
            <a:r>
              <a:rPr lang="en-AU" sz="2400" dirty="0" smtClean="0">
                <a:latin typeface="Arial" panose="020B0604020202020204" pitchFamily="34" charset="0"/>
                <a:cs typeface="Arial" panose="020B0604020202020204" pitchFamily="34" charset="0"/>
              </a:rPr>
              <a:t>least pleasure </a:t>
            </a:r>
            <a:r>
              <a:rPr lang="en-AU" sz="2400" dirty="0">
                <a:latin typeface="Arial" panose="020B0604020202020204" pitchFamily="34" charset="0"/>
                <a:cs typeface="Arial" panose="020B0604020202020204" pitchFamily="34" charset="0"/>
              </a:rPr>
              <a:t>in working for one's self. Nils, give me someone and something </a:t>
            </a:r>
            <a:r>
              <a:rPr lang="en-AU" sz="2400" dirty="0" smtClean="0">
                <a:latin typeface="Arial" panose="020B0604020202020204" pitchFamily="34" charset="0"/>
                <a:cs typeface="Arial" panose="020B0604020202020204" pitchFamily="34" charset="0"/>
              </a:rPr>
              <a:t>to work </a:t>
            </a:r>
            <a:r>
              <a:rPr lang="en-AU" sz="2400" dirty="0">
                <a:latin typeface="Arial" panose="020B0604020202020204" pitchFamily="34" charset="0"/>
                <a:cs typeface="Arial" panose="020B0604020202020204" pitchFamily="34" charset="0"/>
              </a:rPr>
              <a:t>for” </a:t>
            </a:r>
            <a:r>
              <a:rPr lang="en-AU" sz="2400" dirty="0" smtClean="0">
                <a:latin typeface="Arial" panose="020B0604020202020204" pitchFamily="34" charset="0"/>
                <a:cs typeface="Arial" panose="020B0604020202020204" pitchFamily="34" charset="0"/>
              </a:rPr>
              <a:t>(Act </a:t>
            </a:r>
            <a:r>
              <a:rPr lang="en-AU" sz="2400" dirty="0">
                <a:latin typeface="Arial" panose="020B0604020202020204" pitchFamily="34" charset="0"/>
                <a:cs typeface="Arial" panose="020B0604020202020204" pitchFamily="34" charset="0"/>
              </a:rPr>
              <a:t>3) </a:t>
            </a:r>
            <a:endParaRPr lang="en-AU" sz="2400" dirty="0" smtClean="0">
              <a:latin typeface="Arial" panose="020B0604020202020204" pitchFamily="34" charset="0"/>
              <a:cs typeface="Arial" panose="020B0604020202020204" pitchFamily="34" charset="0"/>
            </a:endParaRPr>
          </a:p>
          <a:p>
            <a:pPr lvl="1"/>
            <a:r>
              <a:rPr lang="en-AU" dirty="0" smtClean="0">
                <a:latin typeface="Arial" panose="020B0604020202020204" pitchFamily="34" charset="0"/>
                <a:cs typeface="Arial" panose="020B0604020202020204" pitchFamily="34" charset="0"/>
              </a:rPr>
              <a:t>This </a:t>
            </a:r>
            <a:r>
              <a:rPr lang="en-AU" dirty="0">
                <a:latin typeface="Arial" panose="020B0604020202020204" pitchFamily="34" charset="0"/>
                <a:cs typeface="Arial" panose="020B0604020202020204" pitchFamily="34" charset="0"/>
              </a:rPr>
              <a:t>displays realism because of how, in real </a:t>
            </a:r>
            <a:r>
              <a:rPr lang="en-AU" dirty="0" smtClean="0">
                <a:latin typeface="Arial" panose="020B0604020202020204" pitchFamily="34" charset="0"/>
                <a:cs typeface="Arial" panose="020B0604020202020204" pitchFamily="34" charset="0"/>
              </a:rPr>
              <a:t>life, people </a:t>
            </a:r>
            <a:r>
              <a:rPr lang="en-AU" dirty="0">
                <a:latin typeface="Arial" panose="020B0604020202020204" pitchFamily="34" charset="0"/>
                <a:cs typeface="Arial" panose="020B0604020202020204" pitchFamily="34" charset="0"/>
              </a:rPr>
              <a:t>have problems</a:t>
            </a:r>
            <a:r>
              <a:rPr lang="en-AU" dirty="0" smtClean="0">
                <a:latin typeface="Arial" panose="020B0604020202020204" pitchFamily="34" charset="0"/>
                <a:cs typeface="Arial" panose="020B0604020202020204" pitchFamily="34" charset="0"/>
              </a:rPr>
              <a:t>.</a:t>
            </a:r>
          </a:p>
          <a:p>
            <a:pPr lvl="1"/>
            <a:endParaRPr lang="en-AU"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a:t>
            </a:r>
            <a:r>
              <a:rPr lang="en-AU" sz="2400" dirty="0">
                <a:latin typeface="Arial" panose="020B0604020202020204" pitchFamily="34" charset="0"/>
                <a:cs typeface="Arial" panose="020B0604020202020204" pitchFamily="34" charset="0"/>
              </a:rPr>
              <a:t>My poor innocent spine has to suffer for my father’s youthful amusement</a:t>
            </a:r>
            <a:r>
              <a:rPr lang="en-AU" sz="2400" dirty="0" smtClean="0">
                <a:latin typeface="Arial" panose="020B0604020202020204" pitchFamily="34" charset="0"/>
                <a:cs typeface="Arial" panose="020B0604020202020204" pitchFamily="34" charset="0"/>
              </a:rPr>
              <a:t>” (</a:t>
            </a:r>
            <a:r>
              <a:rPr lang="en-AU" sz="2400" dirty="0">
                <a:latin typeface="Arial" panose="020B0604020202020204" pitchFamily="34" charset="0"/>
                <a:cs typeface="Arial" panose="020B0604020202020204" pitchFamily="34" charset="0"/>
              </a:rPr>
              <a:t>Act 2</a:t>
            </a:r>
            <a:r>
              <a:rPr lang="en-AU" sz="2400" dirty="0" smtClean="0">
                <a:latin typeface="Arial" panose="020B0604020202020204" pitchFamily="34" charset="0"/>
                <a:cs typeface="Arial" panose="020B0604020202020204" pitchFamily="34" charset="0"/>
              </a:rPr>
              <a:t>).</a:t>
            </a:r>
          </a:p>
          <a:p>
            <a:pPr lvl="1"/>
            <a:r>
              <a:rPr lang="en-AU" dirty="0" smtClean="0">
                <a:latin typeface="Arial" panose="020B0604020202020204" pitchFamily="34" charset="0"/>
                <a:cs typeface="Arial" panose="020B0604020202020204" pitchFamily="34" charset="0"/>
              </a:rPr>
              <a:t>Even </a:t>
            </a:r>
            <a:r>
              <a:rPr lang="en-AU" dirty="0">
                <a:latin typeface="Arial" panose="020B0604020202020204" pitchFamily="34" charset="0"/>
                <a:cs typeface="Arial" panose="020B0604020202020204" pitchFamily="34" charset="0"/>
              </a:rPr>
              <a:t>something as simple as an illness demonstrates life’s issues</a:t>
            </a:r>
            <a:r>
              <a:rPr lang="en-AU" dirty="0" smtClean="0">
                <a:latin typeface="Arial" panose="020B0604020202020204" pitchFamily="34" charset="0"/>
                <a:cs typeface="Arial" panose="020B0604020202020204" pitchFamily="34" charset="0"/>
              </a:rPr>
              <a:t>.</a:t>
            </a:r>
          </a:p>
          <a:p>
            <a:pPr lvl="1"/>
            <a:endParaRPr lang="en-AU" dirty="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a:t>
            </a:r>
            <a:r>
              <a:rPr lang="en-AU" sz="2400" dirty="0">
                <a:latin typeface="Arial" panose="020B0604020202020204" pitchFamily="34" charset="0"/>
                <a:cs typeface="Arial" panose="020B0604020202020204" pitchFamily="34" charset="0"/>
              </a:rPr>
              <a:t>From below, the sound of a door slamming shut] </a:t>
            </a:r>
            <a:r>
              <a:rPr lang="en-AU" sz="2400" dirty="0" smtClean="0">
                <a:latin typeface="Arial" panose="020B0604020202020204" pitchFamily="34" charset="0"/>
                <a:cs typeface="Arial" panose="020B0604020202020204" pitchFamily="34" charset="0"/>
              </a:rPr>
              <a:t>(Act </a:t>
            </a:r>
            <a:r>
              <a:rPr lang="en-AU" sz="2400" dirty="0">
                <a:latin typeface="Arial" panose="020B0604020202020204" pitchFamily="34" charset="0"/>
                <a:cs typeface="Arial" panose="020B0604020202020204" pitchFamily="34" charset="0"/>
              </a:rPr>
              <a:t>3) </a:t>
            </a:r>
            <a:endParaRPr lang="en-AU" sz="2400" dirty="0" smtClean="0">
              <a:latin typeface="Arial" panose="020B0604020202020204" pitchFamily="34" charset="0"/>
              <a:cs typeface="Arial" panose="020B0604020202020204" pitchFamily="34" charset="0"/>
            </a:endParaRPr>
          </a:p>
          <a:p>
            <a:pPr lvl="1"/>
            <a:r>
              <a:rPr lang="en-AU" dirty="0" smtClean="0">
                <a:latin typeface="Arial" panose="020B0604020202020204" pitchFamily="34" charset="0"/>
                <a:cs typeface="Arial" panose="020B0604020202020204" pitchFamily="34" charset="0"/>
              </a:rPr>
              <a:t>The </a:t>
            </a:r>
            <a:r>
              <a:rPr lang="en-AU" dirty="0">
                <a:latin typeface="Arial" panose="020B0604020202020204" pitchFamily="34" charset="0"/>
                <a:cs typeface="Arial" panose="020B0604020202020204" pitchFamily="34" charset="0"/>
              </a:rPr>
              <a:t>play </a:t>
            </a:r>
            <a:r>
              <a:rPr lang="en-AU" dirty="0" smtClean="0">
                <a:latin typeface="Arial" panose="020B0604020202020204" pitchFamily="34" charset="0"/>
                <a:cs typeface="Arial" panose="020B0604020202020204" pitchFamily="34" charset="0"/>
              </a:rPr>
              <a:t>ends with </a:t>
            </a:r>
            <a:r>
              <a:rPr lang="en-AU" dirty="0">
                <a:latin typeface="Arial" panose="020B0604020202020204" pitchFamily="34" charset="0"/>
                <a:cs typeface="Arial" panose="020B0604020202020204" pitchFamily="34" charset="0"/>
              </a:rPr>
              <a:t>a failed relationship, as opposed to past stories that supported the </a:t>
            </a:r>
            <a:r>
              <a:rPr lang="en-AU" dirty="0" smtClean="0">
                <a:latin typeface="Arial" panose="020B0604020202020204" pitchFamily="34" charset="0"/>
                <a:cs typeface="Arial" panose="020B0604020202020204" pitchFamily="34" charset="0"/>
              </a:rPr>
              <a:t>idea that </a:t>
            </a:r>
            <a:r>
              <a:rPr lang="en-AU" dirty="0">
                <a:latin typeface="Arial" panose="020B0604020202020204" pitchFamily="34" charset="0"/>
                <a:cs typeface="Arial" panose="020B0604020202020204" pitchFamily="34" charset="0"/>
              </a:rPr>
              <a:t>life is like a fairy tale. It is not.</a:t>
            </a:r>
          </a:p>
        </p:txBody>
      </p:sp>
    </p:spTree>
    <p:extLst>
      <p:ext uri="{BB962C8B-B14F-4D97-AF65-F5344CB8AC3E}">
        <p14:creationId xmlns:p14="http://schemas.microsoft.com/office/powerpoint/2010/main" val="170066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 One</a:t>
            </a:r>
            <a:endParaRPr lang="en-AU" dirty="0"/>
          </a:p>
        </p:txBody>
      </p:sp>
      <p:sp>
        <p:nvSpPr>
          <p:cNvPr id="3" name="Content Placeholder 2"/>
          <p:cNvSpPr>
            <a:spLocks noGrp="1"/>
          </p:cNvSpPr>
          <p:nvPr>
            <p:ph idx="1"/>
          </p:nvPr>
        </p:nvSpPr>
        <p:spPr>
          <a:xfrm>
            <a:off x="1154954" y="2603500"/>
            <a:ext cx="9634966" cy="3416300"/>
          </a:xfrm>
        </p:spPr>
        <p:txBody>
          <a:bodyPr>
            <a:normAutofit/>
          </a:bodyPr>
          <a:lstStyle/>
          <a:p>
            <a:r>
              <a:rPr lang="en-AU" sz="2800" dirty="0" smtClean="0">
                <a:latin typeface="Arial" panose="020B0604020202020204" pitchFamily="34" charset="0"/>
                <a:cs typeface="Arial" panose="020B0604020202020204" pitchFamily="34" charset="0"/>
              </a:rPr>
              <a:t>Henrik </a:t>
            </a:r>
            <a:r>
              <a:rPr lang="en-AU" sz="2800" dirty="0">
                <a:latin typeface="Arial" panose="020B0604020202020204" pitchFamily="34" charset="0"/>
                <a:cs typeface="Arial" panose="020B0604020202020204" pitchFamily="34" charset="0"/>
              </a:rPr>
              <a:t>Ibsen was known to be the father of theatrical realism. His realistic influence can be seen a majority of his plays. What are some realistic elements that are seen in </a:t>
            </a:r>
            <a:r>
              <a:rPr lang="en-AU" sz="2800" dirty="0" smtClean="0">
                <a:latin typeface="Arial" panose="020B0604020202020204" pitchFamily="34" charset="0"/>
                <a:cs typeface="Arial" panose="020B0604020202020204" pitchFamily="34" charset="0"/>
              </a:rPr>
              <a:t>‘A </a:t>
            </a:r>
            <a:r>
              <a:rPr lang="en-AU" sz="2800" dirty="0">
                <a:latin typeface="Arial" panose="020B0604020202020204" pitchFamily="34" charset="0"/>
                <a:cs typeface="Arial" panose="020B0604020202020204" pitchFamily="34" charset="0"/>
              </a:rPr>
              <a:t>Doll’s </a:t>
            </a:r>
            <a:r>
              <a:rPr lang="en-AU" sz="2800" dirty="0" smtClean="0">
                <a:latin typeface="Arial" panose="020B0604020202020204" pitchFamily="34" charset="0"/>
                <a:cs typeface="Arial" panose="020B0604020202020204" pitchFamily="34" charset="0"/>
              </a:rPr>
              <a:t>House’?</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699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 Two</a:t>
            </a:r>
            <a:endParaRPr lang="en-AU" dirty="0"/>
          </a:p>
        </p:txBody>
      </p:sp>
      <p:sp>
        <p:nvSpPr>
          <p:cNvPr id="3" name="Content Placeholder 2"/>
          <p:cNvSpPr>
            <a:spLocks noGrp="1"/>
          </p:cNvSpPr>
          <p:nvPr>
            <p:ph idx="1"/>
          </p:nvPr>
        </p:nvSpPr>
        <p:spPr>
          <a:xfrm>
            <a:off x="1154954" y="2603500"/>
            <a:ext cx="10392612" cy="3416300"/>
          </a:xfrm>
        </p:spPr>
        <p:txBody>
          <a:bodyPr>
            <a:normAutofit/>
          </a:bodyPr>
          <a:lstStyle/>
          <a:p>
            <a:r>
              <a:rPr lang="en-AU" sz="2800" dirty="0">
                <a:latin typeface="Arial" panose="020B0604020202020204" pitchFamily="34" charset="0"/>
                <a:cs typeface="Arial" panose="020B0604020202020204" pitchFamily="34" charset="0"/>
              </a:rPr>
              <a:t>Considering </a:t>
            </a:r>
            <a:r>
              <a:rPr lang="en-AU" sz="2800" dirty="0" smtClean="0">
                <a:latin typeface="Arial" panose="020B0604020202020204" pitchFamily="34" charset="0"/>
                <a:cs typeface="Arial" panose="020B0604020202020204" pitchFamily="34" charset="0"/>
              </a:rPr>
              <a:t>‘A </a:t>
            </a:r>
            <a:r>
              <a:rPr lang="en-AU" sz="2800" dirty="0">
                <a:latin typeface="Arial" panose="020B0604020202020204" pitchFamily="34" charset="0"/>
                <a:cs typeface="Arial" panose="020B0604020202020204" pitchFamily="34" charset="0"/>
              </a:rPr>
              <a:t>Doll’s </a:t>
            </a:r>
            <a:r>
              <a:rPr lang="en-AU" sz="2800" dirty="0" smtClean="0">
                <a:latin typeface="Arial" panose="020B0604020202020204" pitchFamily="34" charset="0"/>
                <a:cs typeface="Arial" panose="020B0604020202020204" pitchFamily="34" charset="0"/>
              </a:rPr>
              <a:t>House’ </a:t>
            </a:r>
            <a:r>
              <a:rPr lang="en-AU" sz="2800" dirty="0">
                <a:latin typeface="Arial" panose="020B0604020202020204" pitchFamily="34" charset="0"/>
                <a:cs typeface="Arial" panose="020B0604020202020204" pitchFamily="34" charset="0"/>
              </a:rPr>
              <a:t>is a play with realism, how does Ibsen build the suspense in the play? What literary techniques make the play realistic and build the suspense? What is the suspense? Provide textual support.</a:t>
            </a:r>
          </a:p>
        </p:txBody>
      </p:sp>
    </p:spTree>
    <p:extLst>
      <p:ext uri="{BB962C8B-B14F-4D97-AF65-F5344CB8AC3E}">
        <p14:creationId xmlns:p14="http://schemas.microsoft.com/office/powerpoint/2010/main" val="3551729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Works cited</a:t>
            </a:r>
            <a:endParaRPr lang="en-AU" dirty="0"/>
          </a:p>
        </p:txBody>
      </p:sp>
      <p:sp>
        <p:nvSpPr>
          <p:cNvPr id="3" name="Content Placeholder 2"/>
          <p:cNvSpPr>
            <a:spLocks noGrp="1"/>
          </p:cNvSpPr>
          <p:nvPr>
            <p:ph idx="1"/>
          </p:nvPr>
        </p:nvSpPr>
        <p:spPr/>
        <p:txBody>
          <a:bodyPr/>
          <a:lstStyle/>
          <a:p>
            <a:r>
              <a:rPr lang="en-AU" dirty="0" smtClean="0">
                <a:hlinkClick r:id="rId2"/>
              </a:rPr>
              <a:t>The Drama Teacher</a:t>
            </a:r>
            <a:endParaRPr lang="en-AU" dirty="0" smtClean="0"/>
          </a:p>
          <a:p>
            <a:r>
              <a:rPr lang="en-AU" dirty="0" smtClean="0">
                <a:hlinkClick r:id="rId3"/>
              </a:rPr>
              <a:t>Realism</a:t>
            </a:r>
            <a:endParaRPr lang="en-AU" dirty="0" smtClean="0"/>
          </a:p>
          <a:p>
            <a:r>
              <a:rPr lang="en-AU" dirty="0" smtClean="0">
                <a:hlinkClick r:id="rId4"/>
              </a:rPr>
              <a:t>The Realism Movement in Drama</a:t>
            </a:r>
            <a:endParaRPr lang="en-AU" dirty="0" smtClean="0"/>
          </a:p>
          <a:p>
            <a:r>
              <a:rPr lang="en-AU" dirty="0" smtClean="0">
                <a:hlinkClick r:id="rId5"/>
              </a:rPr>
              <a:t>Theatre Links</a:t>
            </a:r>
            <a:endParaRPr lang="en-AU" dirty="0" smtClean="0"/>
          </a:p>
          <a:p>
            <a:r>
              <a:rPr lang="en-AU" dirty="0" smtClean="0">
                <a:hlinkClick r:id="rId6"/>
              </a:rPr>
              <a:t>Seat Up – Overview of the history of theatre</a:t>
            </a:r>
            <a:endParaRPr lang="en-AU" dirty="0" smtClean="0"/>
          </a:p>
          <a:p>
            <a:r>
              <a:rPr lang="en-AU" dirty="0" smtClean="0">
                <a:hlinkClick r:id="rId7"/>
              </a:rPr>
              <a:t>History of Western Theatre</a:t>
            </a:r>
            <a:endParaRPr lang="en-AU" dirty="0" smtClean="0"/>
          </a:p>
          <a:p>
            <a:r>
              <a:rPr lang="en-AU" dirty="0" smtClean="0">
                <a:hlinkClick r:id="rId8"/>
              </a:rPr>
              <a:t>A Brief History of Theatre</a:t>
            </a:r>
            <a:endParaRPr lang="en-AU" dirty="0" smtClean="0"/>
          </a:p>
          <a:p>
            <a:endParaRPr lang="en-AU" dirty="0" smtClean="0"/>
          </a:p>
          <a:p>
            <a:endParaRPr lang="en-AU" dirty="0" smtClean="0"/>
          </a:p>
          <a:p>
            <a:endParaRPr lang="en-AU" dirty="0" smtClean="0"/>
          </a:p>
          <a:p>
            <a:endParaRPr lang="en-AU" dirty="0"/>
          </a:p>
        </p:txBody>
      </p:sp>
    </p:spTree>
    <p:extLst>
      <p:ext uri="{BB962C8B-B14F-4D97-AF65-F5344CB8AC3E}">
        <p14:creationId xmlns:p14="http://schemas.microsoft.com/office/powerpoint/2010/main" val="404827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609600" y="630238"/>
            <a:ext cx="10972800" cy="1143000"/>
          </a:xfrm>
          <a:noFill/>
        </p:spPr>
        <p:txBody>
          <a:bodyPr>
            <a:normAutofit fontScale="90000"/>
          </a:bodyPr>
          <a:lstStyle/>
          <a:p>
            <a:pPr eaLnBrk="1" hangingPunct="1"/>
            <a:r>
              <a:rPr lang="en-US" altLang="en-US" sz="4000" dirty="0"/>
              <a:t>Greek Theatre – </a:t>
            </a:r>
            <a:br>
              <a:rPr lang="en-US" altLang="en-US" sz="4000" dirty="0"/>
            </a:br>
            <a:r>
              <a:rPr lang="en-US" altLang="en-US" sz="4000" dirty="0"/>
              <a:t>The creation of Character</a:t>
            </a:r>
          </a:p>
        </p:txBody>
      </p:sp>
      <p:sp>
        <p:nvSpPr>
          <p:cNvPr id="17413" name="Rectangle 5"/>
          <p:cNvSpPr>
            <a:spLocks noGrp="1" noChangeArrowheads="1"/>
          </p:cNvSpPr>
          <p:nvPr>
            <p:ph type="body" sz="half" idx="1"/>
          </p:nvPr>
        </p:nvSpPr>
        <p:spPr>
          <a:xfrm>
            <a:off x="1645920" y="2332038"/>
            <a:ext cx="8753139" cy="3951196"/>
          </a:xfrm>
          <a:noFill/>
        </p:spPr>
        <p:txBody>
          <a:bodyPr>
            <a:normAutofit/>
          </a:bodyPr>
          <a:lstStyle/>
          <a:p>
            <a:pPr eaLnBrk="1" hangingPunct="1">
              <a:lnSpc>
                <a:spcPct val="90000"/>
              </a:lnSpc>
              <a:buFontTx/>
              <a:buNone/>
            </a:pPr>
            <a:r>
              <a:rPr lang="en-US" altLang="en-US" dirty="0">
                <a:latin typeface="Arial" panose="020B0604020202020204" pitchFamily="34" charset="0"/>
                <a:cs typeface="Arial" panose="020B0604020202020204" pitchFamily="34" charset="0"/>
              </a:rPr>
              <a:t>The following playwrights contributed to the creation of character:</a:t>
            </a:r>
          </a:p>
          <a:p>
            <a:pPr eaLnBrk="1" hangingPunct="1">
              <a:lnSpc>
                <a:spcPct val="90000"/>
              </a:lnSpc>
            </a:pPr>
            <a:r>
              <a:rPr lang="en-US" altLang="en-US" dirty="0">
                <a:latin typeface="Arial" panose="020B0604020202020204" pitchFamily="34" charset="0"/>
                <a:cs typeface="Arial" panose="020B0604020202020204" pitchFamily="34" charset="0"/>
              </a:rPr>
              <a:t>Aeschylus introduced the idea of using a second and third actor which allowed for interaction between characters.</a:t>
            </a:r>
          </a:p>
          <a:p>
            <a:pPr eaLnBrk="1" hangingPunct="1">
              <a:lnSpc>
                <a:spcPct val="90000"/>
              </a:lnSpc>
            </a:pPr>
            <a:r>
              <a:rPr lang="en-US" altLang="en-US" dirty="0">
                <a:latin typeface="Arial" panose="020B0604020202020204" pitchFamily="34" charset="0"/>
                <a:cs typeface="Arial" panose="020B0604020202020204" pitchFamily="34" charset="0"/>
              </a:rPr>
              <a:t>Sophocles continued the creation of character by using the chorus less, and creating more dialogue between characters.</a:t>
            </a:r>
          </a:p>
        </p:txBody>
      </p:sp>
    </p:spTree>
    <p:extLst>
      <p:ext uri="{BB962C8B-B14F-4D97-AF65-F5344CB8AC3E}">
        <p14:creationId xmlns:p14="http://schemas.microsoft.com/office/powerpoint/2010/main" val="4665298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2">
                                            <p:txEl>
                                              <p:charRg st="4294967295" end="4294967295"/>
                                            </p:txEl>
                                          </p:spTgt>
                                        </p:tgtEl>
                                        <p:attrNameLst>
                                          <p:attrName>style.visibility</p:attrName>
                                        </p:attrNameLst>
                                      </p:cBhvr>
                                      <p:to>
                                        <p:strVal val="visible"/>
                                      </p:to>
                                    </p:set>
                                    <p:animEffect transition="in" filter="fade">
                                      <p:cBhvr>
                                        <p:cTn id="7" dur="2000"/>
                                        <p:tgtEl>
                                          <p:spTgt spid="17412">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3">
                                            <p:txEl>
                                              <p:pRg st="0" end="0"/>
                                            </p:txEl>
                                          </p:spTgt>
                                        </p:tgtEl>
                                        <p:attrNameLst>
                                          <p:attrName>style.visibility</p:attrName>
                                        </p:attrNameLst>
                                      </p:cBhvr>
                                      <p:to>
                                        <p:strVal val="visible"/>
                                      </p:to>
                                    </p:set>
                                    <p:animEffect transition="in" filter="fade">
                                      <p:cBhvr>
                                        <p:cTn id="12" dur="2000"/>
                                        <p:tgtEl>
                                          <p:spTgt spid="1741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3">
                                            <p:txEl>
                                              <p:pRg st="1" end="1"/>
                                            </p:txEl>
                                          </p:spTgt>
                                        </p:tgtEl>
                                        <p:attrNameLst>
                                          <p:attrName>style.visibility</p:attrName>
                                        </p:attrNameLst>
                                      </p:cBhvr>
                                      <p:to>
                                        <p:strVal val="visible"/>
                                      </p:to>
                                    </p:set>
                                    <p:animEffect transition="in" filter="fade">
                                      <p:cBhvr>
                                        <p:cTn id="17" dur="2000"/>
                                        <p:tgtEl>
                                          <p:spTgt spid="1741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3">
                                            <p:txEl>
                                              <p:pRg st="2" end="2"/>
                                            </p:txEl>
                                          </p:spTgt>
                                        </p:tgtEl>
                                        <p:attrNameLst>
                                          <p:attrName>style.visibility</p:attrName>
                                        </p:attrNameLst>
                                      </p:cBhvr>
                                      <p:to>
                                        <p:strVal val="visible"/>
                                      </p:to>
                                    </p:set>
                                    <p:animEffect transition="in" filter="fade">
                                      <p:cBhvr>
                                        <p:cTn id="22" dur="2000"/>
                                        <p:tgtEl>
                                          <p:spTgt spid="174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eaLnBrk="1" hangingPunct="1"/>
            <a:r>
              <a:rPr lang="en-US" altLang="en-US" dirty="0" smtClean="0"/>
              <a:t>ROMAN THEATRE</a:t>
            </a:r>
            <a:br>
              <a:rPr lang="en-US" altLang="en-US" dirty="0" smtClean="0"/>
            </a:br>
            <a:r>
              <a:rPr lang="en-US" altLang="en-US" sz="2400" dirty="0"/>
              <a:t>(From </a:t>
            </a:r>
            <a:r>
              <a:rPr lang="en-US" altLang="en-US" sz="2400" dirty="0" smtClean="0"/>
              <a:t>approximately </a:t>
            </a:r>
            <a:r>
              <a:rPr lang="en-US" altLang="en-US" sz="2400" dirty="0"/>
              <a:t>the 4</a:t>
            </a:r>
            <a:r>
              <a:rPr lang="en-US" altLang="en-US" sz="2400" baseline="30000" dirty="0"/>
              <a:t>th</a:t>
            </a:r>
            <a:r>
              <a:rPr lang="en-US" altLang="en-US" sz="2400" dirty="0"/>
              <a:t> Century B.C.E)</a:t>
            </a:r>
            <a:endParaRPr lang="en-US" altLang="en-US" dirty="0" smtClean="0"/>
          </a:p>
        </p:txBody>
      </p:sp>
      <p:sp>
        <p:nvSpPr>
          <p:cNvPr id="19461" name="Rectangle 5"/>
          <p:cNvSpPr>
            <a:spLocks noGrp="1" noChangeArrowheads="1"/>
          </p:cNvSpPr>
          <p:nvPr>
            <p:ph sz="half" idx="1"/>
          </p:nvPr>
        </p:nvSpPr>
        <p:spPr>
          <a:xfrm>
            <a:off x="746489" y="2151529"/>
            <a:ext cx="4828744" cy="3872263"/>
          </a:xfrm>
          <a:noFill/>
        </p:spPr>
        <p:txBody>
          <a:bodyPr>
            <a:normAutofit fontScale="92500"/>
          </a:bodyPr>
          <a:lstStyle/>
          <a:p>
            <a:pPr eaLnBrk="1" hangingPunct="1"/>
            <a:r>
              <a:rPr lang="en-US" altLang="en-US" dirty="0">
                <a:latin typeface="Arial" panose="020B0604020202020204" pitchFamily="34" charset="0"/>
                <a:cs typeface="Arial" panose="020B0604020202020204" pitchFamily="34" charset="0"/>
              </a:rPr>
              <a:t>The Romans were greatly influenced by Greek Theatre.</a:t>
            </a:r>
          </a:p>
          <a:p>
            <a:pPr eaLnBrk="1" hangingPunct="1"/>
            <a:r>
              <a:rPr lang="en-US" altLang="en-US" dirty="0">
                <a:latin typeface="Arial" panose="020B0604020202020204" pitchFamily="34" charset="0"/>
                <a:cs typeface="Arial" panose="020B0604020202020204" pitchFamily="34" charset="0"/>
              </a:rPr>
              <a:t>The word “play” comes from the Latin word “</a:t>
            </a:r>
            <a:r>
              <a:rPr lang="en-US" altLang="en-US" dirty="0" err="1">
                <a:latin typeface="Arial" panose="020B0604020202020204" pitchFamily="34" charset="0"/>
                <a:cs typeface="Arial" panose="020B0604020202020204" pitchFamily="34" charset="0"/>
              </a:rPr>
              <a:t>ludus</a:t>
            </a:r>
            <a:r>
              <a:rPr lang="en-US" altLang="en-US" dirty="0">
                <a:latin typeface="Arial" panose="020B0604020202020204" pitchFamily="34" charset="0"/>
                <a:cs typeface="Arial" panose="020B0604020202020204" pitchFamily="34" charset="0"/>
              </a:rPr>
              <a:t>” which means recreation or play.</a:t>
            </a:r>
          </a:p>
          <a:p>
            <a:pPr eaLnBrk="1" hangingPunct="1"/>
            <a:endParaRPr lang="en-US" altLang="en-US" sz="2400" i="1" dirty="0"/>
          </a:p>
        </p:txBody>
      </p:sp>
      <p:sp>
        <p:nvSpPr>
          <p:cNvPr id="19462" name="Rectangle 6"/>
          <p:cNvSpPr>
            <a:spLocks noGrp="1" noChangeArrowheads="1"/>
          </p:cNvSpPr>
          <p:nvPr>
            <p:ph sz="half" idx="2"/>
          </p:nvPr>
        </p:nvSpPr>
        <p:spPr>
          <a:xfrm>
            <a:off x="6807993" y="2151530"/>
            <a:ext cx="4825159" cy="3815524"/>
          </a:xfrm>
          <a:noFill/>
        </p:spPr>
        <p:txBody>
          <a:bodyPr>
            <a:normAutofit fontScale="92500"/>
          </a:bodyPr>
          <a:lstStyle/>
          <a:p>
            <a:pPr eaLnBrk="1" hangingPunct="1"/>
            <a:r>
              <a:rPr lang="en-US" altLang="en-US" dirty="0">
                <a:solidFill>
                  <a:schemeClr val="tx1"/>
                </a:solidFill>
                <a:latin typeface="Arial" panose="020B0604020202020204" pitchFamily="34" charset="0"/>
                <a:cs typeface="Arial" panose="020B0604020202020204" pitchFamily="34" charset="0"/>
              </a:rPr>
              <a:t>The Roman playwright Terence introduced the concept of a subplot allowing the audience to contrast the reactions of different characters to the same events or circumstances. </a:t>
            </a:r>
          </a:p>
          <a:p>
            <a:pPr eaLnBrk="1" hangingPunct="1"/>
            <a:r>
              <a:rPr lang="en-US" altLang="en-US" dirty="0">
                <a:solidFill>
                  <a:schemeClr val="tx1"/>
                </a:solidFill>
                <a:latin typeface="Arial" panose="020B0604020202020204" pitchFamily="34" charset="0"/>
                <a:cs typeface="Arial" panose="020B0604020202020204" pitchFamily="34" charset="0"/>
              </a:rPr>
              <a:t>Roman Theatre was less influenced by religion than Greek theatre.</a:t>
            </a:r>
          </a:p>
          <a:p>
            <a:pPr eaLnBrk="1" hangingPunct="1">
              <a:buFontTx/>
              <a:buNone/>
            </a:pPr>
            <a:endParaRPr lang="en-US" altLang="en-US" sz="2400" dirty="0"/>
          </a:p>
        </p:txBody>
      </p:sp>
    </p:spTree>
    <p:extLst>
      <p:ext uri="{BB962C8B-B14F-4D97-AF65-F5344CB8AC3E}">
        <p14:creationId xmlns:p14="http://schemas.microsoft.com/office/powerpoint/2010/main" val="104543236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898" decel="100000" fill="hold"/>
                                        <p:tgtEl>
                                          <p:spTgt spid="1946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946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461">
                                            <p:txEl>
                                              <p:pRg st="0" end="0"/>
                                            </p:txEl>
                                          </p:spTgt>
                                        </p:tgtEl>
                                        <p:attrNameLst>
                                          <p:attrName>style.visibility</p:attrName>
                                        </p:attrNameLst>
                                      </p:cBhvr>
                                      <p:to>
                                        <p:strVal val="visible"/>
                                      </p:to>
                                    </p:set>
                                    <p:animEffect transition="in" filter="fade">
                                      <p:cBhvr>
                                        <p:cTn id="15" dur="1000"/>
                                        <p:tgtEl>
                                          <p:spTgt spid="19461">
                                            <p:txEl>
                                              <p:pRg st="0" end="0"/>
                                            </p:txEl>
                                          </p:spTgt>
                                        </p:tgtEl>
                                      </p:cBhvr>
                                    </p:animEffect>
                                    <p:anim calcmode="lin" valueType="num">
                                      <p:cBhvr>
                                        <p:cTn id="16" dur="1000" fill="hold"/>
                                        <p:tgtEl>
                                          <p:spTgt spid="1946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946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946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461">
                                            <p:txEl>
                                              <p:pRg st="1" end="1"/>
                                            </p:txEl>
                                          </p:spTgt>
                                        </p:tgtEl>
                                        <p:attrNameLst>
                                          <p:attrName>style.visibility</p:attrName>
                                        </p:attrNameLst>
                                      </p:cBhvr>
                                      <p:to>
                                        <p:strVal val="visible"/>
                                      </p:to>
                                    </p:set>
                                    <p:animEffect transition="in" filter="fade">
                                      <p:cBhvr>
                                        <p:cTn id="23" dur="1000"/>
                                        <p:tgtEl>
                                          <p:spTgt spid="19461">
                                            <p:txEl>
                                              <p:pRg st="1" end="1"/>
                                            </p:txEl>
                                          </p:spTgt>
                                        </p:tgtEl>
                                      </p:cBhvr>
                                    </p:animEffect>
                                    <p:anim calcmode="lin" valueType="num">
                                      <p:cBhvr>
                                        <p:cTn id="24" dur="1000" fill="hold"/>
                                        <p:tgtEl>
                                          <p:spTgt spid="1946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946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946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9462">
                                            <p:txEl>
                                              <p:pRg st="0" end="0"/>
                                            </p:txEl>
                                          </p:spTgt>
                                        </p:tgtEl>
                                        <p:attrNameLst>
                                          <p:attrName>style.visibility</p:attrName>
                                        </p:attrNameLst>
                                      </p:cBhvr>
                                      <p:to>
                                        <p:strVal val="visible"/>
                                      </p:to>
                                    </p:set>
                                    <p:animEffect transition="in" filter="fade">
                                      <p:cBhvr>
                                        <p:cTn id="31" dur="1000"/>
                                        <p:tgtEl>
                                          <p:spTgt spid="19462">
                                            <p:txEl>
                                              <p:pRg st="0" end="0"/>
                                            </p:txEl>
                                          </p:spTgt>
                                        </p:tgtEl>
                                      </p:cBhvr>
                                    </p:animEffect>
                                    <p:anim calcmode="lin" valueType="num">
                                      <p:cBhvr>
                                        <p:cTn id="32" dur="1000" fill="hold"/>
                                        <p:tgtEl>
                                          <p:spTgt spid="19462">
                                            <p:txEl>
                                              <p:pRg st="0" end="0"/>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9462">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946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9462">
                                            <p:txEl>
                                              <p:pRg st="1" end="1"/>
                                            </p:txEl>
                                          </p:spTgt>
                                        </p:tgtEl>
                                        <p:attrNameLst>
                                          <p:attrName>style.visibility</p:attrName>
                                        </p:attrNameLst>
                                      </p:cBhvr>
                                      <p:to>
                                        <p:strVal val="visible"/>
                                      </p:to>
                                    </p:set>
                                    <p:animEffect transition="in" filter="fade">
                                      <p:cBhvr>
                                        <p:cTn id="39" dur="1000"/>
                                        <p:tgtEl>
                                          <p:spTgt spid="19462">
                                            <p:txEl>
                                              <p:pRg st="1" end="1"/>
                                            </p:txEl>
                                          </p:spTgt>
                                        </p:tgtEl>
                                      </p:cBhvr>
                                    </p:animEffect>
                                    <p:anim calcmode="lin" valueType="num">
                                      <p:cBhvr>
                                        <p:cTn id="40" dur="1000" fill="hold"/>
                                        <p:tgtEl>
                                          <p:spTgt spid="19462">
                                            <p:txEl>
                                              <p:pRg st="1" end="1"/>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9462">
                                            <p:txEl>
                                              <p:pRg st="1" end="1"/>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9462">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build="p"/>
      <p:bldP spid="1946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596537" y="522832"/>
            <a:ext cx="10972800" cy="1143000"/>
          </a:xfrm>
        </p:spPr>
        <p:txBody>
          <a:bodyPr/>
          <a:lstStyle/>
          <a:p>
            <a:pPr eaLnBrk="1" hangingPunct="1"/>
            <a:r>
              <a:rPr lang="en-US" altLang="en-US" dirty="0" smtClean="0"/>
              <a:t>ROMAN THEATRE</a:t>
            </a:r>
          </a:p>
        </p:txBody>
      </p:sp>
      <p:sp>
        <p:nvSpPr>
          <p:cNvPr id="21509" name="Rectangle 5"/>
          <p:cNvSpPr>
            <a:spLocks noGrp="1" noChangeArrowheads="1"/>
          </p:cNvSpPr>
          <p:nvPr>
            <p:ph type="body" sz="half" idx="1"/>
          </p:nvPr>
        </p:nvSpPr>
        <p:spPr>
          <a:xfrm>
            <a:off x="596537" y="1665832"/>
            <a:ext cx="10972799" cy="4264705"/>
          </a:xfrm>
          <a:noFill/>
        </p:spPr>
        <p:txBody>
          <a:bodyPr>
            <a:noAutofit/>
          </a:bodyPr>
          <a:lstStyle/>
          <a:p>
            <a:pPr eaLnBrk="1" hangingPunct="1">
              <a:lnSpc>
                <a:spcPct val="80000"/>
              </a:lnSpc>
            </a:pPr>
            <a:r>
              <a:rPr lang="en-US" altLang="en-US" dirty="0">
                <a:solidFill>
                  <a:schemeClr val="tx1"/>
                </a:solidFill>
                <a:latin typeface="Arial" panose="020B0604020202020204" pitchFamily="34" charset="0"/>
                <a:cs typeface="Arial" panose="020B0604020202020204" pitchFamily="34" charset="0"/>
              </a:rPr>
              <a:t>The audience was often loud and rude.  The audience did not applaud, but rather were always shouting insults and booing.</a:t>
            </a:r>
          </a:p>
          <a:p>
            <a:pPr eaLnBrk="1" hangingPunct="1">
              <a:lnSpc>
                <a:spcPct val="80000"/>
              </a:lnSpc>
            </a:pPr>
            <a:r>
              <a:rPr lang="en-US" altLang="en-US" dirty="0">
                <a:solidFill>
                  <a:schemeClr val="tx1"/>
                </a:solidFill>
                <a:latin typeface="Arial" panose="020B0604020202020204" pitchFamily="34" charset="0"/>
                <a:cs typeface="Arial" panose="020B0604020202020204" pitchFamily="34" charset="0"/>
              </a:rPr>
              <a:t>Since the audience was so loud, much of the plays were pantomimed and repetitive.  </a:t>
            </a:r>
          </a:p>
          <a:p>
            <a:pPr eaLnBrk="1" hangingPunct="1">
              <a:lnSpc>
                <a:spcPct val="80000"/>
              </a:lnSpc>
            </a:pPr>
            <a:r>
              <a:rPr lang="en-US" altLang="en-US" dirty="0">
                <a:solidFill>
                  <a:schemeClr val="tx1"/>
                </a:solidFill>
                <a:latin typeface="Arial" panose="020B0604020202020204" pitchFamily="34" charset="0"/>
                <a:cs typeface="Arial" panose="020B0604020202020204" pitchFamily="34" charset="0"/>
              </a:rPr>
              <a:t>The actors developed a code which would tell the audience about a character just by looking at them.</a:t>
            </a:r>
          </a:p>
          <a:p>
            <a:pPr eaLnBrk="1" hangingPunct="1">
              <a:lnSpc>
                <a:spcPct val="80000"/>
              </a:lnSpc>
            </a:pPr>
            <a:r>
              <a:rPr lang="en-US" altLang="en-US" dirty="0">
                <a:solidFill>
                  <a:schemeClr val="tx1"/>
                </a:solidFill>
                <a:latin typeface="Arial" panose="020B0604020202020204" pitchFamily="34" charset="0"/>
                <a:cs typeface="Arial" panose="020B0604020202020204" pitchFamily="34" charset="0"/>
              </a:rPr>
              <a:t>For example:</a:t>
            </a:r>
          </a:p>
          <a:p>
            <a:pPr lvl="1" eaLnBrk="1" hangingPunct="1">
              <a:lnSpc>
                <a:spcPct val="80000"/>
              </a:lnSpc>
            </a:pPr>
            <a:r>
              <a:rPr lang="en-US" altLang="en-US" sz="2800" dirty="0">
                <a:solidFill>
                  <a:schemeClr val="tx1"/>
                </a:solidFill>
                <a:latin typeface="Arial" panose="020B0604020202020204" pitchFamily="34" charset="0"/>
                <a:cs typeface="Arial" panose="020B0604020202020204" pitchFamily="34" charset="0"/>
              </a:rPr>
              <a:t>A black wig: the character was a young man</a:t>
            </a:r>
          </a:p>
          <a:p>
            <a:pPr lvl="1" eaLnBrk="1" hangingPunct="1">
              <a:lnSpc>
                <a:spcPct val="80000"/>
              </a:lnSpc>
            </a:pPr>
            <a:r>
              <a:rPr lang="en-US" altLang="en-US" sz="2800" dirty="0">
                <a:solidFill>
                  <a:schemeClr val="tx1"/>
                </a:solidFill>
                <a:latin typeface="Arial" panose="020B0604020202020204" pitchFamily="34" charset="0"/>
                <a:cs typeface="Arial" panose="020B0604020202020204" pitchFamily="34" charset="0"/>
              </a:rPr>
              <a:t>A red wig: the character was a slave.</a:t>
            </a:r>
          </a:p>
          <a:p>
            <a:pPr lvl="1" eaLnBrk="1" hangingPunct="1">
              <a:lnSpc>
                <a:spcPct val="80000"/>
              </a:lnSpc>
            </a:pPr>
            <a:r>
              <a:rPr lang="en-US" altLang="en-US" sz="2800" dirty="0">
                <a:solidFill>
                  <a:schemeClr val="tx1"/>
                </a:solidFill>
                <a:latin typeface="Arial" panose="020B0604020202020204" pitchFamily="34" charset="0"/>
                <a:cs typeface="Arial" panose="020B0604020202020204" pitchFamily="34" charset="0"/>
              </a:rPr>
              <a:t>A yellow robe: the character was a woman</a:t>
            </a:r>
          </a:p>
          <a:p>
            <a:pPr lvl="1" eaLnBrk="1" hangingPunct="1">
              <a:lnSpc>
                <a:spcPct val="80000"/>
              </a:lnSpc>
            </a:pPr>
            <a:r>
              <a:rPr lang="en-US" altLang="en-US" sz="2800" dirty="0">
                <a:solidFill>
                  <a:schemeClr val="tx1"/>
                </a:solidFill>
                <a:latin typeface="Arial" panose="020B0604020202020204" pitchFamily="34" charset="0"/>
                <a:cs typeface="Arial" panose="020B0604020202020204" pitchFamily="34" charset="0"/>
              </a:rPr>
              <a:t>A yellow tassel: the character was a god.</a:t>
            </a:r>
          </a:p>
        </p:txBody>
      </p:sp>
    </p:spTree>
    <p:extLst>
      <p:ext uri="{BB962C8B-B14F-4D97-AF65-F5344CB8AC3E}">
        <p14:creationId xmlns:p14="http://schemas.microsoft.com/office/powerpoint/2010/main" val="310572968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1000"/>
                                        <p:tgtEl>
                                          <p:spTgt spid="21508"/>
                                        </p:tgtEl>
                                      </p:cBhvr>
                                    </p:animEffect>
                                    <p:anim calcmode="lin" valueType="num">
                                      <p:cBhvr>
                                        <p:cTn id="8" dur="1000" fill="hold"/>
                                        <p:tgtEl>
                                          <p:spTgt spid="21508"/>
                                        </p:tgtEl>
                                        <p:attrNameLst>
                                          <p:attrName>ppt_x</p:attrName>
                                        </p:attrNameLst>
                                      </p:cBhvr>
                                      <p:tavLst>
                                        <p:tav tm="0">
                                          <p:val>
                                            <p:strVal val="#ppt_x"/>
                                          </p:val>
                                        </p:tav>
                                        <p:tav tm="100000">
                                          <p:val>
                                            <p:strVal val="#ppt_x"/>
                                          </p:val>
                                        </p:tav>
                                      </p:tavLst>
                                    </p:anim>
                                    <p:anim calcmode="lin" valueType="num">
                                      <p:cBhvr>
                                        <p:cTn id="9" dur="898" decel="100000" fill="hold"/>
                                        <p:tgtEl>
                                          <p:spTgt spid="2150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150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1509">
                                            <p:txEl>
                                              <p:pRg st="0" end="0"/>
                                            </p:txEl>
                                          </p:spTgt>
                                        </p:tgtEl>
                                        <p:attrNameLst>
                                          <p:attrName>style.visibility</p:attrName>
                                        </p:attrNameLst>
                                      </p:cBhvr>
                                      <p:to>
                                        <p:strVal val="visible"/>
                                      </p:to>
                                    </p:set>
                                    <p:animEffect transition="in" filter="fade">
                                      <p:cBhvr>
                                        <p:cTn id="15" dur="1000"/>
                                        <p:tgtEl>
                                          <p:spTgt spid="21509">
                                            <p:txEl>
                                              <p:pRg st="0" end="0"/>
                                            </p:txEl>
                                          </p:spTgt>
                                        </p:tgtEl>
                                      </p:cBhvr>
                                    </p:animEffect>
                                    <p:anim calcmode="lin" valueType="num">
                                      <p:cBhvr>
                                        <p:cTn id="16" dur="1000" fill="hold"/>
                                        <p:tgtEl>
                                          <p:spTgt spid="2150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150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150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1509">
                                            <p:txEl>
                                              <p:pRg st="1" end="1"/>
                                            </p:txEl>
                                          </p:spTgt>
                                        </p:tgtEl>
                                        <p:attrNameLst>
                                          <p:attrName>style.visibility</p:attrName>
                                        </p:attrNameLst>
                                      </p:cBhvr>
                                      <p:to>
                                        <p:strVal val="visible"/>
                                      </p:to>
                                    </p:set>
                                    <p:animEffect transition="in" filter="fade">
                                      <p:cBhvr>
                                        <p:cTn id="23" dur="1000"/>
                                        <p:tgtEl>
                                          <p:spTgt spid="21509">
                                            <p:txEl>
                                              <p:pRg st="1" end="1"/>
                                            </p:txEl>
                                          </p:spTgt>
                                        </p:tgtEl>
                                      </p:cBhvr>
                                    </p:animEffect>
                                    <p:anim calcmode="lin" valueType="num">
                                      <p:cBhvr>
                                        <p:cTn id="24" dur="1000" fill="hold"/>
                                        <p:tgtEl>
                                          <p:spTgt spid="2150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150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150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1509">
                                            <p:txEl>
                                              <p:pRg st="2" end="2"/>
                                            </p:txEl>
                                          </p:spTgt>
                                        </p:tgtEl>
                                        <p:attrNameLst>
                                          <p:attrName>style.visibility</p:attrName>
                                        </p:attrNameLst>
                                      </p:cBhvr>
                                      <p:to>
                                        <p:strVal val="visible"/>
                                      </p:to>
                                    </p:set>
                                    <p:animEffect transition="in" filter="fade">
                                      <p:cBhvr>
                                        <p:cTn id="31" dur="1000"/>
                                        <p:tgtEl>
                                          <p:spTgt spid="21509">
                                            <p:txEl>
                                              <p:pRg st="2" end="2"/>
                                            </p:txEl>
                                          </p:spTgt>
                                        </p:tgtEl>
                                      </p:cBhvr>
                                    </p:animEffect>
                                    <p:anim calcmode="lin" valueType="num">
                                      <p:cBhvr>
                                        <p:cTn id="32" dur="1000" fill="hold"/>
                                        <p:tgtEl>
                                          <p:spTgt spid="2150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150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150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1509">
                                            <p:txEl>
                                              <p:pRg st="3" end="3"/>
                                            </p:txEl>
                                          </p:spTgt>
                                        </p:tgtEl>
                                        <p:attrNameLst>
                                          <p:attrName>style.visibility</p:attrName>
                                        </p:attrNameLst>
                                      </p:cBhvr>
                                      <p:to>
                                        <p:strVal val="visible"/>
                                      </p:to>
                                    </p:set>
                                    <p:animEffect transition="in" filter="fade">
                                      <p:cBhvr>
                                        <p:cTn id="39" dur="1000"/>
                                        <p:tgtEl>
                                          <p:spTgt spid="21509">
                                            <p:txEl>
                                              <p:pRg st="3" end="3"/>
                                            </p:txEl>
                                          </p:spTgt>
                                        </p:tgtEl>
                                      </p:cBhvr>
                                    </p:animEffect>
                                    <p:anim calcmode="lin" valueType="num">
                                      <p:cBhvr>
                                        <p:cTn id="40" dur="1000" fill="hold"/>
                                        <p:tgtEl>
                                          <p:spTgt spid="2150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150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1509">
                                            <p:txEl>
                                              <p:pRg st="3" end="3"/>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21509">
                                            <p:txEl>
                                              <p:pRg st="4" end="4"/>
                                            </p:txEl>
                                          </p:spTgt>
                                        </p:tgtEl>
                                        <p:attrNameLst>
                                          <p:attrName>style.visibility</p:attrName>
                                        </p:attrNameLst>
                                      </p:cBhvr>
                                      <p:to>
                                        <p:strVal val="visible"/>
                                      </p:to>
                                    </p:set>
                                    <p:animEffect transition="in" filter="fade">
                                      <p:cBhvr>
                                        <p:cTn id="45" dur="1000"/>
                                        <p:tgtEl>
                                          <p:spTgt spid="21509">
                                            <p:txEl>
                                              <p:pRg st="4" end="4"/>
                                            </p:txEl>
                                          </p:spTgt>
                                        </p:tgtEl>
                                      </p:cBhvr>
                                    </p:animEffect>
                                    <p:anim calcmode="lin" valueType="num">
                                      <p:cBhvr>
                                        <p:cTn id="46" dur="1000" fill="hold"/>
                                        <p:tgtEl>
                                          <p:spTgt spid="21509">
                                            <p:txEl>
                                              <p:pRg st="4" end="4"/>
                                            </p:txEl>
                                          </p:spTgt>
                                        </p:tgtEl>
                                        <p:attrNameLst>
                                          <p:attrName>ppt_x</p:attrName>
                                        </p:attrNameLst>
                                      </p:cBhvr>
                                      <p:tavLst>
                                        <p:tav tm="0">
                                          <p:val>
                                            <p:strVal val="#ppt_x"/>
                                          </p:val>
                                        </p:tav>
                                        <p:tav tm="100000">
                                          <p:val>
                                            <p:strVal val="#ppt_x"/>
                                          </p:val>
                                        </p:tav>
                                      </p:tavLst>
                                    </p:anim>
                                    <p:anim calcmode="lin" valueType="num">
                                      <p:cBhvr>
                                        <p:cTn id="47" dur="898" decel="100000" fill="hold"/>
                                        <p:tgtEl>
                                          <p:spTgt spid="21509">
                                            <p:txEl>
                                              <p:pRg st="4" end="4"/>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898"/>
                                          </p:stCondLst>
                                        </p:cTn>
                                        <p:tgtEl>
                                          <p:spTgt spid="21509">
                                            <p:txEl>
                                              <p:pRg st="4" end="4"/>
                                            </p:tx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21509">
                                            <p:txEl>
                                              <p:pRg st="5" end="5"/>
                                            </p:txEl>
                                          </p:spTgt>
                                        </p:tgtEl>
                                        <p:attrNameLst>
                                          <p:attrName>style.visibility</p:attrName>
                                        </p:attrNameLst>
                                      </p:cBhvr>
                                      <p:to>
                                        <p:strVal val="visible"/>
                                      </p:to>
                                    </p:set>
                                    <p:animEffect transition="in" filter="fade">
                                      <p:cBhvr>
                                        <p:cTn id="51" dur="1000"/>
                                        <p:tgtEl>
                                          <p:spTgt spid="21509">
                                            <p:txEl>
                                              <p:pRg st="5" end="5"/>
                                            </p:txEl>
                                          </p:spTgt>
                                        </p:tgtEl>
                                      </p:cBhvr>
                                    </p:animEffect>
                                    <p:anim calcmode="lin" valueType="num">
                                      <p:cBhvr>
                                        <p:cTn id="52" dur="1000" fill="hold"/>
                                        <p:tgtEl>
                                          <p:spTgt spid="21509">
                                            <p:txEl>
                                              <p:pRg st="5" end="5"/>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21509">
                                            <p:txEl>
                                              <p:pRg st="5" end="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21509">
                                            <p:txEl>
                                              <p:pRg st="5" end="5"/>
                                            </p:txEl>
                                          </p:spTgt>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21509">
                                            <p:txEl>
                                              <p:pRg st="6" end="6"/>
                                            </p:txEl>
                                          </p:spTgt>
                                        </p:tgtEl>
                                        <p:attrNameLst>
                                          <p:attrName>style.visibility</p:attrName>
                                        </p:attrNameLst>
                                      </p:cBhvr>
                                      <p:to>
                                        <p:strVal val="visible"/>
                                      </p:to>
                                    </p:set>
                                    <p:animEffect transition="in" filter="fade">
                                      <p:cBhvr>
                                        <p:cTn id="57" dur="1000"/>
                                        <p:tgtEl>
                                          <p:spTgt spid="21509">
                                            <p:txEl>
                                              <p:pRg st="6" end="6"/>
                                            </p:txEl>
                                          </p:spTgt>
                                        </p:tgtEl>
                                      </p:cBhvr>
                                    </p:animEffect>
                                    <p:anim calcmode="lin" valueType="num">
                                      <p:cBhvr>
                                        <p:cTn id="58" dur="1000" fill="hold"/>
                                        <p:tgtEl>
                                          <p:spTgt spid="21509">
                                            <p:txEl>
                                              <p:pRg st="6" end="6"/>
                                            </p:txEl>
                                          </p:spTgt>
                                        </p:tgtEl>
                                        <p:attrNameLst>
                                          <p:attrName>ppt_x</p:attrName>
                                        </p:attrNameLst>
                                      </p:cBhvr>
                                      <p:tavLst>
                                        <p:tav tm="0">
                                          <p:val>
                                            <p:strVal val="#ppt_x"/>
                                          </p:val>
                                        </p:tav>
                                        <p:tav tm="100000">
                                          <p:val>
                                            <p:strVal val="#ppt_x"/>
                                          </p:val>
                                        </p:tav>
                                      </p:tavLst>
                                    </p:anim>
                                    <p:anim calcmode="lin" valueType="num">
                                      <p:cBhvr>
                                        <p:cTn id="59" dur="898" decel="100000" fill="hold"/>
                                        <p:tgtEl>
                                          <p:spTgt spid="21509">
                                            <p:txEl>
                                              <p:pRg st="6" end="6"/>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898"/>
                                          </p:stCondLst>
                                        </p:cTn>
                                        <p:tgtEl>
                                          <p:spTgt spid="21509">
                                            <p:txEl>
                                              <p:pRg st="6" end="6"/>
                                            </p:txEl>
                                          </p:spTgt>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21509">
                                            <p:txEl>
                                              <p:pRg st="7" end="7"/>
                                            </p:txEl>
                                          </p:spTgt>
                                        </p:tgtEl>
                                        <p:attrNameLst>
                                          <p:attrName>style.visibility</p:attrName>
                                        </p:attrNameLst>
                                      </p:cBhvr>
                                      <p:to>
                                        <p:strVal val="visible"/>
                                      </p:to>
                                    </p:set>
                                    <p:animEffect transition="in" filter="fade">
                                      <p:cBhvr>
                                        <p:cTn id="63" dur="1000"/>
                                        <p:tgtEl>
                                          <p:spTgt spid="21509">
                                            <p:txEl>
                                              <p:pRg st="7" end="7"/>
                                            </p:txEl>
                                          </p:spTgt>
                                        </p:tgtEl>
                                      </p:cBhvr>
                                    </p:animEffect>
                                    <p:anim calcmode="lin" valueType="num">
                                      <p:cBhvr>
                                        <p:cTn id="64" dur="1000" fill="hold"/>
                                        <p:tgtEl>
                                          <p:spTgt spid="21509">
                                            <p:txEl>
                                              <p:pRg st="7" end="7"/>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21509">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21509">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t>Medieval European Theatre</a:t>
            </a:r>
            <a:br>
              <a:rPr lang="en-US" altLang="en-US" dirty="0" smtClean="0"/>
            </a:br>
            <a:r>
              <a:rPr lang="en-US" altLang="en-US" sz="2400" dirty="0" smtClean="0"/>
              <a:t>(began </a:t>
            </a:r>
            <a:r>
              <a:rPr lang="en-US" altLang="en-US" sz="2400" dirty="0"/>
              <a:t>in the 5</a:t>
            </a:r>
            <a:r>
              <a:rPr lang="en-US" altLang="en-US" sz="2400" baseline="30000" dirty="0"/>
              <a:t>th</a:t>
            </a:r>
            <a:r>
              <a:rPr lang="en-US" altLang="en-US" sz="2400" dirty="0"/>
              <a:t> Century)</a:t>
            </a:r>
            <a:endParaRPr lang="en-US" altLang="en-US" dirty="0" smtClean="0"/>
          </a:p>
        </p:txBody>
      </p:sp>
      <p:sp>
        <p:nvSpPr>
          <p:cNvPr id="24579" name="Rectangle 3"/>
          <p:cNvSpPr>
            <a:spLocks noGrp="1" noChangeArrowheads="1"/>
          </p:cNvSpPr>
          <p:nvPr>
            <p:ph idx="1"/>
          </p:nvPr>
        </p:nvSpPr>
        <p:spPr>
          <a:xfrm>
            <a:off x="838200" y="1979662"/>
            <a:ext cx="10515600" cy="4205923"/>
          </a:xfrm>
          <a:noFill/>
        </p:spPr>
        <p:txBody>
          <a:bodyPr>
            <a:normAutofit lnSpcReduction="10000"/>
          </a:bodyPr>
          <a:lstStyle/>
          <a:p>
            <a:pPr eaLnBrk="1" hangingPunct="1">
              <a:lnSpc>
                <a:spcPct val="90000"/>
              </a:lnSpc>
            </a:pPr>
            <a:r>
              <a:rPr lang="en-US" altLang="en-US" dirty="0">
                <a:solidFill>
                  <a:schemeClr val="tx1"/>
                </a:solidFill>
                <a:latin typeface="Arial" panose="020B0604020202020204" pitchFamily="34" charset="0"/>
                <a:cs typeface="Arial" panose="020B0604020202020204" pitchFamily="34" charset="0"/>
              </a:rPr>
              <a:t>After the fall of the Roman Empire, cities were </a:t>
            </a:r>
            <a:r>
              <a:rPr lang="en-US" altLang="en-US" dirty="0" smtClean="0">
                <a:solidFill>
                  <a:schemeClr val="tx1"/>
                </a:solidFill>
                <a:latin typeface="Arial" panose="020B0604020202020204" pitchFamily="34" charset="0"/>
                <a:cs typeface="Arial" panose="020B0604020202020204" pitchFamily="34" charset="0"/>
              </a:rPr>
              <a:t>abandoned </a:t>
            </a:r>
            <a:r>
              <a:rPr lang="en-US" altLang="en-US" dirty="0">
                <a:solidFill>
                  <a:schemeClr val="tx1"/>
                </a:solidFill>
                <a:latin typeface="Arial" panose="020B0604020202020204" pitchFamily="34" charset="0"/>
                <a:cs typeface="Arial" panose="020B0604020202020204" pitchFamily="34" charset="0"/>
              </a:rPr>
              <a:t>and Europe became increasingly more agricultural.</a:t>
            </a:r>
          </a:p>
          <a:p>
            <a:pPr eaLnBrk="1" hangingPunct="1">
              <a:lnSpc>
                <a:spcPct val="90000"/>
              </a:lnSpc>
            </a:pPr>
            <a:r>
              <a:rPr lang="en-US" altLang="en-US" dirty="0">
                <a:solidFill>
                  <a:schemeClr val="tx1"/>
                </a:solidFill>
                <a:latin typeface="Arial" panose="020B0604020202020204" pitchFamily="34" charset="0"/>
                <a:cs typeface="Arial" panose="020B0604020202020204" pitchFamily="34" charset="0"/>
              </a:rPr>
              <a:t>After several hundred years, towns re-emerged.</a:t>
            </a:r>
          </a:p>
          <a:p>
            <a:pPr eaLnBrk="1" hangingPunct="1">
              <a:lnSpc>
                <a:spcPct val="90000"/>
              </a:lnSpc>
            </a:pPr>
            <a:r>
              <a:rPr lang="en-US" altLang="en-US" dirty="0">
                <a:solidFill>
                  <a:schemeClr val="tx1"/>
                </a:solidFill>
                <a:latin typeface="Arial" panose="020B0604020202020204" pitchFamily="34" charset="0"/>
                <a:cs typeface="Arial" panose="020B0604020202020204" pitchFamily="34" charset="0"/>
              </a:rPr>
              <a:t>The Roman Catholic Church dominated religion, education and politics.  It also had a strong influence on theatre.</a:t>
            </a:r>
          </a:p>
          <a:p>
            <a:pPr eaLnBrk="1" hangingPunct="1">
              <a:lnSpc>
                <a:spcPct val="90000"/>
              </a:lnSpc>
            </a:pPr>
            <a:r>
              <a:rPr lang="en-US" altLang="en-US" dirty="0">
                <a:solidFill>
                  <a:schemeClr val="tx1"/>
                </a:solidFill>
                <a:latin typeface="Arial" panose="020B0604020202020204" pitchFamily="34" charset="0"/>
                <a:cs typeface="Arial" panose="020B0604020202020204" pitchFamily="34" charset="0"/>
              </a:rPr>
              <a:t>Theatre was “reborn” as “liturgical dramas” which were written in Latin and performed by priests or church members.  Plots were taken from the Christian Bible.</a:t>
            </a:r>
          </a:p>
          <a:p>
            <a:pPr eaLnBrk="1" hangingPunct="1">
              <a:lnSpc>
                <a:spcPct val="90000"/>
              </a:lnSpc>
            </a:pPr>
            <a:r>
              <a:rPr lang="en-US" altLang="en-US" dirty="0">
                <a:solidFill>
                  <a:schemeClr val="tx1"/>
                </a:solidFill>
                <a:latin typeface="Arial" panose="020B0604020202020204" pitchFamily="34" charset="0"/>
                <a:cs typeface="Arial" panose="020B0604020202020204" pitchFamily="34" charset="0"/>
              </a:rPr>
              <a:t>Performances also were held to celebrate religious festivals (as in Greek times)</a:t>
            </a:r>
          </a:p>
          <a:p>
            <a:pPr eaLnBrk="1" hangingPunct="1">
              <a:lnSpc>
                <a:spcPct val="90000"/>
              </a:lnSpc>
            </a:pPr>
            <a:endParaRPr lang="en-US" altLang="en-US" sz="2400" dirty="0">
              <a:solidFill>
                <a:schemeClr val="bg1"/>
              </a:solidFill>
            </a:endParaRPr>
          </a:p>
        </p:txBody>
      </p:sp>
    </p:spTree>
    <p:extLst>
      <p:ext uri="{BB962C8B-B14F-4D97-AF65-F5344CB8AC3E}">
        <p14:creationId xmlns:p14="http://schemas.microsoft.com/office/powerpoint/2010/main" val="3794937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522833"/>
            <a:ext cx="10972800" cy="1143000"/>
          </a:xfrm>
        </p:spPr>
        <p:txBody>
          <a:bodyPr/>
          <a:lstStyle/>
          <a:p>
            <a:pPr eaLnBrk="1" hangingPunct="1"/>
            <a:r>
              <a:rPr lang="en-US" altLang="en-US" dirty="0" smtClean="0"/>
              <a:t>Medieval European Theatre</a:t>
            </a:r>
          </a:p>
        </p:txBody>
      </p:sp>
      <p:sp>
        <p:nvSpPr>
          <p:cNvPr id="25605" name="Rectangle 5"/>
          <p:cNvSpPr>
            <a:spLocks noGrp="1" noChangeArrowheads="1"/>
          </p:cNvSpPr>
          <p:nvPr>
            <p:ph type="body" sz="half" idx="2"/>
          </p:nvPr>
        </p:nvSpPr>
        <p:spPr>
          <a:xfrm>
            <a:off x="770965" y="1820346"/>
            <a:ext cx="10506635" cy="3794488"/>
          </a:xfrm>
          <a:noFill/>
        </p:spPr>
        <p:txBody>
          <a:bodyPr>
            <a:normAutofit/>
          </a:bodyPr>
          <a:lstStyle/>
          <a:p>
            <a:pPr eaLnBrk="1" hangingPunct="1">
              <a:lnSpc>
                <a:spcPct val="80000"/>
              </a:lnSpc>
            </a:pPr>
            <a:endParaRPr lang="en-US" altLang="en-US" sz="2400" dirty="0">
              <a:solidFill>
                <a:schemeClr val="tx1"/>
              </a:solidFill>
            </a:endParaRPr>
          </a:p>
          <a:p>
            <a:pPr eaLnBrk="1" hangingPunct="1">
              <a:lnSpc>
                <a:spcPct val="80000"/>
              </a:lnSpc>
            </a:pPr>
            <a:r>
              <a:rPr lang="en-US" altLang="en-US" dirty="0">
                <a:solidFill>
                  <a:schemeClr val="tx1"/>
                </a:solidFill>
                <a:latin typeface="Arial" panose="020B0604020202020204" pitchFamily="34" charset="0"/>
                <a:cs typeface="Arial" panose="020B0604020202020204" pitchFamily="34" charset="0"/>
              </a:rPr>
              <a:t>Later “vernacular dramas” were written in common language (therefore everyone could understand). </a:t>
            </a:r>
          </a:p>
          <a:p>
            <a:pPr eaLnBrk="1" hangingPunct="1">
              <a:lnSpc>
                <a:spcPct val="80000"/>
              </a:lnSpc>
            </a:pPr>
            <a:r>
              <a:rPr lang="en-US" altLang="en-US" dirty="0">
                <a:solidFill>
                  <a:schemeClr val="tx1"/>
                </a:solidFill>
                <a:latin typeface="Arial" panose="020B0604020202020204" pitchFamily="34" charset="0"/>
                <a:cs typeface="Arial" panose="020B0604020202020204" pitchFamily="34" charset="0"/>
              </a:rPr>
              <a:t>These plays were performed in town squares on wagon stages.  </a:t>
            </a:r>
          </a:p>
          <a:p>
            <a:pPr eaLnBrk="1" hangingPunct="1">
              <a:lnSpc>
                <a:spcPct val="80000"/>
              </a:lnSpc>
            </a:pPr>
            <a:r>
              <a:rPr lang="en-US" altLang="en-US" dirty="0">
                <a:solidFill>
                  <a:schemeClr val="tx1"/>
                </a:solidFill>
                <a:latin typeface="Arial" panose="020B0604020202020204" pitchFamily="34" charset="0"/>
                <a:cs typeface="Arial" panose="020B0604020202020204" pitchFamily="34" charset="0"/>
              </a:rPr>
              <a:t>There were three types of “vernacular dramas”:</a:t>
            </a:r>
          </a:p>
          <a:p>
            <a:pPr lvl="2" eaLnBrk="1" hangingPunct="1">
              <a:lnSpc>
                <a:spcPct val="80000"/>
              </a:lnSpc>
            </a:pPr>
            <a:r>
              <a:rPr lang="en-US" altLang="en-US" sz="2800" dirty="0">
                <a:solidFill>
                  <a:schemeClr val="tx1"/>
                </a:solidFill>
                <a:latin typeface="Arial" panose="020B0604020202020204" pitchFamily="34" charset="0"/>
                <a:cs typeface="Arial" panose="020B0604020202020204" pitchFamily="34" charset="0"/>
              </a:rPr>
              <a:t>Mystery plays – based on the Old and New Testament</a:t>
            </a:r>
          </a:p>
          <a:p>
            <a:pPr lvl="2" eaLnBrk="1" hangingPunct="1">
              <a:lnSpc>
                <a:spcPct val="80000"/>
              </a:lnSpc>
            </a:pPr>
            <a:r>
              <a:rPr lang="en-US" altLang="en-US" sz="2800" dirty="0">
                <a:solidFill>
                  <a:schemeClr val="tx1"/>
                </a:solidFill>
                <a:latin typeface="Arial" panose="020B0604020202020204" pitchFamily="34" charset="0"/>
                <a:cs typeface="Arial" panose="020B0604020202020204" pitchFamily="34" charset="0"/>
              </a:rPr>
              <a:t>Miracle plays – based on the lives of the saints</a:t>
            </a:r>
          </a:p>
          <a:p>
            <a:pPr lvl="2" eaLnBrk="1" hangingPunct="1">
              <a:lnSpc>
                <a:spcPct val="80000"/>
              </a:lnSpc>
            </a:pPr>
            <a:r>
              <a:rPr lang="en-US" altLang="en-US" sz="2800" dirty="0">
                <a:solidFill>
                  <a:schemeClr val="tx1"/>
                </a:solidFill>
                <a:latin typeface="Arial" panose="020B0604020202020204" pitchFamily="34" charset="0"/>
                <a:cs typeface="Arial" panose="020B0604020202020204" pitchFamily="34" charset="0"/>
              </a:rPr>
              <a:t>Morality plays – taught a lesson through symbolic characters representing virtues or faults.</a:t>
            </a:r>
          </a:p>
          <a:p>
            <a:pPr eaLnBrk="1" hangingPunct="1">
              <a:lnSpc>
                <a:spcPct val="80000"/>
              </a:lnSpc>
            </a:pPr>
            <a:endParaRPr lang="en-US" altLang="en-US" sz="2400" dirty="0">
              <a:solidFill>
                <a:schemeClr val="tx1"/>
              </a:solidFill>
            </a:endParaRPr>
          </a:p>
        </p:txBody>
      </p:sp>
    </p:spTree>
    <p:extLst>
      <p:ext uri="{BB962C8B-B14F-4D97-AF65-F5344CB8AC3E}">
        <p14:creationId xmlns:p14="http://schemas.microsoft.com/office/powerpoint/2010/main" val="588978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5605">
                                            <p:txEl>
                                              <p:pRg st="1" end="1"/>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5605">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5605">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2560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5605">
                                            <p:txEl>
                                              <p:pRg st="4" end="4"/>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2560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5605">
                                            <p:txEl>
                                              <p:pRg st="5" end="5"/>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2560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5605">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35726" y="640398"/>
            <a:ext cx="10972800" cy="1143000"/>
          </a:xfrm>
        </p:spPr>
        <p:txBody>
          <a:bodyPr/>
          <a:lstStyle/>
          <a:p>
            <a:pPr eaLnBrk="1" hangingPunct="1"/>
            <a:r>
              <a:rPr lang="en-US" altLang="en-US" sz="4000" dirty="0"/>
              <a:t>Commedia </a:t>
            </a:r>
            <a:r>
              <a:rPr lang="en-US" altLang="en-US" sz="4000" dirty="0" err="1"/>
              <a:t>Dell’Arte</a:t>
            </a:r>
            <a:r>
              <a:rPr lang="en-US" altLang="en-US" sz="4000" dirty="0"/>
              <a:t/>
            </a:r>
            <a:br>
              <a:rPr lang="en-US" altLang="en-US" sz="4000" dirty="0"/>
            </a:br>
            <a:r>
              <a:rPr lang="en-US" altLang="en-US" sz="2000" dirty="0" smtClean="0"/>
              <a:t>(began </a:t>
            </a:r>
            <a:r>
              <a:rPr lang="en-US" altLang="en-US" sz="2000" dirty="0"/>
              <a:t>in the 14</a:t>
            </a:r>
            <a:r>
              <a:rPr lang="en-US" altLang="en-US" sz="2000" baseline="30000" dirty="0"/>
              <a:t>th</a:t>
            </a:r>
            <a:r>
              <a:rPr lang="en-US" altLang="en-US" sz="2000" dirty="0"/>
              <a:t> Century)</a:t>
            </a:r>
            <a:endParaRPr lang="en-US" altLang="en-US" sz="4000" dirty="0"/>
          </a:p>
        </p:txBody>
      </p:sp>
      <p:sp>
        <p:nvSpPr>
          <p:cNvPr id="27651" name="Rectangle 3"/>
          <p:cNvSpPr>
            <a:spLocks noGrp="1" noChangeArrowheads="1"/>
          </p:cNvSpPr>
          <p:nvPr>
            <p:ph type="body" sz="half" idx="1"/>
          </p:nvPr>
        </p:nvSpPr>
        <p:spPr>
          <a:xfrm>
            <a:off x="376518" y="1783398"/>
            <a:ext cx="11421035" cy="4796696"/>
          </a:xfrm>
          <a:noFill/>
        </p:spPr>
        <p:txBody>
          <a:bodyPr>
            <a:normAutofit fontScale="62500" lnSpcReduction="20000"/>
          </a:bodyPr>
          <a:lstStyle/>
          <a:p>
            <a:pPr eaLnBrk="1" hangingPunct="1">
              <a:lnSpc>
                <a:spcPct val="120000"/>
              </a:lnSpc>
            </a:pPr>
            <a:endParaRPr lang="en-US" altLang="en-US" dirty="0"/>
          </a:p>
          <a:p>
            <a:pPr eaLnBrk="1" hangingPunct="1">
              <a:lnSpc>
                <a:spcPct val="120000"/>
              </a:lnSpc>
            </a:pPr>
            <a:r>
              <a:rPr lang="en-US" altLang="en-US" sz="3300" dirty="0">
                <a:solidFill>
                  <a:schemeClr val="tx1"/>
                </a:solidFill>
                <a:latin typeface="Arial" panose="020B0604020202020204" pitchFamily="34" charset="0"/>
                <a:cs typeface="Arial" panose="020B0604020202020204" pitchFamily="34" charset="0"/>
              </a:rPr>
              <a:t>In Italy, a unique form of theatre was created for the common people – “Commedia </a:t>
            </a:r>
            <a:r>
              <a:rPr lang="en-US" altLang="en-US" sz="3300" dirty="0" err="1">
                <a:solidFill>
                  <a:schemeClr val="tx1"/>
                </a:solidFill>
                <a:latin typeface="Arial" panose="020B0604020202020204" pitchFamily="34" charset="0"/>
                <a:cs typeface="Arial" panose="020B0604020202020204" pitchFamily="34" charset="0"/>
              </a:rPr>
              <a:t>dell’Arte</a:t>
            </a:r>
            <a:r>
              <a:rPr lang="en-US" altLang="en-US" sz="3300" dirty="0">
                <a:solidFill>
                  <a:schemeClr val="tx1"/>
                </a:solidFill>
                <a:latin typeface="Arial" panose="020B0604020202020204" pitchFamily="34" charset="0"/>
                <a:cs typeface="Arial" panose="020B0604020202020204" pitchFamily="34" charset="0"/>
              </a:rPr>
              <a:t>”.</a:t>
            </a:r>
          </a:p>
          <a:p>
            <a:pPr eaLnBrk="1" hangingPunct="1">
              <a:lnSpc>
                <a:spcPct val="120000"/>
              </a:lnSpc>
            </a:pPr>
            <a:r>
              <a:rPr lang="en-US" altLang="en-US" sz="3300" dirty="0">
                <a:solidFill>
                  <a:schemeClr val="tx1"/>
                </a:solidFill>
                <a:latin typeface="Arial" panose="020B0604020202020204" pitchFamily="34" charset="0"/>
                <a:cs typeface="Arial" panose="020B0604020202020204" pitchFamily="34" charset="0"/>
              </a:rPr>
              <a:t>Commedia </a:t>
            </a:r>
            <a:r>
              <a:rPr lang="en-US" altLang="en-US" sz="3300" dirty="0" err="1">
                <a:solidFill>
                  <a:schemeClr val="tx1"/>
                </a:solidFill>
                <a:latin typeface="Arial" panose="020B0604020202020204" pitchFamily="34" charset="0"/>
                <a:cs typeface="Arial" panose="020B0604020202020204" pitchFamily="34" charset="0"/>
              </a:rPr>
              <a:t>dell’Arte</a:t>
            </a:r>
            <a:r>
              <a:rPr lang="en-US" altLang="en-US" sz="3300" dirty="0">
                <a:solidFill>
                  <a:schemeClr val="tx1"/>
                </a:solidFill>
                <a:latin typeface="Arial" panose="020B0604020202020204" pitchFamily="34" charset="0"/>
                <a:cs typeface="Arial" panose="020B0604020202020204" pitchFamily="34" charset="0"/>
              </a:rPr>
              <a:t> required few props and no sets.  </a:t>
            </a:r>
          </a:p>
          <a:p>
            <a:pPr eaLnBrk="1" hangingPunct="1">
              <a:lnSpc>
                <a:spcPct val="120000"/>
              </a:lnSpc>
            </a:pPr>
            <a:r>
              <a:rPr lang="en-US" altLang="en-US" sz="3300" dirty="0">
                <a:solidFill>
                  <a:schemeClr val="tx1"/>
                </a:solidFill>
                <a:latin typeface="Arial" panose="020B0604020202020204" pitchFamily="34" charset="0"/>
                <a:cs typeface="Arial" panose="020B0604020202020204" pitchFamily="34" charset="0"/>
              </a:rPr>
              <a:t>The plays did not come from scripts but by “scenarios” which were an outline of a plot.</a:t>
            </a:r>
          </a:p>
          <a:p>
            <a:pPr eaLnBrk="1" hangingPunct="1">
              <a:lnSpc>
                <a:spcPct val="120000"/>
              </a:lnSpc>
            </a:pPr>
            <a:r>
              <a:rPr lang="en-US" altLang="en-US" sz="3300" dirty="0">
                <a:solidFill>
                  <a:schemeClr val="tx1"/>
                </a:solidFill>
                <a:latin typeface="Arial" panose="020B0604020202020204" pitchFamily="34" charset="0"/>
                <a:cs typeface="Arial" panose="020B0604020202020204" pitchFamily="34" charset="0"/>
              </a:rPr>
              <a:t>The actors improvised the dialogue with comedic stunts (called </a:t>
            </a:r>
            <a:r>
              <a:rPr lang="en-US" altLang="en-US" sz="3300" dirty="0" err="1">
                <a:solidFill>
                  <a:schemeClr val="tx1"/>
                </a:solidFill>
                <a:latin typeface="Arial" panose="020B0604020202020204" pitchFamily="34" charset="0"/>
                <a:cs typeface="Arial" panose="020B0604020202020204" pitchFamily="34" charset="0"/>
              </a:rPr>
              <a:t>lazzi</a:t>
            </a:r>
            <a:r>
              <a:rPr lang="en-US" altLang="en-US" sz="3300" dirty="0">
                <a:solidFill>
                  <a:schemeClr val="tx1"/>
                </a:solidFill>
                <a:latin typeface="Arial" panose="020B0604020202020204" pitchFamily="34" charset="0"/>
                <a:cs typeface="Arial" panose="020B0604020202020204" pitchFamily="34" charset="0"/>
              </a:rPr>
              <a:t>).</a:t>
            </a:r>
          </a:p>
          <a:p>
            <a:pPr eaLnBrk="1" hangingPunct="1">
              <a:lnSpc>
                <a:spcPct val="120000"/>
              </a:lnSpc>
            </a:pPr>
            <a:r>
              <a:rPr lang="en-US" altLang="en-US" sz="3300" dirty="0">
                <a:solidFill>
                  <a:schemeClr val="tx1"/>
                </a:solidFill>
                <a:latin typeface="Arial" panose="020B0604020202020204" pitchFamily="34" charset="0"/>
                <a:cs typeface="Arial" panose="020B0604020202020204" pitchFamily="34" charset="0"/>
              </a:rPr>
              <a:t>Actors wore half masks which indicated to the audience which character they were playing (Just like the Greeks).</a:t>
            </a:r>
          </a:p>
          <a:p>
            <a:pPr eaLnBrk="1" hangingPunct="1">
              <a:lnSpc>
                <a:spcPct val="120000"/>
              </a:lnSpc>
            </a:pPr>
            <a:r>
              <a:rPr lang="en-US" altLang="en-US" sz="3300" dirty="0">
                <a:solidFill>
                  <a:schemeClr val="tx1"/>
                </a:solidFill>
                <a:latin typeface="Arial" panose="020B0604020202020204" pitchFamily="34" charset="0"/>
                <a:cs typeface="Arial" panose="020B0604020202020204" pitchFamily="34" charset="0"/>
              </a:rPr>
              <a:t>A Commedia troupe typically consisted of 10 to 12 members, a few of which were women </a:t>
            </a:r>
          </a:p>
          <a:p>
            <a:pPr eaLnBrk="1" hangingPunct="1">
              <a:lnSpc>
                <a:spcPct val="120000"/>
              </a:lnSpc>
            </a:pPr>
            <a:r>
              <a:rPr lang="en-US" altLang="en-US" sz="3300" dirty="0">
                <a:solidFill>
                  <a:schemeClr val="tx1"/>
                </a:solidFill>
                <a:latin typeface="Arial" panose="020B0604020202020204" pitchFamily="34" charset="0"/>
                <a:cs typeface="Arial" panose="020B0604020202020204" pitchFamily="34" charset="0"/>
              </a:rPr>
              <a:t>Plays were based on stock characters, for example:</a:t>
            </a:r>
          </a:p>
          <a:p>
            <a:pPr lvl="2" eaLnBrk="1" hangingPunct="1">
              <a:lnSpc>
                <a:spcPct val="120000"/>
              </a:lnSpc>
            </a:pPr>
            <a:r>
              <a:rPr lang="en-US" altLang="en-US" sz="3300" dirty="0">
                <a:solidFill>
                  <a:schemeClr val="tx1"/>
                </a:solidFill>
                <a:latin typeface="Arial" panose="020B0604020202020204" pitchFamily="34" charset="0"/>
                <a:cs typeface="Arial" panose="020B0604020202020204" pitchFamily="34" charset="0"/>
              </a:rPr>
              <a:t>Pantalone, an elderly Venetian merchant (</a:t>
            </a:r>
            <a:r>
              <a:rPr lang="en-US" altLang="en-US" sz="3300" dirty="0" err="1">
                <a:solidFill>
                  <a:schemeClr val="tx1"/>
                </a:solidFill>
                <a:latin typeface="Arial" panose="020B0604020202020204" pitchFamily="34" charset="0"/>
                <a:cs typeface="Arial" panose="020B0604020202020204" pitchFamily="34" charset="0"/>
              </a:rPr>
              <a:t>Mr.Burns</a:t>
            </a:r>
            <a:r>
              <a:rPr lang="en-US" altLang="en-US" sz="3300" dirty="0">
                <a:solidFill>
                  <a:schemeClr val="tx1"/>
                </a:solidFill>
                <a:latin typeface="Arial" panose="020B0604020202020204" pitchFamily="34" charset="0"/>
                <a:cs typeface="Arial" panose="020B0604020202020204" pitchFamily="34" charset="0"/>
              </a:rPr>
              <a:t>)</a:t>
            </a:r>
          </a:p>
          <a:p>
            <a:pPr lvl="2" eaLnBrk="1" hangingPunct="1">
              <a:lnSpc>
                <a:spcPct val="120000"/>
              </a:lnSpc>
            </a:pPr>
            <a:r>
              <a:rPr lang="en-US" altLang="en-US" sz="3300" dirty="0" err="1">
                <a:solidFill>
                  <a:schemeClr val="tx1"/>
                </a:solidFill>
                <a:latin typeface="Arial" panose="020B0604020202020204" pitchFamily="34" charset="0"/>
                <a:cs typeface="Arial" panose="020B0604020202020204" pitchFamily="34" charset="0"/>
              </a:rPr>
              <a:t>Arlecchino</a:t>
            </a:r>
            <a:r>
              <a:rPr lang="en-US" altLang="en-US" sz="3300" dirty="0">
                <a:solidFill>
                  <a:schemeClr val="tx1"/>
                </a:solidFill>
                <a:latin typeface="Arial" panose="020B0604020202020204" pitchFamily="34" charset="0"/>
                <a:cs typeface="Arial" panose="020B0604020202020204" pitchFamily="34" charset="0"/>
              </a:rPr>
              <a:t>, a servant who was a trouble maker (Bart)</a:t>
            </a:r>
          </a:p>
          <a:p>
            <a:pPr lvl="2" eaLnBrk="1" hangingPunct="1">
              <a:lnSpc>
                <a:spcPct val="80000"/>
              </a:lnSpc>
              <a:buFontTx/>
              <a:buNone/>
            </a:pPr>
            <a:endParaRPr lang="en-US" altLang="en-US" sz="1600" dirty="0">
              <a:solidFill>
                <a:schemeClr val="bg1"/>
              </a:solidFill>
            </a:endParaRPr>
          </a:p>
        </p:txBody>
      </p:sp>
    </p:spTree>
    <p:extLst>
      <p:ext uri="{BB962C8B-B14F-4D97-AF65-F5344CB8AC3E}">
        <p14:creationId xmlns:p14="http://schemas.microsoft.com/office/powerpoint/2010/main" val="2487727536"/>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800" decel="100000"/>
                                        <p:tgtEl>
                                          <p:spTgt spid="27650"/>
                                        </p:tgtEl>
                                      </p:cBhvr>
                                    </p:animEffect>
                                    <p:anim calcmode="lin" valueType="num">
                                      <p:cBhvr>
                                        <p:cTn id="8" dur="800" decel="100000" fill="hold"/>
                                        <p:tgtEl>
                                          <p:spTgt spid="27650"/>
                                        </p:tgtEl>
                                        <p:attrNameLst>
                                          <p:attrName>style.rotation</p:attrName>
                                        </p:attrNameLst>
                                      </p:cBhvr>
                                      <p:tavLst>
                                        <p:tav tm="0">
                                          <p:val>
                                            <p:fltVal val="-90"/>
                                          </p:val>
                                        </p:tav>
                                        <p:tav tm="100000">
                                          <p:val>
                                            <p:fltVal val="0"/>
                                          </p:val>
                                        </p:tav>
                                      </p:tavLst>
                                    </p:anim>
                                    <p:anim calcmode="lin" valueType="num">
                                      <p:cBhvr>
                                        <p:cTn id="9" dur="800" decel="100000" fill="hold"/>
                                        <p:tgtEl>
                                          <p:spTgt spid="27650"/>
                                        </p:tgtEl>
                                        <p:attrNameLst>
                                          <p:attrName>ppt_x</p:attrName>
                                        </p:attrNameLst>
                                      </p:cBhvr>
                                      <p:tavLst>
                                        <p:tav tm="0">
                                          <p:val>
                                            <p:strVal val="#ppt_x+0.4"/>
                                          </p:val>
                                        </p:tav>
                                        <p:tav tm="100000">
                                          <p:val>
                                            <p:strVal val="#ppt_x-0.05"/>
                                          </p:val>
                                        </p:tav>
                                      </p:tavLst>
                                    </p:anim>
                                    <p:anim calcmode="lin" valueType="num">
                                      <p:cBhvr>
                                        <p:cTn id="10" dur="800" decel="100000" fill="hold"/>
                                        <p:tgtEl>
                                          <p:spTgt spid="276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6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65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fade">
                                      <p:cBhvr>
                                        <p:cTn id="17" dur="1000"/>
                                        <p:tgtEl>
                                          <p:spTgt spid="27651">
                                            <p:txEl>
                                              <p:pRg st="1" end="1"/>
                                            </p:txEl>
                                          </p:spTgt>
                                        </p:tgtEl>
                                      </p:cBhvr>
                                    </p:animEffect>
                                    <p:anim calcmode="lin" valueType="num">
                                      <p:cBhvr>
                                        <p:cTn id="18"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7651">
                                            <p:txEl>
                                              <p:pRg st="2" end="2"/>
                                            </p:txEl>
                                          </p:spTgt>
                                        </p:tgtEl>
                                        <p:attrNameLst>
                                          <p:attrName>style.visibility</p:attrName>
                                        </p:attrNameLst>
                                      </p:cBhvr>
                                      <p:to>
                                        <p:strVal val="visible"/>
                                      </p:to>
                                    </p:set>
                                    <p:animEffect transition="in" filter="fade">
                                      <p:cBhvr>
                                        <p:cTn id="24" dur="1000"/>
                                        <p:tgtEl>
                                          <p:spTgt spid="27651">
                                            <p:txEl>
                                              <p:pRg st="2" end="2"/>
                                            </p:txEl>
                                          </p:spTgt>
                                        </p:tgtEl>
                                      </p:cBhvr>
                                    </p:animEffect>
                                    <p:anim calcmode="lin" valueType="num">
                                      <p:cBhvr>
                                        <p:cTn id="25"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animEffect transition="in" filter="fade">
                                      <p:cBhvr>
                                        <p:cTn id="31" dur="1000"/>
                                        <p:tgtEl>
                                          <p:spTgt spid="27651">
                                            <p:txEl>
                                              <p:pRg st="3" end="3"/>
                                            </p:txEl>
                                          </p:spTgt>
                                        </p:tgtEl>
                                      </p:cBhvr>
                                    </p:animEffect>
                                    <p:anim calcmode="lin" valueType="num">
                                      <p:cBhvr>
                                        <p:cTn id="32"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76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7651">
                                            <p:txEl>
                                              <p:pRg st="4" end="4"/>
                                            </p:txEl>
                                          </p:spTgt>
                                        </p:tgtEl>
                                        <p:attrNameLst>
                                          <p:attrName>style.visibility</p:attrName>
                                        </p:attrNameLst>
                                      </p:cBhvr>
                                      <p:to>
                                        <p:strVal val="visible"/>
                                      </p:to>
                                    </p:set>
                                    <p:animEffect transition="in" filter="fade">
                                      <p:cBhvr>
                                        <p:cTn id="38" dur="1000"/>
                                        <p:tgtEl>
                                          <p:spTgt spid="27651">
                                            <p:txEl>
                                              <p:pRg st="4" end="4"/>
                                            </p:txEl>
                                          </p:spTgt>
                                        </p:tgtEl>
                                      </p:cBhvr>
                                    </p:animEffect>
                                    <p:anim calcmode="lin" valueType="num">
                                      <p:cBhvr>
                                        <p:cTn id="39"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27651">
                                            <p:txEl>
                                              <p:pRg st="5" end="5"/>
                                            </p:txEl>
                                          </p:spTgt>
                                        </p:tgtEl>
                                        <p:attrNameLst>
                                          <p:attrName>style.visibility</p:attrName>
                                        </p:attrNameLst>
                                      </p:cBhvr>
                                      <p:to>
                                        <p:strVal val="visible"/>
                                      </p:to>
                                    </p:set>
                                    <p:animEffect transition="in" filter="fade">
                                      <p:cBhvr>
                                        <p:cTn id="45" dur="1000"/>
                                        <p:tgtEl>
                                          <p:spTgt spid="27651">
                                            <p:txEl>
                                              <p:pRg st="5" end="5"/>
                                            </p:txEl>
                                          </p:spTgt>
                                        </p:tgtEl>
                                      </p:cBhvr>
                                    </p:animEffect>
                                    <p:anim calcmode="lin" valueType="num">
                                      <p:cBhvr>
                                        <p:cTn id="46" dur="10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276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7651">
                                            <p:txEl>
                                              <p:pRg st="6" end="6"/>
                                            </p:txEl>
                                          </p:spTgt>
                                        </p:tgtEl>
                                        <p:attrNameLst>
                                          <p:attrName>style.visibility</p:attrName>
                                        </p:attrNameLst>
                                      </p:cBhvr>
                                      <p:to>
                                        <p:strVal val="visible"/>
                                      </p:to>
                                    </p:set>
                                    <p:animEffect transition="in" filter="fade">
                                      <p:cBhvr>
                                        <p:cTn id="52" dur="1000"/>
                                        <p:tgtEl>
                                          <p:spTgt spid="27651">
                                            <p:txEl>
                                              <p:pRg st="6" end="6"/>
                                            </p:txEl>
                                          </p:spTgt>
                                        </p:tgtEl>
                                      </p:cBhvr>
                                    </p:animEffect>
                                    <p:anim calcmode="lin" valueType="num">
                                      <p:cBhvr>
                                        <p:cTn id="53" dur="10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76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7651">
                                            <p:txEl>
                                              <p:pRg st="7" end="7"/>
                                            </p:txEl>
                                          </p:spTgt>
                                        </p:tgtEl>
                                        <p:attrNameLst>
                                          <p:attrName>style.visibility</p:attrName>
                                        </p:attrNameLst>
                                      </p:cBhvr>
                                      <p:to>
                                        <p:strVal val="visible"/>
                                      </p:to>
                                    </p:set>
                                    <p:animEffect transition="in" filter="fade">
                                      <p:cBhvr>
                                        <p:cTn id="59" dur="1000"/>
                                        <p:tgtEl>
                                          <p:spTgt spid="27651">
                                            <p:txEl>
                                              <p:pRg st="7" end="7"/>
                                            </p:txEl>
                                          </p:spTgt>
                                        </p:tgtEl>
                                      </p:cBhvr>
                                    </p:animEffect>
                                    <p:anim calcmode="lin" valueType="num">
                                      <p:cBhvr>
                                        <p:cTn id="60" dur="10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27651">
                                            <p:txEl>
                                              <p:pRg st="7" end="7"/>
                                            </p:txEl>
                                          </p:spTgt>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27651">
                                            <p:txEl>
                                              <p:pRg st="8" end="8"/>
                                            </p:txEl>
                                          </p:spTgt>
                                        </p:tgtEl>
                                        <p:attrNameLst>
                                          <p:attrName>style.visibility</p:attrName>
                                        </p:attrNameLst>
                                      </p:cBhvr>
                                      <p:to>
                                        <p:strVal val="visible"/>
                                      </p:to>
                                    </p:set>
                                    <p:animEffect transition="in" filter="fade">
                                      <p:cBhvr>
                                        <p:cTn id="64" dur="1000"/>
                                        <p:tgtEl>
                                          <p:spTgt spid="27651">
                                            <p:txEl>
                                              <p:pRg st="8" end="8"/>
                                            </p:txEl>
                                          </p:spTgt>
                                        </p:tgtEl>
                                      </p:cBhvr>
                                    </p:animEffect>
                                    <p:anim calcmode="lin" valueType="num">
                                      <p:cBhvr>
                                        <p:cTn id="65" dur="10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27651">
                                            <p:txEl>
                                              <p:pRg st="8" end="8"/>
                                            </p:txEl>
                                          </p:spTgt>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7651">
                                            <p:txEl>
                                              <p:pRg st="9" end="9"/>
                                            </p:txEl>
                                          </p:spTgt>
                                        </p:tgtEl>
                                        <p:attrNameLst>
                                          <p:attrName>style.visibility</p:attrName>
                                        </p:attrNameLst>
                                      </p:cBhvr>
                                      <p:to>
                                        <p:strVal val="visible"/>
                                      </p:to>
                                    </p:set>
                                    <p:animEffect transition="in" filter="fade">
                                      <p:cBhvr>
                                        <p:cTn id="69" dur="1000"/>
                                        <p:tgtEl>
                                          <p:spTgt spid="27651">
                                            <p:txEl>
                                              <p:pRg st="9" end="9"/>
                                            </p:txEl>
                                          </p:spTgt>
                                        </p:tgtEl>
                                      </p:cBhvr>
                                    </p:animEffect>
                                    <p:anim calcmode="lin" valueType="num">
                                      <p:cBhvr>
                                        <p:cTn id="70" dur="10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2765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4000" dirty="0"/>
              <a:t>Renaissance and Reformation</a:t>
            </a:r>
            <a:br>
              <a:rPr lang="en-US" altLang="en-US" sz="4000" dirty="0"/>
            </a:br>
            <a:r>
              <a:rPr lang="en-US" altLang="en-US" sz="2000" dirty="0" smtClean="0"/>
              <a:t>(began </a:t>
            </a:r>
            <a:r>
              <a:rPr lang="en-US" altLang="en-US" sz="2000" dirty="0"/>
              <a:t>in the 15</a:t>
            </a:r>
            <a:r>
              <a:rPr lang="en-US" altLang="en-US" sz="2000" baseline="30000" dirty="0"/>
              <a:t>th</a:t>
            </a:r>
            <a:r>
              <a:rPr lang="en-US" altLang="en-US" sz="2000" dirty="0"/>
              <a:t> Century</a:t>
            </a:r>
            <a:r>
              <a:rPr lang="en-US" altLang="en-US" sz="2000" dirty="0" smtClean="0"/>
              <a:t>)</a:t>
            </a:r>
            <a:endParaRPr lang="en-US" altLang="en-US" sz="4000" dirty="0"/>
          </a:p>
        </p:txBody>
      </p:sp>
      <p:sp>
        <p:nvSpPr>
          <p:cNvPr id="29699" name="Rectangle 3"/>
          <p:cNvSpPr>
            <a:spLocks noGrp="1" noChangeArrowheads="1"/>
          </p:cNvSpPr>
          <p:nvPr>
            <p:ph idx="1"/>
          </p:nvPr>
        </p:nvSpPr>
        <p:spPr>
          <a:xfrm>
            <a:off x="1154954" y="2603500"/>
            <a:ext cx="9530463" cy="3416300"/>
          </a:xfrm>
          <a:noFill/>
        </p:spPr>
        <p:txBody>
          <a:bodyPr/>
          <a:lstStyle/>
          <a:p>
            <a:pPr eaLnBrk="1" hangingPunct="1"/>
            <a:r>
              <a:rPr lang="en-US" altLang="en-US" dirty="0" smtClean="0">
                <a:latin typeface="Arial" panose="020B0604020202020204" pitchFamily="34" charset="0"/>
                <a:cs typeface="Arial" panose="020B0604020202020204" pitchFamily="34" charset="0"/>
              </a:rPr>
              <a:t>Further contributions to Theatre were made by Italians through the development of the proscenium, or “picture frame stage”.</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309043754"/>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800" decel="100000"/>
                                        <p:tgtEl>
                                          <p:spTgt spid="29698"/>
                                        </p:tgtEl>
                                      </p:cBhvr>
                                    </p:animEffect>
                                    <p:anim calcmode="lin" valueType="num">
                                      <p:cBhvr>
                                        <p:cTn id="8" dur="800" decel="100000" fill="hold"/>
                                        <p:tgtEl>
                                          <p:spTgt spid="29698"/>
                                        </p:tgtEl>
                                        <p:attrNameLst>
                                          <p:attrName>style.rotation</p:attrName>
                                        </p:attrNameLst>
                                      </p:cBhvr>
                                      <p:tavLst>
                                        <p:tav tm="0">
                                          <p:val>
                                            <p:fltVal val="-90"/>
                                          </p:val>
                                        </p:tav>
                                        <p:tav tm="100000">
                                          <p:val>
                                            <p:fltVal val="0"/>
                                          </p:val>
                                        </p:tav>
                                      </p:tavLst>
                                    </p:anim>
                                    <p:anim calcmode="lin" valueType="num">
                                      <p:cBhvr>
                                        <p:cTn id="9" dur="800" decel="100000" fill="hold"/>
                                        <p:tgtEl>
                                          <p:spTgt spid="29698"/>
                                        </p:tgtEl>
                                        <p:attrNameLst>
                                          <p:attrName>ppt_x</p:attrName>
                                        </p:attrNameLst>
                                      </p:cBhvr>
                                      <p:tavLst>
                                        <p:tav tm="0">
                                          <p:val>
                                            <p:strVal val="#ppt_x+0.4"/>
                                          </p:val>
                                        </p:tav>
                                        <p:tav tm="100000">
                                          <p:val>
                                            <p:strVal val="#ppt_x-0.05"/>
                                          </p:val>
                                        </p:tav>
                                      </p:tavLst>
                                    </p:anim>
                                    <p:anim calcmode="lin" valueType="num">
                                      <p:cBhvr>
                                        <p:cTn id="10" dur="800" decel="100000" fill="hold"/>
                                        <p:tgtEl>
                                          <p:spTgt spid="296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6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69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9699">
                                            <p:txEl>
                                              <p:pRg st="0" end="0"/>
                                            </p:txEl>
                                          </p:spTgt>
                                        </p:tgtEl>
                                        <p:attrNameLst>
                                          <p:attrName>style.visibility</p:attrName>
                                        </p:attrNameLst>
                                      </p:cBhvr>
                                      <p:to>
                                        <p:strVal val="visible"/>
                                      </p:to>
                                    </p:set>
                                    <p:animEffect transition="in" filter="fade">
                                      <p:cBhvr>
                                        <p:cTn id="17" dur="1000"/>
                                        <p:tgtEl>
                                          <p:spTgt spid="29699">
                                            <p:txEl>
                                              <p:pRg st="0" end="0"/>
                                            </p:txEl>
                                          </p:spTgt>
                                        </p:tgtEl>
                                      </p:cBhvr>
                                    </p:animEffect>
                                    <p:anim calcmode="lin" valueType="num">
                                      <p:cBhvr>
                                        <p:cTn id="1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TotalTime>
  <Words>2372</Words>
  <Application>Microsoft Office PowerPoint</Application>
  <PresentationFormat>Widescreen</PresentationFormat>
  <Paragraphs>190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A History of the Theatre</vt:lpstr>
      <vt:lpstr>GREEK THEATRE (From 7th Century B.C.E)</vt:lpstr>
      <vt:lpstr>Greek Theatre –  The creation of Character</vt:lpstr>
      <vt:lpstr>ROMAN THEATRE (From approximately the 4th Century B.C.E)</vt:lpstr>
      <vt:lpstr>ROMAN THEATRE</vt:lpstr>
      <vt:lpstr>Medieval European Theatre (began in the 5th Century)</vt:lpstr>
      <vt:lpstr>Medieval European Theatre</vt:lpstr>
      <vt:lpstr>Commedia Dell’Arte (began in the 14th Century)</vt:lpstr>
      <vt:lpstr>Renaissance and Reformation (began in the 15th Century)</vt:lpstr>
      <vt:lpstr>Renaissance and Reformation England’s Contribution</vt:lpstr>
      <vt:lpstr>Renaissance and Reformation England’s Experience</vt:lpstr>
      <vt:lpstr>Renaissance and Reformation Theatre is Threatened </vt:lpstr>
      <vt:lpstr>Elizabethan Theatre (16th Century) A Theatre “God” is Born</vt:lpstr>
      <vt:lpstr>The Republic and The Restoration (Approximately began in the 17th Century)</vt:lpstr>
      <vt:lpstr>18th Century Theatre </vt:lpstr>
      <vt:lpstr>18th Century Theatre David Garrick</vt:lpstr>
      <vt:lpstr>19th Century Theatre Lighting and Stage Advancements</vt:lpstr>
      <vt:lpstr>19th Century Theatre Melodrama</vt:lpstr>
      <vt:lpstr>19th Century Theatre “The Era of Theatre Greats”</vt:lpstr>
      <vt:lpstr>What is Realism?</vt:lpstr>
      <vt:lpstr>Beginnings of the Movement:</vt:lpstr>
      <vt:lpstr>Contributors to Realism</vt:lpstr>
      <vt:lpstr>Characteristics of Realism</vt:lpstr>
      <vt:lpstr>Realism Seen in ‘A Doll’s House’ </vt:lpstr>
      <vt:lpstr>Thematic References including Realism</vt:lpstr>
      <vt:lpstr>Question One</vt:lpstr>
      <vt:lpstr>Question Two</vt:lpstr>
      <vt:lpstr>Works cited</vt:lpstr>
    </vt:vector>
  </TitlesOfParts>
  <Company>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Realism</dc:title>
  <dc:creator>Caryn Jones</dc:creator>
  <cp:keywords>Resource 4 History of the theatre</cp:keywords>
  <cp:lastModifiedBy>Michiko Ishiguro</cp:lastModifiedBy>
  <cp:revision>22</cp:revision>
  <dcterms:created xsi:type="dcterms:W3CDTF">2018-09-02T02:45:00Z</dcterms:created>
  <dcterms:modified xsi:type="dcterms:W3CDTF">2018-12-06T04:48:24Z</dcterms:modified>
</cp:coreProperties>
</file>