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17C7-B787-4E50-994D-5E804113A1E9}" type="datetime4">
              <a:rPr lang="en-US" smtClean="0"/>
              <a:pPr/>
              <a:t>May 31,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14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7A28-FA93-4136-BDC1-BCCB2687E678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FBC0-13B8-4B1E-B170-BBEED4A77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3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7A28-FA93-4136-BDC1-BCCB2687E678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FBC0-13B8-4B1E-B170-BBEED4A77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7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D68B-21AC-438B-BECE-4F17DA129F19}" type="datetime4">
              <a:rPr lang="en-US" smtClean="0"/>
              <a:pPr/>
              <a:t>May 31,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76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FCF-2EA5-4FF5-AF14-1CA9C8854AAB}" type="datetime4">
              <a:rPr lang="en-US" smtClean="0"/>
              <a:pPr/>
              <a:t>May 31,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89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781C6-1634-4A56-B2BE-62150BE83935}" type="datetime4">
              <a:rPr lang="en-US" smtClean="0"/>
              <a:pPr/>
              <a:t>May 31,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1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2AC2-3C75-4F5F-A929-48958086FE36}" type="datetime4">
              <a:rPr lang="en-US" smtClean="0"/>
              <a:pPr/>
              <a:t>May 31, 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1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9CF4-4C1A-45DC-BADA-6EFF91CB9ABB}" type="datetime4">
              <a:rPr lang="en-US" smtClean="0"/>
              <a:pPr/>
              <a:t>May 31, 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09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51C0-B478-4858-ABC7-96406A1C0480}" type="datetime4">
              <a:rPr lang="en-US" smtClean="0"/>
              <a:pPr/>
              <a:t>May 31, 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13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41A-9D94-4BD6-862F-F651067079BC}" type="datetime4">
              <a:rPr lang="en-US" smtClean="0"/>
              <a:pPr/>
              <a:t>May 31,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879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0C02-0EF4-4745-9D82-E8D3F59464E3}" type="datetime4">
              <a:rPr lang="en-US" smtClean="0"/>
              <a:pPr/>
              <a:t>May 31,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1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67800-479D-41B0-B3F2-2DCE95BA1381}" type="datetime4">
              <a:rPr lang="en-US" smtClean="0"/>
              <a:pPr/>
              <a:t>May 31,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95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83765" y="2238375"/>
            <a:ext cx="5991411" cy="854075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Felix, Banishment &amp; the Isle of Noises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65400" y="3553460"/>
            <a:ext cx="4013200" cy="428625"/>
          </a:xfrm>
        </p:spPr>
        <p:txBody>
          <a:bodyPr/>
          <a:lstStyle/>
          <a:p>
            <a:r>
              <a:rPr lang="en-US" sz="1800" b="1" dirty="0" smtClean="0">
                <a:latin typeface="Arial"/>
                <a:cs typeface="Arial"/>
              </a:rPr>
              <a:t>~ Making Connections ~</a:t>
            </a:r>
            <a:endParaRPr lang="en-US" sz="18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113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After </a:t>
            </a:r>
            <a:r>
              <a:rPr lang="en-US" dirty="0" smtClean="0">
                <a:latin typeface="Arial"/>
                <a:cs typeface="Arial"/>
              </a:rPr>
              <a:t>reading: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54199"/>
            <a:ext cx="8229600" cy="3281426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Arial"/>
                <a:cs typeface="Arial"/>
              </a:rPr>
              <a:t>h</a:t>
            </a:r>
            <a:r>
              <a:rPr lang="en-US" sz="3000" dirty="0" smtClean="0">
                <a:latin typeface="Arial"/>
                <a:cs typeface="Arial"/>
              </a:rPr>
              <a:t>ow </a:t>
            </a:r>
            <a:r>
              <a:rPr lang="en-US" sz="3000" dirty="0" smtClean="0">
                <a:latin typeface="Arial"/>
                <a:cs typeface="Arial"/>
              </a:rPr>
              <a:t>does Felix’s ‘banishment’ play out in comparison to Prospero’s?</a:t>
            </a:r>
          </a:p>
          <a:p>
            <a:r>
              <a:rPr lang="en-US" sz="3000" dirty="0">
                <a:latin typeface="Arial"/>
                <a:cs typeface="Arial"/>
              </a:rPr>
              <a:t>w</a:t>
            </a:r>
            <a:r>
              <a:rPr lang="en-US" sz="3000" dirty="0" smtClean="0">
                <a:latin typeface="Arial"/>
                <a:cs typeface="Arial"/>
              </a:rPr>
              <a:t>hat </a:t>
            </a:r>
            <a:r>
              <a:rPr lang="en-US" sz="3000" dirty="0" smtClean="0">
                <a:latin typeface="Arial"/>
                <a:cs typeface="Arial"/>
              </a:rPr>
              <a:t>connections are there?</a:t>
            </a:r>
          </a:p>
          <a:p>
            <a:r>
              <a:rPr lang="en-US" sz="3000" dirty="0">
                <a:latin typeface="Arial"/>
                <a:cs typeface="Arial"/>
              </a:rPr>
              <a:t>w</a:t>
            </a:r>
            <a:r>
              <a:rPr lang="en-US" sz="3000" dirty="0" smtClean="0">
                <a:latin typeface="Arial"/>
                <a:cs typeface="Arial"/>
              </a:rPr>
              <a:t>hat </a:t>
            </a:r>
            <a:r>
              <a:rPr lang="en-US" sz="3000" dirty="0" smtClean="0">
                <a:latin typeface="Arial"/>
                <a:cs typeface="Arial"/>
              </a:rPr>
              <a:t>divergences?</a:t>
            </a:r>
          </a:p>
          <a:p>
            <a:r>
              <a:rPr lang="en-US" sz="3000" dirty="0">
                <a:latin typeface="Arial"/>
                <a:cs typeface="Arial"/>
              </a:rPr>
              <a:t>i</a:t>
            </a:r>
            <a:r>
              <a:rPr lang="en-US" sz="3000" smtClean="0">
                <a:latin typeface="Arial"/>
                <a:cs typeface="Arial"/>
              </a:rPr>
              <a:t>s </a:t>
            </a:r>
            <a:r>
              <a:rPr lang="en-US" sz="3000" dirty="0" smtClean="0">
                <a:latin typeface="Arial"/>
                <a:cs typeface="Arial"/>
              </a:rPr>
              <a:t>this his ‘island’, or is this the boat, adrift in rough seas?</a:t>
            </a:r>
            <a:endParaRPr lang="en-US" sz="3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706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/>
          <p:cNvSpPr>
            <a:spLocks noGrp="1"/>
          </p:cNvSpPr>
          <p:nvPr>
            <p:ph type="title"/>
          </p:nvPr>
        </p:nvSpPr>
        <p:spPr>
          <a:xfrm>
            <a:off x="2601912" y="185650"/>
            <a:ext cx="4114800" cy="70104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Old version of Prospero</a:t>
            </a:r>
            <a:endParaRPr lang="en-AU" dirty="0"/>
          </a:p>
        </p:txBody>
      </p:sp>
      <p:pic>
        <p:nvPicPr>
          <p:cNvPr id="2" name="Picture 1" descr="image of an older theatrical version of Prosper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87" y="1182531"/>
            <a:ext cx="4238625" cy="48658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1500" y="6048375"/>
            <a:ext cx="5635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An older theatrical version of Prospero, with book and staff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917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/>
          <p:cNvSpPr>
            <a:spLocks noGrp="1"/>
          </p:cNvSpPr>
          <p:nvPr>
            <p:ph type="title"/>
          </p:nvPr>
        </p:nvSpPr>
        <p:spPr>
          <a:xfrm>
            <a:off x="2546349" y="214644"/>
            <a:ext cx="4114800" cy="70104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New version of </a:t>
            </a:r>
            <a:r>
              <a:rPr lang="en-AU" dirty="0" err="1" smtClean="0"/>
              <a:t>prospero</a:t>
            </a:r>
            <a:endParaRPr lang="en-AU" dirty="0"/>
          </a:p>
        </p:txBody>
      </p:sp>
      <p:pic>
        <p:nvPicPr>
          <p:cNvPr id="2" name="Picture 1" descr="A more recent theatrical version of Prosper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99" y="1089585"/>
            <a:ext cx="8191500" cy="49149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812" y="6004485"/>
            <a:ext cx="6111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A more recent theatrical version, hermit-like </a:t>
            </a:r>
            <a:r>
              <a:rPr lang="mr-IN" dirty="0" smtClean="0">
                <a:latin typeface="Arial"/>
                <a:cs typeface="Arial"/>
              </a:rPr>
              <a:t>–</a:t>
            </a:r>
            <a:r>
              <a:rPr lang="en-US" dirty="0" smtClean="0">
                <a:latin typeface="Arial"/>
                <a:cs typeface="Arial"/>
              </a:rPr>
              <a:t> ringed in by light.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008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Felix’s </a:t>
            </a:r>
            <a:r>
              <a:rPr lang="en-US" dirty="0" smtClean="0">
                <a:latin typeface="Arial"/>
                <a:cs typeface="Arial"/>
              </a:rPr>
              <a:t>performance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28588"/>
            <a:ext cx="8229600" cy="4848412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latin typeface="Arial"/>
                <a:cs typeface="Arial"/>
              </a:rPr>
              <a:t>“By choosing this shack and the privations that would come with it, he would of course be sulking. He’d be hair-shirting himself, playing the flagellant, the hermit. </a:t>
            </a:r>
            <a:r>
              <a:rPr lang="en-US" b="1" i="1" dirty="0" smtClean="0">
                <a:latin typeface="Arial"/>
                <a:cs typeface="Arial"/>
              </a:rPr>
              <a:t>Watch me suffer</a:t>
            </a:r>
            <a:r>
              <a:rPr lang="en-US" b="1" dirty="0" smtClean="0">
                <a:latin typeface="Arial"/>
                <a:cs typeface="Arial"/>
              </a:rPr>
              <a:t>. He recognised his own act, an act with no audience but himself. It was childish, this self-willed moping. He was not being grown-up.”</a:t>
            </a:r>
          </a:p>
          <a:p>
            <a:endParaRPr lang="en-US" dirty="0" smtClean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Page </a:t>
            </a:r>
            <a:r>
              <a:rPr lang="en-US" dirty="0" smtClean="0">
                <a:latin typeface="Arial"/>
                <a:cs typeface="Arial"/>
              </a:rPr>
              <a:t>31-2</a:t>
            </a:r>
          </a:p>
          <a:p>
            <a:pPr algn="l"/>
            <a:endParaRPr lang="en-US" dirty="0">
              <a:latin typeface="Arial"/>
              <a:cs typeface="Arial"/>
            </a:endParaRPr>
          </a:p>
          <a:p>
            <a:pPr lvl="1" indent="-342900"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Consider how this focalisation of Felix’s point of view relates to the themes of ‘life as performance’ but also ‘imprisonment’.</a:t>
            </a:r>
          </a:p>
          <a:p>
            <a:pPr lvl="1" indent="-342900"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Is this a comment on Prospero in ‘The Tempest’? How does this performative realisation adhere here to the Postmodern notion of no story being ‘new’?</a:t>
            </a:r>
          </a:p>
          <a:p>
            <a:pPr lvl="1" indent="-342900"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Does this realisation give Felix more authority that his predecessor, Prospero, in that he possesses more self awareness?</a:t>
            </a:r>
          </a:p>
          <a:p>
            <a:pPr lvl="1" indent="-342900"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How can we describe the ‘Tempest’-’Hag-Seed’ convo at this point?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041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Miranda</a:t>
            </a:r>
            <a:r>
              <a:rPr lang="en-AU" dirty="0" smtClean="0">
                <a:latin typeface="Arial"/>
                <a:cs typeface="Arial"/>
              </a:rPr>
              <a:t> </a:t>
            </a:r>
            <a:r>
              <a:rPr lang="en-AU" dirty="0" smtClean="0">
                <a:latin typeface="Arial"/>
                <a:cs typeface="Arial"/>
              </a:rPr>
              <a:t>as </a:t>
            </a:r>
            <a:r>
              <a:rPr lang="en-AU" dirty="0" smtClean="0">
                <a:latin typeface="Arial"/>
                <a:cs typeface="Arial"/>
              </a:rPr>
              <a:t>dissonance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>
                <a:latin typeface="Arial"/>
                <a:cs typeface="Arial"/>
              </a:rPr>
              <a:t>“And the photo of his Miranda, of course. He always kept it near him</a:t>
            </a:r>
            <a:r>
              <a:rPr lang="mr-IN" b="1" dirty="0" smtClean="0">
                <a:latin typeface="Arial"/>
                <a:cs typeface="Arial"/>
              </a:rPr>
              <a:t>…</a:t>
            </a:r>
            <a:endParaRPr lang="en-AU" b="1" dirty="0" smtClean="0">
              <a:latin typeface="Arial"/>
              <a:cs typeface="Arial"/>
            </a:endParaRPr>
          </a:p>
          <a:p>
            <a:r>
              <a:rPr lang="en-AU" b="1" dirty="0" smtClean="0">
                <a:latin typeface="Arial"/>
                <a:cs typeface="Arial"/>
              </a:rPr>
              <a:t>And now she would have to stay locked behind the glass, because, with the destruction of his </a:t>
            </a:r>
            <a:r>
              <a:rPr lang="en-AU" b="1" i="1" dirty="0" smtClean="0">
                <a:latin typeface="Arial"/>
                <a:cs typeface="Arial"/>
              </a:rPr>
              <a:t>Tempest</a:t>
            </a:r>
            <a:r>
              <a:rPr lang="en-AU" b="1" dirty="0" smtClean="0">
                <a:latin typeface="Arial"/>
                <a:cs typeface="Arial"/>
              </a:rPr>
              <a:t>, the new Miranda </a:t>
            </a:r>
            <a:r>
              <a:rPr lang="mr-IN" b="1" dirty="0" smtClean="0">
                <a:latin typeface="Arial"/>
                <a:cs typeface="Arial"/>
              </a:rPr>
              <a:t>–</a:t>
            </a:r>
            <a:r>
              <a:rPr lang="en-AU" b="1" dirty="0" smtClean="0">
                <a:latin typeface="Arial"/>
                <a:cs typeface="Arial"/>
              </a:rPr>
              <a:t> the Miranda that he’d been intending to create, or possibly to resurrect </a:t>
            </a:r>
            <a:r>
              <a:rPr lang="mr-IN" b="1" dirty="0" smtClean="0">
                <a:latin typeface="Arial"/>
                <a:cs typeface="Arial"/>
              </a:rPr>
              <a:t>–</a:t>
            </a:r>
            <a:r>
              <a:rPr lang="en-AU" b="1" dirty="0" smtClean="0">
                <a:latin typeface="Arial"/>
                <a:cs typeface="Arial"/>
              </a:rPr>
              <a:t> was dead in the water.”</a:t>
            </a:r>
          </a:p>
          <a:p>
            <a:pPr lvl="1" indent="-342900">
              <a:buFontTx/>
              <a:buChar char="-"/>
            </a:pPr>
            <a:endParaRPr lang="en-AU" dirty="0" smtClean="0">
              <a:latin typeface="Arial"/>
              <a:cs typeface="Arial"/>
            </a:endParaRPr>
          </a:p>
          <a:p>
            <a:pPr lvl="1" indent="-342900">
              <a:buFontTx/>
              <a:buChar char="-"/>
            </a:pPr>
            <a:r>
              <a:rPr lang="en-AU" dirty="0" smtClean="0">
                <a:latin typeface="Arial"/>
                <a:cs typeface="Arial"/>
              </a:rPr>
              <a:t>Page </a:t>
            </a:r>
            <a:r>
              <a:rPr lang="en-AU" dirty="0" smtClean="0">
                <a:latin typeface="Arial"/>
                <a:cs typeface="Arial"/>
              </a:rPr>
              <a:t>32-3</a:t>
            </a:r>
          </a:p>
          <a:p>
            <a:pPr lvl="1" indent="-342900">
              <a:buFontTx/>
              <a:buChar char="-"/>
            </a:pPr>
            <a:endParaRPr lang="en-AU" dirty="0">
              <a:latin typeface="Arial"/>
              <a:cs typeface="Arial"/>
            </a:endParaRPr>
          </a:p>
          <a:p>
            <a:pPr lvl="1" indent="-342900">
              <a:buFontTx/>
              <a:buChar char="-"/>
            </a:pPr>
            <a:r>
              <a:rPr lang="en-AU" dirty="0" smtClean="0">
                <a:latin typeface="Arial"/>
                <a:cs typeface="Arial"/>
              </a:rPr>
              <a:t>Debate why Atwood appropriates Miranda as a dead child who continues to grow as a figment of Felix’s imagination. How does this comment on the theme of imprisonment?</a:t>
            </a:r>
          </a:p>
          <a:p>
            <a:pPr lvl="1" indent="-342900">
              <a:buFontTx/>
              <a:buChar char="-"/>
            </a:pPr>
            <a:r>
              <a:rPr lang="en-AU" dirty="0" smtClean="0">
                <a:latin typeface="Arial"/>
                <a:cs typeface="Arial"/>
              </a:rPr>
              <a:t>What changes about the narrative with Miranda becoming a memory that Felix seeks to ‘resurrect’ and perhaps ‘heal’ by staging his own ‘Tempest’?</a:t>
            </a:r>
          </a:p>
          <a:p>
            <a:pPr lvl="1" indent="-342900">
              <a:buFontTx/>
              <a:buChar char="-"/>
            </a:pPr>
            <a:r>
              <a:rPr lang="en-AU" dirty="0" smtClean="0">
                <a:latin typeface="Arial"/>
                <a:cs typeface="Arial"/>
              </a:rPr>
              <a:t>Consider this difference as a ‘dissonance’ between the texts. Debate why Atwood strikes this point of difference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AU" dirty="0" smtClean="0">
                <a:latin typeface="Arial"/>
                <a:cs typeface="Arial"/>
              </a:rPr>
              <a:t>to what end?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540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1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Felix, Banishment &amp;amp; the Isle of Noise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After reading: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Old version of Prospero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New version of prospero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Felix’s performance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Miranda as dissonance&amp;quot;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395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Felix, Banishment &amp; the Isle of Noises</vt:lpstr>
      <vt:lpstr>After reading:</vt:lpstr>
      <vt:lpstr>Old version of Prospero</vt:lpstr>
      <vt:lpstr>New version of prospero</vt:lpstr>
      <vt:lpstr>Felix’s performance</vt:lpstr>
      <vt:lpstr>Miranda as dissonance</vt:lpstr>
    </vt:vector>
  </TitlesOfParts>
  <Company>NSW Department of Education and Communities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Felix, Banishment &amp; the Isle of Noises</dc:title>
  <dc:creator>Michael Cox</dc:creator>
  <cp:lastModifiedBy>Martin, Rowena</cp:lastModifiedBy>
  <cp:revision>10</cp:revision>
  <dcterms:created xsi:type="dcterms:W3CDTF">2017-07-21T04:13:35Z</dcterms:created>
  <dcterms:modified xsi:type="dcterms:W3CDTF">2018-05-31T01:29:18Z</dcterms:modified>
</cp:coreProperties>
</file>