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9" r:id="rId4"/>
    <p:sldId id="258" r:id="rId5"/>
    <p:sldId id="261" r:id="rId6"/>
    <p:sldId id="262" r:id="rId7"/>
    <p:sldId id="263" r:id="rId8"/>
  </p:sldIdLst>
  <p:sldSz cx="9144000" cy="6858000" type="screen4x3"/>
  <p:notesSz cx="6858000" cy="9144000"/>
  <p:custDataLst>
    <p:tags r:id="rId9"/>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7" d="100"/>
          <a:sy n="107" d="100"/>
        </p:scale>
        <p:origin x="-1098"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AU"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AU" smtClean="0"/>
              <a:t>Click to edit Master subtitle style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150421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9062573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AU"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856827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idx="1"/>
          </p:nvPr>
        </p:nvSpPr>
        <p:spPr/>
        <p:txBody>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207373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AU"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AU" smtClean="0"/>
              <a:t>Click to edit Master text styles</a:t>
            </a:r>
          </a:p>
        </p:txBody>
      </p:sp>
      <p:sp>
        <p:nvSpPr>
          <p:cNvPr id="4" name="Date Placeholder 3"/>
          <p:cNvSpPr>
            <a:spLocks noGrp="1"/>
          </p:cNvSpPr>
          <p:nvPr>
            <p:ph type="dt" sz="half" idx="10"/>
          </p:nvPr>
        </p:nvSpPr>
        <p:spPr/>
        <p:txBody>
          <a:bodyPr/>
          <a:lstStyle/>
          <a:p>
            <a:fld id="{6BFECD78-3C8E-49F2-8FAB-59489D168ABB}" type="datetimeFigureOut">
              <a:rPr lang="en-US" smtClean="0"/>
              <a:t>5/31/2018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1518891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932965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AU"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AU"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5/31/2018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071033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Click to edit Master title style</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5/31/2018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007699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5/31/2018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24771342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AU"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3853961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AU"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AU" smtClean="0"/>
              <a:t>Click to edit Master text styles</a:t>
            </a:r>
          </a:p>
        </p:txBody>
      </p:sp>
      <p:sp>
        <p:nvSpPr>
          <p:cNvPr id="5" name="Date Placeholder 4"/>
          <p:cNvSpPr>
            <a:spLocks noGrp="1"/>
          </p:cNvSpPr>
          <p:nvPr>
            <p:ph type="dt" sz="half" idx="10"/>
          </p:nvPr>
        </p:nvSpPr>
        <p:spPr/>
        <p:txBody>
          <a:bodyPr/>
          <a:lstStyle/>
          <a:p>
            <a:fld id="{6BFECD78-3C8E-49F2-8FAB-59489D168ABB}" type="datetimeFigureOut">
              <a:rPr lang="en-US" smtClean="0"/>
              <a:t>5/31/2018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a:t>
            </a:fld>
            <a:endParaRPr lang="en-US"/>
          </a:p>
        </p:txBody>
      </p:sp>
    </p:spTree>
    <p:extLst>
      <p:ext uri="{BB962C8B-B14F-4D97-AF65-F5344CB8AC3E}">
        <p14:creationId xmlns:p14="http://schemas.microsoft.com/office/powerpoint/2010/main" val="1520170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AU"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AU" smtClean="0"/>
              <a:t>Click to edit Master text styles</a:t>
            </a:r>
          </a:p>
          <a:p>
            <a:pPr lvl="1"/>
            <a:r>
              <a:rPr lang="en-AU" smtClean="0"/>
              <a:t>Second level</a:t>
            </a:r>
          </a:p>
          <a:p>
            <a:pPr lvl="2"/>
            <a:r>
              <a:rPr lang="en-AU" smtClean="0"/>
              <a:t>Third level</a:t>
            </a:r>
          </a:p>
          <a:p>
            <a:pPr lvl="3"/>
            <a:r>
              <a:rPr lang="en-AU" smtClean="0"/>
              <a:t>Fourth level</a:t>
            </a:r>
          </a:p>
          <a:p>
            <a:pPr lvl="4"/>
            <a:r>
              <a:rPr lang="en-AU"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5/31/2018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a:t>
            </a:fld>
            <a:endParaRPr lang="en-US"/>
          </a:p>
        </p:txBody>
      </p:sp>
    </p:spTree>
    <p:extLst>
      <p:ext uri="{BB962C8B-B14F-4D97-AF65-F5344CB8AC3E}">
        <p14:creationId xmlns:p14="http://schemas.microsoft.com/office/powerpoint/2010/main" val="35388509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572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b="0" i="0" u="none"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a:cs typeface="Arial"/>
              </a:rPr>
              <a:t>Postmodern </a:t>
            </a:r>
            <a:r>
              <a:rPr lang="en-US" dirty="0" smtClean="0">
                <a:latin typeface="Arial"/>
                <a:cs typeface="Arial"/>
              </a:rPr>
              <a:t>playfulness </a:t>
            </a:r>
            <a:r>
              <a:rPr lang="en-US" dirty="0" smtClean="0">
                <a:latin typeface="Arial"/>
                <a:cs typeface="Arial"/>
              </a:rPr>
              <a:t/>
            </a:r>
            <a:br>
              <a:rPr lang="en-US" dirty="0" smtClean="0">
                <a:latin typeface="Arial"/>
                <a:cs typeface="Arial"/>
              </a:rPr>
            </a:br>
            <a:r>
              <a:rPr lang="en-US" dirty="0" smtClean="0">
                <a:latin typeface="Arial"/>
                <a:cs typeface="Arial"/>
              </a:rPr>
              <a:t>in ‘Hag-Seed’</a:t>
            </a:r>
            <a:endParaRPr lang="en-US" dirty="0">
              <a:latin typeface="Arial"/>
              <a:cs typeface="Arial"/>
            </a:endParaRPr>
          </a:p>
        </p:txBody>
      </p:sp>
      <p:sp>
        <p:nvSpPr>
          <p:cNvPr id="3" name="Subtitle 2"/>
          <p:cNvSpPr>
            <a:spLocks noGrp="1"/>
          </p:cNvSpPr>
          <p:nvPr>
            <p:ph type="subTitle" idx="1"/>
          </p:nvPr>
        </p:nvSpPr>
        <p:spPr/>
        <p:txBody>
          <a:bodyPr/>
          <a:lstStyle/>
          <a:p>
            <a:r>
              <a:rPr lang="en-US" dirty="0" smtClean="0">
                <a:latin typeface="Arial"/>
                <a:cs typeface="Arial"/>
              </a:rPr>
              <a:t>Some key postmodern devices, and analysing the end of the novel</a:t>
            </a:r>
            <a:endParaRPr lang="en-US" dirty="0">
              <a:latin typeface="Arial"/>
              <a:cs typeface="Arial"/>
            </a:endParaRPr>
          </a:p>
        </p:txBody>
      </p:sp>
    </p:spTree>
    <p:extLst>
      <p:ext uri="{BB962C8B-B14F-4D97-AF65-F5344CB8AC3E}">
        <p14:creationId xmlns:p14="http://schemas.microsoft.com/office/powerpoint/2010/main" val="39119192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The Postmodern in ‘Hag-Seed’</a:t>
            </a:r>
            <a:endParaRPr lang="en-US" dirty="0">
              <a:latin typeface="Arial"/>
              <a:cs typeface="Arial"/>
            </a:endParaRPr>
          </a:p>
        </p:txBody>
      </p:sp>
      <p:sp>
        <p:nvSpPr>
          <p:cNvPr id="3" name="Content Placeholder 2"/>
          <p:cNvSpPr>
            <a:spLocks noGrp="1"/>
          </p:cNvSpPr>
          <p:nvPr>
            <p:ph idx="1"/>
          </p:nvPr>
        </p:nvSpPr>
        <p:spPr/>
        <p:txBody>
          <a:bodyPr>
            <a:normAutofit fontScale="77500" lnSpcReduction="20000"/>
          </a:bodyPr>
          <a:lstStyle/>
          <a:p>
            <a:r>
              <a:rPr lang="en-US" dirty="0" smtClean="0">
                <a:latin typeface="Arial"/>
                <a:cs typeface="Arial"/>
              </a:rPr>
              <a:t>John Berger: “Never again shall a single story be told as though it were the only one”</a:t>
            </a:r>
          </a:p>
          <a:p>
            <a:r>
              <a:rPr lang="en-US" dirty="0" smtClean="0">
                <a:latin typeface="Arial"/>
                <a:cs typeface="Arial"/>
              </a:rPr>
              <a:t>Unlike modernist literature, the postmodern rejects the notion of a text’s outright authority over meaning. Atwood’s ‘Hag-Seed’ can usefully be considered within a postmodern framework, especially with regard to what its conversation with ‘The Tempest’ reflects about textual authority, how meaning is made, and the purpose and nature of stories through time</a:t>
            </a:r>
          </a:p>
          <a:p>
            <a:r>
              <a:rPr lang="en-US" dirty="0" smtClean="0">
                <a:latin typeface="Arial"/>
                <a:cs typeface="Arial"/>
              </a:rPr>
              <a:t>Consider how Berger’s above quote reflects the literary conversation between ‘The Tempest’ and ‘Hag-Seed’ in terms of:</a:t>
            </a:r>
            <a:r>
              <a:rPr lang="en-US" dirty="0">
                <a:latin typeface="Arial"/>
                <a:cs typeface="Arial"/>
              </a:rPr>
              <a:t> </a:t>
            </a:r>
            <a:r>
              <a:rPr lang="en-US" dirty="0" smtClean="0">
                <a:latin typeface="Arial"/>
                <a:cs typeface="Arial"/>
              </a:rPr>
              <a:t>ideas, styles, tropes &amp; motifs, context, and the ‘telling’ of stories through time</a:t>
            </a:r>
          </a:p>
        </p:txBody>
      </p:sp>
    </p:spTree>
    <p:extLst>
      <p:ext uri="{BB962C8B-B14F-4D97-AF65-F5344CB8AC3E}">
        <p14:creationId xmlns:p14="http://schemas.microsoft.com/office/powerpoint/2010/main" val="21753063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Intertextuality</a:t>
            </a:r>
            <a:endParaRPr lang="en-US" dirty="0">
              <a:latin typeface="Arial"/>
              <a:cs typeface="Arial"/>
            </a:endParaRPr>
          </a:p>
        </p:txBody>
      </p:sp>
      <p:sp>
        <p:nvSpPr>
          <p:cNvPr id="3" name="Content Placeholder 2"/>
          <p:cNvSpPr>
            <a:spLocks noGrp="1"/>
          </p:cNvSpPr>
          <p:nvPr>
            <p:ph idx="1"/>
          </p:nvPr>
        </p:nvSpPr>
        <p:spPr/>
        <p:txBody>
          <a:bodyPr>
            <a:normAutofit fontScale="92500" lnSpcReduction="20000"/>
          </a:bodyPr>
          <a:lstStyle/>
          <a:p>
            <a:r>
              <a:rPr lang="en-US" dirty="0" smtClean="0">
                <a:latin typeface="Arial"/>
                <a:cs typeface="Arial"/>
              </a:rPr>
              <a:t>‘Hag-Seed’ is an intertextual work at heart. The difficulty in discerning what is direct intertextuality, and what we the reader imply, makes the novel all the more postmodern</a:t>
            </a:r>
          </a:p>
          <a:p>
            <a:r>
              <a:rPr lang="en-US" dirty="0" smtClean="0">
                <a:latin typeface="Arial"/>
                <a:cs typeface="Arial"/>
              </a:rPr>
              <a:t>The arguably novel stands alone as its own narrative, but when read in the framework of its conversation with ‘The Tempest’, the allusions and intertextual transformations/subversions/diversions, are everywhere. Indeed, the more we read the book, the more we discover</a:t>
            </a:r>
            <a:endParaRPr lang="en-US" dirty="0">
              <a:latin typeface="Arial"/>
              <a:cs typeface="Arial"/>
            </a:endParaRPr>
          </a:p>
        </p:txBody>
      </p:sp>
    </p:spTree>
    <p:extLst>
      <p:ext uri="{BB962C8B-B14F-4D97-AF65-F5344CB8AC3E}">
        <p14:creationId xmlns:p14="http://schemas.microsoft.com/office/powerpoint/2010/main" val="35241543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Poioumena</a:t>
            </a:r>
            <a:endParaRPr lang="en-US" dirty="0">
              <a:latin typeface="Arial"/>
              <a:cs typeface="Arial"/>
            </a:endParaRPr>
          </a:p>
        </p:txBody>
      </p:sp>
      <p:sp>
        <p:nvSpPr>
          <p:cNvPr id="3" name="Content Placeholder 2"/>
          <p:cNvSpPr>
            <a:spLocks noGrp="1"/>
          </p:cNvSpPr>
          <p:nvPr>
            <p:ph idx="1"/>
          </p:nvPr>
        </p:nvSpPr>
        <p:spPr>
          <a:xfrm>
            <a:off x="457200" y="1443400"/>
            <a:ext cx="8229600" cy="4891282"/>
          </a:xfrm>
        </p:spPr>
        <p:txBody>
          <a:bodyPr>
            <a:normAutofit fontScale="85000" lnSpcReduction="20000"/>
          </a:bodyPr>
          <a:lstStyle/>
          <a:p>
            <a:r>
              <a:rPr lang="en-US" dirty="0" smtClean="0">
                <a:latin typeface="Arial"/>
                <a:cs typeface="Arial"/>
              </a:rPr>
              <a:t>‘Poioumena’ refers to the use of a meta-fictive element in a text whereby the story itself becomes an account of the story being created/told (E.g. a book about the writing of the book)</a:t>
            </a:r>
          </a:p>
          <a:p>
            <a:r>
              <a:rPr lang="en-US" dirty="0" smtClean="0">
                <a:latin typeface="Arial"/>
                <a:cs typeface="Arial"/>
              </a:rPr>
              <a:t>In ‘Hag-Seed’, there is an element of poioumena in that the novel is centrally about the process of creating a play—of telling a story that has already been told, but which is being re-told for a new context, and in a very different world</a:t>
            </a:r>
          </a:p>
          <a:p>
            <a:r>
              <a:rPr lang="en-US" dirty="0" smtClean="0">
                <a:latin typeface="Arial"/>
                <a:cs typeface="Arial"/>
              </a:rPr>
              <a:t>This device also has another dimension in the context of these texts and their common story, for Shakespeare’s ‘The Tempest’ is often read as a metaphorical reflection on his own process of creating plays and telling stories</a:t>
            </a:r>
            <a:endParaRPr lang="en-US" dirty="0">
              <a:latin typeface="Arial"/>
              <a:cs typeface="Arial"/>
            </a:endParaRPr>
          </a:p>
        </p:txBody>
      </p:sp>
    </p:spTree>
    <p:extLst>
      <p:ext uri="{BB962C8B-B14F-4D97-AF65-F5344CB8AC3E}">
        <p14:creationId xmlns:p14="http://schemas.microsoft.com/office/powerpoint/2010/main" val="40426743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a:cs typeface="Arial"/>
              </a:rPr>
              <a:t>The </a:t>
            </a:r>
            <a:r>
              <a:rPr lang="en-US" dirty="0" smtClean="0">
                <a:latin typeface="Arial"/>
                <a:cs typeface="Arial"/>
              </a:rPr>
              <a:t>hypothetical ‘multiverse</a:t>
            </a:r>
            <a:r>
              <a:rPr lang="en-US" dirty="0" smtClean="0">
                <a:latin typeface="Arial"/>
                <a:cs typeface="Arial"/>
              </a:rPr>
              <a:t>’</a:t>
            </a:r>
            <a:endParaRPr lang="en-US" dirty="0">
              <a:latin typeface="Arial"/>
              <a:cs typeface="Arial"/>
            </a:endParaRPr>
          </a:p>
        </p:txBody>
      </p:sp>
      <p:sp>
        <p:nvSpPr>
          <p:cNvPr id="3" name="Content Placeholder 2"/>
          <p:cNvSpPr>
            <a:spLocks noGrp="1"/>
          </p:cNvSpPr>
          <p:nvPr>
            <p:ph idx="1"/>
          </p:nvPr>
        </p:nvSpPr>
        <p:spPr/>
        <p:txBody>
          <a:bodyPr>
            <a:normAutofit fontScale="85000" lnSpcReduction="10000"/>
          </a:bodyPr>
          <a:lstStyle/>
          <a:p>
            <a:r>
              <a:rPr lang="en-US" dirty="0" smtClean="0">
                <a:latin typeface="Arial"/>
                <a:cs typeface="Arial"/>
              </a:rPr>
              <a:t>Grmusa (2009) explains how postmodern works often “resist systematisation, and offer conclusions that are provisional and hypothetical, always liable to be overturned by yet another interpretation”</a:t>
            </a:r>
          </a:p>
          <a:p>
            <a:r>
              <a:rPr lang="en-US" dirty="0" err="1" smtClean="0">
                <a:latin typeface="Arial"/>
                <a:cs typeface="Arial"/>
              </a:rPr>
              <a:t>Nicol</a:t>
            </a:r>
            <a:r>
              <a:rPr lang="en-US" dirty="0" smtClean="0">
                <a:latin typeface="Arial"/>
                <a:cs typeface="Arial"/>
              </a:rPr>
              <a:t> (2009) explains the common use of “multiverse” in postmodern narrative, where “the universe is replaced by parallel universes</a:t>
            </a:r>
            <a:r>
              <a:rPr lang="mr-IN" dirty="0" smtClean="0">
                <a:latin typeface="Arial"/>
                <a:cs typeface="Arial"/>
              </a:rPr>
              <a:t>…</a:t>
            </a:r>
            <a:r>
              <a:rPr lang="en-AU" dirty="0" smtClean="0">
                <a:latin typeface="Arial"/>
                <a:cs typeface="Arial"/>
              </a:rPr>
              <a:t> It suggests that the space of all fiction, not just the postmodern variety, is ‘virtual reality’ </a:t>
            </a:r>
            <a:r>
              <a:rPr lang="mr-IN" dirty="0" smtClean="0">
                <a:latin typeface="Arial"/>
                <a:cs typeface="Arial"/>
              </a:rPr>
              <a:t>–</a:t>
            </a:r>
            <a:r>
              <a:rPr lang="en-AU" dirty="0" smtClean="0">
                <a:latin typeface="Arial"/>
                <a:cs typeface="Arial"/>
              </a:rPr>
              <a:t> and this has been operational long before computer technology produced its more limited version</a:t>
            </a:r>
            <a:r>
              <a:rPr lang="en-US" dirty="0" smtClean="0">
                <a:latin typeface="Arial"/>
                <a:cs typeface="Arial"/>
              </a:rPr>
              <a:t>”</a:t>
            </a:r>
            <a:endParaRPr lang="en-US" dirty="0">
              <a:latin typeface="Arial"/>
              <a:cs typeface="Arial"/>
            </a:endParaRPr>
          </a:p>
        </p:txBody>
      </p:sp>
    </p:spTree>
    <p:extLst>
      <p:ext uri="{BB962C8B-B14F-4D97-AF65-F5344CB8AC3E}">
        <p14:creationId xmlns:p14="http://schemas.microsoft.com/office/powerpoint/2010/main" val="7301780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800" dirty="0">
                <a:latin typeface="Arial"/>
                <a:cs typeface="Arial"/>
              </a:rPr>
              <a:t>The </a:t>
            </a:r>
            <a:r>
              <a:rPr lang="en-US" sz="3800" dirty="0" smtClean="0">
                <a:latin typeface="Arial"/>
                <a:cs typeface="Arial"/>
              </a:rPr>
              <a:t>multiverses </a:t>
            </a:r>
            <a:r>
              <a:rPr lang="en-US" sz="3800" dirty="0">
                <a:latin typeface="Arial"/>
                <a:cs typeface="Arial"/>
              </a:rPr>
              <a:t>of the Fletcher ‘Teams’</a:t>
            </a:r>
          </a:p>
        </p:txBody>
      </p:sp>
      <p:sp>
        <p:nvSpPr>
          <p:cNvPr id="3" name="Content Placeholder 2"/>
          <p:cNvSpPr>
            <a:spLocks noGrp="1"/>
          </p:cNvSpPr>
          <p:nvPr>
            <p:ph idx="1"/>
          </p:nvPr>
        </p:nvSpPr>
        <p:spPr/>
        <p:txBody>
          <a:bodyPr>
            <a:normAutofit lnSpcReduction="10000"/>
          </a:bodyPr>
          <a:lstStyle/>
          <a:p>
            <a:pPr marL="0" indent="0">
              <a:buNone/>
            </a:pPr>
            <a:r>
              <a:rPr lang="en-US" sz="2500" dirty="0" smtClean="0">
                <a:latin typeface="Arial"/>
                <a:cs typeface="Arial"/>
              </a:rPr>
              <a:t>Felix’s ‘last assignment’ for the Fletcher players is for Team Ariel, Antonio, Gonzalo, Miranda and Hag-Seed to present and justify a vision for how these characters’ lives play out after the events of the play.</a:t>
            </a:r>
          </a:p>
          <a:p>
            <a:pPr marL="0" indent="0">
              <a:buNone/>
            </a:pPr>
            <a:r>
              <a:rPr lang="en-US" sz="2500" dirty="0" smtClean="0">
                <a:latin typeface="Arial"/>
                <a:cs typeface="Arial"/>
              </a:rPr>
              <a:t>This imaginative rendering of ‘stories-beyond-the-play’ creates a </a:t>
            </a:r>
            <a:r>
              <a:rPr lang="en-US" sz="2500" b="1" dirty="0" smtClean="0">
                <a:latin typeface="Arial"/>
                <a:cs typeface="Arial"/>
              </a:rPr>
              <a:t>multiverse</a:t>
            </a:r>
            <a:r>
              <a:rPr lang="en-US" sz="2500" dirty="0" smtClean="0">
                <a:latin typeface="Arial"/>
                <a:cs typeface="Arial"/>
              </a:rPr>
              <a:t> of hypothetical narratives that frame the characters’ lives (beyond the play) in enlightening but also inevitably limited ways. There is much to be said for how these multiverses reflect the trappings of perspective yet the paradoxical freeing power of the storytelling mind, as well as for how they ‘converse’ and interact in their own fictional universe.</a:t>
            </a:r>
            <a:endParaRPr lang="en-US" sz="2500" dirty="0">
              <a:latin typeface="Arial"/>
              <a:cs typeface="Arial"/>
            </a:endParaRPr>
          </a:p>
        </p:txBody>
      </p:sp>
    </p:spTree>
    <p:extLst>
      <p:ext uri="{BB962C8B-B14F-4D97-AF65-F5344CB8AC3E}">
        <p14:creationId xmlns:p14="http://schemas.microsoft.com/office/powerpoint/2010/main" val="4167734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Arial"/>
                <a:cs typeface="Arial"/>
              </a:rPr>
              <a:t>Atwood’s </a:t>
            </a:r>
            <a:r>
              <a:rPr lang="en-US" dirty="0" smtClean="0">
                <a:latin typeface="Arial"/>
                <a:cs typeface="Arial"/>
              </a:rPr>
              <a:t>multiverse </a:t>
            </a:r>
            <a:r>
              <a:rPr lang="mr-IN" dirty="0" smtClean="0">
                <a:latin typeface="Arial"/>
                <a:cs typeface="Arial"/>
              </a:rPr>
              <a:t>–</a:t>
            </a:r>
            <a:r>
              <a:rPr lang="en-US" dirty="0" smtClean="0">
                <a:latin typeface="Arial"/>
                <a:cs typeface="Arial"/>
              </a:rPr>
              <a:t> </a:t>
            </a:r>
            <a:r>
              <a:rPr lang="en-US" dirty="0" smtClean="0">
                <a:latin typeface="Arial"/>
                <a:cs typeface="Arial"/>
              </a:rPr>
              <a:t>questions/activities</a:t>
            </a:r>
            <a:endParaRPr lang="en-US" dirty="0">
              <a:latin typeface="Arial"/>
              <a:cs typeface="Arial"/>
            </a:endParaRPr>
          </a:p>
        </p:txBody>
      </p:sp>
      <p:sp>
        <p:nvSpPr>
          <p:cNvPr id="3" name="Content Placeholder 2"/>
          <p:cNvSpPr>
            <a:spLocks noGrp="1"/>
          </p:cNvSpPr>
          <p:nvPr>
            <p:ph idx="1"/>
          </p:nvPr>
        </p:nvSpPr>
        <p:spPr>
          <a:xfrm>
            <a:off x="457200" y="1600200"/>
            <a:ext cx="8229600" cy="4899212"/>
          </a:xfrm>
        </p:spPr>
        <p:txBody>
          <a:bodyPr>
            <a:noAutofit/>
          </a:bodyPr>
          <a:lstStyle/>
          <a:p>
            <a:r>
              <a:rPr lang="en-US" sz="1600" dirty="0" smtClean="0">
                <a:latin typeface="Arial"/>
                <a:cs typeface="Arial"/>
              </a:rPr>
              <a:t>Team Ariel’s version of events for Ariel’s character says a lot about how </a:t>
            </a:r>
            <a:r>
              <a:rPr lang="en-US" sz="1600" i="1" dirty="0" smtClean="0">
                <a:latin typeface="Arial"/>
                <a:cs typeface="Arial"/>
              </a:rPr>
              <a:t>context</a:t>
            </a:r>
            <a:r>
              <a:rPr lang="en-US" sz="1600" dirty="0" smtClean="0">
                <a:latin typeface="Arial"/>
                <a:cs typeface="Arial"/>
              </a:rPr>
              <a:t> shapes the ways in which stories are told and interpreted. How? Create your own future for Ariel, and have a peer/s assess how your ‘story-beyond-the-story is a product of context</a:t>
            </a:r>
          </a:p>
          <a:p>
            <a:r>
              <a:rPr lang="en-US" sz="1600" dirty="0" smtClean="0">
                <a:latin typeface="Arial"/>
                <a:cs typeface="Arial"/>
              </a:rPr>
              <a:t>Team Evil Bro Antonio’s hypothetical future for Antonio is bleak and very Machiavellian. Research what this means and explain how/why. What is Atwood’s intention here?</a:t>
            </a:r>
          </a:p>
          <a:p>
            <a:r>
              <a:rPr lang="en-US" sz="1600" dirty="0" smtClean="0">
                <a:latin typeface="Arial"/>
                <a:cs typeface="Arial"/>
              </a:rPr>
              <a:t>‘Team Miranda’ is very much an interjectory chapter, set up almost as a feminist reply to the patriarchal and Machiavellian narrative that Team Evil Bro Antonio plays out. Analyse how these chapters hold their own conversation within the novel. With Anne-Marie’s alternative future for Miranda in mind, consider ‘Hag-Seed’ as a whole from a feminist perspective</a:t>
            </a:r>
          </a:p>
          <a:p>
            <a:r>
              <a:rPr lang="en-US" sz="1600" dirty="0" smtClean="0">
                <a:latin typeface="Arial"/>
                <a:cs typeface="Arial"/>
              </a:rPr>
              <a:t>Consider how the ‘Team Gonzalo’ and ‘Team Hag-Seed’ chapters also hold a conversation within the novel. How are these stories products of perspective?</a:t>
            </a:r>
          </a:p>
          <a:p>
            <a:r>
              <a:rPr lang="en-US" sz="1600" dirty="0" smtClean="0">
                <a:latin typeface="Arial"/>
                <a:cs typeface="Arial"/>
              </a:rPr>
              <a:t>The ‘Team Prospero’ chapter effectively comes at the end of the novel, with Atwood’s portrayal of Felix’s life course post-play. How is Atwood choosing to end her conversation with Shakespeare’s ‘The Tempest’ in the way that Felix’s life plays out. By including these many perspectives and alternative futures for the play’s characters, what is Atwood ultimately paying homage to?</a:t>
            </a:r>
            <a:endParaRPr lang="en-US" sz="1600" dirty="0">
              <a:latin typeface="Arial"/>
              <a:cs typeface="Arial"/>
            </a:endParaRPr>
          </a:p>
        </p:txBody>
      </p:sp>
    </p:spTree>
    <p:extLst>
      <p:ext uri="{BB962C8B-B14F-4D97-AF65-F5344CB8AC3E}">
        <p14:creationId xmlns:p14="http://schemas.microsoft.com/office/powerpoint/2010/main" val="2219696300"/>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8.1&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Postmodern playfulness  in ‘Hag-Seed’&amp;quot;&quot;/&gt;&lt;property id=&quot;20307&quot; value=&quot;256&quot;/&gt;&lt;/object&gt;&lt;object type=&quot;3&quot; unique_id=&quot;10005&quot;&gt;&lt;property id=&quot;20148&quot; value=&quot;5&quot;/&gt;&lt;property id=&quot;20300&quot; value=&quot;Slide 2 - &amp;quot;The Postmodern in ‘Hag-Seed’&amp;quot;&quot;/&gt;&lt;property id=&quot;20307&quot; value=&quot;257&quot;/&gt;&lt;/object&gt;&lt;object type=&quot;3&quot; unique_id=&quot;10006&quot;&gt;&lt;property id=&quot;20148&quot; value=&quot;5&quot;/&gt;&lt;property id=&quot;20300&quot; value=&quot;Slide 3 - &amp;quot;Intertextuality&amp;quot;&quot;/&gt;&lt;property id=&quot;20307&quot; value=&quot;259&quot;/&gt;&lt;/object&gt;&lt;object type=&quot;3&quot; unique_id=&quot;10007&quot;&gt;&lt;property id=&quot;20148&quot; value=&quot;5&quot;/&gt;&lt;property id=&quot;20300&quot; value=&quot;Slide 4 - &amp;quot;Poioumena&amp;quot;&quot;/&gt;&lt;property id=&quot;20307&quot; value=&quot;258&quot;/&gt;&lt;/object&gt;&lt;object type=&quot;3&quot; unique_id=&quot;10008&quot;&gt;&lt;property id=&quot;20148&quot; value=&quot;5&quot;/&gt;&lt;property id=&quot;20300&quot; value=&quot;Slide 5 - &amp;quot;The hypothetical ‘multiverse’&amp;quot;&quot;/&gt;&lt;property id=&quot;20307&quot; value=&quot;261&quot;/&gt;&lt;/object&gt;&lt;object type=&quot;3&quot; unique_id=&quot;10009&quot;&gt;&lt;property id=&quot;20148&quot; value=&quot;5&quot;/&gt;&lt;property id=&quot;20300&quot; value=&quot;Slide 6 - &amp;quot;The multiverses of the Fletcher ‘Teams’&amp;quot;&quot;/&gt;&lt;property id=&quot;20307&quot; value=&quot;262&quot;/&gt;&lt;/object&gt;&lt;object type=&quot;3&quot; unique_id=&quot;10010&quot;&gt;&lt;property id=&quot;20148&quot; value=&quot;5&quot;/&gt;&lt;property id=&quot;20300&quot; value=&quot;Slide 7 - &amp;quot;Atwood’s multiverse – questions/activities&amp;quot;&quot;/&gt;&lt;property id=&quot;20307&quot; value=&quot;263&quot;/&gt;&lt;/objec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68</TotalTime>
  <Words>813</Words>
  <Application>Microsoft Office PowerPoint</Application>
  <PresentationFormat>On-screen Show (4:3)</PresentationFormat>
  <Paragraphs>25</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Postmodern playfulness  in ‘Hag-Seed’</vt:lpstr>
      <vt:lpstr>The Postmodern in ‘Hag-Seed’</vt:lpstr>
      <vt:lpstr>Intertextuality</vt:lpstr>
      <vt:lpstr>Poioumena</vt:lpstr>
      <vt:lpstr>The hypothetical ‘multiverse’</vt:lpstr>
      <vt:lpstr>The multiverses of the Fletcher ‘Teams’</vt:lpstr>
      <vt:lpstr>Atwood’s multiverse – questions/activities</vt:lpstr>
    </vt:vector>
  </TitlesOfParts>
  <Company>NSW Department of Education and Communities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Cox</dc:creator>
  <cp:lastModifiedBy>Martin, Rowena</cp:lastModifiedBy>
  <cp:revision>9</cp:revision>
  <dcterms:created xsi:type="dcterms:W3CDTF">2017-09-29T22:44:45Z</dcterms:created>
  <dcterms:modified xsi:type="dcterms:W3CDTF">2018-05-31T01:31:49Z</dcterms:modified>
</cp:coreProperties>
</file>