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6594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87132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63554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1955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1219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785014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5/31/2018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54016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5/31/2018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0496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5/31/2018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7813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99677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42386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5/31/2018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1662086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2" y="1325469"/>
            <a:ext cx="7772400" cy="1470025"/>
          </a:xfrm>
        </p:spPr>
        <p:txBody>
          <a:bodyPr/>
          <a:lstStyle/>
          <a:p>
            <a:r>
              <a:rPr lang="en-US" dirty="0" smtClean="0">
                <a:latin typeface="Arial"/>
                <a:cs typeface="Arial"/>
              </a:rPr>
              <a:t>Hag-Seed</a:t>
            </a:r>
            <a:endParaRPr lang="en-US" dirty="0">
              <a:latin typeface="Arial"/>
              <a:cs typeface="Arial"/>
            </a:endParaRPr>
          </a:p>
        </p:txBody>
      </p:sp>
      <p:sp>
        <p:nvSpPr>
          <p:cNvPr id="3" name="Subtitle 2"/>
          <p:cNvSpPr>
            <a:spLocks noGrp="1"/>
          </p:cNvSpPr>
          <p:nvPr>
            <p:ph type="subTitle" idx="1"/>
          </p:nvPr>
        </p:nvSpPr>
        <p:spPr>
          <a:xfrm>
            <a:off x="1371600" y="2586318"/>
            <a:ext cx="6400800" cy="1752600"/>
          </a:xfrm>
        </p:spPr>
        <p:txBody>
          <a:bodyPr/>
          <a:lstStyle/>
          <a:p>
            <a:r>
              <a:rPr lang="en-US" u="sng" dirty="0" smtClean="0">
                <a:latin typeface="Arial"/>
                <a:cs typeface="Arial"/>
              </a:rPr>
              <a:t>The Prologue</a:t>
            </a:r>
          </a:p>
          <a:p>
            <a:r>
              <a:rPr lang="en-US" dirty="0" smtClean="0">
                <a:latin typeface="Arial"/>
                <a:cs typeface="Arial"/>
              </a:rPr>
              <a:t>“The house lights dim. </a:t>
            </a:r>
          </a:p>
          <a:p>
            <a:r>
              <a:rPr lang="en-US" dirty="0" smtClean="0">
                <a:latin typeface="Arial"/>
                <a:cs typeface="Arial"/>
              </a:rPr>
              <a:t>The audience quiets.”</a:t>
            </a:r>
            <a:endParaRPr lang="en-US" dirty="0">
              <a:latin typeface="Arial"/>
              <a:cs typeface="Arial"/>
            </a:endParaRPr>
          </a:p>
        </p:txBody>
      </p:sp>
    </p:spTree>
    <p:extLst>
      <p:ext uri="{BB962C8B-B14F-4D97-AF65-F5344CB8AC3E}">
        <p14:creationId xmlns:p14="http://schemas.microsoft.com/office/powerpoint/2010/main" val="718331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The </a:t>
            </a:r>
            <a:r>
              <a:rPr lang="en-US" dirty="0" smtClean="0">
                <a:latin typeface="Arial"/>
                <a:cs typeface="Arial"/>
              </a:rPr>
              <a:t>opening</a:t>
            </a:r>
            <a:endParaRPr lang="en-US" dirty="0">
              <a:latin typeface="Arial"/>
              <a:cs typeface="Arial"/>
            </a:endParaRPr>
          </a:p>
        </p:txBody>
      </p:sp>
      <p:sp>
        <p:nvSpPr>
          <p:cNvPr id="4" name="TextBox 3"/>
          <p:cNvSpPr txBox="1"/>
          <p:nvPr/>
        </p:nvSpPr>
        <p:spPr>
          <a:xfrm>
            <a:off x="457200" y="1417638"/>
            <a:ext cx="8229600" cy="4524316"/>
          </a:xfrm>
          <a:prstGeom prst="rect">
            <a:avLst/>
          </a:prstGeom>
          <a:noFill/>
        </p:spPr>
        <p:txBody>
          <a:bodyPr wrap="square" rtlCol="0">
            <a:spAutoFit/>
          </a:bodyPr>
          <a:lstStyle/>
          <a:p>
            <a:r>
              <a:rPr lang="en-US" b="1" dirty="0" smtClean="0">
                <a:latin typeface="Arial"/>
                <a:cs typeface="Arial"/>
              </a:rPr>
              <a:t>“The house lights dim. The audience quiets.”</a:t>
            </a:r>
          </a:p>
          <a:p>
            <a:endParaRPr lang="en-US" b="1" dirty="0">
              <a:latin typeface="Arial"/>
              <a:cs typeface="Arial"/>
            </a:endParaRPr>
          </a:p>
          <a:p>
            <a:r>
              <a:rPr lang="en-US" dirty="0" smtClean="0">
                <a:latin typeface="Arial"/>
                <a:cs typeface="Arial"/>
              </a:rPr>
              <a:t>- Immediately, Atwood establishes the performative nature of the novel. A sense of gravitas is established using the magic of the theatre. We know that a story is beginning, but not in the usual way. Atwood chooses to commence her novel with a dramatic script, which of course is the script version of the play that Felix and the prisoners stage later in the story. From the outset though, the importance of ‘performing’ and ‘re-performing’ stories is established.</a:t>
            </a:r>
          </a:p>
          <a:p>
            <a:endParaRPr lang="en-US" dirty="0" smtClean="0">
              <a:latin typeface="Arial"/>
              <a:cs typeface="Arial"/>
            </a:endParaRPr>
          </a:p>
          <a:p>
            <a:endParaRPr lang="en-US" dirty="0">
              <a:latin typeface="Arial"/>
              <a:cs typeface="Arial"/>
            </a:endParaRPr>
          </a:p>
          <a:p>
            <a:r>
              <a:rPr lang="en-US" b="1" dirty="0" smtClean="0">
                <a:latin typeface="Arial"/>
                <a:cs typeface="Arial"/>
              </a:rPr>
              <a:t>QUESTIONS:</a:t>
            </a:r>
            <a:endParaRPr lang="en-US" dirty="0" smtClean="0">
              <a:latin typeface="Arial"/>
              <a:cs typeface="Arial"/>
            </a:endParaRPr>
          </a:p>
          <a:p>
            <a:endParaRPr lang="en-US" b="1" dirty="0">
              <a:latin typeface="Arial"/>
              <a:cs typeface="Arial"/>
            </a:endParaRPr>
          </a:p>
          <a:p>
            <a:pPr marL="342900" indent="-342900">
              <a:buAutoNum type="arabicPeriod"/>
            </a:pPr>
            <a:r>
              <a:rPr lang="en-US" dirty="0">
                <a:latin typeface="Arial"/>
                <a:cs typeface="Arial"/>
              </a:rPr>
              <a:t>w</a:t>
            </a:r>
            <a:r>
              <a:rPr lang="en-US" dirty="0" smtClean="0">
                <a:latin typeface="Arial"/>
                <a:cs typeface="Arial"/>
              </a:rPr>
              <a:t>hat is suggested by the jagged yellow lettering of the play’s title?</a:t>
            </a:r>
          </a:p>
          <a:p>
            <a:pPr marL="342900" indent="-342900">
              <a:buAutoNum type="arabicPeriod"/>
            </a:pPr>
            <a:endParaRPr lang="en-US" b="1" dirty="0">
              <a:latin typeface="Arial"/>
              <a:cs typeface="Arial"/>
            </a:endParaRPr>
          </a:p>
          <a:p>
            <a:pPr marL="342900" indent="-342900">
              <a:buAutoNum type="arabicPeriod"/>
            </a:pPr>
            <a:r>
              <a:rPr lang="en-US" dirty="0">
                <a:latin typeface="Arial"/>
                <a:cs typeface="Arial"/>
              </a:rPr>
              <a:t>t</a:t>
            </a:r>
            <a:r>
              <a:rPr lang="en-US" dirty="0" smtClean="0">
                <a:latin typeface="Arial"/>
                <a:cs typeface="Arial"/>
              </a:rPr>
              <a:t>he announcer’s rap-style, scene-setting introduction says a lot about Atwood’s style. What can we expect?</a:t>
            </a:r>
            <a:endParaRPr lang="en-US" dirty="0">
              <a:latin typeface="Arial"/>
              <a:cs typeface="Arial"/>
            </a:endParaRPr>
          </a:p>
        </p:txBody>
      </p:sp>
    </p:spTree>
    <p:extLst>
      <p:ext uri="{BB962C8B-B14F-4D97-AF65-F5344CB8AC3E}">
        <p14:creationId xmlns:p14="http://schemas.microsoft.com/office/powerpoint/2010/main" val="4158432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normAutofit/>
          </a:bodyPr>
          <a:lstStyle/>
          <a:p>
            <a:r>
              <a:rPr lang="en-AU" dirty="0" smtClean="0"/>
              <a:t>Art by John Waterhouse</a:t>
            </a:r>
            <a:endParaRPr lang="en-AU" dirty="0"/>
          </a:p>
        </p:txBody>
      </p:sp>
      <p:pic>
        <p:nvPicPr>
          <p:cNvPr id="3" name="Picture 2" descr="Artist's portrayal of Miranda watching Prospero's tempest shipwreck the King's ships. By John Waterhouse, 1916."/>
          <p:cNvPicPr>
            <a:picLocks noChangeAspect="1"/>
          </p:cNvPicPr>
          <p:nvPr/>
        </p:nvPicPr>
        <p:blipFill>
          <a:blip r:embed="rId2"/>
          <a:stretch>
            <a:fillRect/>
          </a:stretch>
        </p:blipFill>
        <p:spPr>
          <a:xfrm>
            <a:off x="857250" y="474204"/>
            <a:ext cx="7445376" cy="5277944"/>
          </a:xfrm>
          <a:prstGeom prst="rect">
            <a:avLst/>
          </a:prstGeom>
        </p:spPr>
      </p:pic>
      <p:sp>
        <p:nvSpPr>
          <p:cNvPr id="4" name="TextBox 3"/>
          <p:cNvSpPr txBox="1"/>
          <p:nvPr/>
        </p:nvSpPr>
        <p:spPr>
          <a:xfrm>
            <a:off x="857250" y="5905500"/>
            <a:ext cx="7445376" cy="646331"/>
          </a:xfrm>
          <a:prstGeom prst="rect">
            <a:avLst/>
          </a:prstGeom>
          <a:noFill/>
        </p:spPr>
        <p:txBody>
          <a:bodyPr wrap="square" rtlCol="0">
            <a:spAutoFit/>
          </a:bodyPr>
          <a:lstStyle/>
          <a:p>
            <a:r>
              <a:rPr lang="en-US" dirty="0" smtClean="0">
                <a:latin typeface="Arial"/>
                <a:cs typeface="Arial"/>
              </a:rPr>
              <a:t>An artist’s portrayal of Miranda watching Prospero’s tempest shipwreck the King’s ship. Artist: John Waterhouse, 1916</a:t>
            </a:r>
            <a:endParaRPr lang="en-US" dirty="0">
              <a:latin typeface="Arial"/>
              <a:cs typeface="Arial"/>
            </a:endParaRPr>
          </a:p>
        </p:txBody>
      </p:sp>
    </p:spTree>
    <p:extLst>
      <p:ext uri="{BB962C8B-B14F-4D97-AF65-F5344CB8AC3E}">
        <p14:creationId xmlns:p14="http://schemas.microsoft.com/office/powerpoint/2010/main" val="2738287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a:cs typeface="Arial"/>
              </a:rPr>
              <a:t>“Now we’re gonna start the </a:t>
            </a:r>
            <a:r>
              <a:rPr lang="en-US" dirty="0" err="1" smtClean="0">
                <a:latin typeface="Arial"/>
                <a:cs typeface="Arial"/>
              </a:rPr>
              <a:t>playin</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a:cs typeface="Arial"/>
              </a:rPr>
              <a:t>The Announcer signals the commencement of the prison play with these words</a:t>
            </a:r>
          </a:p>
          <a:p>
            <a:r>
              <a:rPr lang="en-US" dirty="0" smtClean="0">
                <a:latin typeface="Arial"/>
                <a:cs typeface="Arial"/>
              </a:rPr>
              <a:t>Consider how they relate to Shakespeare’s famous words:</a:t>
            </a:r>
          </a:p>
          <a:p>
            <a:pPr marL="0" indent="0" algn="ctr">
              <a:buNone/>
            </a:pPr>
            <a:r>
              <a:rPr lang="en-US" dirty="0" smtClean="0">
                <a:latin typeface="Arial"/>
                <a:cs typeface="Arial"/>
              </a:rPr>
              <a:t>“All the world’s a stage,</a:t>
            </a:r>
          </a:p>
          <a:p>
            <a:pPr marL="0" indent="0" algn="ctr">
              <a:buNone/>
            </a:pPr>
            <a:r>
              <a:rPr lang="en-US" dirty="0" smtClean="0">
                <a:latin typeface="Arial"/>
                <a:cs typeface="Arial"/>
              </a:rPr>
              <a:t>And all the men and women merely players;</a:t>
            </a:r>
          </a:p>
          <a:p>
            <a:pPr marL="0" indent="0" algn="ctr">
              <a:buNone/>
            </a:pPr>
            <a:r>
              <a:rPr lang="en-US" dirty="0" smtClean="0">
                <a:latin typeface="Arial"/>
                <a:cs typeface="Arial"/>
              </a:rPr>
              <a:t>They have their exists and their entrances,</a:t>
            </a:r>
          </a:p>
          <a:p>
            <a:pPr marL="0" indent="0" algn="ctr">
              <a:buNone/>
            </a:pPr>
            <a:r>
              <a:rPr lang="en-US" dirty="0" smtClean="0">
                <a:latin typeface="Arial"/>
                <a:cs typeface="Arial"/>
              </a:rPr>
              <a:t>And one man in his time plays many parts”</a:t>
            </a:r>
          </a:p>
          <a:p>
            <a:pPr algn="r">
              <a:buFontTx/>
              <a:buChar char="-"/>
            </a:pPr>
            <a:r>
              <a:rPr lang="en-US" dirty="0" smtClean="0">
                <a:latin typeface="Arial"/>
                <a:cs typeface="Arial"/>
              </a:rPr>
              <a:t>‘As You Like It’</a:t>
            </a:r>
          </a:p>
        </p:txBody>
      </p:sp>
    </p:spTree>
    <p:extLst>
      <p:ext uri="{BB962C8B-B14F-4D97-AF65-F5344CB8AC3E}">
        <p14:creationId xmlns:p14="http://schemas.microsoft.com/office/powerpoint/2010/main" val="987976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Life as </a:t>
            </a:r>
            <a:r>
              <a:rPr lang="en-US" dirty="0" smtClean="0">
                <a:latin typeface="Arial"/>
                <a:cs typeface="Arial"/>
              </a:rPr>
              <a:t>‘performance</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Arial"/>
                <a:cs typeface="Arial"/>
              </a:rPr>
              <a:t>Ervin </a:t>
            </a:r>
            <a:r>
              <a:rPr lang="en-US" dirty="0" err="1" smtClean="0">
                <a:latin typeface="Arial"/>
                <a:cs typeface="Arial"/>
              </a:rPr>
              <a:t>Goffman</a:t>
            </a:r>
            <a:r>
              <a:rPr lang="en-US" dirty="0" smtClean="0">
                <a:latin typeface="Arial"/>
                <a:cs typeface="Arial"/>
              </a:rPr>
              <a:t> was perhaps the first to consider how our lives can be understood as ‘performances’</a:t>
            </a:r>
          </a:p>
          <a:p>
            <a:r>
              <a:rPr lang="en-US" dirty="0" smtClean="0">
                <a:latin typeface="Arial"/>
                <a:cs typeface="Arial"/>
              </a:rPr>
              <a:t>This ‘rhymes’ in many ways with the </a:t>
            </a:r>
            <a:r>
              <a:rPr lang="en-US" b="1" dirty="0" smtClean="0">
                <a:latin typeface="Arial"/>
                <a:cs typeface="Arial"/>
              </a:rPr>
              <a:t>postmodern</a:t>
            </a:r>
            <a:r>
              <a:rPr lang="en-US" dirty="0" smtClean="0">
                <a:latin typeface="Arial"/>
                <a:cs typeface="Arial"/>
              </a:rPr>
              <a:t> approach to literature of acknowledging that no ‘story’ is original, and that by experimenting with and transforming stories that have already been told, we are able to tell reimagined stories about our lives</a:t>
            </a:r>
          </a:p>
          <a:p>
            <a:r>
              <a:rPr lang="en-US" dirty="0" smtClean="0">
                <a:latin typeface="Arial"/>
                <a:cs typeface="Arial"/>
              </a:rPr>
              <a:t>Postmodern literature tests boundaries, embraces disorder, and often plays with the act of storytelling itself</a:t>
            </a:r>
          </a:p>
          <a:p>
            <a:endParaRPr lang="en-US" dirty="0" smtClean="0">
              <a:latin typeface="Arial"/>
              <a:cs typeface="Arial"/>
            </a:endParaRPr>
          </a:p>
          <a:p>
            <a:pPr marL="0" indent="0" algn="ctr">
              <a:buNone/>
            </a:pPr>
            <a:r>
              <a:rPr lang="en-US" dirty="0" smtClean="0">
                <a:latin typeface="Arial"/>
                <a:cs typeface="Arial"/>
              </a:rPr>
              <a:t>Re-read the remainder of the Prologue and discuss, in pairs or groups, how these ideas resonate in Atwood’s opening ‘act’ of the novel.</a:t>
            </a:r>
            <a:endParaRPr lang="en-US" dirty="0">
              <a:latin typeface="Arial"/>
              <a:cs typeface="Arial"/>
            </a:endParaRPr>
          </a:p>
        </p:txBody>
      </p:sp>
    </p:spTree>
    <p:extLst>
      <p:ext uri="{BB962C8B-B14F-4D97-AF65-F5344CB8AC3E}">
        <p14:creationId xmlns:p14="http://schemas.microsoft.com/office/powerpoint/2010/main" val="1152298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Writing </a:t>
            </a:r>
            <a:r>
              <a:rPr lang="en-US" dirty="0" smtClean="0">
                <a:latin typeface="Arial"/>
                <a:cs typeface="Arial"/>
              </a:rPr>
              <a:t>task</a:t>
            </a:r>
            <a:endParaRPr lang="en-US" dirty="0">
              <a:latin typeface="Arial"/>
              <a:cs typeface="Arial"/>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a:cs typeface="Arial"/>
              </a:rPr>
              <a:t>Imagine you are a literary historian from far off into the future (perhaps the 50</a:t>
            </a:r>
            <a:r>
              <a:rPr lang="en-US" baseline="30000" dirty="0" smtClean="0">
                <a:latin typeface="Arial"/>
                <a:cs typeface="Arial"/>
              </a:rPr>
              <a:t>th</a:t>
            </a:r>
            <a:r>
              <a:rPr lang="en-US" dirty="0" smtClean="0">
                <a:latin typeface="Arial"/>
                <a:cs typeface="Arial"/>
              </a:rPr>
              <a:t> Century)</a:t>
            </a:r>
          </a:p>
          <a:p>
            <a:r>
              <a:rPr lang="en-US" dirty="0" smtClean="0">
                <a:latin typeface="Arial"/>
                <a:cs typeface="Arial"/>
              </a:rPr>
              <a:t>You have just discovered a surviving copy of the Prologue to ‘Hag-Seed’. Shakespeare’s plays are still reasonably well-known, but your knowledge of ‘The Tempest’ is limited</a:t>
            </a:r>
          </a:p>
          <a:p>
            <a:r>
              <a:rPr lang="en-US" dirty="0" smtClean="0">
                <a:latin typeface="Arial"/>
                <a:cs typeface="Arial"/>
              </a:rPr>
              <a:t>Write a reflective journal entry about your discovery, and speculate on how this author from the 21</a:t>
            </a:r>
            <a:r>
              <a:rPr lang="en-US" baseline="30000" dirty="0" smtClean="0">
                <a:latin typeface="Arial"/>
                <a:cs typeface="Arial"/>
              </a:rPr>
              <a:t>st</a:t>
            </a:r>
            <a:r>
              <a:rPr lang="en-US" dirty="0" smtClean="0">
                <a:latin typeface="Arial"/>
                <a:cs typeface="Arial"/>
              </a:rPr>
              <a:t> Century might have been ‘conversing’ with a much older work. Attempt, as your hypothetical historian self, to make sense of the Prologue’s purpose</a:t>
            </a:r>
            <a:endParaRPr lang="en-US" dirty="0">
              <a:latin typeface="Arial"/>
              <a:cs typeface="Arial"/>
            </a:endParaRPr>
          </a:p>
        </p:txBody>
      </p:sp>
    </p:spTree>
    <p:extLst>
      <p:ext uri="{BB962C8B-B14F-4D97-AF65-F5344CB8AC3E}">
        <p14:creationId xmlns:p14="http://schemas.microsoft.com/office/powerpoint/2010/main" val="12776320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1&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ag-Seed&amp;quot;&quot;/&gt;&lt;property id=&quot;20307&quot; value=&quot;256&quot;/&gt;&lt;/object&gt;&lt;object type=&quot;3&quot; unique_id=&quot;10005&quot;&gt;&lt;property id=&quot;20148&quot; value=&quot;5&quot;/&gt;&lt;property id=&quot;20300&quot; value=&quot;Slide 2 - &amp;quot;The opening&amp;quot;&quot;/&gt;&lt;property id=&quot;20307&quot; value=&quot;257&quot;/&gt;&lt;/object&gt;&lt;object type=&quot;3&quot; unique_id=&quot;10006&quot;&gt;&lt;property id=&quot;20148&quot; value=&quot;5&quot;/&gt;&lt;property id=&quot;20300&quot; value=&quot;Slide 3 - &amp;quot;Art by John Waterhouse&amp;quot;&quot;/&gt;&lt;property id=&quot;20307&quot; value=&quot;258&quot;/&gt;&lt;/object&gt;&lt;object type=&quot;3&quot; unique_id=&quot;10007&quot;&gt;&lt;property id=&quot;20148&quot; value=&quot;5&quot;/&gt;&lt;property id=&quot;20300&quot; value=&quot;Slide 4 - &amp;quot;“Now we’re gonna start the playin’”&amp;quot;&quot;/&gt;&lt;property id=&quot;20307&quot; value=&quot;259&quot;/&gt;&lt;/object&gt;&lt;object type=&quot;3&quot; unique_id=&quot;10008&quot;&gt;&lt;property id=&quot;20148&quot; value=&quot;5&quot;/&gt;&lt;property id=&quot;20300&quot; value=&quot;Slide 5 - &amp;quot;Life as ‘performance’&amp;quot;&quot;/&gt;&lt;property id=&quot;20307&quot; value=&quot;260&quot;/&gt;&lt;/object&gt;&lt;object type=&quot;3&quot; unique_id=&quot;10009&quot;&gt;&lt;property id=&quot;20148&quot; value=&quot;5&quot;/&gt;&lt;property id=&quot;20300&quot; value=&quot;Slide 6 - &amp;quot;Writing task&amp;quot;&quot;/&gt;&lt;property id=&quot;20307&quot; value=&quot;26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453</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Hag-Seed</vt:lpstr>
      <vt:lpstr>The opening</vt:lpstr>
      <vt:lpstr>Art by John Waterhouse</vt:lpstr>
      <vt:lpstr>“Now we’re gonna start the playin’”</vt:lpstr>
      <vt:lpstr>Life as ‘performance’</vt:lpstr>
      <vt:lpstr>Writing task</vt:lpstr>
    </vt:vector>
  </TitlesOfParts>
  <Company>NSW Department of Education and Communities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Hag-Seed</dc:title>
  <dc:creator>Michael Cox</dc:creator>
  <cp:lastModifiedBy>Martin, Rowena</cp:lastModifiedBy>
  <cp:revision>14</cp:revision>
  <dcterms:created xsi:type="dcterms:W3CDTF">2017-07-20T23:20:56Z</dcterms:created>
  <dcterms:modified xsi:type="dcterms:W3CDTF">2018-05-31T01:29:47Z</dcterms:modified>
</cp:coreProperties>
</file>