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307" y="-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919521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Students could read the entire text - see attached resources. It’s quite lengthy, so you may wish you select excerpts or divide the text up into small group work depending on class size.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har char="●"/>
              <a:defRPr/>
            </a:lvl1pPr>
            <a:lvl2pPr lvl="1" algn="ctr">
              <a:spcBef>
                <a:spcPts val="0"/>
              </a:spcBef>
              <a:buChar char="○"/>
              <a:defRPr/>
            </a:lvl2pPr>
            <a:lvl3pPr lvl="2" algn="ctr">
              <a:spcBef>
                <a:spcPts val="0"/>
              </a:spcBef>
              <a:buChar char="■"/>
              <a:defRPr/>
            </a:lvl3pPr>
            <a:lvl4pPr lvl="3" algn="ctr">
              <a:spcBef>
                <a:spcPts val="0"/>
              </a:spcBef>
              <a:buChar char="●"/>
              <a:defRPr/>
            </a:lvl4pPr>
            <a:lvl5pPr lvl="4" algn="ctr">
              <a:spcBef>
                <a:spcPts val="0"/>
              </a:spcBef>
              <a:buChar char="○"/>
              <a:defRPr/>
            </a:lvl5pPr>
            <a:lvl6pPr lvl="5" algn="ctr">
              <a:spcBef>
                <a:spcPts val="0"/>
              </a:spcBef>
              <a:buChar char="■"/>
              <a:defRPr/>
            </a:lvl6pPr>
            <a:lvl7pPr lvl="6" algn="ctr">
              <a:spcBef>
                <a:spcPts val="0"/>
              </a:spcBef>
              <a:buChar char="●"/>
              <a:defRPr/>
            </a:lvl7pPr>
            <a:lvl8pPr lvl="7" algn="ctr">
              <a:spcBef>
                <a:spcPts val="0"/>
              </a:spcBef>
              <a:buChar char="○"/>
              <a:defRPr/>
            </a:lvl8pPr>
            <a:lvl9pPr lvl="8" algn="ctr">
              <a:spcBef>
                <a:spcPts val="0"/>
              </a:spcBef>
              <a:buChar char="■"/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2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Char char="●"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tootaadvocate.com/category/headline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4-kItwN71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theonion.com/" TargetMode="External"/><Relationship Id="rId5" Type="http://schemas.openxmlformats.org/officeDocument/2006/relationships/hyperlink" Target="http://art-bin.com/art/omodest.html" TargetMode="External"/><Relationship Id="rId4" Type="http://schemas.openxmlformats.org/officeDocument/2006/relationships/hyperlink" Target="http://www.shmoop.com/a-modest-proposa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Satire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So, what is it? 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2295950"/>
            <a:ext cx="8520600" cy="228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Satire - n.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the use of humour, irony, exaggeration, or ridicule to expose and criticize people's stupidity or vices, particularly in the context of contemporary politics and other topical issues.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It provides </a:t>
            </a:r>
            <a:r>
              <a:rPr lang="en" b="1"/>
              <a:t>critical commentary on humanity through a humorous lens.</a:t>
            </a:r>
            <a:r>
              <a:rPr lang="en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52175"/>
            <a:ext cx="8520600" cy="135968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Satirical Examples in Popular Culture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840505" y="2486273"/>
            <a:ext cx="5520102" cy="128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>
              <a:spcBef>
                <a:spcPts val="0"/>
              </a:spcBef>
              <a:buSzPct val="100000"/>
              <a:buFont typeface="Aubrey"/>
              <a:buChar char="●"/>
            </a:pPr>
            <a:r>
              <a:rPr lang="en" sz="1800" dirty="0">
                <a:latin typeface="Aubrey"/>
                <a:ea typeface="Aubrey"/>
                <a:cs typeface="Aubrey"/>
                <a:sym typeface="Aubrey"/>
              </a:rPr>
              <a:t>TV </a:t>
            </a:r>
            <a:r>
              <a:rPr lang="en" sz="1800" dirty="0" smtClean="0">
                <a:latin typeface="Aubrey"/>
                <a:ea typeface="Aubrey"/>
                <a:cs typeface="Aubrey"/>
                <a:sym typeface="Aubrey"/>
              </a:rPr>
              <a:t>programmes: The weekly with Charlie Pickering, Summer Heights High </a:t>
            </a:r>
            <a:endParaRPr lang="en" sz="1800" dirty="0">
              <a:latin typeface="Aubrey"/>
              <a:ea typeface="Aubrey"/>
              <a:cs typeface="Aubrey"/>
              <a:sym typeface="Aubrey"/>
            </a:endParaRPr>
          </a:p>
          <a:p>
            <a:pPr marL="457200" lvl="0" indent="-342900">
              <a:spcBef>
                <a:spcPts val="0"/>
              </a:spcBef>
              <a:buSzPct val="100000"/>
              <a:buFont typeface="Aubrey"/>
              <a:buChar char="●"/>
            </a:pPr>
            <a:r>
              <a:rPr lang="en" sz="1800" dirty="0">
                <a:latin typeface="Aubrey"/>
                <a:ea typeface="Aubrey"/>
                <a:cs typeface="Aubrey"/>
                <a:sym typeface="Aubrey"/>
              </a:rPr>
              <a:t>Music parodies</a:t>
            </a:r>
          </a:p>
          <a:p>
            <a:pPr marL="457200" lvl="0" indent="-342900">
              <a:spcBef>
                <a:spcPts val="0"/>
              </a:spcBef>
              <a:buSzPct val="100000"/>
              <a:buFont typeface="Aubrey"/>
              <a:buChar char="●"/>
            </a:pPr>
            <a:r>
              <a:rPr lang="en" sz="1800" dirty="0">
                <a:latin typeface="Aubrey"/>
                <a:ea typeface="Aubrey"/>
                <a:cs typeface="Aubrey"/>
                <a:sym typeface="Aubrey"/>
              </a:rPr>
              <a:t>Political cartoons</a:t>
            </a:r>
          </a:p>
          <a:p>
            <a:pPr marL="457200" lvl="0" indent="-342900">
              <a:spcBef>
                <a:spcPts val="0"/>
              </a:spcBef>
              <a:buSzPct val="100000"/>
              <a:buFont typeface="Aubrey"/>
              <a:buChar char="●"/>
            </a:pPr>
            <a:r>
              <a:rPr lang="en" sz="1800" dirty="0">
                <a:latin typeface="Aubrey"/>
                <a:ea typeface="Aubrey"/>
                <a:cs typeface="Aubrey"/>
                <a:sym typeface="Aubrey"/>
              </a:rPr>
              <a:t>Satirical news sites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69886"/>
            <a:ext cx="8520600" cy="114722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A History of Satire: A Modest Proposal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617111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Examining this piece from the 18th century shows us that satire is timeless in its effectiveness to drive critical narrative through humour. </a:t>
            </a:r>
          </a:p>
          <a:p>
            <a:pPr lvl="0">
              <a:spcBef>
                <a:spcPts val="0"/>
              </a:spcBef>
              <a:buNone/>
            </a:pPr>
            <a:r>
              <a:rPr lang="en" u="sng" dirty="0"/>
              <a:t>A bit of context: </a:t>
            </a:r>
          </a:p>
          <a:p>
            <a:pPr lvl="0">
              <a:spcBef>
                <a:spcPts val="0"/>
              </a:spcBef>
              <a:buNone/>
            </a:pPr>
            <a:r>
              <a:rPr lang="en" dirty="0"/>
              <a:t>Written in 1729 by Jonathan Swift, who believed England was exploiting Ireland. Many Irishmen worked farms owned by Englishmen who charged high rents – so high that the Irish were frequently unable to pay them. </a:t>
            </a:r>
            <a:br>
              <a:rPr lang="en" dirty="0"/>
            </a:br>
            <a:r>
              <a:rPr lang="en" dirty="0"/>
              <a:t>Consequently, many Irish farming families lived on the edge of starvation. </a:t>
            </a:r>
            <a:br>
              <a:rPr lang="en" dirty="0"/>
            </a:br>
            <a:endParaRPr lang="e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Modest Proposal: An Excerpt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 have been told by a knowledgeable American that a year-old-infant is a “most delicious nourishing and wholesome food, whether stewed, roasted, baked, or boiled. . . .” Therefore, I suggest that of the 120,000 new infants of poor parents, 20,000 be reserved for breeding and the rest be sold to people of quality. </a:t>
            </a:r>
            <a:br>
              <a:rPr lang="en"/>
            </a:br>
            <a:endParaRPr lang="en"/>
          </a:p>
          <a:p>
            <a:pPr lvl="0">
              <a:spcBef>
                <a:spcPts val="0"/>
              </a:spcBef>
              <a:buNone/>
            </a:pPr>
            <a:endParaRPr/>
          </a:p>
          <a:p>
            <a:pPr marL="914400" lvl="0" indent="0">
              <a:spcBef>
                <a:spcPts val="0"/>
              </a:spcBef>
              <a:buNone/>
            </a:pPr>
            <a:r>
              <a:rPr lang="en"/>
              <a:t>What makes </a:t>
            </a:r>
            <a:r>
              <a:rPr lang="en" i="1"/>
              <a:t>A Modest Proposal</a:t>
            </a:r>
            <a:r>
              <a:rPr lang="en"/>
              <a:t> effective satire? </a:t>
            </a:r>
          </a:p>
        </p:txBody>
      </p:sp>
      <p:sp>
        <p:nvSpPr>
          <p:cNvPr id="103" name="Shape 103" descr="graphic of a cloud"/>
          <p:cNvSpPr/>
          <p:nvPr/>
        </p:nvSpPr>
        <p:spPr>
          <a:xfrm>
            <a:off x="424875" y="3287400"/>
            <a:ext cx="767700" cy="536700"/>
          </a:xfrm>
          <a:prstGeom prst="cloudCallout">
            <a:avLst>
              <a:gd name="adj1" fmla="val 50013"/>
              <a:gd name="adj2" fmla="val 5972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04" name="Shape 104" descr="the image shows a old fashioned drawing of Jonathan Swif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6800" y="2912300"/>
            <a:ext cx="2095500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187235"/>
            <a:ext cx="8520600" cy="1147225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Blurred Lines Between Reality and Satire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62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Visit </a:t>
            </a:r>
            <a:r>
              <a:rPr lang="en" dirty="0">
                <a:hlinkClick r:id="rId3"/>
              </a:rPr>
              <a:t>The Betoota Advocate: ‘Australia’s Oldest Newspaper’: </a:t>
            </a:r>
            <a:r>
              <a:rPr lang="en" dirty="0">
                <a:solidFill>
                  <a:schemeClr val="tx1"/>
                </a:solidFill>
              </a:rPr>
              <a:t>http://www.betootaadvocate.com/category/headlines/</a:t>
            </a:r>
            <a:endParaRPr lang="en" dirty="0">
              <a:solidFill>
                <a:schemeClr val="tx1"/>
              </a:solidFill>
              <a:hlinkClick r:id="rId3"/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/>
              <a:t>Browse today’s headline news articles and select an article that appeals to you.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dirty="0"/>
              <a:t>Provide a brief summary of the article. 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dirty="0"/>
              <a:t>What makes this satirical? How do you know? 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 dirty="0"/>
              <a:t>What social or political commentary is the writer making about this piece?</a:t>
            </a:r>
          </a:p>
          <a:p>
            <a:pPr marL="457200" lvl="0" indent="0">
              <a:spcBef>
                <a:spcPts val="0"/>
              </a:spcBef>
              <a:buNone/>
            </a:pPr>
            <a:r>
              <a:rPr lang="en" dirty="0"/>
              <a:t>Share your responses with the class.  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11" name="Shape 111" descr="The image shows the logo of the Betoota Avocate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59075" y="760847"/>
            <a:ext cx="1773232" cy="129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Bonus Resources: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hlinkClick r:id="rId3"/>
              </a:rPr>
              <a:t>VlogBrothers’ take on Parks and Rec</a:t>
            </a:r>
            <a:r>
              <a:rPr lang="en" dirty="0"/>
              <a:t>: </a:t>
            </a:r>
            <a:r>
              <a:rPr lang="en" dirty="0">
                <a:solidFill>
                  <a:schemeClr val="tx1"/>
                </a:solidFill>
              </a:rPr>
              <a:t>https://youtu.be/l4-kItwN71c</a:t>
            </a:r>
            <a:endParaRPr lang="en" dirty="0">
              <a:solidFill>
                <a:schemeClr val="tx1"/>
              </a:solidFill>
              <a:hlinkClick r:id="rId3"/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hlinkClick r:id="rId4"/>
              </a:rPr>
              <a:t>‘A Modest Proposal’ Summary</a:t>
            </a:r>
            <a:r>
              <a:rPr lang="en" dirty="0"/>
              <a:t>: </a:t>
            </a:r>
            <a:r>
              <a:rPr lang="en" dirty="0">
                <a:solidFill>
                  <a:schemeClr val="tx1"/>
                </a:solidFill>
              </a:rPr>
              <a:t>http://www.shmoop.com/a-modest-proposal/</a:t>
            </a:r>
            <a:endParaRPr lang="en" dirty="0">
              <a:solidFill>
                <a:schemeClr val="tx1"/>
              </a:solidFill>
              <a:hlinkClick r:id="rId4"/>
            </a:endParaRPr>
          </a:p>
          <a:p>
            <a:pPr lvl="0">
              <a:spcBef>
                <a:spcPts val="0"/>
              </a:spcBef>
              <a:buNone/>
            </a:pPr>
            <a:r>
              <a:rPr lang="en" dirty="0">
                <a:hlinkClick r:id="rId5"/>
              </a:rPr>
              <a:t>‘A Modest Proposal’ Full Text</a:t>
            </a:r>
            <a:r>
              <a:rPr lang="en" dirty="0"/>
              <a:t>: </a:t>
            </a:r>
            <a:r>
              <a:rPr lang="en" dirty="0">
                <a:solidFill>
                  <a:schemeClr val="tx1"/>
                </a:solidFill>
              </a:rPr>
              <a:t>http://art-bin.com/art/omodest.html </a:t>
            </a:r>
          </a:p>
          <a:p>
            <a:pPr lvl="0">
              <a:spcBef>
                <a:spcPts val="0"/>
              </a:spcBef>
              <a:buNone/>
            </a:pPr>
            <a:r>
              <a:rPr lang="en" dirty="0">
                <a:hlinkClick r:id="rId6"/>
              </a:rPr>
              <a:t>The Onion </a:t>
            </a:r>
            <a:r>
              <a:rPr lang="en" dirty="0"/>
              <a:t>- America’s version of The Betoota: </a:t>
            </a:r>
            <a:r>
              <a:rPr lang="en" dirty="0">
                <a:solidFill>
                  <a:schemeClr val="tx1"/>
                </a:solidFill>
              </a:rPr>
              <a:t>http://www.theonion.com/</a:t>
            </a:r>
            <a:endParaRPr lang="en" dirty="0">
              <a:solidFill>
                <a:schemeClr val="tx1"/>
              </a:solidFill>
              <a:hlinkClick r:id="rId6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6749</TotalTime>
  <Words>380</Words>
  <Application>Microsoft Office PowerPoint</Application>
  <PresentationFormat>On-screen Show (16:9)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Open Sans</vt:lpstr>
      <vt:lpstr>Economica</vt:lpstr>
      <vt:lpstr>Aubrey</vt:lpstr>
      <vt:lpstr>luxe</vt:lpstr>
      <vt:lpstr>Satire</vt:lpstr>
      <vt:lpstr>So, what is it? </vt:lpstr>
      <vt:lpstr>Satirical Examples in Popular Culture</vt:lpstr>
      <vt:lpstr>A History of Satire: A Modest Proposal</vt:lpstr>
      <vt:lpstr>A Modest Proposal: An Excerpt</vt:lpstr>
      <vt:lpstr>Blurred Lines Between Reality and Satire </vt:lpstr>
      <vt:lpstr>Bonus Resources: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9 - Satire</dc:title>
  <dc:creator>Milton, Gerri</dc:creator>
  <cp:lastModifiedBy>Greene, Prudence</cp:lastModifiedBy>
  <cp:revision>5</cp:revision>
  <dcterms:modified xsi:type="dcterms:W3CDTF">2017-10-22T20:36:19Z</dcterms:modified>
</cp:coreProperties>
</file>