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10" d="100"/>
          <a:sy n="110" d="100"/>
        </p:scale>
        <p:origin x="782" y="2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6CE6A-30DF-4DFA-B0BE-7318A4230B08}" type="datetimeFigureOut">
              <a:rPr lang="en-AU" smtClean="0"/>
              <a:t>19/10/2017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86E63-96D3-492B-BC99-6DCAB170178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3617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.nsw.gov.au/footer/copyright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.nsw.gov.au/footer/copyright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.nsw.gov.au/footer/copyright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c.nsw.gov.au/footer/copyright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c.nsw.gov.au/footer/copyright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c.nsw.gov.au/footer/copyright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.nsw.gov.au/footer/copyright" TargetMode="External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.nsw.gov.au/footer/copyright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.nsw.gov.au/footer/copyright" TargetMode="External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.nsw.gov.au/footer/copyright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.nsw.gov.au/footer/copyright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.nsw.gov.au/footer/copyright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c.nsw.gov.au/footer/copyright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0"/>
          <a:stretch/>
        </p:blipFill>
        <p:spPr bwMode="auto">
          <a:xfrm>
            <a:off x="0" y="2875"/>
            <a:ext cx="12192000" cy="685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/>
        </p:nvSpPr>
        <p:spPr>
          <a:xfrm>
            <a:off x="0" y="0"/>
            <a:ext cx="8976320" cy="6858000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1" y="2084851"/>
            <a:ext cx="5822880" cy="1632181"/>
          </a:xfrm>
        </p:spPr>
        <p:txBody>
          <a:bodyPr lIns="0" anchor="b"/>
          <a:lstStyle>
            <a:lvl1pPr>
              <a:defRPr sz="3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81" y="3982211"/>
            <a:ext cx="5822880" cy="1174981"/>
          </a:xfrm>
          <a:solidFill>
            <a:srgbClr val="FFFFFF">
              <a:alpha val="94902"/>
            </a:srgbClr>
          </a:solidFill>
        </p:spPr>
        <p:txBody>
          <a:bodyPr lIns="119997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700">
                <a:solidFill>
                  <a:schemeClr val="tx2"/>
                </a:solidFill>
                <a:latin typeface="+mn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527382" y="469062"/>
            <a:ext cx="1867805" cy="662572"/>
            <a:chOff x="-3190875" y="-179387"/>
            <a:chExt cx="15528925" cy="5508625"/>
          </a:xfrm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cxnSp>
        <p:nvCxnSpPr>
          <p:cNvPr id="1045" name="Straight Connector 1044"/>
          <p:cNvCxnSpPr/>
          <p:nvPr/>
        </p:nvCxnSpPr>
        <p:spPr>
          <a:xfrm>
            <a:off x="527381" y="3750836"/>
            <a:ext cx="662473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Oval 1046"/>
          <p:cNvSpPr/>
          <p:nvPr/>
        </p:nvSpPr>
        <p:spPr>
          <a:xfrm>
            <a:off x="7152117" y="3174772"/>
            <a:ext cx="1152128" cy="1152128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61591C-277D-4DBD-8F24-B5A879263E47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527382" y="6332835"/>
            <a:ext cx="364840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</a:t>
            </a:r>
            <a:r>
              <a:rPr lang="en-AU" u="sng" dirty="0" smtClean="0">
                <a:hlinkClick r:id="rId3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7466356" y="3582056"/>
            <a:ext cx="523651" cy="33756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50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44133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14" r="32686" b="10140"/>
          <a:stretch/>
        </p:blipFill>
        <p:spPr bwMode="auto">
          <a:xfrm>
            <a:off x="8400256" y="2875"/>
            <a:ext cx="3791744" cy="685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8400256" y="0"/>
            <a:ext cx="3791744" cy="6858000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cxnSp>
        <p:nvCxnSpPr>
          <p:cNvPr id="13" name="Straight Connector 12"/>
          <p:cNvCxnSpPr/>
          <p:nvPr/>
        </p:nvCxnSpPr>
        <p:spPr>
          <a:xfrm>
            <a:off x="8400256" y="1316765"/>
            <a:ext cx="307234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7488832" cy="9461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1600201"/>
            <a:ext cx="7488832" cy="4709119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B40EA5-4119-4DD9-A926-94478ED902EE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</a:t>
            </a:r>
            <a:r>
              <a:rPr lang="en-AU" u="sng" dirty="0" smtClean="0">
                <a:hlinkClick r:id="rId3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9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6074568"/>
            <a:ext cx="12192000" cy="892221"/>
          </a:xfrm>
          <a:prstGeom prst="rect">
            <a:avLst/>
          </a:prstGeom>
          <a:solidFill>
            <a:srgbClr val="4259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2276872"/>
          </a:xfrm>
          <a:prstGeom prst="rect">
            <a:avLst/>
          </a:prstGeom>
          <a:solidFill>
            <a:srgbClr val="00AB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pic>
        <p:nvPicPr>
          <p:cNvPr id="4098" name="Picture 2" descr="C:\Users\johnAq\Desktop\images\DoE_Corporate_PPT_2015_Page_05_Image_00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01" b="5501"/>
          <a:stretch/>
        </p:blipFill>
        <p:spPr bwMode="auto">
          <a:xfrm>
            <a:off x="0" y="2276872"/>
            <a:ext cx="12192000" cy="379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383" y="1412776"/>
            <a:ext cx="9697077" cy="864096"/>
          </a:xfrm>
        </p:spPr>
        <p:txBody>
          <a:bodyPr lIns="0" anchor="t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1" name="Straight Connector 10"/>
          <p:cNvCxnSpPr>
            <a:endCxn id="14" idx="2"/>
          </p:cNvCxnSpPr>
          <p:nvPr/>
        </p:nvCxnSpPr>
        <p:spPr>
          <a:xfrm>
            <a:off x="527381" y="1316765"/>
            <a:ext cx="9889099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0416480" y="740701"/>
            <a:ext cx="1152128" cy="1152128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75C709-453B-4236-A240-C50B80D3BF6C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</a:t>
            </a:r>
            <a:r>
              <a:rPr lang="en-AU" u="sng" dirty="0" smtClean="0">
                <a:hlinkClick r:id="rId3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0730719" y="1138436"/>
            <a:ext cx="523651" cy="33756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598863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cxnSp>
        <p:nvCxnSpPr>
          <p:cNvPr id="12" name="Straight Connector 11"/>
          <p:cNvCxnSpPr/>
          <p:nvPr/>
        </p:nvCxnSpPr>
        <p:spPr>
          <a:xfrm>
            <a:off x="527381" y="1316765"/>
            <a:ext cx="1104122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56C0E02-3264-4134-918D-13F973FE4741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</a:t>
            </a:r>
            <a:r>
              <a:rPr lang="en-AU" u="sng" dirty="0" smtClean="0">
                <a:hlinkClick r:id="rId2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50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cxnSp>
        <p:nvCxnSpPr>
          <p:cNvPr id="12" name="Straight Connector 11"/>
          <p:cNvCxnSpPr/>
          <p:nvPr/>
        </p:nvCxnSpPr>
        <p:spPr>
          <a:xfrm>
            <a:off x="527381" y="1316765"/>
            <a:ext cx="1104122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DD4AC1E-A357-4ED7-AC94-03E7FAE0DF45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</a:t>
            </a:r>
            <a:r>
              <a:rPr lang="en-AU" u="sng" dirty="0" smtClean="0">
                <a:hlinkClick r:id="rId2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350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itle 206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cxnSp>
        <p:nvCxnSpPr>
          <p:cNvPr id="50" name="Straight Connector 49"/>
          <p:cNvCxnSpPr/>
          <p:nvPr/>
        </p:nvCxnSpPr>
        <p:spPr>
          <a:xfrm>
            <a:off x="527381" y="1316765"/>
            <a:ext cx="1104122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6" name="Date Placeholder 206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04698-D1F7-4F30-B43E-E4FC234903B6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2067" name="Footer Placeholder 206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</a:t>
            </a:r>
            <a:r>
              <a:rPr lang="en-AU" u="sng" dirty="0" smtClean="0">
                <a:hlinkClick r:id="rId2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2068" name="Slide Number Placeholder 20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127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381" y="1571096"/>
            <a:ext cx="5467019" cy="454620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381" y="1571096"/>
            <a:ext cx="5467019" cy="454620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CF42-5CC8-4A70-ABB5-8D6696DED356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© NSW Department of Education, June 2017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199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274639"/>
            <a:ext cx="1105501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383" y="1535113"/>
            <a:ext cx="5469136" cy="639763"/>
          </a:xfrm>
        </p:spPr>
        <p:txBody>
          <a:bodyPr lIns="0" anchor="b">
            <a:normAutofit/>
          </a:bodyPr>
          <a:lstStyle>
            <a:lvl1pPr marL="0" indent="0">
              <a:buNone/>
              <a:defRPr sz="2700" b="0">
                <a:latin typeface="+mj-lt"/>
              </a:defRPr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383" y="2174875"/>
            <a:ext cx="5469136" cy="39512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1" y="1535113"/>
            <a:ext cx="5486401" cy="639763"/>
          </a:xfrm>
        </p:spPr>
        <p:txBody>
          <a:bodyPr lIns="0" anchor="b">
            <a:normAutofit/>
          </a:bodyPr>
          <a:lstStyle>
            <a:lvl1pPr marL="0" indent="0">
              <a:buNone/>
              <a:defRPr sz="2700" b="0">
                <a:latin typeface="+mj-lt"/>
              </a:defRPr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1" y="2174875"/>
            <a:ext cx="5486403" cy="39512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37C4-B5C6-4E66-9430-D13487C24C66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© NSW Department of Education, June 2017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358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686177"/>
            <a:ext cx="12192000" cy="436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/>
        </p:nvSpPr>
        <p:spPr>
          <a:xfrm>
            <a:off x="0" y="1686177"/>
            <a:ext cx="8976320" cy="4365897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1" y="2523539"/>
            <a:ext cx="5822880" cy="1632181"/>
          </a:xfrm>
        </p:spPr>
        <p:txBody>
          <a:bodyPr lIns="0" anchor="b"/>
          <a:lstStyle>
            <a:lvl1pPr>
              <a:defRPr sz="3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81" y="4420899"/>
            <a:ext cx="5822880" cy="1174981"/>
          </a:xfrm>
          <a:solidFill>
            <a:srgbClr val="FFFFFF"/>
          </a:solidFill>
        </p:spPr>
        <p:txBody>
          <a:bodyPr lIns="119997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700">
                <a:solidFill>
                  <a:schemeClr val="tx2"/>
                </a:solidFill>
                <a:latin typeface="+mn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527382" y="469062"/>
            <a:ext cx="1867805" cy="662572"/>
            <a:chOff x="-3190875" y="-179387"/>
            <a:chExt cx="15528925" cy="5508625"/>
          </a:xfrm>
          <a:solidFill>
            <a:schemeClr val="tx1"/>
          </a:solidFill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cxnSp>
        <p:nvCxnSpPr>
          <p:cNvPr id="1045" name="Straight Connector 1044"/>
          <p:cNvCxnSpPr/>
          <p:nvPr/>
        </p:nvCxnSpPr>
        <p:spPr>
          <a:xfrm>
            <a:off x="527381" y="4189524"/>
            <a:ext cx="662473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Oval 1046"/>
          <p:cNvSpPr/>
          <p:nvPr/>
        </p:nvSpPr>
        <p:spPr>
          <a:xfrm>
            <a:off x="7152117" y="3613460"/>
            <a:ext cx="1152128" cy="1152128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CAE27DC-D186-4114-A7E9-FF04B0E13727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527382" y="6332835"/>
            <a:ext cx="364840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AU" dirty="0" smtClean="0"/>
              <a:t>© </a:t>
            </a:r>
            <a:r>
              <a:rPr lang="en-AU" u="sng" dirty="0" smtClean="0">
                <a:hlinkClick r:id="rId3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7466356" y="4020744"/>
            <a:ext cx="523651" cy="33756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50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896690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0"/>
          <a:stretch/>
        </p:blipFill>
        <p:spPr bwMode="auto">
          <a:xfrm>
            <a:off x="0" y="2875"/>
            <a:ext cx="12192000" cy="685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/>
        </p:nvSpPr>
        <p:spPr>
          <a:xfrm>
            <a:off x="0" y="0"/>
            <a:ext cx="10224459" cy="6858000"/>
          </a:xfrm>
          <a:prstGeom prst="rect">
            <a:avLst/>
          </a:prstGeom>
          <a:solidFill>
            <a:srgbClr val="425968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1" y="2084851"/>
            <a:ext cx="6991019" cy="1632181"/>
          </a:xfrm>
        </p:spPr>
        <p:txBody>
          <a:bodyPr lIns="0" anchor="b"/>
          <a:lstStyle>
            <a:lvl1pPr>
              <a:defRPr sz="3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81" y="3982211"/>
            <a:ext cx="6991019" cy="1174981"/>
          </a:xfrm>
          <a:solidFill>
            <a:srgbClr val="FFFFFF"/>
          </a:solidFill>
        </p:spPr>
        <p:txBody>
          <a:bodyPr lIns="119997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700">
                <a:solidFill>
                  <a:schemeClr val="accent1"/>
                </a:solidFill>
                <a:latin typeface="+mn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527382" y="469062"/>
            <a:ext cx="1867805" cy="662572"/>
            <a:chOff x="-3190875" y="-179387"/>
            <a:chExt cx="15528925" cy="5508625"/>
          </a:xfrm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cxnSp>
        <p:nvCxnSpPr>
          <p:cNvPr id="1045" name="Straight Connector 1044"/>
          <p:cNvCxnSpPr>
            <a:endCxn id="1047" idx="2"/>
          </p:cNvCxnSpPr>
          <p:nvPr/>
        </p:nvCxnSpPr>
        <p:spPr>
          <a:xfrm>
            <a:off x="527382" y="3750836"/>
            <a:ext cx="768085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Oval 1046"/>
          <p:cNvSpPr/>
          <p:nvPr/>
        </p:nvSpPr>
        <p:spPr>
          <a:xfrm>
            <a:off x="8208235" y="3174772"/>
            <a:ext cx="1152128" cy="1152128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C052D2C-1571-4408-A1AB-B1BF8D97E1FC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527382" y="6332835"/>
            <a:ext cx="364840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</a:t>
            </a:r>
            <a:r>
              <a:rPr lang="en-AU" u="sng" dirty="0" smtClean="0">
                <a:hlinkClick r:id="rId3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8522473" y="3582056"/>
            <a:ext cx="523651" cy="33756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50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6597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686177"/>
            <a:ext cx="12192000" cy="436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Rectangle 90"/>
          <p:cNvSpPr/>
          <p:nvPr/>
        </p:nvSpPr>
        <p:spPr>
          <a:xfrm>
            <a:off x="0" y="1686177"/>
            <a:ext cx="10224459" cy="4365897"/>
          </a:xfrm>
          <a:prstGeom prst="rect">
            <a:avLst/>
          </a:prstGeom>
          <a:solidFill>
            <a:srgbClr val="425968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cxnSp>
        <p:nvCxnSpPr>
          <p:cNvPr id="92" name="Straight Connector 91"/>
          <p:cNvCxnSpPr>
            <a:endCxn id="93" idx="2"/>
          </p:cNvCxnSpPr>
          <p:nvPr/>
        </p:nvCxnSpPr>
        <p:spPr>
          <a:xfrm>
            <a:off x="527382" y="4178328"/>
            <a:ext cx="768085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8208235" y="3602264"/>
            <a:ext cx="1152128" cy="1152128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grpSp>
        <p:nvGrpSpPr>
          <p:cNvPr id="95" name="Group 94"/>
          <p:cNvGrpSpPr/>
          <p:nvPr/>
        </p:nvGrpSpPr>
        <p:grpSpPr>
          <a:xfrm>
            <a:off x="8522473" y="4009548"/>
            <a:ext cx="523651" cy="33756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96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8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9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1" y="2523539"/>
            <a:ext cx="7200800" cy="1632181"/>
          </a:xfrm>
        </p:spPr>
        <p:txBody>
          <a:bodyPr lIns="0" anchor="b"/>
          <a:lstStyle>
            <a:lvl1pPr>
              <a:defRPr sz="3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81" y="4420899"/>
            <a:ext cx="7200800" cy="1174981"/>
          </a:xfrm>
          <a:solidFill>
            <a:srgbClr val="FFFFFF"/>
          </a:solidFill>
        </p:spPr>
        <p:txBody>
          <a:bodyPr lIns="119997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700">
                <a:solidFill>
                  <a:schemeClr val="accent1"/>
                </a:solidFill>
                <a:latin typeface="+mn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527382" y="469062"/>
            <a:ext cx="1867805" cy="662572"/>
            <a:chOff x="-3190875" y="-179387"/>
            <a:chExt cx="15528925" cy="5508625"/>
          </a:xfrm>
          <a:solidFill>
            <a:schemeClr val="tx1"/>
          </a:solidFill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29ECD-CF4D-4017-A300-C712A977939D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</a:t>
            </a:r>
            <a:r>
              <a:rPr lang="en-AU" u="sng" dirty="0" smtClean="0">
                <a:hlinkClick r:id="rId3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4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0"/>
          <a:stretch/>
        </p:blipFill>
        <p:spPr bwMode="auto">
          <a:xfrm>
            <a:off x="0" y="2875"/>
            <a:ext cx="12192000" cy="685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596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1" y="2084851"/>
            <a:ext cx="7104789" cy="1632181"/>
          </a:xfrm>
        </p:spPr>
        <p:txBody>
          <a:bodyPr lIns="0" anchor="b"/>
          <a:lstStyle>
            <a:lvl1pPr>
              <a:defRPr sz="37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81" y="3982211"/>
            <a:ext cx="7104789" cy="1174981"/>
          </a:xfrm>
          <a:solidFill>
            <a:srgbClr val="FFFFFF"/>
          </a:solidFill>
        </p:spPr>
        <p:txBody>
          <a:bodyPr lIns="119997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700">
                <a:solidFill>
                  <a:schemeClr val="accent1"/>
                </a:solidFill>
                <a:latin typeface="+mn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48C6F4-3333-4671-8331-C96523C0E18C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527382" y="6332835"/>
            <a:ext cx="364840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</a:t>
            </a:r>
            <a:r>
              <a:rPr lang="en-AU" u="sng" dirty="0" smtClean="0">
                <a:hlinkClick r:id="rId3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527381" y="1316765"/>
            <a:ext cx="1104122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93" idx="2"/>
          </p:cNvCxnSpPr>
          <p:nvPr/>
        </p:nvCxnSpPr>
        <p:spPr>
          <a:xfrm>
            <a:off x="527382" y="3750836"/>
            <a:ext cx="768085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8208235" y="3174772"/>
            <a:ext cx="1152128" cy="1152128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grpSp>
        <p:nvGrpSpPr>
          <p:cNvPr id="95" name="Group 94"/>
          <p:cNvGrpSpPr/>
          <p:nvPr/>
        </p:nvGrpSpPr>
        <p:grpSpPr>
          <a:xfrm>
            <a:off x="8522473" y="3582056"/>
            <a:ext cx="523651" cy="33756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96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8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9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9861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14" r="32686" b="10140"/>
          <a:stretch/>
        </p:blipFill>
        <p:spPr bwMode="auto">
          <a:xfrm>
            <a:off x="8400256" y="2875"/>
            <a:ext cx="3791744" cy="685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8400256" y="0"/>
            <a:ext cx="3791744" cy="6858000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cxnSp>
        <p:nvCxnSpPr>
          <p:cNvPr id="13" name="Straight Connector 12"/>
          <p:cNvCxnSpPr/>
          <p:nvPr/>
        </p:nvCxnSpPr>
        <p:spPr>
          <a:xfrm>
            <a:off x="8400256" y="1316765"/>
            <a:ext cx="307234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7488832" cy="9461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1600201"/>
            <a:ext cx="7488832" cy="4709119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103E65-2CC5-41C2-9B95-693759D352BB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</a:t>
            </a:r>
            <a:r>
              <a:rPr lang="en-AU" u="sng" dirty="0" smtClean="0">
                <a:hlinkClick r:id="rId3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2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14" r="32686" b="10140"/>
          <a:stretch/>
        </p:blipFill>
        <p:spPr bwMode="auto">
          <a:xfrm>
            <a:off x="8400256" y="2875"/>
            <a:ext cx="3791744" cy="685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8400256" y="0"/>
            <a:ext cx="3791744" cy="6858000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AU"/>
          </a:p>
        </p:txBody>
      </p:sp>
      <p:cxnSp>
        <p:nvCxnSpPr>
          <p:cNvPr id="13" name="Straight Connector 12"/>
          <p:cNvCxnSpPr/>
          <p:nvPr/>
        </p:nvCxnSpPr>
        <p:spPr>
          <a:xfrm>
            <a:off x="8400256" y="1316765"/>
            <a:ext cx="307234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7488832" cy="9461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8288" y="1600201"/>
            <a:ext cx="2880320" cy="4709119"/>
          </a:xfrm>
        </p:spPr>
        <p:txBody>
          <a:bodyPr>
            <a:normAutofit/>
          </a:bodyPr>
          <a:lstStyle>
            <a:lvl1pPr>
              <a:defRPr sz="13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D104C8-5D45-4326-A7CF-12F96F7A6F8A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</a:t>
            </a:r>
            <a:r>
              <a:rPr lang="en-AU" u="sng" dirty="0" smtClean="0">
                <a:hlinkClick r:id="rId3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95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11041227" cy="9461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1600201"/>
            <a:ext cx="11041227" cy="4709119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03A9-4129-47F8-9895-430E0EE29822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© NSW Department of Education, June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423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11041227" cy="94611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1600201"/>
            <a:ext cx="11041227" cy="4709119"/>
          </a:xfrm>
        </p:spPr>
        <p:txBody>
          <a:bodyPr>
            <a:normAutofit/>
          </a:bodyPr>
          <a:lstStyle>
            <a:lvl1pPr>
              <a:defRPr sz="1500">
                <a:solidFill>
                  <a:schemeClr val="bg1"/>
                </a:solidFill>
              </a:defRPr>
            </a:lvl1pPr>
            <a:lvl2pPr>
              <a:defRPr sz="1300">
                <a:solidFill>
                  <a:schemeClr val="bg1"/>
                </a:solidFill>
              </a:defRPr>
            </a:lvl2pPr>
            <a:lvl3pPr>
              <a:defRPr sz="13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979E55-A2EE-4E37-8C8B-F9127C1569D1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</a:t>
            </a:r>
            <a:r>
              <a:rPr lang="en-AU" u="sng" dirty="0" smtClean="0">
                <a:hlinkClick r:id="rId2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27381" y="1316765"/>
            <a:ext cx="1104122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02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www.dec.nsw.gov.au/footer/copyright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11041227" cy="946116"/>
          </a:xfrm>
          <a:prstGeom prst="rect">
            <a:avLst/>
          </a:prstGeom>
        </p:spPr>
        <p:txBody>
          <a:bodyPr vert="horz" lIns="0" tIns="60958" rIns="121917" bIns="60958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381" y="1600201"/>
            <a:ext cx="11041227" cy="4709119"/>
          </a:xfrm>
          <a:prstGeom prst="rect">
            <a:avLst/>
          </a:prstGeom>
        </p:spPr>
        <p:txBody>
          <a:bodyPr vert="horz" lIns="0" tIns="60958" rIns="121917" bIns="6095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360363" y="6332835"/>
            <a:ext cx="2208245" cy="365125"/>
          </a:xfrm>
          <a:prstGeom prst="rect">
            <a:avLst/>
          </a:prstGeom>
        </p:spPr>
        <p:txBody>
          <a:bodyPr lIns="121917" tIns="60958" rIns="0" bIns="60958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F58B202C-7FF9-49C1-AB71-3961FC67D56A}" type="datetime1">
              <a:rPr lang="en-US" smtClean="0"/>
              <a:t>10/19/2017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7382" y="6332835"/>
            <a:ext cx="3648407" cy="365125"/>
          </a:xfrm>
          <a:prstGeom prst="rect">
            <a:avLst/>
          </a:prstGeom>
        </p:spPr>
        <p:txBody>
          <a:bodyPr lIns="0" tIns="60958" rIns="121917" bIns="60958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AU" dirty="0" smtClean="0"/>
              <a:t>© </a:t>
            </a:r>
            <a:r>
              <a:rPr lang="en-AU" u="sng" dirty="0" smtClean="0">
                <a:hlinkClick r:id="rId18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3600" y="6332835"/>
            <a:ext cx="2844800" cy="365125"/>
          </a:xfrm>
          <a:prstGeom prst="rect">
            <a:avLst/>
          </a:prstGeom>
        </p:spPr>
        <p:txBody>
          <a:bodyPr lIns="121917" tIns="60958" rIns="121917" bIns="60958" anchor="b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27381" y="1316765"/>
            <a:ext cx="11041227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25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32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spcBef>
          <a:spcPts val="1600"/>
        </a:spcBef>
        <a:buFont typeface="Arial" panose="020B0604020202020204" pitchFamily="34" charset="0"/>
        <a:buNone/>
        <a:defRPr sz="150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1219170" rtl="0" eaLnBrk="1" latinLnBrk="0" hangingPunct="1">
        <a:spcBef>
          <a:spcPts val="800"/>
        </a:spcBef>
        <a:buFont typeface="Arial" panose="020B0604020202020204" pitchFamily="34" charset="0"/>
        <a:buNone/>
        <a:defRPr sz="1300" kern="1200">
          <a:solidFill>
            <a:schemeClr val="tx2"/>
          </a:solidFill>
          <a:latin typeface="+mn-lt"/>
          <a:ea typeface="+mn-ea"/>
          <a:cs typeface="+mn-cs"/>
        </a:defRPr>
      </a:lvl2pPr>
      <a:lvl3pPr marL="241294" indent="-241294" algn="l" defTabSz="1219170" rtl="0" eaLnBrk="1" latinLnBrk="0" hangingPunct="1">
        <a:spcBef>
          <a:spcPts val="800"/>
        </a:spcBef>
        <a:buFont typeface="Wingdings" panose="05000000000000000000" pitchFamily="2" charset="2"/>
        <a:buChar char="§"/>
        <a:defRPr sz="1300" kern="1200">
          <a:solidFill>
            <a:schemeClr val="tx2"/>
          </a:solidFill>
          <a:latin typeface="+mn-lt"/>
          <a:ea typeface="+mn-ea"/>
          <a:cs typeface="+mn-cs"/>
        </a:defRPr>
      </a:lvl3pPr>
      <a:lvl4pPr marL="476239" indent="-234945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717533" indent="-241294" algn="l" defTabSz="121917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c.nsw.gov.au/footer/copyrigh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youtu.be/FoRwqKGIk9M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dec.nsw.gov.au/footer/copyrigh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HUqy-OQvVtI" TargetMode="External"/><Relationship Id="rId2" Type="http://schemas.openxmlformats.org/officeDocument/2006/relationships/hyperlink" Target="https://youtu.be/Q78COTwT7nE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dec.nsw.gov.au/footer/copyrigh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VqziNV7dGY" TargetMode="External"/><Relationship Id="rId2" Type="http://schemas.openxmlformats.org/officeDocument/2006/relationships/hyperlink" Target="https://youtu.be/naqS-BlpfU4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dec.nsw.gov.au/footer/copyright" TargetMode="External"/><Relationship Id="rId5" Type="http://schemas.openxmlformats.org/officeDocument/2006/relationships/hyperlink" Target="https://youtu.be/e3AzwBPnUxs" TargetMode="External"/><Relationship Id="rId4" Type="http://schemas.openxmlformats.org/officeDocument/2006/relationships/hyperlink" Target="https://youtu.be/hPicNmkkH_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c.nsw.gov.au/footer/copyrigh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c.nsw.gov.au/footer/copyright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463" y="2022221"/>
            <a:ext cx="5822880" cy="1632181"/>
          </a:xfrm>
        </p:spPr>
        <p:txBody>
          <a:bodyPr/>
          <a:lstStyle/>
          <a:p>
            <a:pPr algn="ctr"/>
            <a:r>
              <a:rPr lang="en-AU" sz="4800" b="1" dirty="0" smtClean="0">
                <a:solidFill>
                  <a:srgbClr val="FFFFFF"/>
                </a:solidFill>
              </a:rPr>
              <a:t>Winston Churchill – </a:t>
            </a:r>
            <a:br>
              <a:rPr lang="en-AU" sz="4800" b="1" dirty="0" smtClean="0">
                <a:solidFill>
                  <a:srgbClr val="FFFFFF"/>
                </a:solidFill>
              </a:rPr>
            </a:br>
            <a:r>
              <a:rPr lang="en-AU" sz="4800" b="1" dirty="0" smtClean="0">
                <a:solidFill>
                  <a:srgbClr val="FFFFFF"/>
                </a:solidFill>
              </a:rPr>
              <a:t>Sinews of Peace (1946)</a:t>
            </a:r>
            <a:endParaRPr lang="en-AU" sz="4800" b="1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580" y="4708634"/>
            <a:ext cx="8345618" cy="1845339"/>
          </a:xfrm>
        </p:spPr>
        <p:txBody>
          <a:bodyPr>
            <a:normAutofit/>
          </a:bodyPr>
          <a:lstStyle/>
          <a:p>
            <a:pPr algn="ctr"/>
            <a:r>
              <a:rPr lang="en-AU" sz="2800" b="1" dirty="0" smtClean="0"/>
              <a:t>Historical, Political and Social Contexts </a:t>
            </a:r>
          </a:p>
          <a:p>
            <a:pPr algn="ctr"/>
            <a:r>
              <a:rPr lang="en-AU" sz="2800" b="1" dirty="0" smtClean="0"/>
              <a:t>of </a:t>
            </a:r>
          </a:p>
          <a:p>
            <a:pPr algn="ctr"/>
            <a:r>
              <a:rPr lang="en-AU" sz="2800" b="1" dirty="0" smtClean="0"/>
              <a:t>Post WWII and Pre Cold War Era</a:t>
            </a:r>
            <a:endParaRPr lang="en-AU" sz="2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3527" y="6415962"/>
            <a:ext cx="3648407" cy="365125"/>
          </a:xfrm>
        </p:spPr>
        <p:txBody>
          <a:bodyPr/>
          <a:lstStyle/>
          <a:p>
            <a:r>
              <a:rPr lang="en-AU" dirty="0" smtClean="0"/>
              <a:t>© </a:t>
            </a:r>
            <a:r>
              <a:rPr lang="en-AU" u="sng" dirty="0" smtClean="0">
                <a:hlinkClick r:id="rId2"/>
              </a:rPr>
              <a:t>NSW Department of Education</a:t>
            </a:r>
            <a:r>
              <a:rPr lang="en-AU" dirty="0" smtClean="0"/>
              <a:t>, June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9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FFFFFF"/>
                </a:solidFill>
              </a:rPr>
              <a:t>Why is Context Important?</a:t>
            </a:r>
            <a:endParaRPr lang="en-A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570" y="1504835"/>
            <a:ext cx="9062270" cy="42846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1800" b="1" dirty="0" smtClean="0">
                <a:solidFill>
                  <a:srgbClr val="000000"/>
                </a:solidFill>
              </a:rPr>
              <a:t>In order to understand Churchill’s vision for the future, it is necessary to examine what was happening at the time the speech was delivered.</a:t>
            </a:r>
          </a:p>
          <a:p>
            <a:pPr marL="0" indent="0">
              <a:buNone/>
            </a:pPr>
            <a:endParaRPr lang="en-AU" sz="18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AU" sz="1800" b="1" dirty="0" smtClean="0">
                <a:solidFill>
                  <a:srgbClr val="000000"/>
                </a:solidFill>
              </a:rPr>
              <a:t>Historical context:</a:t>
            </a:r>
          </a:p>
          <a:p>
            <a:pPr marL="0" indent="0">
              <a:buNone/>
            </a:pPr>
            <a:r>
              <a:rPr lang="en-AU" sz="1800" b="1" dirty="0" smtClean="0">
                <a:solidFill>
                  <a:srgbClr val="000000"/>
                </a:solidFill>
              </a:rPr>
              <a:t>Political context:</a:t>
            </a:r>
          </a:p>
          <a:p>
            <a:pPr marL="0" indent="0">
              <a:buNone/>
            </a:pPr>
            <a:r>
              <a:rPr lang="en-AU" sz="1800" b="1" dirty="0" smtClean="0">
                <a:solidFill>
                  <a:srgbClr val="000000"/>
                </a:solidFill>
              </a:rPr>
              <a:t>Social context:</a:t>
            </a:r>
          </a:p>
          <a:p>
            <a:pPr marL="0" indent="0">
              <a:buNone/>
            </a:pPr>
            <a:endParaRPr lang="en-AU" sz="18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AU" sz="1800" b="1" dirty="0" smtClean="0">
                <a:solidFill>
                  <a:srgbClr val="000000"/>
                </a:solidFill>
              </a:rPr>
              <a:t>Winston Churchill </a:t>
            </a:r>
            <a:r>
              <a:rPr lang="en-AU" sz="1800" b="1" u="sng" dirty="0" smtClean="0">
                <a:solidFill>
                  <a:srgbClr val="000000"/>
                </a:solidFill>
                <a:hlinkClick r:id="rId2"/>
              </a:rPr>
              <a:t>Sinews of Peace</a:t>
            </a:r>
            <a:r>
              <a:rPr lang="en-AU" sz="1800" b="1" dirty="0" smtClean="0">
                <a:solidFill>
                  <a:srgbClr val="000000"/>
                </a:solidFill>
                <a:hlinkClick r:id="rId2"/>
              </a:rPr>
              <a:t> </a:t>
            </a:r>
            <a:r>
              <a:rPr lang="en-AU" sz="1800" b="1" dirty="0" smtClean="0">
                <a:solidFill>
                  <a:srgbClr val="000000"/>
                </a:solidFill>
              </a:rPr>
              <a:t>(1946)</a:t>
            </a:r>
          </a:p>
          <a:p>
            <a:pPr marL="0" indent="0">
              <a:buNone/>
            </a:pPr>
            <a:r>
              <a:rPr lang="en-AU" sz="1800" b="1" dirty="0">
                <a:solidFill>
                  <a:srgbClr val="000000"/>
                </a:solidFill>
              </a:rPr>
              <a:t>https://</a:t>
            </a:r>
            <a:r>
              <a:rPr lang="en-AU" sz="1800" b="1" dirty="0" smtClean="0">
                <a:solidFill>
                  <a:srgbClr val="000000"/>
                </a:solidFill>
              </a:rPr>
              <a:t>youtu.be/FoRwqKGIk9M</a:t>
            </a:r>
          </a:p>
          <a:p>
            <a:pPr marL="0" indent="0">
              <a:buNone/>
            </a:pPr>
            <a:endParaRPr lang="en-AU" b="1" dirty="0"/>
          </a:p>
        </p:txBody>
      </p:sp>
      <p:pic>
        <p:nvPicPr>
          <p:cNvPr id="4" name="Picture 3" descr="the image shows a photo of Winston Churchill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029" y="2985360"/>
            <a:ext cx="5373497" cy="308976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© </a:t>
            </a:r>
            <a:r>
              <a:rPr lang="en-AU" u="sng" smtClean="0">
                <a:hlinkClick r:id="rId4"/>
              </a:rPr>
              <a:t>NSW Department of Education</a:t>
            </a:r>
            <a:r>
              <a:rPr lang="en-AU" smtClean="0"/>
              <a:t>, June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34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FFFFFF"/>
                </a:solidFill>
              </a:rPr>
              <a:t>Post World War II</a:t>
            </a:r>
            <a:endParaRPr lang="en-A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619" y="1570206"/>
            <a:ext cx="7528258" cy="4242605"/>
          </a:xfrm>
        </p:spPr>
        <p:txBody>
          <a:bodyPr>
            <a:normAutofit fontScale="92500"/>
          </a:bodyPr>
          <a:lstStyle/>
          <a:p>
            <a:r>
              <a:rPr lang="en-AU" sz="2400" b="1" dirty="0" smtClean="0">
                <a:solidFill>
                  <a:srgbClr val="000000"/>
                </a:solidFill>
              </a:rPr>
              <a:t>Devastation in Europe;</a:t>
            </a:r>
          </a:p>
          <a:p>
            <a:r>
              <a:rPr lang="en-AU" sz="2400" b="1" dirty="0" smtClean="0">
                <a:solidFill>
                  <a:srgbClr val="000000"/>
                </a:solidFill>
              </a:rPr>
              <a:t>Separation of powers in Germany;</a:t>
            </a:r>
          </a:p>
          <a:p>
            <a:r>
              <a:rPr lang="en-AU" sz="2400" b="1" dirty="0" smtClean="0">
                <a:solidFill>
                  <a:srgbClr val="000000"/>
                </a:solidFill>
              </a:rPr>
              <a:t>Britain’s decline of Empirical power and influence;</a:t>
            </a:r>
          </a:p>
          <a:p>
            <a:r>
              <a:rPr lang="en-AU" sz="2400" b="1" dirty="0" smtClean="0">
                <a:solidFill>
                  <a:srgbClr val="000000"/>
                </a:solidFill>
              </a:rPr>
              <a:t>World on the brink of economic and social collapse.</a:t>
            </a:r>
          </a:p>
          <a:p>
            <a:pPr marL="0" indent="0">
              <a:buNone/>
            </a:pPr>
            <a:endParaRPr lang="en-AU" sz="24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AU" sz="2400" b="1" dirty="0" smtClean="0">
                <a:solidFill>
                  <a:srgbClr val="000000"/>
                </a:solidFill>
              </a:rPr>
              <a:t>World War II </a:t>
            </a:r>
          </a:p>
          <a:p>
            <a:pPr marL="0" indent="0">
              <a:buNone/>
            </a:pPr>
            <a:r>
              <a:rPr lang="en-AU" sz="2400" b="1" dirty="0" smtClean="0">
                <a:solidFill>
                  <a:srgbClr val="000000"/>
                </a:solidFill>
                <a:hlinkClick r:id="rId2"/>
              </a:rPr>
              <a:t>Source 1: </a:t>
            </a:r>
            <a:r>
              <a:rPr lang="en-AU" sz="2400" b="1" dirty="0" smtClean="0">
                <a:solidFill>
                  <a:srgbClr val="000000"/>
                </a:solidFill>
              </a:rPr>
              <a:t>https://youtu.be/Q78COTwT7nE</a:t>
            </a:r>
          </a:p>
          <a:p>
            <a:pPr marL="0" indent="0">
              <a:buNone/>
            </a:pPr>
            <a:r>
              <a:rPr lang="en-AU" sz="2400" b="1" dirty="0" smtClean="0">
                <a:solidFill>
                  <a:srgbClr val="000000"/>
                </a:solidFill>
                <a:hlinkClick r:id="rId3"/>
              </a:rPr>
              <a:t>Source 2: </a:t>
            </a:r>
            <a:r>
              <a:rPr lang="en-AU" sz="2400" b="1" dirty="0" smtClean="0">
                <a:solidFill>
                  <a:srgbClr val="000000"/>
                </a:solidFill>
              </a:rPr>
              <a:t>https</a:t>
            </a:r>
            <a:r>
              <a:rPr lang="en-AU" sz="2400" b="1" dirty="0">
                <a:solidFill>
                  <a:srgbClr val="000000"/>
                </a:solidFill>
              </a:rPr>
              <a:t>://</a:t>
            </a:r>
            <a:r>
              <a:rPr lang="en-AU" sz="2400" b="1" dirty="0" smtClean="0">
                <a:solidFill>
                  <a:srgbClr val="000000"/>
                </a:solidFill>
              </a:rPr>
              <a:t>youtu.be/HUqy-OQvVtI</a:t>
            </a:r>
          </a:p>
          <a:p>
            <a:pPr marL="0" indent="0">
              <a:buNone/>
            </a:pPr>
            <a:endParaRPr lang="en-AU" b="1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© </a:t>
            </a:r>
            <a:r>
              <a:rPr lang="en-AU" u="sng" smtClean="0">
                <a:hlinkClick r:id="rId4"/>
              </a:rPr>
              <a:t>NSW Department of Education</a:t>
            </a:r>
            <a:r>
              <a:rPr lang="en-AU" smtClean="0"/>
              <a:t>, June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91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FFFFFF"/>
                </a:solidFill>
              </a:rPr>
              <a:t>Pre Cold War</a:t>
            </a:r>
            <a:endParaRPr lang="en-A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688" y="1495180"/>
            <a:ext cx="7706934" cy="4305665"/>
          </a:xfrm>
        </p:spPr>
        <p:txBody>
          <a:bodyPr>
            <a:normAutofit/>
          </a:bodyPr>
          <a:lstStyle/>
          <a:p>
            <a:r>
              <a:rPr lang="en-AU" sz="2000" b="1" dirty="0" smtClean="0">
                <a:solidFill>
                  <a:srgbClr val="000000"/>
                </a:solidFill>
              </a:rPr>
              <a:t>Escalating tensions between East and West;</a:t>
            </a:r>
          </a:p>
          <a:p>
            <a:r>
              <a:rPr lang="en-AU" sz="2000" b="1" dirty="0" smtClean="0">
                <a:solidFill>
                  <a:srgbClr val="000000"/>
                </a:solidFill>
              </a:rPr>
              <a:t>Anxiety regarding the atomic age.</a:t>
            </a:r>
          </a:p>
          <a:p>
            <a:pPr marL="0" indent="0">
              <a:buNone/>
            </a:pPr>
            <a:endParaRPr lang="en-AU" sz="20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AU" sz="2000" b="1" dirty="0" smtClean="0">
                <a:solidFill>
                  <a:srgbClr val="000000"/>
                </a:solidFill>
                <a:hlinkClick r:id="rId2"/>
              </a:rPr>
              <a:t>The Berlin </a:t>
            </a:r>
            <a:r>
              <a:rPr lang="en-AU" sz="2000" b="1" dirty="0">
                <a:solidFill>
                  <a:srgbClr val="000000"/>
                </a:solidFill>
                <a:hlinkClick r:id="rId2"/>
              </a:rPr>
              <a:t>Wall </a:t>
            </a:r>
            <a:r>
              <a:rPr lang="en-AU" sz="2000" b="1" dirty="0">
                <a:solidFill>
                  <a:srgbClr val="000000"/>
                </a:solidFill>
              </a:rPr>
              <a:t>https://</a:t>
            </a:r>
            <a:r>
              <a:rPr lang="en-AU" sz="2000" b="1" dirty="0" smtClean="0">
                <a:solidFill>
                  <a:srgbClr val="000000"/>
                </a:solidFill>
              </a:rPr>
              <a:t>youtu.be/naqS-BlpfU4</a:t>
            </a:r>
          </a:p>
          <a:p>
            <a:pPr marL="0" indent="0">
              <a:buNone/>
            </a:pPr>
            <a:r>
              <a:rPr lang="en-AU" sz="2000" b="1" dirty="0" smtClean="0">
                <a:solidFill>
                  <a:srgbClr val="000000"/>
                </a:solidFill>
                <a:hlinkClick r:id="rId3"/>
              </a:rPr>
              <a:t>Cold </a:t>
            </a:r>
            <a:r>
              <a:rPr lang="en-AU" sz="2000" b="1" dirty="0">
                <a:solidFill>
                  <a:srgbClr val="000000"/>
                </a:solidFill>
                <a:hlinkClick r:id="rId3"/>
              </a:rPr>
              <a:t>War </a:t>
            </a:r>
            <a:r>
              <a:rPr lang="en-AU" sz="2000" b="1" dirty="0">
                <a:solidFill>
                  <a:srgbClr val="000000"/>
                </a:solidFill>
              </a:rPr>
              <a:t>https://</a:t>
            </a:r>
            <a:r>
              <a:rPr lang="en-AU" sz="2000" b="1" dirty="0" smtClean="0">
                <a:solidFill>
                  <a:srgbClr val="000000"/>
                </a:solidFill>
              </a:rPr>
              <a:t>youtu.be/wVqziNV7dGY</a:t>
            </a:r>
          </a:p>
          <a:p>
            <a:pPr marL="0" indent="0">
              <a:buNone/>
            </a:pPr>
            <a:r>
              <a:rPr lang="en-AU" sz="2000" b="1" dirty="0">
                <a:solidFill>
                  <a:srgbClr val="000000"/>
                </a:solidFill>
                <a:hlinkClick r:id="rId4"/>
              </a:rPr>
              <a:t>Nuclear Tests </a:t>
            </a:r>
            <a:r>
              <a:rPr lang="en-AU" sz="2000" b="1" dirty="0">
                <a:solidFill>
                  <a:srgbClr val="000000"/>
                </a:solidFill>
              </a:rPr>
              <a:t>https://</a:t>
            </a:r>
            <a:r>
              <a:rPr lang="en-AU" sz="2000" b="1" dirty="0" smtClean="0">
                <a:solidFill>
                  <a:srgbClr val="000000"/>
                </a:solidFill>
              </a:rPr>
              <a:t>youtu.be/hPicNmkkH_g</a:t>
            </a:r>
          </a:p>
          <a:p>
            <a:pPr marL="0" indent="0">
              <a:buNone/>
            </a:pPr>
            <a:r>
              <a:rPr lang="en-AU" sz="2000" b="1" dirty="0" smtClean="0">
                <a:solidFill>
                  <a:srgbClr val="000000"/>
                </a:solidFill>
                <a:hlinkClick r:id="rId5"/>
              </a:rPr>
              <a:t>What if the Cold War </a:t>
            </a:r>
            <a:r>
              <a:rPr lang="en-AU" sz="2000" b="1" dirty="0">
                <a:solidFill>
                  <a:srgbClr val="000000"/>
                </a:solidFill>
                <a:hlinkClick r:id="rId5"/>
              </a:rPr>
              <a:t>went </a:t>
            </a:r>
            <a:r>
              <a:rPr lang="en-AU" sz="2000" b="1" dirty="0" smtClean="0">
                <a:solidFill>
                  <a:srgbClr val="000000"/>
                </a:solidFill>
                <a:hlinkClick r:id="rId5"/>
              </a:rPr>
              <a:t>nuclear</a:t>
            </a:r>
            <a:endParaRPr lang="en-AU" sz="20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AU" sz="2000" b="1" dirty="0" smtClean="0">
                <a:solidFill>
                  <a:srgbClr val="000000"/>
                </a:solidFill>
              </a:rPr>
              <a:t> </a:t>
            </a:r>
            <a:r>
              <a:rPr lang="en-AU" sz="2000" b="1" dirty="0">
                <a:solidFill>
                  <a:srgbClr val="000000"/>
                </a:solidFill>
              </a:rPr>
              <a:t>https://</a:t>
            </a:r>
            <a:r>
              <a:rPr lang="en-AU" sz="2000" b="1" dirty="0" smtClean="0">
                <a:solidFill>
                  <a:srgbClr val="000000"/>
                </a:solidFill>
              </a:rPr>
              <a:t>youtu.be/e3AzwBPnUxs</a:t>
            </a:r>
          </a:p>
          <a:p>
            <a:pPr marL="0" indent="0">
              <a:buNone/>
            </a:pPr>
            <a:endParaRPr lang="en-AU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b="1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© </a:t>
            </a:r>
            <a:r>
              <a:rPr lang="en-AU" u="sng" smtClean="0">
                <a:hlinkClick r:id="rId6"/>
              </a:rPr>
              <a:t>NSW Department of Education</a:t>
            </a:r>
            <a:r>
              <a:rPr lang="en-AU" smtClean="0"/>
              <a:t>, June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4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FFFFFF"/>
                </a:solidFill>
              </a:rPr>
              <a:t>Speculative Macro-Narratives</a:t>
            </a:r>
            <a:endParaRPr lang="en-A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372" y="884790"/>
            <a:ext cx="7874697" cy="40940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2000" b="1" dirty="0" smtClean="0">
                <a:solidFill>
                  <a:srgbClr val="000000"/>
                </a:solidFill>
              </a:rPr>
              <a:t>IDEOLOGY, CULTURE &amp; IDENTITY:</a:t>
            </a:r>
          </a:p>
          <a:p>
            <a:pPr marL="0" indent="0">
              <a:buNone/>
            </a:pPr>
            <a:endParaRPr lang="en-AU" sz="20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AU" sz="2000" b="1" dirty="0" smtClean="0">
                <a:solidFill>
                  <a:srgbClr val="000000"/>
                </a:solidFill>
              </a:rPr>
              <a:t>Churchill attempts to seek a commitment from the United States based upon the similarities in the political, cultural and social macro-narratives of each country.</a:t>
            </a:r>
          </a:p>
          <a:p>
            <a:pPr marL="0" indent="0">
              <a:buNone/>
            </a:pPr>
            <a:r>
              <a:rPr lang="en-AU" sz="2000" b="1" dirty="0" smtClean="0">
                <a:solidFill>
                  <a:srgbClr val="000000"/>
                </a:solidFill>
              </a:rPr>
              <a:t>He establishes the divide between East and West, dehumanising Communism as the rival to Capitalism and presenting it as a threat to world security.</a:t>
            </a:r>
          </a:p>
          <a:p>
            <a:pPr marL="0" indent="0">
              <a:buNone/>
            </a:pPr>
            <a:r>
              <a:rPr lang="en-AU" sz="2000" b="1" dirty="0" smtClean="0">
                <a:solidFill>
                  <a:srgbClr val="000000"/>
                </a:solidFill>
              </a:rPr>
              <a:t>He also attempts to shore support by galvanising both the United Kingdom and the United States through religious traditions and cultural identity.</a:t>
            </a:r>
          </a:p>
          <a:p>
            <a:pPr marL="0" indent="0">
              <a:buNone/>
            </a:pPr>
            <a:endParaRPr lang="en-AU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AU" b="1" dirty="0" smtClean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© </a:t>
            </a:r>
            <a:r>
              <a:rPr lang="en-AU" u="sng" smtClean="0">
                <a:hlinkClick r:id="rId2"/>
              </a:rPr>
              <a:t>NSW Department of Education</a:t>
            </a:r>
            <a:r>
              <a:rPr lang="en-AU" smtClean="0"/>
              <a:t>, June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0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FFFFFF"/>
                </a:solidFill>
              </a:rPr>
              <a:t>The Speech:</a:t>
            </a:r>
            <a:endParaRPr lang="en-AU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870" y="1551189"/>
            <a:ext cx="7786886" cy="34333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2800" b="1" dirty="0" smtClean="0">
                <a:solidFill>
                  <a:srgbClr val="000000"/>
                </a:solidFill>
              </a:rPr>
              <a:t>Read and analyse the speech with regard to the way Churchill utilises the macro-narratives of each country.</a:t>
            </a:r>
          </a:p>
          <a:p>
            <a:pPr marL="0" indent="0" algn="ctr">
              <a:buNone/>
            </a:pPr>
            <a:endParaRPr lang="en-AU" sz="2800" b="1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AU" sz="2800" b="1" dirty="0" smtClean="0">
                <a:solidFill>
                  <a:srgbClr val="000000"/>
                </a:solidFill>
              </a:rPr>
              <a:t>Use the analysis grids and find references from the text to support your ideas.</a:t>
            </a:r>
            <a:endParaRPr lang="en-AU" sz="2800" b="1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© </a:t>
            </a:r>
            <a:r>
              <a:rPr lang="en-AU" u="sng" smtClean="0">
                <a:hlinkClick r:id="rId2"/>
              </a:rPr>
              <a:t>NSW Department of Education</a:t>
            </a:r>
            <a:r>
              <a:rPr lang="en-AU" smtClean="0"/>
              <a:t>, June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00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Winston Churchill – &amp;#x0D;&amp;#x0A;Sinews of Peace (1946)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Why is Context Important?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Post World War II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Pre Cold War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Speculative Macro-Narratives&amp;quot;&quot;/&gt;&lt;property id=&quot;20307&quot; value=&quot;260&quot;/&gt;&lt;/object&gt;&lt;object type=&quot;3&quot; unique_id=&quot;10051&quot;&gt;&lt;property id=&quot;20148&quot; value=&quot;5&quot;/&gt;&lt;property id=&quot;20300&quot; value=&quot;Slide 6 - &amp;quot;The Speech:&amp;quot;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oE">
  <a:themeElements>
    <a:clrScheme name="Dept of Education">
      <a:dk1>
        <a:sysClr val="windowText" lastClr="000000"/>
      </a:dk1>
      <a:lt1>
        <a:sysClr val="window" lastClr="FFFFFF"/>
      </a:lt1>
      <a:dk2>
        <a:srgbClr val="425968"/>
      </a:dk2>
      <a:lt2>
        <a:srgbClr val="EEECE1"/>
      </a:lt2>
      <a:accent1>
        <a:srgbClr val="00ABC3"/>
      </a:accent1>
      <a:accent2>
        <a:srgbClr val="00B178"/>
      </a:accent2>
      <a:accent3>
        <a:srgbClr val="9ACAEB"/>
      </a:accent3>
      <a:accent4>
        <a:srgbClr val="A87EB1"/>
      </a:accent4>
      <a:accent5>
        <a:srgbClr val="4BACC6"/>
      </a:accent5>
      <a:accent6>
        <a:srgbClr val="FFC623"/>
      </a:accent6>
      <a:hlink>
        <a:srgbClr val="0000FF"/>
      </a:hlink>
      <a:folHlink>
        <a:srgbClr val="800080"/>
      </a:folHlink>
    </a:clrScheme>
    <a:fontScheme name="Dept of Education">
      <a:majorFont>
        <a:latin typeface="Montserrat"/>
        <a:ea typeface=""/>
        <a:cs typeface=""/>
      </a:majorFont>
      <a:minorFont>
        <a:latin typeface="Montserra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DoE" id="{08E860C7-DC44-42D5-97DC-8B2A22A76695}" vid="{FB03A350-19DA-474F-9FEF-892448A82D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DoE</Template>
  <TotalTime>164</TotalTime>
  <Words>325</Words>
  <Application>Microsoft Office PowerPoint</Application>
  <PresentationFormat>Custom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DoE</vt:lpstr>
      <vt:lpstr>Winston Churchill –  Sinews of Peace (1946)</vt:lpstr>
      <vt:lpstr>Why is Context Important?</vt:lpstr>
      <vt:lpstr>Post World War II</vt:lpstr>
      <vt:lpstr>Pre Cold War</vt:lpstr>
      <vt:lpstr>Speculative Macro-Narratives</vt:lpstr>
      <vt:lpstr>The Speech: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Winston Churchill – Sinews of Peace (1946)</dc:title>
  <dc:creator>Maddy McDonald</dc:creator>
  <cp:lastModifiedBy>Greene, Prudence</cp:lastModifiedBy>
  <cp:revision>24</cp:revision>
  <dcterms:created xsi:type="dcterms:W3CDTF">2017-07-12T03:36:15Z</dcterms:created>
  <dcterms:modified xsi:type="dcterms:W3CDTF">2017-10-19T05:12:35Z</dcterms:modified>
</cp:coreProperties>
</file>