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sldIdLst>
    <p:sldId id="256" r:id="rId2"/>
    <p:sldId id="265" r:id="rId3"/>
    <p:sldId id="261" r:id="rId4"/>
    <p:sldId id="267" r:id="rId5"/>
    <p:sldId id="268" r:id="rId6"/>
    <p:sldId id="257" r:id="rId7"/>
    <p:sldId id="264" r:id="rId8"/>
    <p:sldId id="258" r:id="rId9"/>
    <p:sldId id="262" r:id="rId10"/>
    <p:sldId id="259" r:id="rId11"/>
    <p:sldId id="266"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91" d="100"/>
          <a:sy n="91" d="100"/>
        </p:scale>
        <p:origin x="102" y="5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B50396-05B3-43D1-B0AE-D9EC65D13F31}" type="datetimeFigureOut">
              <a:rPr lang="en-AU" smtClean="0"/>
              <a:t>20/10/2017</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052710-E2AE-4F66-9C9D-640BA54A9D3F}" type="slidenum">
              <a:rPr lang="en-AU" smtClean="0"/>
              <a:t>‹#›</a:t>
            </a:fld>
            <a:endParaRPr lang="en-AU"/>
          </a:p>
        </p:txBody>
      </p:sp>
    </p:spTree>
    <p:extLst>
      <p:ext uri="{BB962C8B-B14F-4D97-AF65-F5344CB8AC3E}">
        <p14:creationId xmlns:p14="http://schemas.microsoft.com/office/powerpoint/2010/main" val="339305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875"/>
            <a:ext cx="12192000" cy="6855125"/>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8976320" cy="68580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2" name="Title 1"/>
          <p:cNvSpPr>
            <a:spLocks noGrp="1"/>
          </p:cNvSpPr>
          <p:nvPr>
            <p:ph type="ctrTitle"/>
          </p:nvPr>
        </p:nvSpPr>
        <p:spPr>
          <a:xfrm>
            <a:off x="527381" y="2084851"/>
            <a:ext cx="5822880" cy="1632181"/>
          </a:xfrm>
        </p:spPr>
        <p:txBody>
          <a:bodyPr lIns="0" anchor="b"/>
          <a:lstStyle>
            <a:lvl1pPr>
              <a:defRPr sz="37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527381" y="3982211"/>
            <a:ext cx="5822880" cy="1174981"/>
          </a:xfrm>
          <a:solidFill>
            <a:srgbClr val="FFFFFF">
              <a:alpha val="94902"/>
            </a:srgbClr>
          </a:solidFill>
        </p:spPr>
        <p:txBody>
          <a:bodyPr lIns="119997" anchor="ctr">
            <a:normAutofit/>
          </a:bodyPr>
          <a:lstStyle>
            <a:lvl1pPr marL="0" indent="0" algn="l">
              <a:spcBef>
                <a:spcPts val="0"/>
              </a:spcBef>
              <a:buNone/>
              <a:defRPr sz="2700">
                <a:solidFill>
                  <a:schemeClr val="tx2"/>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527382" y="469062"/>
            <a:ext cx="1867805" cy="662572"/>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527381" y="3750836"/>
            <a:ext cx="6624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7152117" y="3174772"/>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A448A019-9E83-4655-8C40-BFFB6BDAC3F0}" type="datetime1">
              <a:rPr lang="en-US" smtClean="0"/>
              <a:t>10/20/2017</a:t>
            </a:fld>
            <a:endParaRPr lang="en-US" dirty="0"/>
          </a:p>
        </p:txBody>
      </p:sp>
      <p:sp>
        <p:nvSpPr>
          <p:cNvPr id="40" name="Footer Placeholder 39"/>
          <p:cNvSpPr>
            <a:spLocks noGrp="1"/>
          </p:cNvSpPr>
          <p:nvPr>
            <p:ph type="ftr" sz="quarter" idx="11"/>
          </p:nvPr>
        </p:nvSpPr>
        <p:spPr>
          <a:xfrm>
            <a:off x="527382" y="6332835"/>
            <a:ext cx="3648407" cy="365125"/>
          </a:xfrm>
        </p:spPr>
        <p:txBody>
          <a:bodyPr/>
          <a:lstStyle>
            <a:lvl1pPr>
              <a:defRPr>
                <a:solidFill>
                  <a:schemeClr val="bg1"/>
                </a:solidFill>
              </a:defRPr>
            </a:lvl1pPr>
          </a:lstStyle>
          <a:p>
            <a:r>
              <a:rPr lang="en-AU" smtClean="0"/>
              <a:t>© NSW Department of Education, June 2017</a:t>
            </a:r>
            <a:endParaRPr lang="en-US"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t>‹#›</a:t>
            </a:fld>
            <a:endParaRPr lang="en-US" dirty="0"/>
          </a:p>
        </p:txBody>
      </p:sp>
      <p:grpSp>
        <p:nvGrpSpPr>
          <p:cNvPr id="49" name="Group 48"/>
          <p:cNvGrpSpPr/>
          <p:nvPr/>
        </p:nvGrpSpPr>
        <p:grpSpPr>
          <a:xfrm>
            <a:off x="7466356" y="3582056"/>
            <a:ext cx="523651" cy="33756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4133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8400256" y="2875"/>
            <a:ext cx="3791744" cy="68551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8400256" y="0"/>
            <a:ext cx="3791744" cy="6858000"/>
          </a:xfrm>
          <a:prstGeom prst="rect">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cxnSp>
        <p:nvCxnSpPr>
          <p:cNvPr id="13" name="Straight Connector 12"/>
          <p:cNvCxnSpPr/>
          <p:nvPr/>
        </p:nvCxnSpPr>
        <p:spPr>
          <a:xfrm>
            <a:off x="8400256" y="1316765"/>
            <a:ext cx="307234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27381" y="356659"/>
            <a:ext cx="7488832" cy="946116"/>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527381" y="1600201"/>
            <a:ext cx="7488832" cy="4709119"/>
          </a:xfrm>
        </p:spPr>
        <p:txBody>
          <a:bodyPr>
            <a:normAutofit/>
          </a:bodyPr>
          <a:lstStyle>
            <a:lvl1pPr>
              <a:defRPr sz="1500"/>
            </a:lvl1pPr>
            <a:lvl2pPr>
              <a:defRPr sz="1300"/>
            </a:lvl2pPr>
            <a:lvl3pPr>
              <a:defRPr sz="13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9641CABA-C67F-4782-AA62-8992C000AD58}" type="datetime1">
              <a:rPr lang="en-US" smtClean="0"/>
              <a:t>10/20/2017</a:t>
            </a:fld>
            <a:endParaRPr lang="en-US" dirty="0"/>
          </a:p>
        </p:txBody>
      </p:sp>
      <p:sp>
        <p:nvSpPr>
          <p:cNvPr id="21" name="Footer Placeholder 20"/>
          <p:cNvSpPr>
            <a:spLocks noGrp="1"/>
          </p:cNvSpPr>
          <p:nvPr>
            <p:ph type="ftr" sz="quarter" idx="11"/>
          </p:nvPr>
        </p:nvSpPr>
        <p:spPr/>
        <p:txBody>
          <a:bodyPr/>
          <a:lstStyle/>
          <a:p>
            <a:r>
              <a:rPr lang="en-AU" smtClean="0"/>
              <a:t>© NSW Department of Education, June 2017</a:t>
            </a:r>
            <a:endParaRPr lang="en-US" dirty="0"/>
          </a:p>
        </p:txBody>
      </p:sp>
      <p:sp>
        <p:nvSpPr>
          <p:cNvPr id="22" name="Slide Number Placeholder 2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9629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16" name="Rectangle 15"/>
          <p:cNvSpPr/>
          <p:nvPr/>
        </p:nvSpPr>
        <p:spPr>
          <a:xfrm>
            <a:off x="0" y="6074568"/>
            <a:ext cx="12192000" cy="892221"/>
          </a:xfrm>
          <a:prstGeom prst="rect">
            <a:avLst/>
          </a:prstGeom>
          <a:solidFill>
            <a:srgbClr val="425968"/>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12" name="Rectangle 11"/>
          <p:cNvSpPr/>
          <p:nvPr/>
        </p:nvSpPr>
        <p:spPr>
          <a:xfrm>
            <a:off x="0" y="0"/>
            <a:ext cx="12192000" cy="2276872"/>
          </a:xfrm>
          <a:prstGeom prst="rect">
            <a:avLst/>
          </a:prstGeom>
          <a:solidFill>
            <a:srgbClr val="00ABC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pic>
        <p:nvPicPr>
          <p:cNvPr id="4098" name="Picture 2" descr="C:\Users\johnAq\Desktop\images\DoE_Corporate_PPT_2015_Page_05_Image_0001.jpg"/>
          <p:cNvPicPr>
            <a:picLocks noChangeAspect="1" noChangeArrowheads="1"/>
          </p:cNvPicPr>
          <p:nvPr/>
        </p:nvPicPr>
        <p:blipFill rotWithShape="1">
          <a:blip r:embed="rId2">
            <a:extLst>
              <a:ext uri="{28A0092B-C50C-407E-A947-70E740481C1C}">
                <a14:useLocalDpi xmlns:a14="http://schemas.microsoft.com/office/drawing/2010/main" val="0"/>
              </a:ext>
            </a:extLst>
          </a:blip>
          <a:srcRect t="5501" b="5501"/>
          <a:stretch/>
        </p:blipFill>
        <p:spPr bwMode="auto">
          <a:xfrm>
            <a:off x="0" y="2276872"/>
            <a:ext cx="12192000" cy="3797696"/>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527383" y="1412776"/>
            <a:ext cx="9697077" cy="864096"/>
          </a:xfrm>
        </p:spPr>
        <p:txBody>
          <a:bodyPr lIns="0" anchor="t">
            <a:normAutofit/>
          </a:bodyPr>
          <a:lstStyle>
            <a:lvl1pPr marL="0" indent="0">
              <a:buNone/>
              <a:defRPr sz="2400">
                <a:solidFill>
                  <a:schemeClr val="bg1"/>
                </a:solidFill>
              </a:defRPr>
            </a:lvl1pPr>
            <a:lvl2pPr marL="609585" indent="0">
              <a:buNone/>
              <a:defRPr sz="2400">
                <a:solidFill>
                  <a:schemeClr val="tx1">
                    <a:tint val="75000"/>
                  </a:schemeClr>
                </a:solidFill>
              </a:defRPr>
            </a:lvl2pPr>
            <a:lvl3pPr marL="1219170" indent="0">
              <a:buNone/>
              <a:defRPr sz="21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smtClean="0"/>
              <a:t>Click to edit Master text styles</a:t>
            </a:r>
          </a:p>
        </p:txBody>
      </p:sp>
      <p:cxnSp>
        <p:nvCxnSpPr>
          <p:cNvPr id="11" name="Straight Connector 10"/>
          <p:cNvCxnSpPr>
            <a:endCxn id="14" idx="2"/>
          </p:cNvCxnSpPr>
          <p:nvPr/>
        </p:nvCxnSpPr>
        <p:spPr>
          <a:xfrm>
            <a:off x="527381" y="1316765"/>
            <a:ext cx="988909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0416480" y="740701"/>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19" name="Title 18"/>
          <p:cNvSpPr>
            <a:spLocks noGrp="1"/>
          </p:cNvSpPr>
          <p:nvPr>
            <p:ph type="title"/>
          </p:nvPr>
        </p:nvSpPr>
        <p:spPr/>
        <p:txBody>
          <a:bodyPr/>
          <a:lstStyle>
            <a:lvl1pPr>
              <a:defRPr>
                <a:solidFill>
                  <a:schemeClr val="bg1"/>
                </a:solidFill>
              </a:defRPr>
            </a:lvl1pPr>
          </a:lstStyle>
          <a:p>
            <a:r>
              <a:rPr lang="en-US" smtClean="0"/>
              <a:t>Click to edit Master title style</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B2B4356C-40A9-4FBD-8ED1-F635DFAA70C7}" type="datetime1">
              <a:rPr lang="en-US" smtClean="0"/>
              <a:t>10/20/2017</a:t>
            </a:fld>
            <a:endParaRPr lang="en-US"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smtClean="0"/>
              <a:t>© NSW Department of Education, June 2017</a:t>
            </a:r>
            <a:endParaRPr lang="en-US"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t>‹#›</a:t>
            </a:fld>
            <a:endParaRPr lang="en-US" dirty="0"/>
          </a:p>
        </p:txBody>
      </p:sp>
      <p:grpSp>
        <p:nvGrpSpPr>
          <p:cNvPr id="13" name="Group 12"/>
          <p:cNvGrpSpPr/>
          <p:nvPr/>
        </p:nvGrpSpPr>
        <p:grpSpPr>
          <a:xfrm>
            <a:off x="10730719" y="1138436"/>
            <a:ext cx="523651" cy="337560"/>
            <a:chOff x="5503863" y="2646363"/>
            <a:chExt cx="576262" cy="371476"/>
          </a:xfrm>
          <a:solidFill>
            <a:schemeClr val="bg1"/>
          </a:solidFill>
        </p:grpSpPr>
        <p:sp>
          <p:nvSpPr>
            <p:cNvPr id="15"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59886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527381" y="1316765"/>
            <a:ext cx="1104122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566D785E-4E59-44BC-8033-D38DA29EF1CB}" type="datetime1">
              <a:rPr lang="en-US" smtClean="0"/>
              <a:t>10/20/2017</a:t>
            </a:fld>
            <a:endParaRPr lang="en-US"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smtClean="0"/>
              <a:t>© NSW Department of Education, June 2017</a:t>
            </a:r>
            <a:endParaRPr lang="en-US"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889550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527381" y="1316765"/>
            <a:ext cx="1104122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876FC7DC-F1FA-42D0-8E89-FEE630C3E5E1}" type="datetime1">
              <a:rPr lang="en-US" smtClean="0"/>
              <a:t>10/20/2017</a:t>
            </a:fld>
            <a:endParaRPr lang="en-US"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smtClean="0"/>
              <a:t>© NSW Department of Education, June 2017</a:t>
            </a:r>
            <a:endParaRPr lang="en-US"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735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062" name="Title 2061"/>
          <p:cNvSpPr>
            <a:spLocks noGrp="1"/>
          </p:cNvSpPr>
          <p:nvPr>
            <p:ph type="title"/>
          </p:nvPr>
        </p:nvSpPr>
        <p:spPr/>
        <p:txBody>
          <a:bodyPr/>
          <a:lstStyle/>
          <a:p>
            <a:r>
              <a:rPr lang="en-US" smtClean="0"/>
              <a:t>Click to edit Master title style</a:t>
            </a:r>
            <a:endParaRPr lang="en-AU"/>
          </a:p>
        </p:txBody>
      </p:sp>
      <p:cxnSp>
        <p:nvCxnSpPr>
          <p:cNvPr id="50" name="Straight Connector 49"/>
          <p:cNvCxnSpPr/>
          <p:nvPr/>
        </p:nvCxnSpPr>
        <p:spPr>
          <a:xfrm>
            <a:off x="527381" y="1316765"/>
            <a:ext cx="11041227"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66" name="Date Placeholder 2065"/>
          <p:cNvSpPr>
            <a:spLocks noGrp="1"/>
          </p:cNvSpPr>
          <p:nvPr>
            <p:ph type="dt" sz="half" idx="10"/>
          </p:nvPr>
        </p:nvSpPr>
        <p:spPr/>
        <p:txBody>
          <a:bodyPr/>
          <a:lstStyle/>
          <a:p>
            <a:fld id="{BD98DA6B-0498-4F80-86C4-21A3997AD066}" type="datetime1">
              <a:rPr lang="en-US" smtClean="0"/>
              <a:t>10/20/2017</a:t>
            </a:fld>
            <a:endParaRPr lang="en-US" dirty="0"/>
          </a:p>
        </p:txBody>
      </p:sp>
      <p:sp>
        <p:nvSpPr>
          <p:cNvPr id="2067" name="Footer Placeholder 2066"/>
          <p:cNvSpPr>
            <a:spLocks noGrp="1"/>
          </p:cNvSpPr>
          <p:nvPr>
            <p:ph type="ftr" sz="quarter" idx="11"/>
          </p:nvPr>
        </p:nvSpPr>
        <p:spPr/>
        <p:txBody>
          <a:bodyPr/>
          <a:lstStyle/>
          <a:p>
            <a:r>
              <a:rPr lang="en-AU" smtClean="0"/>
              <a:t>© NSW Department of Education, June 2017</a:t>
            </a:r>
            <a:endParaRPr lang="en-US" dirty="0"/>
          </a:p>
        </p:txBody>
      </p:sp>
      <p:sp>
        <p:nvSpPr>
          <p:cNvPr id="2068" name="Slide Number Placeholder 2067"/>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40127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527381" y="1571096"/>
            <a:ext cx="5467019" cy="4546203"/>
          </a:xfrm>
        </p:spPr>
        <p:txBody>
          <a:bodyPr>
            <a:normAutofit/>
          </a:bodyPr>
          <a:lstStyle>
            <a:lvl1pPr>
              <a:defRPr sz="2400"/>
            </a:lvl1pPr>
            <a:lvl2pPr>
              <a:defRPr sz="2100"/>
            </a:lvl2pPr>
            <a:lvl3pPr>
              <a:defRPr sz="1900"/>
            </a:lvl3pPr>
            <a:lvl4pPr>
              <a:defRPr sz="1600"/>
            </a:lvl4pPr>
            <a:lvl5pPr>
              <a:defRPr sz="16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6115381" y="1571096"/>
            <a:ext cx="5467019" cy="4546203"/>
          </a:xfrm>
        </p:spPr>
        <p:txBody>
          <a:bodyPr>
            <a:normAutofit/>
          </a:bodyPr>
          <a:lstStyle>
            <a:lvl1pPr>
              <a:defRPr sz="2400"/>
            </a:lvl1pPr>
            <a:lvl2pPr>
              <a:defRPr sz="2100"/>
            </a:lvl2pPr>
            <a:lvl3pPr>
              <a:defRPr sz="1900"/>
            </a:lvl3pPr>
            <a:lvl4pPr>
              <a:defRPr sz="1600"/>
            </a:lvl4pPr>
            <a:lvl5pPr>
              <a:defRPr sz="16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Date Placeholder 10"/>
          <p:cNvSpPr>
            <a:spLocks noGrp="1"/>
          </p:cNvSpPr>
          <p:nvPr>
            <p:ph type="dt" sz="half" idx="10"/>
          </p:nvPr>
        </p:nvSpPr>
        <p:spPr/>
        <p:txBody>
          <a:bodyPr/>
          <a:lstStyle/>
          <a:p>
            <a:fld id="{9DEB7B21-AFD0-4A4A-A959-7AB31B1281F9}" type="datetime1">
              <a:rPr lang="en-US" smtClean="0"/>
              <a:t>10/20/2017</a:t>
            </a:fld>
            <a:endParaRPr lang="en-US" dirty="0"/>
          </a:p>
        </p:txBody>
      </p:sp>
      <p:sp>
        <p:nvSpPr>
          <p:cNvPr id="12" name="Footer Placeholder 11"/>
          <p:cNvSpPr>
            <a:spLocks noGrp="1"/>
          </p:cNvSpPr>
          <p:nvPr>
            <p:ph type="ftr" sz="quarter" idx="11"/>
          </p:nvPr>
        </p:nvSpPr>
        <p:spPr/>
        <p:txBody>
          <a:bodyPr/>
          <a:lstStyle/>
          <a:p>
            <a:r>
              <a:rPr lang="en-AU" smtClean="0"/>
              <a:t>© NSW Department of Education, June 2017</a:t>
            </a:r>
            <a:endParaRPr lang="en-US" dirty="0"/>
          </a:p>
        </p:txBody>
      </p:sp>
      <p:sp>
        <p:nvSpPr>
          <p:cNvPr id="13" name="Slide Number Placeholder 12"/>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4199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7381" y="274639"/>
            <a:ext cx="11055019" cy="1143000"/>
          </a:xfrm>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527383" y="1535113"/>
            <a:ext cx="5469136" cy="639763"/>
          </a:xfrm>
        </p:spPr>
        <p:txBody>
          <a:bodyPr lIns="0" anchor="b">
            <a:normAutofit/>
          </a:bodyPr>
          <a:lstStyle>
            <a:lvl1pPr marL="0" indent="0">
              <a:buNone/>
              <a:defRPr sz="2700" b="0">
                <a:latin typeface="+mj-lt"/>
              </a:defRPr>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527383" y="2174875"/>
            <a:ext cx="5469136" cy="3951288"/>
          </a:xfrm>
        </p:spPr>
        <p:txBody>
          <a:bodyPr>
            <a:normAutofit/>
          </a:bodyPr>
          <a:lstStyle>
            <a:lvl1pPr>
              <a:defRPr sz="2400"/>
            </a:lvl1pPr>
            <a:lvl2pPr>
              <a:defRPr sz="2100"/>
            </a:lvl2pPr>
            <a:lvl3pPr>
              <a:defRPr sz="1900"/>
            </a:lvl3pPr>
            <a:lvl4pPr>
              <a:defRPr sz="1600"/>
            </a:lvl4pPr>
            <a:lvl5pPr>
              <a:defRPr sz="16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6096001" y="1535113"/>
            <a:ext cx="5486401" cy="639763"/>
          </a:xfrm>
        </p:spPr>
        <p:txBody>
          <a:bodyPr lIns="0" anchor="b">
            <a:normAutofit/>
          </a:bodyPr>
          <a:lstStyle>
            <a:lvl1pPr marL="0" indent="0">
              <a:buNone/>
              <a:defRPr sz="2700" b="0">
                <a:latin typeface="+mj-lt"/>
              </a:defRPr>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096001" y="2174875"/>
            <a:ext cx="5486403" cy="3951288"/>
          </a:xfrm>
        </p:spPr>
        <p:txBody>
          <a:bodyPr>
            <a:normAutofit/>
          </a:bodyPr>
          <a:lstStyle>
            <a:lvl1pPr>
              <a:defRPr sz="2400"/>
            </a:lvl1pPr>
            <a:lvl2pPr>
              <a:defRPr sz="2100"/>
            </a:lvl2pPr>
            <a:lvl3pPr>
              <a:defRPr sz="1900"/>
            </a:lvl3pPr>
            <a:lvl4pPr>
              <a:defRPr sz="1600"/>
            </a:lvl4pPr>
            <a:lvl5pPr>
              <a:defRPr sz="16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3" name="Date Placeholder 12"/>
          <p:cNvSpPr>
            <a:spLocks noGrp="1"/>
          </p:cNvSpPr>
          <p:nvPr>
            <p:ph type="dt" sz="half" idx="10"/>
          </p:nvPr>
        </p:nvSpPr>
        <p:spPr/>
        <p:txBody>
          <a:bodyPr/>
          <a:lstStyle/>
          <a:p>
            <a:fld id="{D2D06E59-A4A3-4050-9853-A1EDDFFE2959}" type="datetime1">
              <a:rPr lang="en-US" smtClean="0"/>
              <a:t>10/20/2017</a:t>
            </a:fld>
            <a:endParaRPr lang="en-US" dirty="0"/>
          </a:p>
        </p:txBody>
      </p:sp>
      <p:sp>
        <p:nvSpPr>
          <p:cNvPr id="14" name="Footer Placeholder 13"/>
          <p:cNvSpPr>
            <a:spLocks noGrp="1"/>
          </p:cNvSpPr>
          <p:nvPr>
            <p:ph type="ftr" sz="quarter" idx="11"/>
          </p:nvPr>
        </p:nvSpPr>
        <p:spPr/>
        <p:txBody>
          <a:bodyPr/>
          <a:lstStyle/>
          <a:p>
            <a:r>
              <a:rPr lang="en-AU" smtClean="0"/>
              <a:t>© NSW Department of Education, June 2017</a:t>
            </a:r>
            <a:endParaRPr lang="en-US" dirty="0"/>
          </a:p>
        </p:txBody>
      </p:sp>
      <p:sp>
        <p:nvSpPr>
          <p:cNvPr id="15" name="Slide Number Placeholder 1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935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686177"/>
            <a:ext cx="12192000" cy="4365896"/>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1686177"/>
            <a:ext cx="8976320" cy="4365897"/>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2" name="Title 1"/>
          <p:cNvSpPr>
            <a:spLocks noGrp="1"/>
          </p:cNvSpPr>
          <p:nvPr>
            <p:ph type="ctrTitle"/>
          </p:nvPr>
        </p:nvSpPr>
        <p:spPr>
          <a:xfrm>
            <a:off x="527381" y="2523539"/>
            <a:ext cx="5822880" cy="1632181"/>
          </a:xfrm>
        </p:spPr>
        <p:txBody>
          <a:bodyPr lIns="0" anchor="b"/>
          <a:lstStyle>
            <a:lvl1pPr>
              <a:defRPr sz="37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527381" y="4420899"/>
            <a:ext cx="5822880" cy="1174981"/>
          </a:xfrm>
          <a:solidFill>
            <a:srgbClr val="FFFFFF"/>
          </a:solidFill>
        </p:spPr>
        <p:txBody>
          <a:bodyPr lIns="119997" anchor="ctr">
            <a:normAutofit/>
          </a:bodyPr>
          <a:lstStyle>
            <a:lvl1pPr marL="0" indent="0" algn="l">
              <a:spcBef>
                <a:spcPts val="0"/>
              </a:spcBef>
              <a:buNone/>
              <a:defRPr sz="2700">
                <a:solidFill>
                  <a:schemeClr val="tx2"/>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527382" y="469062"/>
            <a:ext cx="1867805" cy="662572"/>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527381" y="4189524"/>
            <a:ext cx="6624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7152117" y="3613460"/>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tx1"/>
                </a:solidFill>
              </a:defRPr>
            </a:lvl1pPr>
          </a:lstStyle>
          <a:p>
            <a:fld id="{1194E678-040D-49DB-99B6-B8AF5C342C1C}" type="datetime1">
              <a:rPr lang="en-US" smtClean="0"/>
              <a:t>10/20/2017</a:t>
            </a:fld>
            <a:endParaRPr lang="en-US" dirty="0"/>
          </a:p>
        </p:txBody>
      </p:sp>
      <p:sp>
        <p:nvSpPr>
          <p:cNvPr id="40" name="Footer Placeholder 39"/>
          <p:cNvSpPr>
            <a:spLocks noGrp="1"/>
          </p:cNvSpPr>
          <p:nvPr>
            <p:ph type="ftr" sz="quarter" idx="11"/>
          </p:nvPr>
        </p:nvSpPr>
        <p:spPr>
          <a:xfrm>
            <a:off x="527382" y="6332835"/>
            <a:ext cx="3648407" cy="365125"/>
          </a:xfrm>
        </p:spPr>
        <p:txBody>
          <a:bodyPr/>
          <a:lstStyle>
            <a:lvl1pPr>
              <a:defRPr>
                <a:solidFill>
                  <a:schemeClr val="tx1"/>
                </a:solidFill>
              </a:defRPr>
            </a:lvl1pPr>
          </a:lstStyle>
          <a:p>
            <a:r>
              <a:rPr lang="en-AU" smtClean="0"/>
              <a:t>© NSW Department of Education, June 2017</a:t>
            </a:r>
            <a:endParaRPr lang="en-US" dirty="0"/>
          </a:p>
        </p:txBody>
      </p:sp>
      <p:sp>
        <p:nvSpPr>
          <p:cNvPr id="41" name="Slide Number Placeholder 40"/>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pPr/>
              <a:t>‹#›</a:t>
            </a:fld>
            <a:endParaRPr lang="en-US" dirty="0"/>
          </a:p>
        </p:txBody>
      </p:sp>
      <p:grpSp>
        <p:nvGrpSpPr>
          <p:cNvPr id="49" name="Group 48"/>
          <p:cNvGrpSpPr/>
          <p:nvPr/>
        </p:nvGrpSpPr>
        <p:grpSpPr>
          <a:xfrm>
            <a:off x="7466356" y="4020744"/>
            <a:ext cx="523651" cy="33756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89669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875"/>
            <a:ext cx="12192000" cy="6855125"/>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10224459" cy="6858000"/>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2" name="Title 1"/>
          <p:cNvSpPr>
            <a:spLocks noGrp="1"/>
          </p:cNvSpPr>
          <p:nvPr>
            <p:ph type="ctrTitle"/>
          </p:nvPr>
        </p:nvSpPr>
        <p:spPr>
          <a:xfrm>
            <a:off x="527381" y="2084851"/>
            <a:ext cx="6991019" cy="1632181"/>
          </a:xfrm>
        </p:spPr>
        <p:txBody>
          <a:bodyPr lIns="0" anchor="b"/>
          <a:lstStyle>
            <a:lvl1pPr>
              <a:defRPr sz="37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527381" y="3982211"/>
            <a:ext cx="6991019" cy="1174981"/>
          </a:xfrm>
          <a:solidFill>
            <a:srgbClr val="FFFFFF"/>
          </a:solidFill>
        </p:spPr>
        <p:txBody>
          <a:bodyPr lIns="119997" anchor="ctr">
            <a:normAutofit/>
          </a:bodyPr>
          <a:lstStyle>
            <a:lvl1pPr marL="0" indent="0" algn="l">
              <a:spcBef>
                <a:spcPts val="0"/>
              </a:spcBef>
              <a:buNone/>
              <a:defRPr sz="2700">
                <a:solidFill>
                  <a:schemeClr val="accent1"/>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527382" y="469062"/>
            <a:ext cx="1867805" cy="662572"/>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a:endCxn id="1047" idx="2"/>
          </p:cNvCxnSpPr>
          <p:nvPr/>
        </p:nvCxnSpPr>
        <p:spPr>
          <a:xfrm>
            <a:off x="527382" y="3750836"/>
            <a:ext cx="768085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8208235" y="3174772"/>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B6BC9ACF-BF03-4170-A574-0A4C13EBA53D}" type="datetime1">
              <a:rPr lang="en-US" smtClean="0"/>
              <a:t>10/20/2017</a:t>
            </a:fld>
            <a:endParaRPr lang="en-US" dirty="0"/>
          </a:p>
        </p:txBody>
      </p:sp>
      <p:sp>
        <p:nvSpPr>
          <p:cNvPr id="40" name="Footer Placeholder 39"/>
          <p:cNvSpPr>
            <a:spLocks noGrp="1"/>
          </p:cNvSpPr>
          <p:nvPr>
            <p:ph type="ftr" sz="quarter" idx="11"/>
          </p:nvPr>
        </p:nvSpPr>
        <p:spPr>
          <a:xfrm>
            <a:off x="527382" y="6332835"/>
            <a:ext cx="3648407" cy="365125"/>
          </a:xfrm>
        </p:spPr>
        <p:txBody>
          <a:bodyPr/>
          <a:lstStyle>
            <a:lvl1pPr>
              <a:defRPr>
                <a:solidFill>
                  <a:schemeClr val="bg1"/>
                </a:solidFill>
              </a:defRPr>
            </a:lvl1pPr>
          </a:lstStyle>
          <a:p>
            <a:r>
              <a:rPr lang="en-AU" smtClean="0"/>
              <a:t>© NSW Department of Education, June 2017</a:t>
            </a:r>
            <a:endParaRPr lang="en-US"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pPr/>
              <a:t>‹#›</a:t>
            </a:fld>
            <a:endParaRPr lang="en-US" dirty="0"/>
          </a:p>
        </p:txBody>
      </p:sp>
      <p:grpSp>
        <p:nvGrpSpPr>
          <p:cNvPr id="49" name="Group 48"/>
          <p:cNvGrpSpPr/>
          <p:nvPr/>
        </p:nvGrpSpPr>
        <p:grpSpPr>
          <a:xfrm>
            <a:off x="8522473" y="3582056"/>
            <a:ext cx="523651" cy="33756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65979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686177"/>
            <a:ext cx="12192000" cy="4365896"/>
          </a:xfrm>
          <a:prstGeom prst="rect">
            <a:avLst/>
          </a:prstGeom>
          <a:noFill/>
          <a:extLst>
            <a:ext uri="{909E8E84-426E-40DD-AFC4-6F175D3DCCD1}">
              <a14:hiddenFill xmlns:a14="http://schemas.microsoft.com/office/drawing/2010/main">
                <a:solidFill>
                  <a:srgbClr val="FFFFFF"/>
                </a:solidFill>
              </a14:hiddenFill>
            </a:ext>
          </a:extLst>
        </p:spPr>
      </p:pic>
      <p:sp>
        <p:nvSpPr>
          <p:cNvPr id="91" name="Rectangle 90"/>
          <p:cNvSpPr/>
          <p:nvPr/>
        </p:nvSpPr>
        <p:spPr>
          <a:xfrm>
            <a:off x="0" y="1686177"/>
            <a:ext cx="10224459" cy="4365897"/>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cxnSp>
        <p:nvCxnSpPr>
          <p:cNvPr id="92" name="Straight Connector 91"/>
          <p:cNvCxnSpPr>
            <a:endCxn id="93" idx="2"/>
          </p:cNvCxnSpPr>
          <p:nvPr/>
        </p:nvCxnSpPr>
        <p:spPr>
          <a:xfrm>
            <a:off x="527382" y="4178328"/>
            <a:ext cx="768085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8208235" y="3602264"/>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grpSp>
        <p:nvGrpSpPr>
          <p:cNvPr id="95" name="Group 94"/>
          <p:cNvGrpSpPr/>
          <p:nvPr/>
        </p:nvGrpSpPr>
        <p:grpSpPr>
          <a:xfrm>
            <a:off x="8522473" y="4009548"/>
            <a:ext cx="523651" cy="33756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p:nvPr>
        </p:nvSpPr>
        <p:spPr>
          <a:xfrm>
            <a:off x="527381" y="2523539"/>
            <a:ext cx="7200800" cy="1632181"/>
          </a:xfrm>
        </p:spPr>
        <p:txBody>
          <a:bodyPr lIns="0" anchor="b"/>
          <a:lstStyle>
            <a:lvl1pPr>
              <a:defRPr sz="37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527381" y="4420899"/>
            <a:ext cx="7200800" cy="1174981"/>
          </a:xfrm>
          <a:solidFill>
            <a:srgbClr val="FFFFFF"/>
          </a:solidFill>
        </p:spPr>
        <p:txBody>
          <a:bodyPr lIns="119997" anchor="ctr">
            <a:normAutofit/>
          </a:bodyPr>
          <a:lstStyle>
            <a:lvl1pPr marL="0" indent="0" algn="l">
              <a:spcBef>
                <a:spcPts val="0"/>
              </a:spcBef>
              <a:buNone/>
              <a:defRPr sz="2700">
                <a:solidFill>
                  <a:schemeClr val="accent1"/>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527382" y="469062"/>
            <a:ext cx="1867805" cy="662572"/>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4" name="Date Placeholder 3"/>
          <p:cNvSpPr>
            <a:spLocks noGrp="1"/>
          </p:cNvSpPr>
          <p:nvPr>
            <p:ph type="dt" sz="half" idx="10"/>
          </p:nvPr>
        </p:nvSpPr>
        <p:spPr/>
        <p:txBody>
          <a:bodyPr/>
          <a:lstStyle/>
          <a:p>
            <a:fld id="{64208FD3-749D-4FC9-B3A4-8548654C14B5}" type="datetime1">
              <a:rPr lang="en-US" smtClean="0"/>
              <a:t>10/20/2017</a:t>
            </a:fld>
            <a:endParaRPr lang="en-US" dirty="0"/>
          </a:p>
        </p:txBody>
      </p:sp>
      <p:sp>
        <p:nvSpPr>
          <p:cNvPr id="5" name="Footer Placeholder 4"/>
          <p:cNvSpPr>
            <a:spLocks noGrp="1"/>
          </p:cNvSpPr>
          <p:nvPr>
            <p:ph type="ftr" sz="quarter" idx="11"/>
          </p:nvPr>
        </p:nvSpPr>
        <p:spPr/>
        <p:txBody>
          <a:bodyPr/>
          <a:lstStyle/>
          <a:p>
            <a:r>
              <a:rPr lang="en-AU" smtClean="0"/>
              <a:t>© NSW Department of Education, June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304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4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875"/>
            <a:ext cx="12192000" cy="6855125"/>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12192000" cy="6858000"/>
          </a:xfrm>
          <a:prstGeom prst="rect">
            <a:avLst/>
          </a:prstGeom>
          <a:solidFill>
            <a:srgbClr val="42596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sp>
        <p:nvSpPr>
          <p:cNvPr id="2" name="Title 1"/>
          <p:cNvSpPr>
            <a:spLocks noGrp="1"/>
          </p:cNvSpPr>
          <p:nvPr>
            <p:ph type="ctrTitle"/>
          </p:nvPr>
        </p:nvSpPr>
        <p:spPr>
          <a:xfrm>
            <a:off x="527381" y="2084851"/>
            <a:ext cx="7104789" cy="1632181"/>
          </a:xfrm>
        </p:spPr>
        <p:txBody>
          <a:bodyPr lIns="0" anchor="b"/>
          <a:lstStyle>
            <a:lvl1pPr>
              <a:defRPr sz="37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527381" y="3982211"/>
            <a:ext cx="7104789" cy="1174981"/>
          </a:xfrm>
          <a:solidFill>
            <a:srgbClr val="FFFFFF"/>
          </a:solidFill>
        </p:spPr>
        <p:txBody>
          <a:bodyPr lIns="119997" anchor="ctr">
            <a:normAutofit/>
          </a:bodyPr>
          <a:lstStyle>
            <a:lvl1pPr marL="0" indent="0" algn="l">
              <a:spcBef>
                <a:spcPts val="0"/>
              </a:spcBef>
              <a:buNone/>
              <a:defRPr sz="2700">
                <a:solidFill>
                  <a:schemeClr val="accent1"/>
                </a:solidFill>
                <a:latin typeface="+mn-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AU" dirty="0"/>
          </a:p>
        </p:txBody>
      </p:sp>
      <p:sp>
        <p:nvSpPr>
          <p:cNvPr id="39" name="Date Placeholder 38"/>
          <p:cNvSpPr>
            <a:spLocks noGrp="1"/>
          </p:cNvSpPr>
          <p:nvPr>
            <p:ph type="dt" sz="half" idx="10"/>
          </p:nvPr>
        </p:nvSpPr>
        <p:spPr/>
        <p:txBody>
          <a:bodyPr/>
          <a:lstStyle>
            <a:lvl1pPr>
              <a:defRPr>
                <a:solidFill>
                  <a:schemeClr val="bg1"/>
                </a:solidFill>
              </a:defRPr>
            </a:lvl1pPr>
          </a:lstStyle>
          <a:p>
            <a:fld id="{8A437DC8-C15C-4874-A9EB-1C3DED105444}" type="datetime1">
              <a:rPr lang="en-US" smtClean="0"/>
              <a:t>10/20/2017</a:t>
            </a:fld>
            <a:endParaRPr lang="en-US" dirty="0"/>
          </a:p>
        </p:txBody>
      </p:sp>
      <p:sp>
        <p:nvSpPr>
          <p:cNvPr id="40" name="Footer Placeholder 39"/>
          <p:cNvSpPr>
            <a:spLocks noGrp="1"/>
          </p:cNvSpPr>
          <p:nvPr>
            <p:ph type="ftr" sz="quarter" idx="11"/>
          </p:nvPr>
        </p:nvSpPr>
        <p:spPr>
          <a:xfrm>
            <a:off x="527382" y="6332835"/>
            <a:ext cx="3648407" cy="365125"/>
          </a:xfrm>
        </p:spPr>
        <p:txBody>
          <a:bodyPr/>
          <a:lstStyle>
            <a:lvl1pPr>
              <a:defRPr>
                <a:solidFill>
                  <a:schemeClr val="bg1"/>
                </a:solidFill>
              </a:defRPr>
            </a:lvl1pPr>
          </a:lstStyle>
          <a:p>
            <a:r>
              <a:rPr lang="en-AU" smtClean="0"/>
              <a:t>© NSW Department of Education, June 2017</a:t>
            </a:r>
            <a:endParaRPr lang="en-US"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pPr/>
              <a:t>‹#›</a:t>
            </a:fld>
            <a:endParaRPr lang="en-US" dirty="0"/>
          </a:p>
        </p:txBody>
      </p:sp>
      <p:cxnSp>
        <p:nvCxnSpPr>
          <p:cNvPr id="91" name="Straight Connector 90"/>
          <p:cNvCxnSpPr/>
          <p:nvPr/>
        </p:nvCxnSpPr>
        <p:spPr>
          <a:xfrm>
            <a:off x="527381" y="1316765"/>
            <a:ext cx="11041227"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93" idx="2"/>
          </p:cNvCxnSpPr>
          <p:nvPr/>
        </p:nvCxnSpPr>
        <p:spPr>
          <a:xfrm>
            <a:off x="527382" y="3750836"/>
            <a:ext cx="768085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8208235" y="3174772"/>
            <a:ext cx="1152128" cy="115212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grpSp>
        <p:nvGrpSpPr>
          <p:cNvPr id="95" name="Group 94"/>
          <p:cNvGrpSpPr/>
          <p:nvPr/>
        </p:nvGrpSpPr>
        <p:grpSpPr>
          <a:xfrm>
            <a:off x="8522473" y="3582056"/>
            <a:ext cx="523651" cy="33756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9861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8400256" y="2875"/>
            <a:ext cx="3791744" cy="68551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8400256" y="0"/>
            <a:ext cx="3791744" cy="68580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cxnSp>
        <p:nvCxnSpPr>
          <p:cNvPr id="13" name="Straight Connector 12"/>
          <p:cNvCxnSpPr/>
          <p:nvPr/>
        </p:nvCxnSpPr>
        <p:spPr>
          <a:xfrm>
            <a:off x="8400256" y="1316765"/>
            <a:ext cx="307234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27381" y="356659"/>
            <a:ext cx="7488832" cy="946116"/>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527381" y="1600201"/>
            <a:ext cx="7488832" cy="4709119"/>
          </a:xfrm>
        </p:spPr>
        <p:txBody>
          <a:bodyPr>
            <a:normAutofit/>
          </a:bodyPr>
          <a:lstStyle>
            <a:lvl1pPr>
              <a:defRPr sz="1500"/>
            </a:lvl1pPr>
            <a:lvl2pPr>
              <a:defRPr sz="1300"/>
            </a:lvl2pPr>
            <a:lvl3pPr>
              <a:defRPr sz="13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32174CFB-2159-4C58-8467-4D9452C6BBC1}" type="datetime1">
              <a:rPr lang="en-US" smtClean="0"/>
              <a:t>10/20/2017</a:t>
            </a:fld>
            <a:endParaRPr lang="en-US" dirty="0"/>
          </a:p>
        </p:txBody>
      </p:sp>
      <p:sp>
        <p:nvSpPr>
          <p:cNvPr id="21" name="Footer Placeholder 20"/>
          <p:cNvSpPr>
            <a:spLocks noGrp="1"/>
          </p:cNvSpPr>
          <p:nvPr>
            <p:ph type="ftr" sz="quarter" idx="11"/>
          </p:nvPr>
        </p:nvSpPr>
        <p:spPr/>
        <p:txBody>
          <a:bodyPr/>
          <a:lstStyle/>
          <a:p>
            <a:r>
              <a:rPr lang="en-AU" smtClean="0"/>
              <a:t>© NSW Department of Education, June 2017</a:t>
            </a:r>
            <a:endParaRPr lang="en-US" dirty="0"/>
          </a:p>
        </p:txBody>
      </p:sp>
      <p:sp>
        <p:nvSpPr>
          <p:cNvPr id="22" name="Slide Number Placeholder 21"/>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632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8400256" y="2875"/>
            <a:ext cx="3791744" cy="68551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8400256" y="0"/>
            <a:ext cx="3791744" cy="68580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AU"/>
          </a:p>
        </p:txBody>
      </p:sp>
      <p:cxnSp>
        <p:nvCxnSpPr>
          <p:cNvPr id="13" name="Straight Connector 12"/>
          <p:cNvCxnSpPr/>
          <p:nvPr/>
        </p:nvCxnSpPr>
        <p:spPr>
          <a:xfrm>
            <a:off x="8400256" y="1316765"/>
            <a:ext cx="307234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27381" y="356659"/>
            <a:ext cx="7488832" cy="946116"/>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8688288" y="1600201"/>
            <a:ext cx="2880320" cy="4709119"/>
          </a:xfrm>
        </p:spPr>
        <p:txBody>
          <a:bodyPr>
            <a:normAutofit/>
          </a:bodyPr>
          <a:lstStyle>
            <a:lvl1pPr>
              <a:defRPr sz="1300">
                <a:solidFill>
                  <a:schemeClr val="bg1"/>
                </a:solidFill>
              </a:defRPr>
            </a:lvl1pPr>
            <a:lvl2pPr>
              <a:defRPr sz="1300">
                <a:solidFill>
                  <a:schemeClr val="bg1"/>
                </a:solidFill>
              </a:defRPr>
            </a:lvl2pPr>
            <a:lvl3pPr>
              <a:defRPr sz="1300">
                <a:solidFill>
                  <a:schemeClr val="bg1"/>
                </a:solidFill>
              </a:defRPr>
            </a:lvl3pPr>
            <a:lvl4pPr>
              <a:defRPr sz="1200">
                <a:solidFill>
                  <a:schemeClr val="bg1"/>
                </a:solidFill>
              </a:defRPr>
            </a:lvl4pPr>
            <a:lvl5pPr>
              <a:defRPr sz="11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E429B0A9-98B2-42B7-9BA2-679E000FB47A}" type="datetime1">
              <a:rPr lang="en-US" smtClean="0"/>
              <a:t>10/20/2017</a:t>
            </a:fld>
            <a:endParaRPr lang="en-US" dirty="0"/>
          </a:p>
        </p:txBody>
      </p:sp>
      <p:sp>
        <p:nvSpPr>
          <p:cNvPr id="21" name="Footer Placeholder 20"/>
          <p:cNvSpPr>
            <a:spLocks noGrp="1"/>
          </p:cNvSpPr>
          <p:nvPr>
            <p:ph type="ftr" sz="quarter" idx="11"/>
          </p:nvPr>
        </p:nvSpPr>
        <p:spPr/>
        <p:txBody>
          <a:bodyPr/>
          <a:lstStyle/>
          <a:p>
            <a:r>
              <a:rPr lang="en-AU" smtClean="0"/>
              <a:t>© NSW Department of Education, June 2017</a:t>
            </a:r>
            <a:endParaRPr lang="en-US" dirty="0"/>
          </a:p>
        </p:txBody>
      </p:sp>
      <p:sp>
        <p:nvSpPr>
          <p:cNvPr id="22" name="Slide Number Placeholder 2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2795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7381" y="356659"/>
            <a:ext cx="11041227" cy="946116"/>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527381" y="1600201"/>
            <a:ext cx="11041227" cy="4709119"/>
          </a:xfrm>
        </p:spPr>
        <p:txBody>
          <a:bodyPr>
            <a:normAutofit/>
          </a:bodyPr>
          <a:lstStyle>
            <a:lvl1pPr>
              <a:defRPr sz="1500"/>
            </a:lvl1pPr>
            <a:lvl2pPr>
              <a:defRPr sz="1300"/>
            </a:lvl2pPr>
            <a:lvl3pPr>
              <a:defRPr sz="13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FBA29FBC-BCE0-4158-A158-FB563EFEF43F}" type="datetime1">
              <a:rPr lang="en-US" smtClean="0"/>
              <a:t>10/20/2017</a:t>
            </a:fld>
            <a:endParaRPr lang="en-US" dirty="0"/>
          </a:p>
        </p:txBody>
      </p:sp>
      <p:sp>
        <p:nvSpPr>
          <p:cNvPr id="5" name="Footer Placeholder 4"/>
          <p:cNvSpPr>
            <a:spLocks noGrp="1"/>
          </p:cNvSpPr>
          <p:nvPr>
            <p:ph type="ftr" sz="quarter" idx="11"/>
          </p:nvPr>
        </p:nvSpPr>
        <p:spPr/>
        <p:txBody>
          <a:bodyPr/>
          <a:lstStyle/>
          <a:p>
            <a:r>
              <a:rPr lang="en-AU" smtClean="0"/>
              <a:t>© NSW Department of Education, June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742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3_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7381" y="356659"/>
            <a:ext cx="11041227" cy="946116"/>
          </a:xfrm>
        </p:spPr>
        <p:txBody>
          <a:bodyPr/>
          <a:lstStyle>
            <a:lvl1pPr>
              <a:defRPr>
                <a:solidFill>
                  <a:schemeClr val="bg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527381" y="1600201"/>
            <a:ext cx="11041227" cy="4709119"/>
          </a:xfrm>
        </p:spPr>
        <p:txBody>
          <a:bodyPr>
            <a:normAutofit/>
          </a:bodyPr>
          <a:lstStyle>
            <a:lvl1pPr>
              <a:defRPr sz="1500">
                <a:solidFill>
                  <a:schemeClr val="bg1"/>
                </a:solidFill>
              </a:defRPr>
            </a:lvl1pPr>
            <a:lvl2pPr>
              <a:defRPr sz="1300">
                <a:solidFill>
                  <a:schemeClr val="bg1"/>
                </a:solidFill>
              </a:defRPr>
            </a:lvl2pPr>
            <a:lvl3pPr>
              <a:defRPr sz="1300">
                <a:solidFill>
                  <a:schemeClr val="bg1"/>
                </a:solidFill>
              </a:defRPr>
            </a:lvl3pPr>
            <a:lvl4pPr>
              <a:defRPr sz="1200">
                <a:solidFill>
                  <a:schemeClr val="bg1"/>
                </a:solidFill>
              </a:defRPr>
            </a:lvl4pPr>
            <a:lvl5pPr>
              <a:defRPr sz="12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8859B6FF-0B2A-4419-B7AA-29D488EA6C4B}" type="datetime1">
              <a:rPr lang="en-US" smtClean="0"/>
              <a:t>10/20/2017</a:t>
            </a:fld>
            <a:endParaRPr lang="en-US"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smtClean="0"/>
              <a:t>© NSW Department of Education, June 2017</a:t>
            </a:r>
            <a:endParaRPr lang="en-US"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fld id="{6D22F896-40B5-4ADD-8801-0D06FADFA095}" type="slidenum">
              <a:rPr lang="en-US" smtClean="0"/>
              <a:pPr/>
              <a:t>‹#›</a:t>
            </a:fld>
            <a:endParaRPr lang="en-US" dirty="0"/>
          </a:p>
        </p:txBody>
      </p:sp>
      <p:cxnSp>
        <p:nvCxnSpPr>
          <p:cNvPr id="7" name="Straight Connector 6"/>
          <p:cNvCxnSpPr/>
          <p:nvPr/>
        </p:nvCxnSpPr>
        <p:spPr>
          <a:xfrm>
            <a:off x="527381" y="1316765"/>
            <a:ext cx="1104122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02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7381" y="356659"/>
            <a:ext cx="11041227" cy="946116"/>
          </a:xfrm>
          <a:prstGeom prst="rect">
            <a:avLst/>
          </a:prstGeom>
        </p:spPr>
        <p:txBody>
          <a:bodyPr vert="horz" lIns="0" tIns="60958" rIns="121917" bIns="60958" rtlCol="0" anchor="b">
            <a:noAutofit/>
          </a:bodyPr>
          <a:lstStyle/>
          <a:p>
            <a:r>
              <a:rPr lang="en-US" smtClean="0"/>
              <a:t>Click to edit Master title style</a:t>
            </a:r>
            <a:endParaRPr lang="en-AU" dirty="0"/>
          </a:p>
        </p:txBody>
      </p:sp>
      <p:sp>
        <p:nvSpPr>
          <p:cNvPr id="3" name="Text Placeholder 2"/>
          <p:cNvSpPr>
            <a:spLocks noGrp="1"/>
          </p:cNvSpPr>
          <p:nvPr>
            <p:ph type="body" idx="1"/>
          </p:nvPr>
        </p:nvSpPr>
        <p:spPr>
          <a:xfrm>
            <a:off x="527381" y="1600201"/>
            <a:ext cx="11041227" cy="4709119"/>
          </a:xfrm>
          <a:prstGeom prst="rect">
            <a:avLst/>
          </a:prstGeom>
        </p:spPr>
        <p:txBody>
          <a:bodyPr vert="horz" lIns="0" tIns="60958" rIns="121917" bIns="609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Date Placeholder 3"/>
          <p:cNvSpPr>
            <a:spLocks noGrp="1"/>
          </p:cNvSpPr>
          <p:nvPr>
            <p:ph type="dt" sz="half" idx="2"/>
          </p:nvPr>
        </p:nvSpPr>
        <p:spPr>
          <a:xfrm>
            <a:off x="9360363" y="6332835"/>
            <a:ext cx="2208245" cy="365125"/>
          </a:xfrm>
          <a:prstGeom prst="rect">
            <a:avLst/>
          </a:prstGeom>
        </p:spPr>
        <p:txBody>
          <a:bodyPr lIns="121917" tIns="60958" rIns="0" bIns="60958" anchor="b"/>
          <a:lstStyle>
            <a:lvl1pPr algn="r">
              <a:defRPr sz="900">
                <a:solidFill>
                  <a:schemeClr val="tx2"/>
                </a:solidFill>
              </a:defRPr>
            </a:lvl1pPr>
          </a:lstStyle>
          <a:p>
            <a:fld id="{AEDACB31-B584-441C-A622-5404C38F36EF}" type="datetime1">
              <a:rPr lang="en-US" smtClean="0"/>
              <a:t>10/20/2017</a:t>
            </a:fld>
            <a:endParaRPr lang="en-US" dirty="0"/>
          </a:p>
        </p:txBody>
      </p:sp>
      <p:sp>
        <p:nvSpPr>
          <p:cNvPr id="9" name="Footer Placeholder 4"/>
          <p:cNvSpPr>
            <a:spLocks noGrp="1"/>
          </p:cNvSpPr>
          <p:nvPr>
            <p:ph type="ftr" sz="quarter" idx="3"/>
          </p:nvPr>
        </p:nvSpPr>
        <p:spPr>
          <a:xfrm>
            <a:off x="527382" y="6332835"/>
            <a:ext cx="3648407" cy="365125"/>
          </a:xfrm>
          <a:prstGeom prst="rect">
            <a:avLst/>
          </a:prstGeom>
        </p:spPr>
        <p:txBody>
          <a:bodyPr lIns="0" tIns="60958" rIns="121917" bIns="60958" anchor="b"/>
          <a:lstStyle>
            <a:lvl1pPr algn="l">
              <a:defRPr sz="900">
                <a:solidFill>
                  <a:schemeClr val="tx2"/>
                </a:solidFill>
              </a:defRPr>
            </a:lvl1pPr>
          </a:lstStyle>
          <a:p>
            <a:r>
              <a:rPr lang="en-AU" smtClean="0"/>
              <a:t>© NSW Department of Education, June 2017</a:t>
            </a:r>
            <a:endParaRPr lang="en-US" dirty="0"/>
          </a:p>
        </p:txBody>
      </p:sp>
      <p:sp>
        <p:nvSpPr>
          <p:cNvPr id="10" name="Slide Number Placeholder 5"/>
          <p:cNvSpPr>
            <a:spLocks noGrp="1"/>
          </p:cNvSpPr>
          <p:nvPr>
            <p:ph type="sldNum" sz="quarter" idx="4"/>
          </p:nvPr>
        </p:nvSpPr>
        <p:spPr>
          <a:xfrm>
            <a:off x="4673600" y="6332835"/>
            <a:ext cx="2844800" cy="365125"/>
          </a:xfrm>
          <a:prstGeom prst="rect">
            <a:avLst/>
          </a:prstGeom>
        </p:spPr>
        <p:txBody>
          <a:bodyPr lIns="121917" tIns="60958" rIns="121917" bIns="60958" anchor="b"/>
          <a:lstStyle>
            <a:lvl1pPr algn="ctr">
              <a:defRPr sz="900">
                <a:solidFill>
                  <a:schemeClr val="tx2"/>
                </a:solidFill>
              </a:defRPr>
            </a:lvl1pPr>
          </a:lstStyle>
          <a:p>
            <a:fld id="{6D22F896-40B5-4ADD-8801-0D06FADFA095}" type="slidenum">
              <a:rPr lang="en-US" smtClean="0"/>
              <a:pPr/>
              <a:t>‹#›</a:t>
            </a:fld>
            <a:endParaRPr lang="en-US" dirty="0"/>
          </a:p>
        </p:txBody>
      </p:sp>
      <p:cxnSp>
        <p:nvCxnSpPr>
          <p:cNvPr id="13" name="Straight Connector 12"/>
          <p:cNvCxnSpPr/>
          <p:nvPr/>
        </p:nvCxnSpPr>
        <p:spPr>
          <a:xfrm>
            <a:off x="527381" y="1316765"/>
            <a:ext cx="11041227"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25475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dt="0"/>
  <p:txStyles>
    <p:titleStyle>
      <a:lvl1pPr algn="l" defTabSz="1219170" rtl="0" eaLnBrk="1" latinLnBrk="0" hangingPunct="1">
        <a:spcBef>
          <a:spcPct val="0"/>
        </a:spcBef>
        <a:buNone/>
        <a:defRPr sz="3200" kern="1200" cap="all" baseline="0">
          <a:solidFill>
            <a:schemeClr val="tx2"/>
          </a:solidFill>
          <a:latin typeface="+mj-lt"/>
          <a:ea typeface="+mj-ea"/>
          <a:cs typeface="+mj-cs"/>
        </a:defRPr>
      </a:lvl1pPr>
    </p:titleStyle>
    <p:bodyStyle>
      <a:lvl1pPr marL="0" indent="0" algn="l" defTabSz="1219170" rtl="0" eaLnBrk="1" latinLnBrk="0" hangingPunct="1">
        <a:spcBef>
          <a:spcPts val="1600"/>
        </a:spcBef>
        <a:buFont typeface="Arial" panose="020B0604020202020204" pitchFamily="34" charset="0"/>
        <a:buNone/>
        <a:defRPr sz="1500" kern="1200">
          <a:solidFill>
            <a:schemeClr val="tx2"/>
          </a:solidFill>
          <a:latin typeface="+mj-lt"/>
          <a:ea typeface="+mn-ea"/>
          <a:cs typeface="+mn-cs"/>
        </a:defRPr>
      </a:lvl1pPr>
      <a:lvl2pPr marL="0" indent="0" algn="l" defTabSz="1219170" rtl="0" eaLnBrk="1" latinLnBrk="0" hangingPunct="1">
        <a:spcBef>
          <a:spcPts val="800"/>
        </a:spcBef>
        <a:buFont typeface="Arial" panose="020B0604020202020204" pitchFamily="34" charset="0"/>
        <a:buNone/>
        <a:defRPr sz="1300" kern="1200">
          <a:solidFill>
            <a:schemeClr val="tx2"/>
          </a:solidFill>
          <a:latin typeface="+mn-lt"/>
          <a:ea typeface="+mn-ea"/>
          <a:cs typeface="+mn-cs"/>
        </a:defRPr>
      </a:lvl2pPr>
      <a:lvl3pPr marL="241294" indent="-241294" algn="l" defTabSz="1219170" rtl="0" eaLnBrk="1" latinLnBrk="0" hangingPunct="1">
        <a:spcBef>
          <a:spcPts val="800"/>
        </a:spcBef>
        <a:buFont typeface="Wingdings" panose="05000000000000000000" pitchFamily="2" charset="2"/>
        <a:buChar char="§"/>
        <a:defRPr sz="1300" kern="1200">
          <a:solidFill>
            <a:schemeClr val="tx2"/>
          </a:solidFill>
          <a:latin typeface="+mn-lt"/>
          <a:ea typeface="+mn-ea"/>
          <a:cs typeface="+mn-cs"/>
        </a:defRPr>
      </a:lvl3pPr>
      <a:lvl4pPr marL="476239" indent="-234945" algn="l" defTabSz="1219170" rtl="0" eaLnBrk="1" latinLnBrk="0" hangingPunct="1">
        <a:spcBef>
          <a:spcPct val="20000"/>
        </a:spcBef>
        <a:buFont typeface="Arial" panose="020B0604020202020204" pitchFamily="34" charset="0"/>
        <a:buChar char="–"/>
        <a:defRPr sz="1200" kern="1200">
          <a:solidFill>
            <a:schemeClr val="tx2"/>
          </a:solidFill>
          <a:latin typeface="+mn-lt"/>
          <a:ea typeface="+mn-ea"/>
          <a:cs typeface="+mn-cs"/>
        </a:defRPr>
      </a:lvl4pPr>
      <a:lvl5pPr marL="717533" indent="-241294" algn="l" defTabSz="1219170" rtl="0" eaLnBrk="1" latinLnBrk="0" hangingPunct="1">
        <a:spcBef>
          <a:spcPct val="20000"/>
        </a:spcBef>
        <a:buFont typeface="Courier New" panose="02070309020205020404" pitchFamily="49" charset="0"/>
        <a:buChar char="o"/>
        <a:defRPr sz="1200" kern="1200">
          <a:solidFill>
            <a:schemeClr val="tx2"/>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ec.nsw.gov.au/footer/copyrigh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b4ozdiGys5g"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solidFill>
                  <a:schemeClr val="tx1"/>
                </a:solidFill>
              </a:rPr>
              <a:t>The stories we tell:</a:t>
            </a:r>
            <a:r>
              <a:rPr lang="en-AU" dirty="0" smtClean="0"/>
              <a:t/>
            </a:r>
            <a:br>
              <a:rPr lang="en-AU" dirty="0" smtClean="0"/>
            </a:br>
            <a:endParaRPr lang="en-AU" dirty="0"/>
          </a:p>
        </p:txBody>
      </p:sp>
      <p:sp>
        <p:nvSpPr>
          <p:cNvPr id="3" name="Subtitle 2"/>
          <p:cNvSpPr>
            <a:spLocks noGrp="1"/>
          </p:cNvSpPr>
          <p:nvPr>
            <p:ph type="subTitle" idx="1"/>
          </p:nvPr>
        </p:nvSpPr>
        <p:spPr>
          <a:xfrm>
            <a:off x="490294" y="4559218"/>
            <a:ext cx="9558459" cy="1143000"/>
          </a:xfrm>
        </p:spPr>
        <p:txBody>
          <a:bodyPr>
            <a:normAutofit lnSpcReduction="10000"/>
          </a:bodyPr>
          <a:lstStyle/>
          <a:p>
            <a:r>
              <a:rPr lang="en-AU" sz="3600" b="1" dirty="0" smtClean="0"/>
              <a:t>Metanarrative</a:t>
            </a:r>
            <a:r>
              <a:rPr lang="en-AU" sz="3600" b="1" dirty="0"/>
              <a:t>, </a:t>
            </a:r>
            <a:r>
              <a:rPr lang="en-AU" sz="3600" b="1" dirty="0" smtClean="0"/>
              <a:t>Archetypes or ‘Master plots’, and Macro/Micro Narratives</a:t>
            </a:r>
            <a:endParaRPr lang="en-AU" sz="3600" b="1" dirty="0"/>
          </a:p>
        </p:txBody>
      </p:sp>
      <p:sp>
        <p:nvSpPr>
          <p:cNvPr id="4" name="Footer Placeholder 4"/>
          <p:cNvSpPr>
            <a:spLocks noGrp="1"/>
          </p:cNvSpPr>
          <p:nvPr>
            <p:ph type="ftr" sz="quarter" idx="11"/>
          </p:nvPr>
        </p:nvSpPr>
        <p:spPr>
          <a:xfrm>
            <a:off x="527382" y="6332835"/>
            <a:ext cx="3648407" cy="365125"/>
          </a:xfrm>
        </p:spPr>
        <p:txBody>
          <a:bodyPr/>
          <a:lstStyle/>
          <a:p>
            <a:r>
              <a:rPr lang="en-AU" dirty="0" smtClean="0"/>
              <a:t>© </a:t>
            </a:r>
            <a:r>
              <a:rPr lang="en-AU" u="sng" dirty="0" smtClean="0">
                <a:hlinkClick r:id="rId2"/>
              </a:rPr>
              <a:t>NSW Department of Education</a:t>
            </a:r>
            <a:r>
              <a:rPr lang="en-AU" dirty="0" smtClean="0"/>
              <a:t>, June 2017</a:t>
            </a:r>
            <a:endParaRPr lang="en-US" dirty="0"/>
          </a:p>
        </p:txBody>
      </p:sp>
    </p:spTree>
    <p:extLst>
      <p:ext uri="{BB962C8B-B14F-4D97-AF65-F5344CB8AC3E}">
        <p14:creationId xmlns:p14="http://schemas.microsoft.com/office/powerpoint/2010/main" val="35967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Micro Narratives</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1096963" y="2095500"/>
            <a:ext cx="11095037" cy="3695700"/>
          </a:xfrm>
        </p:spPr>
        <p:txBody>
          <a:bodyPr>
            <a:normAutofit fontScale="92500" lnSpcReduction="20000"/>
          </a:bodyPr>
          <a:lstStyle/>
          <a:p>
            <a:pPr marL="0" indent="0">
              <a:buNone/>
            </a:pPr>
            <a:r>
              <a:rPr lang="en-AU" sz="2800" b="1" dirty="0" smtClean="0"/>
              <a:t>Stories of the Self</a:t>
            </a:r>
          </a:p>
          <a:p>
            <a:r>
              <a:rPr lang="en-AU" sz="2400" b="1" dirty="0" smtClean="0"/>
              <a:t>small, highly personalised stories that may not have any larger significance;</a:t>
            </a:r>
          </a:p>
          <a:p>
            <a:r>
              <a:rPr lang="en-AU" sz="2400" b="1" dirty="0" smtClean="0"/>
              <a:t>stories of everyday occurrences;</a:t>
            </a:r>
          </a:p>
          <a:p>
            <a:r>
              <a:rPr lang="en-AU" sz="2400" b="1" dirty="0"/>
              <a:t>p</a:t>
            </a:r>
            <a:r>
              <a:rPr lang="en-AU" sz="2400" b="1" dirty="0" smtClean="0"/>
              <a:t>ersonal observations, responses or reactions.</a:t>
            </a:r>
          </a:p>
          <a:p>
            <a:endParaRPr lang="en-AU" sz="2400" b="1" dirty="0"/>
          </a:p>
          <a:p>
            <a:pPr marL="0" indent="0">
              <a:buNone/>
            </a:pPr>
            <a:r>
              <a:rPr lang="en-AU" sz="2400" b="1" dirty="0" smtClean="0"/>
              <a:t>Consider how the following extract from Salinger’s </a:t>
            </a:r>
            <a:r>
              <a:rPr lang="en-AU" sz="2400" b="1" i="1" dirty="0" smtClean="0"/>
              <a:t>The Catcher in the Rye</a:t>
            </a:r>
            <a:r>
              <a:rPr lang="en-AU" sz="2400" b="1" dirty="0" smtClean="0"/>
              <a:t> establishes a micro narrative.</a:t>
            </a:r>
          </a:p>
          <a:p>
            <a:pPr marL="0" indent="0">
              <a:buNone/>
            </a:pPr>
            <a:r>
              <a:rPr lang="en-AU" b="1" dirty="0"/>
              <a:t> </a:t>
            </a:r>
            <a:r>
              <a:rPr lang="en-AU" b="1" dirty="0" smtClean="0"/>
              <a:t>                                 </a:t>
            </a:r>
          </a:p>
        </p:txBody>
      </p:sp>
    </p:spTree>
    <p:extLst>
      <p:ext uri="{BB962C8B-B14F-4D97-AF65-F5344CB8AC3E}">
        <p14:creationId xmlns:p14="http://schemas.microsoft.com/office/powerpoint/2010/main" val="742569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J.D. Salinger: </a:t>
            </a:r>
            <a:r>
              <a:rPr lang="en-AU" i="1" dirty="0"/>
              <a:t>The Catcher in the Rye – </a:t>
            </a:r>
            <a:r>
              <a:rPr lang="en-AU" dirty="0"/>
              <a:t>Chapter 1</a:t>
            </a:r>
            <a:r>
              <a:rPr lang="en-AU" i="1" dirty="0"/>
              <a:t/>
            </a:r>
            <a:br>
              <a:rPr lang="en-AU" i="1" dirty="0"/>
            </a:br>
            <a:endParaRPr lang="en-AU" dirty="0"/>
          </a:p>
        </p:txBody>
      </p:sp>
      <p:sp>
        <p:nvSpPr>
          <p:cNvPr id="3" name="Footer Placeholder 2"/>
          <p:cNvSpPr>
            <a:spLocks noGrp="1"/>
          </p:cNvSpPr>
          <p:nvPr>
            <p:ph type="ftr" sz="quarter" idx="11"/>
          </p:nvPr>
        </p:nvSpPr>
        <p:spPr/>
        <p:txBody>
          <a:bodyPr/>
          <a:lstStyle/>
          <a:p>
            <a:r>
              <a:rPr lang="en-AU" smtClean="0"/>
              <a:t>© NSW Department of Education, June 2017</a:t>
            </a:r>
            <a:endParaRPr lang="en-US" dirty="0"/>
          </a:p>
        </p:txBody>
      </p:sp>
      <p:sp>
        <p:nvSpPr>
          <p:cNvPr id="8" name="Rectangle 7"/>
          <p:cNvSpPr/>
          <p:nvPr/>
        </p:nvSpPr>
        <p:spPr>
          <a:xfrm>
            <a:off x="505630" y="1764768"/>
            <a:ext cx="10590245" cy="4278094"/>
          </a:xfrm>
          <a:prstGeom prst="rect">
            <a:avLst/>
          </a:prstGeom>
        </p:spPr>
        <p:txBody>
          <a:bodyPr wrap="square">
            <a:spAutoFit/>
          </a:bodyPr>
          <a:lstStyle/>
          <a:p>
            <a:r>
              <a:rPr lang="en-AU" sz="1600" dirty="0" smtClean="0"/>
              <a:t>If </a:t>
            </a:r>
            <a:r>
              <a:rPr lang="en-AU" sz="1600" dirty="0"/>
              <a:t>you really want to hear about it, the first thing you’ll probably want to know is where I was born, and what my lousy childhood was like, and how my parents were occupied and all before they had me, and all that David Copperfield kind of crap, but I don’t feel like going into it, if you want to know the truth. In the first place, that stuff bores me, and in the second place, my parents would have two </a:t>
            </a:r>
            <a:r>
              <a:rPr lang="en-AU" sz="1600" dirty="0" smtClean="0"/>
              <a:t>haemorrhages </a:t>
            </a:r>
            <a:r>
              <a:rPr lang="en-AU" sz="1600" dirty="0"/>
              <a:t>apiece if I told anything pretty personal about them. They’re </a:t>
            </a:r>
            <a:r>
              <a:rPr lang="en-AU" sz="1600" dirty="0" smtClean="0"/>
              <a:t>quite </a:t>
            </a:r>
            <a:r>
              <a:rPr lang="en-AU" sz="1600" dirty="0"/>
              <a:t>touchy about anything like that, especially my father. They’re nice and all - I’m not saying that - but they’re also touchy as hell. Besides, I’m not going to tell you my whole </a:t>
            </a:r>
            <a:r>
              <a:rPr lang="en-AU" sz="1600" dirty="0" smtClean="0"/>
              <a:t>goddam </a:t>
            </a:r>
            <a:r>
              <a:rPr lang="en-AU" sz="1600" dirty="0"/>
              <a:t>autobiography or anything. I’ll just tell you about this madman stuff that happened to me last Christmas just before I got pretty run-down and had to come out and take it easy. </a:t>
            </a:r>
            <a:endParaRPr lang="en-AU" sz="1600" dirty="0" smtClean="0"/>
          </a:p>
          <a:p>
            <a:endParaRPr lang="en-AU" sz="1600" dirty="0"/>
          </a:p>
          <a:p>
            <a:r>
              <a:rPr lang="en-AU" sz="1600" dirty="0" smtClean="0"/>
              <a:t>Where </a:t>
            </a:r>
            <a:r>
              <a:rPr lang="en-AU" sz="1600" dirty="0"/>
              <a:t>I want to start is the day I left </a:t>
            </a:r>
            <a:r>
              <a:rPr lang="en-AU" sz="1600" dirty="0" err="1"/>
              <a:t>Pencey</a:t>
            </a:r>
            <a:r>
              <a:rPr lang="en-AU" sz="1600" dirty="0"/>
              <a:t> Prep. </a:t>
            </a:r>
            <a:r>
              <a:rPr lang="en-AU" sz="1600" dirty="0" err="1"/>
              <a:t>Pencey</a:t>
            </a:r>
            <a:r>
              <a:rPr lang="en-AU" sz="1600" dirty="0"/>
              <a:t> Prep is the school that’s in </a:t>
            </a:r>
            <a:r>
              <a:rPr lang="en-AU" sz="1600" dirty="0" err="1"/>
              <a:t>Agertown</a:t>
            </a:r>
            <a:r>
              <a:rPr lang="en-AU" sz="1600" dirty="0"/>
              <a:t>, Pennsylvania. You probably heard of it. You’ve probably seen the ads, anyway. They advertise in about a thousand magazines, always showing some hot-shot guy on a horse jumping over a fence. Like as if all you ever did at </a:t>
            </a:r>
            <a:r>
              <a:rPr lang="en-AU" sz="1600" dirty="0" err="1"/>
              <a:t>Pencey</a:t>
            </a:r>
            <a:r>
              <a:rPr lang="en-AU" sz="1600" dirty="0"/>
              <a:t> was play polo all the time. I never even once saw a horse anywhere near the place. And underneath the guy on the horse’s picture, it always says: ‘Since 1888 we have been </a:t>
            </a:r>
            <a:r>
              <a:rPr lang="en-AU" sz="1600" dirty="0" err="1"/>
              <a:t>molding</a:t>
            </a:r>
            <a:r>
              <a:rPr lang="en-AU" sz="1600" dirty="0"/>
              <a:t> boys into splendid, clear-thinking young men’. Strictly for the birds. They don’t do any damn more </a:t>
            </a:r>
            <a:r>
              <a:rPr lang="en-AU" sz="1600" dirty="0" err="1"/>
              <a:t>molding</a:t>
            </a:r>
            <a:r>
              <a:rPr lang="en-AU" sz="1600" dirty="0"/>
              <a:t> at </a:t>
            </a:r>
            <a:r>
              <a:rPr lang="en-AU" sz="1600" dirty="0" err="1"/>
              <a:t>Pencey</a:t>
            </a:r>
            <a:r>
              <a:rPr lang="en-AU" sz="1600" dirty="0"/>
              <a:t> than they do at any other school. And I didn’t know anybody there that was splendid and clear-thinking and all. Maybe two guys. If that many. And they probably came to </a:t>
            </a:r>
            <a:r>
              <a:rPr lang="en-AU" sz="1600" dirty="0" err="1"/>
              <a:t>Pencey</a:t>
            </a:r>
            <a:r>
              <a:rPr lang="en-AU" sz="1600" dirty="0"/>
              <a:t> that way. </a:t>
            </a:r>
          </a:p>
        </p:txBody>
      </p:sp>
    </p:spTree>
    <p:extLst>
      <p:ext uri="{BB962C8B-B14F-4D97-AF65-F5344CB8AC3E}">
        <p14:creationId xmlns:p14="http://schemas.microsoft.com/office/powerpoint/2010/main" val="1600275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p:cNvSpPr>
            <a:spLocks noGrp="1"/>
          </p:cNvSpPr>
          <p:nvPr>
            <p:ph type="title"/>
          </p:nvPr>
        </p:nvSpPr>
        <p:spPr/>
        <p:txBody>
          <a:bodyPr/>
          <a:lstStyle/>
          <a:p>
            <a:r>
              <a:rPr lang="en-AU" dirty="0" smtClean="0"/>
              <a:t>Conclusion</a:t>
            </a:r>
            <a:endParaRPr lang="en-AU" dirty="0"/>
          </a:p>
        </p:txBody>
      </p:sp>
      <p:sp>
        <p:nvSpPr>
          <p:cNvPr id="2" name="Footer Placeholder 1"/>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425885" y="1083741"/>
            <a:ext cx="11503025" cy="5222875"/>
          </a:xfrm>
        </p:spPr>
        <p:txBody>
          <a:bodyPr>
            <a:normAutofit/>
          </a:bodyPr>
          <a:lstStyle/>
          <a:p>
            <a:endParaRPr lang="en-AU" dirty="0" smtClean="0"/>
          </a:p>
          <a:p>
            <a:r>
              <a:rPr lang="en-AU" dirty="0" smtClean="0"/>
              <a:t>An engaging narrative, one that is thought provoking, has us question the validity of the values, institutions and cultural norms that guide and give meaning to our lives, will expose the micro world of its character, and then pit them against the macro world that they live in.</a:t>
            </a:r>
          </a:p>
          <a:p>
            <a:endParaRPr lang="en-AU" dirty="0" smtClean="0"/>
          </a:p>
          <a:p>
            <a:r>
              <a:rPr lang="en-AU" dirty="0" smtClean="0"/>
              <a:t>View the following music video and identify:</a:t>
            </a:r>
          </a:p>
          <a:p>
            <a:r>
              <a:rPr lang="en-AU" dirty="0" smtClean="0"/>
              <a:t>The micro, or personal narrative</a:t>
            </a:r>
          </a:p>
          <a:p>
            <a:r>
              <a:rPr lang="en-AU" dirty="0" smtClean="0"/>
              <a:t>The larger, macro narrative that influences the thoughts and actions of the character</a:t>
            </a:r>
          </a:p>
          <a:p>
            <a:r>
              <a:rPr lang="en-AU" dirty="0" smtClean="0"/>
              <a:t>Consider how the lyrics, film and musical devices combine to create the narrative</a:t>
            </a:r>
          </a:p>
          <a:p>
            <a:pPr lvl="0"/>
            <a:r>
              <a:rPr lang="en-AU" dirty="0" smtClean="0"/>
              <a:t>Does the music video fit into a ‘master plot’?</a:t>
            </a:r>
          </a:p>
          <a:p>
            <a:pPr lvl="0"/>
            <a:endParaRPr lang="en-AU" dirty="0" smtClean="0"/>
          </a:p>
          <a:p>
            <a:r>
              <a:rPr lang="en-AU" dirty="0" smtClean="0">
                <a:hlinkClick r:id="rId2"/>
              </a:rPr>
              <a:t>‘Dig Down’ – Muse</a:t>
            </a:r>
            <a:r>
              <a:rPr lang="en-AU" dirty="0" smtClean="0"/>
              <a:t>: https://www.youtube.com/watch?v=b4ozdiGys5g </a:t>
            </a:r>
          </a:p>
          <a:p>
            <a:endParaRPr lang="en-AU" dirty="0"/>
          </a:p>
        </p:txBody>
      </p:sp>
    </p:spTree>
    <p:extLst>
      <p:ext uri="{BB962C8B-B14F-4D97-AF65-F5344CB8AC3E}">
        <p14:creationId xmlns:p14="http://schemas.microsoft.com/office/powerpoint/2010/main" val="3896160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Metanarrative</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606512" y="1475897"/>
            <a:ext cx="11122025" cy="4473966"/>
          </a:xfrm>
        </p:spPr>
        <p:txBody>
          <a:bodyPr>
            <a:normAutofit/>
          </a:bodyPr>
          <a:lstStyle/>
          <a:p>
            <a:r>
              <a:rPr lang="en-AU" dirty="0">
                <a:effectLst/>
              </a:rPr>
              <a:t>A metanarrative (also called grand narrative) is an overarching story or storyline that gives context, meaning, and purpose to all of life. A metanarrative is the “big picture” or all-encompassing theme that unites all smaller themes and individual stories. </a:t>
            </a:r>
            <a:endParaRPr lang="en-AU" dirty="0" smtClean="0"/>
          </a:p>
          <a:p>
            <a:r>
              <a:rPr lang="en-AU" dirty="0" smtClean="0">
                <a:effectLst/>
              </a:rPr>
              <a:t>The </a:t>
            </a:r>
            <a:r>
              <a:rPr lang="en-AU" dirty="0">
                <a:effectLst/>
              </a:rPr>
              <a:t>concept of a metanarrative is similar to a worldview—something that gives meaning to life and the individual events that take place in life. Marxism, Freudianism, Free Market Capitalism, and Enlightenment Emancipation would be examples of metanarratives in that every event in life and history is seen through one of these lenses. </a:t>
            </a:r>
            <a:endParaRPr lang="en-AU" dirty="0" smtClean="0">
              <a:effectLst/>
            </a:endParaRPr>
          </a:p>
          <a:p>
            <a:r>
              <a:rPr lang="en-AU" dirty="0" smtClean="0">
                <a:effectLst/>
              </a:rPr>
              <a:t>Religious </a:t>
            </a:r>
            <a:r>
              <a:rPr lang="en-AU" dirty="0">
                <a:effectLst/>
              </a:rPr>
              <a:t>world views are also metanarratives. Hinduism, Buddhism, Islam and Christianity all offer metanarratives to explain various events in history and the contemporary world. A metanarrative has the power to explain and purports to be true for all of life</a:t>
            </a:r>
            <a:r>
              <a:rPr lang="en-AU" dirty="0" smtClean="0">
                <a:effectLst/>
              </a:rPr>
              <a:t>.</a:t>
            </a:r>
          </a:p>
          <a:p>
            <a:r>
              <a:rPr lang="en-AU" dirty="0">
                <a:effectLst/>
              </a:rPr>
              <a:t>The term </a:t>
            </a:r>
            <a:r>
              <a:rPr lang="en-AU" i="1" dirty="0">
                <a:effectLst/>
              </a:rPr>
              <a:t>metanarrative</a:t>
            </a:r>
            <a:r>
              <a:rPr lang="en-AU" dirty="0">
                <a:effectLst/>
              </a:rPr>
              <a:t> was brought into prominence by Jean-François </a:t>
            </a:r>
            <a:r>
              <a:rPr lang="en-AU" dirty="0" err="1">
                <a:effectLst/>
              </a:rPr>
              <a:t>Lyotard</a:t>
            </a:r>
            <a:r>
              <a:rPr lang="en-AU" dirty="0">
                <a:effectLst/>
              </a:rPr>
              <a:t> in his 1979 book </a:t>
            </a:r>
            <a:r>
              <a:rPr lang="en-AU" i="1" dirty="0">
                <a:effectLst/>
              </a:rPr>
              <a:t>The Postmodern Condition: A Report on Knowledge</a:t>
            </a:r>
            <a:r>
              <a:rPr lang="en-AU" dirty="0">
                <a:effectLst/>
              </a:rPr>
              <a:t>. In this book, the author </a:t>
            </a:r>
            <a:r>
              <a:rPr lang="en-AU" dirty="0" smtClean="0">
                <a:effectLst/>
              </a:rPr>
              <a:t>characterises </a:t>
            </a:r>
            <a:r>
              <a:rPr lang="en-AU" dirty="0">
                <a:effectLst/>
              </a:rPr>
              <a:t>the postmodern condition as that of increasing </a:t>
            </a:r>
            <a:r>
              <a:rPr lang="en-AU" dirty="0" err="1">
                <a:effectLst/>
              </a:rPr>
              <a:t>skepticism</a:t>
            </a:r>
            <a:r>
              <a:rPr lang="en-AU" dirty="0">
                <a:effectLst/>
              </a:rPr>
              <a:t> of all metanarratives. Indeed, </a:t>
            </a:r>
            <a:r>
              <a:rPr lang="en-AU" dirty="0" err="1">
                <a:effectLst/>
              </a:rPr>
              <a:t>postmoderns</a:t>
            </a:r>
            <a:r>
              <a:rPr lang="en-AU" dirty="0">
                <a:effectLst/>
              </a:rPr>
              <a:t> generally do not accept any overarching story that gives meaning to all of life. Instead, they focus on small, individual narratives that give meaning to their own lives. </a:t>
            </a:r>
            <a:endParaRPr lang="en-AU" dirty="0" smtClean="0">
              <a:effectLst/>
            </a:endParaRPr>
          </a:p>
          <a:p>
            <a:r>
              <a:rPr lang="en-AU" dirty="0" smtClean="0">
                <a:effectLst/>
              </a:rPr>
              <a:t>A </a:t>
            </a:r>
            <a:r>
              <a:rPr lang="en-AU" dirty="0">
                <a:effectLst/>
              </a:rPr>
              <a:t>metanarrative speaks of absolute, universal truth. An individual narrative speaks of what is “true for me” and “gives meaning to my life.” Postmodern thinking rejects metanarratives because it rejects universal truth. </a:t>
            </a:r>
            <a:r>
              <a:rPr lang="en-AU" dirty="0" err="1">
                <a:effectLst/>
              </a:rPr>
              <a:t>Postmoderns</a:t>
            </a:r>
            <a:r>
              <a:rPr lang="en-AU" dirty="0">
                <a:effectLst/>
              </a:rPr>
              <a:t> view a single narrative giving meaning to all lives as an impossibility.</a:t>
            </a:r>
            <a:endParaRPr lang="en-AU" dirty="0" smtClean="0">
              <a:effectLst/>
            </a:endParaRPr>
          </a:p>
        </p:txBody>
      </p:sp>
    </p:spTree>
    <p:extLst>
      <p:ext uri="{BB962C8B-B14F-4D97-AF65-F5344CB8AC3E}">
        <p14:creationId xmlns:p14="http://schemas.microsoft.com/office/powerpoint/2010/main" val="237496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Narrative and context</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452742" y="1335088"/>
            <a:ext cx="11488737" cy="5522912"/>
          </a:xfrm>
        </p:spPr>
        <p:txBody>
          <a:bodyPr>
            <a:normAutofit/>
          </a:bodyPr>
          <a:lstStyle/>
          <a:p>
            <a:pPr marL="0" indent="0" algn="ctr">
              <a:buNone/>
            </a:pPr>
            <a:r>
              <a:rPr lang="en-AU" b="1" dirty="0"/>
              <a:t>Context relates to the outside world of any narrative.</a:t>
            </a:r>
          </a:p>
          <a:p>
            <a:pPr marL="0" indent="0" algn="ctr">
              <a:buNone/>
            </a:pPr>
            <a:r>
              <a:rPr lang="en-AU" b="1" dirty="0"/>
              <a:t>Context is anything that can provide the frame of interpretation of a focal event.</a:t>
            </a:r>
          </a:p>
          <a:p>
            <a:pPr marL="0" indent="0">
              <a:buNone/>
            </a:pPr>
            <a:r>
              <a:rPr lang="en-AU" dirty="0"/>
              <a:t>In a study of narrative there are three important contexts to consider:</a:t>
            </a:r>
          </a:p>
          <a:p>
            <a:pPr marL="0" indent="0">
              <a:buNone/>
            </a:pPr>
            <a:endParaRPr lang="en-AU" dirty="0"/>
          </a:p>
          <a:p>
            <a:pPr marL="0" indent="0">
              <a:buNone/>
            </a:pPr>
            <a:r>
              <a:rPr lang="en-AU" b="1" dirty="0"/>
              <a:t>Historical Context: </a:t>
            </a:r>
            <a:r>
              <a:rPr lang="en-AU" dirty="0"/>
              <a:t>what events had transpired, and what was happening at the time;</a:t>
            </a:r>
          </a:p>
          <a:p>
            <a:pPr marL="0" indent="0">
              <a:buNone/>
            </a:pPr>
            <a:r>
              <a:rPr lang="en-AU" b="1" dirty="0"/>
              <a:t>Political Context: </a:t>
            </a:r>
            <a:r>
              <a:rPr lang="en-AU" dirty="0"/>
              <a:t>how the structures in societal organisation operate;</a:t>
            </a:r>
          </a:p>
          <a:p>
            <a:pPr marL="0" indent="0">
              <a:buNone/>
            </a:pPr>
            <a:r>
              <a:rPr lang="en-AU" b="1" dirty="0"/>
              <a:t>Social Context:  </a:t>
            </a:r>
            <a:r>
              <a:rPr lang="en-AU" dirty="0"/>
              <a:t>the activities people engaged in and how people behaved both individually                                                                                                              and as a collective.</a:t>
            </a:r>
          </a:p>
          <a:p>
            <a:pPr marL="0" indent="0">
              <a:buNone/>
            </a:pPr>
            <a:r>
              <a:rPr lang="en-AU" b="1" dirty="0"/>
              <a:t>Personal Context</a:t>
            </a:r>
            <a:r>
              <a:rPr lang="en-AU" dirty="0"/>
              <a:t>: the writer’s personal experiences that may shape his/her stories</a:t>
            </a:r>
          </a:p>
          <a:p>
            <a:pPr marL="0" indent="0">
              <a:buNone/>
            </a:pPr>
            <a:endParaRPr lang="en-AU" dirty="0"/>
          </a:p>
          <a:p>
            <a:pPr marL="0" indent="0" algn="ctr">
              <a:buNone/>
            </a:pPr>
            <a:r>
              <a:rPr lang="en-AU" dirty="0"/>
              <a:t>Think of any event in a narrative as a pebble being dropped into a pond. Each concentric circle adding a layer onto the effect. Context is similar in the ways that layers of meaning are created by the circles that influence and shape the text.</a:t>
            </a:r>
          </a:p>
        </p:txBody>
      </p:sp>
    </p:spTree>
    <p:extLst>
      <p:ext uri="{BB962C8B-B14F-4D97-AF65-F5344CB8AC3E}">
        <p14:creationId xmlns:p14="http://schemas.microsoft.com/office/powerpoint/2010/main" val="761563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Story archetypes or ‘</a:t>
            </a:r>
            <a:r>
              <a:rPr lang="en-AU" dirty="0" err="1" smtClean="0"/>
              <a:t>masterplots</a:t>
            </a:r>
            <a:r>
              <a:rPr lang="en-AU" dirty="0" smtClean="0"/>
              <a:t>’</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363255" y="1791222"/>
            <a:ext cx="10900058" cy="4712766"/>
          </a:xfrm>
        </p:spPr>
        <p:txBody>
          <a:bodyPr numCol="1">
            <a:normAutofit fontScale="92500"/>
          </a:bodyPr>
          <a:lstStyle/>
          <a:p>
            <a:r>
              <a:rPr lang="en-AU" sz="2200" dirty="0">
                <a:effectLst/>
              </a:rPr>
              <a:t>‘These are the stories we tell over and over in myriad forms and that connect vitally with our deepest wishes, values and fears. They are skeletal and adaptable, and they can recur in narrative after narrative. The rags to riches Cinderella story is one of them. Its variants can be found frequently in European and American cultures. Its constituent events elaborate a thread of neglect, injustice, rebirth and reward that responds to deeply held anxieties and desires. As such, the Cinderella </a:t>
            </a:r>
            <a:r>
              <a:rPr lang="en-AU" sz="2200" dirty="0" err="1">
                <a:effectLst/>
              </a:rPr>
              <a:t>masterplot</a:t>
            </a:r>
            <a:r>
              <a:rPr lang="en-AU" sz="2200" dirty="0">
                <a:effectLst/>
              </a:rPr>
              <a:t> has an enormous emotional capital that can be drawn on when constructing a narrative. To the extent that our values and identity are linked to a </a:t>
            </a:r>
            <a:r>
              <a:rPr lang="en-AU" sz="2200" dirty="0" err="1">
                <a:effectLst/>
              </a:rPr>
              <a:t>masterplot</a:t>
            </a:r>
            <a:r>
              <a:rPr lang="en-AU" sz="2200" dirty="0">
                <a:effectLst/>
              </a:rPr>
              <a:t>, that </a:t>
            </a:r>
            <a:r>
              <a:rPr lang="en-AU" sz="2200" dirty="0" err="1">
                <a:effectLst/>
              </a:rPr>
              <a:t>masterplot</a:t>
            </a:r>
            <a:r>
              <a:rPr lang="en-AU" sz="2200" dirty="0">
                <a:effectLst/>
              </a:rPr>
              <a:t> can have a strong rhetorical impact. We tend to give credibility to narratives that are structured by it. There are some </a:t>
            </a:r>
            <a:r>
              <a:rPr lang="en-AU" sz="2200" dirty="0" err="1">
                <a:effectLst/>
              </a:rPr>
              <a:t>masterplots</a:t>
            </a:r>
            <a:r>
              <a:rPr lang="en-AU" sz="2200" dirty="0">
                <a:effectLst/>
              </a:rPr>
              <a:t> that would appear to be universal: the quest, the story of revenge, seasonal myths of death and regeneration. But the more culturally specific the </a:t>
            </a:r>
            <a:r>
              <a:rPr lang="en-AU" sz="2200" dirty="0" err="1">
                <a:effectLst/>
              </a:rPr>
              <a:t>masterplot</a:t>
            </a:r>
            <a:r>
              <a:rPr lang="en-AU" sz="2200" dirty="0">
                <a:effectLst/>
              </a:rPr>
              <a:t>, the greater its practical force in everyday life. All national cultures have their </a:t>
            </a:r>
            <a:r>
              <a:rPr lang="en-AU" sz="2200" dirty="0" err="1">
                <a:effectLst/>
              </a:rPr>
              <a:t>masterplots</a:t>
            </a:r>
            <a:r>
              <a:rPr lang="en-AU" sz="2200" dirty="0">
                <a:effectLst/>
              </a:rPr>
              <a:t>, some of which are local variations on universal </a:t>
            </a:r>
            <a:r>
              <a:rPr lang="en-AU" sz="2200" dirty="0" err="1">
                <a:effectLst/>
              </a:rPr>
              <a:t>masterplots</a:t>
            </a:r>
            <a:r>
              <a:rPr lang="en-AU" sz="2200" dirty="0">
                <a:effectLst/>
              </a:rPr>
              <a:t>.’ </a:t>
            </a:r>
          </a:p>
          <a:p>
            <a:pPr marL="0" indent="0">
              <a:buNone/>
            </a:pPr>
            <a:endParaRPr lang="en-AU" sz="1400" dirty="0" smtClean="0">
              <a:effectLst/>
            </a:endParaRPr>
          </a:p>
          <a:p>
            <a:pPr marL="0" indent="0">
              <a:buNone/>
            </a:pPr>
            <a:r>
              <a:rPr lang="en-AU" sz="1400" dirty="0" smtClean="0">
                <a:effectLst/>
              </a:rPr>
              <a:t>- H</a:t>
            </a:r>
            <a:r>
              <a:rPr lang="en-AU" sz="1400" dirty="0">
                <a:effectLst/>
              </a:rPr>
              <a:t>. Porter Abbott, </a:t>
            </a:r>
            <a:r>
              <a:rPr lang="en-AU" sz="1400" i="1" dirty="0">
                <a:effectLst/>
              </a:rPr>
              <a:t>The Cambridge Introduction to Narrative, </a:t>
            </a:r>
            <a:r>
              <a:rPr lang="en-AU" sz="1400" dirty="0">
                <a:effectLst/>
              </a:rPr>
              <a:t>Cambridge University Press, 2002.</a:t>
            </a:r>
          </a:p>
          <a:p>
            <a:endParaRPr lang="en-AU" dirty="0" smtClean="0">
              <a:effectLst/>
            </a:endParaRPr>
          </a:p>
          <a:p>
            <a:endParaRPr lang="en-AU" dirty="0">
              <a:effectLst/>
            </a:endParaRPr>
          </a:p>
          <a:p>
            <a:endParaRPr lang="en-AU" dirty="0"/>
          </a:p>
        </p:txBody>
      </p:sp>
    </p:spTree>
    <p:extLst>
      <p:ext uri="{BB962C8B-B14F-4D97-AF65-F5344CB8AC3E}">
        <p14:creationId xmlns:p14="http://schemas.microsoft.com/office/powerpoint/2010/main" val="8981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Seven Basic Plots’</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538620" y="1465959"/>
            <a:ext cx="10922695" cy="4759477"/>
          </a:xfrm>
        </p:spPr>
        <p:txBody>
          <a:bodyPr>
            <a:normAutofit/>
          </a:bodyPr>
          <a:lstStyle/>
          <a:p>
            <a:r>
              <a:rPr lang="en-AU" sz="1800" dirty="0"/>
              <a:t>Journalist Christopher Booker identified seven story archetypes, or </a:t>
            </a:r>
            <a:r>
              <a:rPr lang="en-AU" sz="1800" dirty="0" err="1"/>
              <a:t>masterplots</a:t>
            </a:r>
            <a:r>
              <a:rPr lang="en-AU" sz="1800" dirty="0"/>
              <a:t>, in his 2004 text </a:t>
            </a:r>
            <a:r>
              <a:rPr lang="en-AU" sz="1800" i="1" dirty="0"/>
              <a:t>The Seven Basic Plots</a:t>
            </a:r>
            <a:r>
              <a:rPr lang="en-AU" sz="1800" dirty="0"/>
              <a:t>:</a:t>
            </a:r>
          </a:p>
          <a:p>
            <a:pPr marL="342900" lvl="1" indent="-342900">
              <a:buFont typeface="+mj-lt"/>
              <a:buAutoNum type="arabicPeriod"/>
            </a:pPr>
            <a:r>
              <a:rPr lang="en-AU" sz="1600" b="1" dirty="0"/>
              <a:t>Overcoming the monster</a:t>
            </a:r>
          </a:p>
          <a:p>
            <a:pPr marL="342900" lvl="1" indent="-342900">
              <a:buFont typeface="+mj-lt"/>
              <a:buAutoNum type="arabicPeriod"/>
            </a:pPr>
            <a:r>
              <a:rPr lang="en-AU" sz="1600" b="1" dirty="0"/>
              <a:t>Rags to riches</a:t>
            </a:r>
          </a:p>
          <a:p>
            <a:pPr marL="342900" lvl="1" indent="-342900">
              <a:buFont typeface="+mj-lt"/>
              <a:buAutoNum type="arabicPeriod"/>
            </a:pPr>
            <a:r>
              <a:rPr lang="en-AU" sz="1600" b="1" dirty="0"/>
              <a:t>The quest</a:t>
            </a:r>
          </a:p>
          <a:p>
            <a:pPr marL="342900" lvl="1" indent="-342900">
              <a:buFont typeface="+mj-lt"/>
              <a:buAutoNum type="arabicPeriod"/>
            </a:pPr>
            <a:r>
              <a:rPr lang="en-AU" sz="1600" b="1" dirty="0"/>
              <a:t>Voyage and return</a:t>
            </a:r>
          </a:p>
          <a:p>
            <a:pPr marL="342900" lvl="1" indent="-342900">
              <a:buFont typeface="+mj-lt"/>
              <a:buAutoNum type="arabicPeriod"/>
            </a:pPr>
            <a:r>
              <a:rPr lang="en-AU" sz="1600" b="1" dirty="0"/>
              <a:t>Comedy</a:t>
            </a:r>
          </a:p>
          <a:p>
            <a:pPr marL="342900" lvl="1" indent="-342900">
              <a:buFont typeface="+mj-lt"/>
              <a:buAutoNum type="arabicPeriod"/>
            </a:pPr>
            <a:r>
              <a:rPr lang="en-AU" sz="1600" b="1" dirty="0"/>
              <a:t>Tragedy</a:t>
            </a:r>
          </a:p>
          <a:p>
            <a:pPr marL="342900" lvl="1" indent="-342900">
              <a:buFont typeface="+mj-lt"/>
              <a:buAutoNum type="arabicPeriod"/>
            </a:pPr>
            <a:r>
              <a:rPr lang="en-AU" sz="1600" b="1" dirty="0"/>
              <a:t>Rebirth</a:t>
            </a:r>
          </a:p>
          <a:p>
            <a:r>
              <a:rPr lang="en-AU" sz="1800" dirty="0" smtClean="0"/>
              <a:t>What do you think is the basic plot of each of these stories?</a:t>
            </a:r>
          </a:p>
          <a:p>
            <a:r>
              <a:rPr lang="en-AU" sz="1800" dirty="0" smtClean="0"/>
              <a:t>Can </a:t>
            </a:r>
            <a:r>
              <a:rPr lang="en-AU" sz="1800" dirty="0"/>
              <a:t>you think of specific narratives (novels, films, short stories) as examples of each of these </a:t>
            </a:r>
            <a:r>
              <a:rPr lang="en-AU" sz="1800" dirty="0" err="1"/>
              <a:t>masterplots</a:t>
            </a:r>
            <a:r>
              <a:rPr lang="en-AU" sz="1800" dirty="0"/>
              <a:t>?</a:t>
            </a:r>
          </a:p>
          <a:p>
            <a:r>
              <a:rPr lang="en-AU" sz="1800" dirty="0"/>
              <a:t>Why do you think we tell and retell versions of these stories</a:t>
            </a:r>
            <a:r>
              <a:rPr lang="en-AU" sz="1800" dirty="0" smtClean="0"/>
              <a:t>?</a:t>
            </a:r>
            <a:endParaRPr lang="en-AU" sz="1800" dirty="0"/>
          </a:p>
        </p:txBody>
      </p:sp>
    </p:spTree>
    <p:extLst>
      <p:ext uri="{BB962C8B-B14F-4D97-AF65-F5344CB8AC3E}">
        <p14:creationId xmlns:p14="http://schemas.microsoft.com/office/powerpoint/2010/main" val="3223753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Macro Narratives</a:t>
            </a:r>
            <a:endParaRPr lang="en-AU" dirty="0"/>
          </a:p>
        </p:txBody>
      </p:sp>
      <p:sp>
        <p:nvSpPr>
          <p:cNvPr id="4" name="Footer Placeholder 3"/>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449132" y="1540723"/>
            <a:ext cx="11066462" cy="4630737"/>
          </a:xfrm>
        </p:spPr>
        <p:txBody>
          <a:bodyPr>
            <a:normAutofit fontScale="77500" lnSpcReduction="20000"/>
          </a:bodyPr>
          <a:lstStyle/>
          <a:p>
            <a:r>
              <a:rPr lang="en-AU" sz="3200" b="1" dirty="0" smtClean="0"/>
              <a:t>Cultural Stories - stories of belonging to wider customs, practices and their importance in defining communal identity;</a:t>
            </a:r>
          </a:p>
          <a:p>
            <a:r>
              <a:rPr lang="en-AU" sz="3200" b="1" dirty="0" smtClean="0"/>
              <a:t>National Stories – stories of nation building and the struggles of statehood;</a:t>
            </a:r>
          </a:p>
          <a:p>
            <a:r>
              <a:rPr lang="en-AU" sz="3200" b="1" dirty="0" smtClean="0"/>
              <a:t>Ethnicity Stories – stories of origins, heritage, family and shared experience;</a:t>
            </a:r>
          </a:p>
          <a:p>
            <a:r>
              <a:rPr lang="en-AU" sz="3200" b="1" dirty="0" smtClean="0"/>
              <a:t>Religious Stories – stories of belief structures and their influence on collective thinking.</a:t>
            </a:r>
          </a:p>
          <a:p>
            <a:pPr marL="0" indent="0">
              <a:buNone/>
            </a:pPr>
            <a:endParaRPr lang="en-AU" sz="3200" b="1" dirty="0"/>
          </a:p>
          <a:p>
            <a:pPr marL="0" indent="0" algn="ctr">
              <a:buNone/>
            </a:pPr>
            <a:r>
              <a:rPr lang="en-AU" sz="3200" b="1" dirty="0" smtClean="0"/>
              <a:t>Macro-Narratives unfold events and depict situations that lay within the wider parameters and frameworks of social and political discourses. </a:t>
            </a:r>
          </a:p>
          <a:p>
            <a:pPr marL="0" indent="0">
              <a:buNone/>
            </a:pPr>
            <a:endParaRPr lang="en-AU" sz="3200" b="1" dirty="0"/>
          </a:p>
        </p:txBody>
      </p:sp>
    </p:spTree>
    <p:extLst>
      <p:ext uri="{BB962C8B-B14F-4D97-AF65-F5344CB8AC3E}">
        <p14:creationId xmlns:p14="http://schemas.microsoft.com/office/powerpoint/2010/main" val="65281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Macro narratives cont.</a:t>
            </a:r>
            <a:endParaRPr lang="en-AU" dirty="0"/>
          </a:p>
        </p:txBody>
      </p:sp>
      <p:sp>
        <p:nvSpPr>
          <p:cNvPr id="2" name="Footer Placeholder 1"/>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513568" y="1641041"/>
            <a:ext cx="10923588" cy="4638675"/>
          </a:xfrm>
        </p:spPr>
        <p:txBody>
          <a:bodyPr>
            <a:normAutofit/>
          </a:bodyPr>
          <a:lstStyle/>
          <a:p>
            <a:r>
              <a:rPr lang="en-AU" sz="1800" dirty="0" smtClean="0"/>
              <a:t>Read the following extract, summarise and add to your notes on how Literature represents the Macro-world: </a:t>
            </a:r>
          </a:p>
          <a:p>
            <a:r>
              <a:rPr lang="en-AU" sz="1800" dirty="0" smtClean="0"/>
              <a:t>Booker, C. The Seven Basic Plots: Why we tell stories. Continuum, New York. 2004. Pages 573-577 &amp; 589-591.</a:t>
            </a:r>
          </a:p>
          <a:p>
            <a:endParaRPr lang="en-AU" sz="1800" dirty="0" smtClean="0"/>
          </a:p>
          <a:p>
            <a:r>
              <a:rPr lang="en-AU" sz="1800" dirty="0" smtClean="0"/>
              <a:t>Engage with the following texts and identify the macro narrative that is created, as well as how language is used in its creation:</a:t>
            </a:r>
          </a:p>
          <a:p>
            <a:r>
              <a:rPr lang="en-AU" sz="1800" dirty="0" smtClean="0"/>
              <a:t>Langston Hughes – Let America be America Again</a:t>
            </a:r>
          </a:p>
          <a:p>
            <a:r>
              <a:rPr lang="en-AU" sz="1800" dirty="0" smtClean="0"/>
              <a:t>Henry Lawson – Star of Australasia (extract)</a:t>
            </a:r>
            <a:endParaRPr lang="en-AU" sz="1800" dirty="0"/>
          </a:p>
        </p:txBody>
      </p:sp>
    </p:spTree>
    <p:extLst>
      <p:ext uri="{BB962C8B-B14F-4D97-AF65-F5344CB8AC3E}">
        <p14:creationId xmlns:p14="http://schemas.microsoft.com/office/powerpoint/2010/main" val="392641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9269" y="907804"/>
            <a:ext cx="11041227" cy="946116"/>
          </a:xfrm>
        </p:spPr>
        <p:txBody>
          <a:bodyPr>
            <a:normAutofit fontScale="90000"/>
          </a:bodyPr>
          <a:lstStyle/>
          <a:p>
            <a:r>
              <a:rPr lang="en-AU" sz="3600" dirty="0"/>
              <a:t>Langston Hughes – Let America be America Again(1935)</a:t>
            </a:r>
            <a:br>
              <a:rPr lang="en-AU" sz="3600" dirty="0"/>
            </a:br>
            <a:endParaRPr lang="en-AU" dirty="0"/>
          </a:p>
        </p:txBody>
      </p:sp>
      <p:sp>
        <p:nvSpPr>
          <p:cNvPr id="2" name="Footer Placeholder 1"/>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0" y="1204913"/>
            <a:ext cx="11055350" cy="5381625"/>
          </a:xfrm>
        </p:spPr>
        <p:txBody>
          <a:bodyPr>
            <a:normAutofit lnSpcReduction="10000"/>
          </a:bodyPr>
          <a:lstStyle/>
          <a:p>
            <a:pPr marL="457200" lvl="1" indent="0">
              <a:buNone/>
            </a:pPr>
            <a:endParaRPr lang="en-AU" dirty="0" smtClean="0"/>
          </a:p>
          <a:p>
            <a:pPr marL="457200" lvl="1" indent="0">
              <a:buNone/>
            </a:pPr>
            <a:r>
              <a:rPr lang="en-AU" dirty="0" smtClean="0"/>
              <a:t>O, let my land be a land where Liberty</a:t>
            </a:r>
          </a:p>
          <a:p>
            <a:pPr marL="457200" lvl="1" indent="0">
              <a:buNone/>
            </a:pPr>
            <a:r>
              <a:rPr lang="en-AU" dirty="0" smtClean="0"/>
              <a:t>Is crowned with no false patriotic wreath,  </a:t>
            </a:r>
          </a:p>
          <a:p>
            <a:pPr marL="457200" lvl="1" indent="0">
              <a:buNone/>
            </a:pPr>
            <a:r>
              <a:rPr lang="en-AU" dirty="0" smtClean="0"/>
              <a:t>But opportunity is real, and life is free,  </a:t>
            </a:r>
          </a:p>
          <a:p>
            <a:pPr marL="457200" lvl="1" indent="0">
              <a:buNone/>
            </a:pPr>
            <a:r>
              <a:rPr lang="en-AU" dirty="0" smtClean="0"/>
              <a:t>Equality is in the air we breathe.    </a:t>
            </a:r>
          </a:p>
          <a:p>
            <a:pPr marL="457200" lvl="1" indent="0">
              <a:buNone/>
            </a:pPr>
            <a:endParaRPr lang="en-AU" dirty="0" smtClean="0"/>
          </a:p>
          <a:p>
            <a:pPr marL="457200" lvl="1" indent="0">
              <a:buNone/>
            </a:pPr>
            <a:r>
              <a:rPr lang="en-AU" dirty="0" smtClean="0"/>
              <a:t> (There’s never been equality for me,  </a:t>
            </a:r>
          </a:p>
          <a:p>
            <a:pPr marL="457200" lvl="1" indent="0">
              <a:buNone/>
            </a:pPr>
            <a:r>
              <a:rPr lang="en-AU" dirty="0" smtClean="0"/>
              <a:t>Nor freedom in this “homeland of the free.”)    </a:t>
            </a:r>
          </a:p>
          <a:p>
            <a:pPr marL="457200" lvl="1" indent="0">
              <a:buNone/>
            </a:pPr>
            <a:r>
              <a:rPr lang="en-AU" dirty="0" smtClean="0"/>
              <a:t> </a:t>
            </a:r>
          </a:p>
          <a:p>
            <a:pPr marL="457200" lvl="1" indent="0">
              <a:buNone/>
            </a:pPr>
            <a:r>
              <a:rPr lang="en-AU" dirty="0" smtClean="0"/>
              <a:t>Say, who are you that mumbles in the dark?  </a:t>
            </a:r>
          </a:p>
          <a:p>
            <a:pPr marL="457200" lvl="1" indent="0">
              <a:buNone/>
            </a:pPr>
            <a:r>
              <a:rPr lang="en-AU" dirty="0" smtClean="0"/>
              <a:t> And who are you that draws your veil across the stars?   </a:t>
            </a:r>
          </a:p>
          <a:p>
            <a:pPr marL="457200" lvl="1" indent="0">
              <a:buNone/>
            </a:pPr>
            <a:endParaRPr lang="en-AU" dirty="0" smtClean="0"/>
          </a:p>
          <a:p>
            <a:pPr marL="457200" lvl="1" indent="0">
              <a:buNone/>
            </a:pPr>
            <a:r>
              <a:rPr lang="en-AU" dirty="0" smtClean="0"/>
              <a:t>I am the poor white, fooled and pushed apart, </a:t>
            </a:r>
          </a:p>
          <a:p>
            <a:pPr marL="457200" lvl="1" indent="0">
              <a:buNone/>
            </a:pPr>
            <a:r>
              <a:rPr lang="en-AU" dirty="0" smtClean="0"/>
              <a:t>I am the Negro bearing slavery’s scars. </a:t>
            </a:r>
          </a:p>
          <a:p>
            <a:pPr marL="457200" lvl="1" indent="0">
              <a:buNone/>
            </a:pPr>
            <a:r>
              <a:rPr lang="en-AU" dirty="0" smtClean="0"/>
              <a:t>I am the red man driven from the land,  </a:t>
            </a:r>
          </a:p>
          <a:p>
            <a:pPr marL="457200" lvl="1" indent="0">
              <a:buNone/>
            </a:pPr>
            <a:r>
              <a:rPr lang="en-AU" dirty="0" smtClean="0"/>
              <a:t>I am the immigrant clutching the hope I seek—  </a:t>
            </a:r>
          </a:p>
          <a:p>
            <a:pPr marL="457200" lvl="1" indent="0">
              <a:buNone/>
            </a:pPr>
            <a:r>
              <a:rPr lang="en-AU" dirty="0" smtClean="0"/>
              <a:t>And finding only the same old stupid plan                                                 Compare with Trump Presidential slogan 2017- </a:t>
            </a:r>
          </a:p>
          <a:p>
            <a:pPr marL="457200" lvl="1" indent="0">
              <a:buNone/>
            </a:pPr>
            <a:r>
              <a:rPr lang="en-AU" dirty="0" smtClean="0"/>
              <a:t>Of dog eat dog, of mighty crush the weak.                                                                  ‘Make America Great Again’.</a:t>
            </a:r>
          </a:p>
        </p:txBody>
      </p:sp>
      <p:pic>
        <p:nvPicPr>
          <p:cNvPr id="4" name="Picture 3" descr="the image is a photo of Langston Hughes"/>
          <p:cNvPicPr>
            <a:picLocks noChangeAspect="1"/>
          </p:cNvPicPr>
          <p:nvPr/>
        </p:nvPicPr>
        <p:blipFill rotWithShape="1">
          <a:blip r:embed="rId2">
            <a:extLst>
              <a:ext uri="{28A0092B-C50C-407E-A947-70E740481C1C}">
                <a14:useLocalDpi xmlns:a14="http://schemas.microsoft.com/office/drawing/2010/main" val="0"/>
              </a:ext>
            </a:extLst>
          </a:blip>
          <a:srcRect l="16655" r="16396"/>
          <a:stretch/>
        </p:blipFill>
        <p:spPr>
          <a:xfrm>
            <a:off x="6835132" y="1204502"/>
            <a:ext cx="4705364" cy="3953436"/>
          </a:xfrm>
          <a:prstGeom prst="rect">
            <a:avLst/>
          </a:prstGeom>
        </p:spPr>
      </p:pic>
    </p:spTree>
    <p:extLst>
      <p:ext uri="{BB962C8B-B14F-4D97-AF65-F5344CB8AC3E}">
        <p14:creationId xmlns:p14="http://schemas.microsoft.com/office/powerpoint/2010/main" val="349885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AU" dirty="0"/>
              <a:t>Henry Lawson – The Star of Australasia (1896)</a:t>
            </a:r>
            <a:br>
              <a:rPr lang="en-AU" dirty="0"/>
            </a:br>
            <a:endParaRPr lang="en-AU" dirty="0"/>
          </a:p>
        </p:txBody>
      </p:sp>
      <p:sp>
        <p:nvSpPr>
          <p:cNvPr id="2" name="Footer Placeholder 1"/>
          <p:cNvSpPr>
            <a:spLocks noGrp="1"/>
          </p:cNvSpPr>
          <p:nvPr>
            <p:ph type="ftr" sz="quarter" idx="11"/>
          </p:nvPr>
        </p:nvSpPr>
        <p:spPr/>
        <p:txBody>
          <a:bodyPr/>
          <a:lstStyle/>
          <a:p>
            <a:r>
              <a:rPr lang="en-AU" smtClean="0"/>
              <a:t>© NSW Department of Education, June 2017</a:t>
            </a:r>
            <a:endParaRPr lang="en-US" dirty="0"/>
          </a:p>
        </p:txBody>
      </p:sp>
      <p:sp>
        <p:nvSpPr>
          <p:cNvPr id="3" name="Content Placeholder 2"/>
          <p:cNvSpPr>
            <a:spLocks noGrp="1"/>
          </p:cNvSpPr>
          <p:nvPr>
            <p:ph idx="4294967295"/>
          </p:nvPr>
        </p:nvSpPr>
        <p:spPr>
          <a:xfrm>
            <a:off x="601249" y="1768454"/>
            <a:ext cx="7766137" cy="3317113"/>
          </a:xfrm>
        </p:spPr>
        <p:txBody>
          <a:bodyPr>
            <a:normAutofit/>
          </a:bodyPr>
          <a:lstStyle/>
          <a:p>
            <a:pPr marL="0" indent="0">
              <a:buNone/>
            </a:pPr>
            <a:r>
              <a:rPr lang="en-AU" sz="1800" dirty="0" smtClean="0"/>
              <a:t>WE boast no more of our bloodless flag, that rose from a nation's slime;</a:t>
            </a:r>
            <a:br>
              <a:rPr lang="en-AU" sz="1800" dirty="0" smtClean="0"/>
            </a:br>
            <a:r>
              <a:rPr lang="en-AU" sz="1800" dirty="0" smtClean="0"/>
              <a:t>Better a shred of a deep-dyed rag from the storms of the olden time.</a:t>
            </a:r>
            <a:br>
              <a:rPr lang="en-AU" sz="1800" dirty="0" smtClean="0"/>
            </a:br>
            <a:r>
              <a:rPr lang="en-AU" sz="1800" dirty="0" smtClean="0"/>
              <a:t>From grander clouds in our ‘peaceful skies’ than ever were there before</a:t>
            </a:r>
            <a:br>
              <a:rPr lang="en-AU" sz="1800" dirty="0" smtClean="0"/>
            </a:br>
            <a:r>
              <a:rPr lang="en-AU" sz="1800" dirty="0" smtClean="0"/>
              <a:t>I tell you the Star of the South shall rise — in the lurid clouds of war.</a:t>
            </a:r>
            <a:br>
              <a:rPr lang="en-AU" sz="1800" dirty="0" smtClean="0"/>
            </a:br>
            <a:r>
              <a:rPr lang="en-AU" sz="1800" dirty="0" smtClean="0"/>
              <a:t>It ever must be while blood is warm and the sons of men increase;</a:t>
            </a:r>
            <a:br>
              <a:rPr lang="en-AU" sz="1800" dirty="0" smtClean="0"/>
            </a:br>
            <a:r>
              <a:rPr lang="en-AU" sz="1800" dirty="0" smtClean="0"/>
              <a:t>For ever the nations rose in storm, to rot in a deadly peace.</a:t>
            </a:r>
            <a:br>
              <a:rPr lang="en-AU" sz="1800" dirty="0" smtClean="0"/>
            </a:br>
            <a:r>
              <a:rPr lang="en-AU" sz="1800" dirty="0" smtClean="0"/>
              <a:t>There comes a point that we will not yield, no matter if right or wrong,</a:t>
            </a:r>
            <a:br>
              <a:rPr lang="en-AU" sz="1800" dirty="0" smtClean="0"/>
            </a:br>
            <a:r>
              <a:rPr lang="en-AU" sz="1800" dirty="0" smtClean="0"/>
              <a:t>And man will fight on the battle-field while passion and pride are strong —</a:t>
            </a:r>
            <a:br>
              <a:rPr lang="en-AU" sz="1800" dirty="0" smtClean="0"/>
            </a:br>
            <a:r>
              <a:rPr lang="en-AU" sz="1800" dirty="0" smtClean="0"/>
              <a:t>So long as he will not kiss the rod, and his stubborn spirit sours,</a:t>
            </a:r>
            <a:br>
              <a:rPr lang="en-AU" sz="1800" dirty="0" smtClean="0"/>
            </a:br>
            <a:r>
              <a:rPr lang="en-AU" sz="1800" dirty="0" smtClean="0"/>
              <a:t>And the scorn of Nature and curse of God are heavy on peace like ours…</a:t>
            </a:r>
          </a:p>
          <a:p>
            <a:endParaRPr lang="en-AU" dirty="0"/>
          </a:p>
        </p:txBody>
      </p:sp>
      <p:pic>
        <p:nvPicPr>
          <p:cNvPr id="4" name="Picture 3" descr="The image is a photo of Henry Laws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9836" y="2131747"/>
            <a:ext cx="2554941" cy="3304092"/>
          </a:xfrm>
          <a:prstGeom prst="rect">
            <a:avLst/>
          </a:prstGeom>
        </p:spPr>
      </p:pic>
    </p:spTree>
    <p:extLst>
      <p:ext uri="{BB962C8B-B14F-4D97-AF65-F5344CB8AC3E}">
        <p14:creationId xmlns:p14="http://schemas.microsoft.com/office/powerpoint/2010/main" val="2293074980"/>
      </p:ext>
    </p:extLst>
  </p:cSld>
  <p:clrMapOvr>
    <a:masterClrMapping/>
  </p:clrMapOvr>
</p:sld>
</file>

<file path=ppt/theme/theme1.xml><?xml version="1.0" encoding="utf-8"?>
<a:theme xmlns:a="http://schemas.openxmlformats.org/drawingml/2006/main" name="DoE">
  <a:themeElements>
    <a:clrScheme name="Dept of Education">
      <a:dk1>
        <a:sysClr val="windowText" lastClr="000000"/>
      </a:dk1>
      <a:lt1>
        <a:sysClr val="window" lastClr="FFFFFF"/>
      </a:lt1>
      <a:dk2>
        <a:srgbClr val="425968"/>
      </a:dk2>
      <a:lt2>
        <a:srgbClr val="EEECE1"/>
      </a:lt2>
      <a:accent1>
        <a:srgbClr val="00ABC3"/>
      </a:accent1>
      <a:accent2>
        <a:srgbClr val="00B178"/>
      </a:accent2>
      <a:accent3>
        <a:srgbClr val="9ACAEB"/>
      </a:accent3>
      <a:accent4>
        <a:srgbClr val="A87EB1"/>
      </a:accent4>
      <a:accent5>
        <a:srgbClr val="4BACC6"/>
      </a:accent5>
      <a:accent6>
        <a:srgbClr val="FFC623"/>
      </a:accent6>
      <a:hlink>
        <a:srgbClr val="0000FF"/>
      </a:hlink>
      <a:folHlink>
        <a:srgbClr val="800080"/>
      </a:folHlink>
    </a:clrScheme>
    <a:fontScheme name="Dept of Education">
      <a:majorFont>
        <a:latin typeface="Montserrat"/>
        <a:ea typeface=""/>
        <a:cs typeface=""/>
      </a:majorFont>
      <a:minorFont>
        <a:latin typeface="Montserra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oE" id="{08E860C7-DC44-42D5-97DC-8B2A22A76695}" vid="{FB03A350-19DA-474F-9FEF-892448A82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Template>
  <TotalTime>595</TotalTime>
  <Words>1608</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Courier New</vt:lpstr>
      <vt:lpstr>Montserrat</vt:lpstr>
      <vt:lpstr>Montserrat Light</vt:lpstr>
      <vt:lpstr>Wingdings</vt:lpstr>
      <vt:lpstr>DoE</vt:lpstr>
      <vt:lpstr>The stories we tell: </vt:lpstr>
      <vt:lpstr>Metanarrative</vt:lpstr>
      <vt:lpstr>Narrative and context</vt:lpstr>
      <vt:lpstr>Story archetypes or ‘masterplots’</vt:lpstr>
      <vt:lpstr>‘The Seven Basic Plots’</vt:lpstr>
      <vt:lpstr>Macro Narratives</vt:lpstr>
      <vt:lpstr>Macro narratives cont.</vt:lpstr>
      <vt:lpstr>Langston Hughes – Let America be America Again(1935) </vt:lpstr>
      <vt:lpstr>Henry Lawson – The Star of Australasia (1896) </vt:lpstr>
      <vt:lpstr>Micro Narratives</vt:lpstr>
      <vt:lpstr>J.D. Salinger: The Catcher in the Rye – Chapter 1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5 - Macro &amp; Micro Narratives:</dc:title>
  <dc:creator>Maddy McDonald</dc:creator>
  <cp:lastModifiedBy>Milton, Gerri</cp:lastModifiedBy>
  <cp:revision>35</cp:revision>
  <dcterms:created xsi:type="dcterms:W3CDTF">2017-07-13T05:20:45Z</dcterms:created>
  <dcterms:modified xsi:type="dcterms:W3CDTF">2017-10-19T21:19:26Z</dcterms:modified>
</cp:coreProperties>
</file>