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7" r:id="rId6"/>
    <p:sldId id="258" r:id="rId7"/>
    <p:sldId id="259" r:id="rId8"/>
    <p:sldId id="260" r:id="rId9"/>
    <p:sldId id="261" r:id="rId10"/>
    <p:sldId id="262" r:id="rId11"/>
    <p:sldId id="263" r:id="rId12"/>
    <p:sldId id="265"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63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E490385-14CD-4DEB-8C58-AB92E6F48EBA}" type="datetimeFigureOut">
              <a:rPr lang="en-AU" smtClean="0"/>
              <a:t>21/09/2018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1056597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E490385-14CD-4DEB-8C58-AB92E6F48EBA}" type="datetimeFigureOut">
              <a:rPr lang="en-AU" smtClean="0"/>
              <a:t>21/09/2018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180936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E490385-14CD-4DEB-8C58-AB92E6F48EBA}" type="datetimeFigureOut">
              <a:rPr lang="en-AU" smtClean="0"/>
              <a:t>21/09/2018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2655408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E490385-14CD-4DEB-8C58-AB92E6F48EBA}" type="datetimeFigureOut">
              <a:rPr lang="en-AU" smtClean="0"/>
              <a:t>21/09/2018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285532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490385-14CD-4DEB-8C58-AB92E6F48EBA}" type="datetimeFigureOut">
              <a:rPr lang="en-AU" smtClean="0"/>
              <a:t>21/09/2018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811114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E490385-14CD-4DEB-8C58-AB92E6F48EBA}" type="datetimeFigureOut">
              <a:rPr lang="en-AU" smtClean="0"/>
              <a:t>21/09/2018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265645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E490385-14CD-4DEB-8C58-AB92E6F48EBA}" type="datetimeFigureOut">
              <a:rPr lang="en-AU" smtClean="0"/>
              <a:t>21/09/2018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811871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E490385-14CD-4DEB-8C58-AB92E6F48EBA}" type="datetimeFigureOut">
              <a:rPr lang="en-AU" smtClean="0"/>
              <a:t>21/09/2018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158641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90385-14CD-4DEB-8C58-AB92E6F48EBA}" type="datetimeFigureOut">
              <a:rPr lang="en-AU" smtClean="0"/>
              <a:t>21/09/2018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175883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490385-14CD-4DEB-8C58-AB92E6F48EBA}" type="datetimeFigureOut">
              <a:rPr lang="en-AU" smtClean="0"/>
              <a:t>21/09/2018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328300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490385-14CD-4DEB-8C58-AB92E6F48EBA}" type="datetimeFigureOut">
              <a:rPr lang="en-AU" smtClean="0"/>
              <a:t>21/09/2018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DA06EB-AB62-4119-A973-CD3BC09DEE30}" type="slidenum">
              <a:rPr lang="en-AU" smtClean="0"/>
              <a:t>‹#›</a:t>
            </a:fld>
            <a:endParaRPr lang="en-AU"/>
          </a:p>
        </p:txBody>
      </p:sp>
    </p:spTree>
    <p:extLst>
      <p:ext uri="{BB962C8B-B14F-4D97-AF65-F5344CB8AC3E}">
        <p14:creationId xmlns:p14="http://schemas.microsoft.com/office/powerpoint/2010/main" val="229884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90385-14CD-4DEB-8C58-AB92E6F48EBA}" type="datetimeFigureOut">
              <a:rPr lang="en-AU" smtClean="0"/>
              <a:t>21/09/2018</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A06EB-AB62-4119-A973-CD3BC09DEE30}" type="slidenum">
              <a:rPr lang="en-AU" smtClean="0"/>
              <a:t>‹#›</a:t>
            </a:fld>
            <a:endParaRPr lang="en-AU"/>
          </a:p>
        </p:txBody>
      </p:sp>
    </p:spTree>
    <p:extLst>
      <p:ext uri="{BB962C8B-B14F-4D97-AF65-F5344CB8AC3E}">
        <p14:creationId xmlns:p14="http://schemas.microsoft.com/office/powerpoint/2010/main" val="4023129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tqg6RO8c_W0" TargetMode="External"/><Relationship Id="rId2" Type="http://schemas.openxmlformats.org/officeDocument/2006/relationships/hyperlink" Target="https://www.youtube.com/watch?v=RZFYuX84n1U" TargetMode="External"/><Relationship Id="rId1" Type="http://schemas.openxmlformats.org/officeDocument/2006/relationships/slideLayout" Target="../slideLayouts/slideLayout2.xml"/><Relationship Id="rId4" Type="http://schemas.openxmlformats.org/officeDocument/2006/relationships/hyperlink" Target="https://www.youtube.com/watch?v=IiR-bnCHIY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268760"/>
            <a:ext cx="8062912" cy="1470025"/>
          </a:xfrm>
        </p:spPr>
        <p:txBody>
          <a:bodyPr>
            <a:noAutofit/>
          </a:bodyPr>
          <a:lstStyle/>
          <a:p>
            <a:r>
              <a:rPr lang="en-AU" sz="11500" dirty="0" smtClean="0">
                <a:cs typeface="Aharoni" panose="02010803020104030203" pitchFamily="2" charset="-79"/>
              </a:rPr>
              <a:t>RHETORIC</a:t>
            </a:r>
            <a:endParaRPr lang="en-AU" sz="11500" dirty="0">
              <a:cs typeface="Aharoni" panose="02010803020104030203" pitchFamily="2" charset="-79"/>
            </a:endParaRPr>
          </a:p>
        </p:txBody>
      </p:sp>
      <p:sp>
        <p:nvSpPr>
          <p:cNvPr id="3" name="Subtitle 2"/>
          <p:cNvSpPr>
            <a:spLocks noGrp="1"/>
          </p:cNvSpPr>
          <p:nvPr>
            <p:ph type="subTitle" idx="1"/>
          </p:nvPr>
        </p:nvSpPr>
        <p:spPr>
          <a:xfrm>
            <a:off x="540544" y="2780928"/>
            <a:ext cx="8062912" cy="1221952"/>
          </a:xfrm>
        </p:spPr>
        <p:txBody>
          <a:bodyPr>
            <a:normAutofit/>
          </a:bodyPr>
          <a:lstStyle/>
          <a:p>
            <a:r>
              <a:rPr lang="en-AU" sz="5400" b="1" dirty="0" smtClean="0"/>
              <a:t>Ethos, Logos, Pathos</a:t>
            </a:r>
            <a:endParaRPr lang="en-AU" sz="5400" b="1" dirty="0"/>
          </a:p>
        </p:txBody>
      </p:sp>
    </p:spTree>
    <p:extLst>
      <p:ext uri="{BB962C8B-B14F-4D97-AF65-F5344CB8AC3E}">
        <p14:creationId xmlns:p14="http://schemas.microsoft.com/office/powerpoint/2010/main" val="197659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AU" dirty="0" smtClean="0"/>
              <a:t>IRONY</a:t>
            </a:r>
            <a:br>
              <a:rPr lang="en-AU" dirty="0" smtClean="0"/>
            </a:br>
            <a:r>
              <a:rPr lang="en-AU" sz="3600" dirty="0" smtClean="0">
                <a:solidFill>
                  <a:schemeClr val="tx1"/>
                </a:solidFill>
                <a:latin typeface="+mn-lt"/>
              </a:rPr>
              <a:t>View the clips &amp; complete the table</a:t>
            </a:r>
            <a:endParaRPr lang="en-AU" sz="3600" dirty="0">
              <a:solidFill>
                <a:schemeClr val="tx1"/>
              </a:solidFill>
            </a:endParaRPr>
          </a:p>
        </p:txBody>
      </p:sp>
      <p:graphicFrame>
        <p:nvGraphicFramePr>
          <p:cNvPr id="6" name="Content Placeholder 5" descr="This table contains type of irony, definition, ted-ed example, and student's example. "/>
          <p:cNvGraphicFramePr>
            <a:graphicFrameLocks noGrp="1"/>
          </p:cNvGraphicFramePr>
          <p:nvPr>
            <p:ph idx="1"/>
            <p:extLst>
              <p:ext uri="{D42A27DB-BD31-4B8C-83A1-F6EECF244321}">
                <p14:modId xmlns:p14="http://schemas.microsoft.com/office/powerpoint/2010/main" val="608456578"/>
              </p:ext>
            </p:extLst>
          </p:nvPr>
        </p:nvGraphicFramePr>
        <p:xfrm>
          <a:off x="611560" y="1628800"/>
          <a:ext cx="7992887" cy="4765077"/>
        </p:xfrm>
        <a:graphic>
          <a:graphicData uri="http://schemas.openxmlformats.org/drawingml/2006/table">
            <a:tbl>
              <a:tblPr firstRow="1" firstCol="1" bandRow="1">
                <a:effectLst>
                  <a:outerShdw blurRad="50800" dist="38100" dir="5400000" algn="t" rotWithShape="0">
                    <a:prstClr val="black">
                      <a:alpha val="40000"/>
                    </a:prstClr>
                  </a:outerShdw>
                </a:effectLst>
                <a:tableStyleId>{5C22544A-7EE6-4342-B048-85BDC9FD1C3A}</a:tableStyleId>
              </a:tblPr>
              <a:tblGrid>
                <a:gridCol w="2096618">
                  <a:extLst>
                    <a:ext uri="{9D8B030D-6E8A-4147-A177-3AD203B41FA5}">
                      <a16:colId xmlns:a16="http://schemas.microsoft.com/office/drawing/2014/main" val="20000"/>
                    </a:ext>
                  </a:extLst>
                </a:gridCol>
                <a:gridCol w="2028526">
                  <a:extLst>
                    <a:ext uri="{9D8B030D-6E8A-4147-A177-3AD203B41FA5}">
                      <a16:colId xmlns:a16="http://schemas.microsoft.com/office/drawing/2014/main" val="20001"/>
                    </a:ext>
                  </a:extLst>
                </a:gridCol>
                <a:gridCol w="2082401">
                  <a:extLst>
                    <a:ext uri="{9D8B030D-6E8A-4147-A177-3AD203B41FA5}">
                      <a16:colId xmlns:a16="http://schemas.microsoft.com/office/drawing/2014/main" val="20002"/>
                    </a:ext>
                  </a:extLst>
                </a:gridCol>
                <a:gridCol w="1785342">
                  <a:extLst>
                    <a:ext uri="{9D8B030D-6E8A-4147-A177-3AD203B41FA5}">
                      <a16:colId xmlns:a16="http://schemas.microsoft.com/office/drawing/2014/main" val="20003"/>
                    </a:ext>
                  </a:extLst>
                </a:gridCol>
              </a:tblGrid>
              <a:tr h="232816">
                <a:tc>
                  <a:txBody>
                    <a:bodyPr/>
                    <a:lstStyle/>
                    <a:p>
                      <a:pPr algn="ctr">
                        <a:lnSpc>
                          <a:spcPct val="115000"/>
                        </a:lnSpc>
                        <a:spcAft>
                          <a:spcPts val="0"/>
                        </a:spcAft>
                      </a:pPr>
                      <a:r>
                        <a:rPr lang="en-AU" sz="1400" dirty="0">
                          <a:effectLst/>
                          <a:latin typeface="Arial" panose="020B0604020202020204" pitchFamily="34" charset="0"/>
                          <a:cs typeface="Arial" panose="020B0604020202020204" pitchFamily="34" charset="0"/>
                        </a:rPr>
                        <a:t>TYPE OF IRONY</a:t>
                      </a:r>
                      <a:endParaRPr lang="en-AU" sz="14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15000"/>
                        </a:lnSpc>
                        <a:spcAft>
                          <a:spcPts val="0"/>
                        </a:spcAft>
                      </a:pPr>
                      <a:r>
                        <a:rPr lang="en-AU" sz="1400" dirty="0">
                          <a:effectLst/>
                          <a:latin typeface="Arial" panose="020B0604020202020204" pitchFamily="34" charset="0"/>
                          <a:cs typeface="Arial" panose="020B0604020202020204" pitchFamily="34" charset="0"/>
                        </a:rPr>
                        <a:t>DEFINITION</a:t>
                      </a:r>
                      <a:endParaRPr lang="en-AU" sz="14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15000"/>
                        </a:lnSpc>
                        <a:spcAft>
                          <a:spcPts val="0"/>
                        </a:spcAft>
                      </a:pPr>
                      <a:r>
                        <a:rPr lang="en-AU" sz="1400" dirty="0">
                          <a:effectLst/>
                          <a:latin typeface="Arial" panose="020B0604020202020204" pitchFamily="34" charset="0"/>
                          <a:cs typeface="Arial" panose="020B0604020202020204" pitchFamily="34" charset="0"/>
                        </a:rPr>
                        <a:t>TED-ED EXAMPLE</a:t>
                      </a:r>
                      <a:endParaRPr lang="en-AU" sz="14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15000"/>
                        </a:lnSpc>
                        <a:spcAft>
                          <a:spcPts val="0"/>
                        </a:spcAft>
                      </a:pPr>
                      <a:r>
                        <a:rPr lang="en-AU" sz="1400" dirty="0">
                          <a:effectLst/>
                          <a:latin typeface="Arial" panose="020B0604020202020204" pitchFamily="34" charset="0"/>
                          <a:cs typeface="Arial" panose="020B0604020202020204" pitchFamily="34" charset="0"/>
                        </a:rPr>
                        <a:t>YOUR EXAMPLE</a:t>
                      </a:r>
                      <a:endParaRPr lang="en-AU" sz="1400" dirty="0">
                        <a:effectLst/>
                        <a:latin typeface="Arial" panose="020B0604020202020204" pitchFamily="34" charset="0"/>
                        <a:ea typeface="Calibri"/>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1506571">
                <a:tc>
                  <a:txBody>
                    <a:bodyPr/>
                    <a:lstStyle/>
                    <a:p>
                      <a:pPr algn="ctr">
                        <a:lnSpc>
                          <a:spcPct val="115000"/>
                        </a:lnSpc>
                        <a:spcAft>
                          <a:spcPts val="0"/>
                        </a:spcAft>
                      </a:pPr>
                      <a:r>
                        <a:rPr lang="en-AU" sz="1600" dirty="0">
                          <a:solidFill>
                            <a:schemeClr val="tx1"/>
                          </a:solidFill>
                          <a:effectLst/>
                          <a:latin typeface="Arial" panose="020B0604020202020204" pitchFamily="34" charset="0"/>
                          <a:cs typeface="Arial" panose="020B0604020202020204" pitchFamily="34" charset="0"/>
                          <a:hlinkClick r:id="rId2"/>
                        </a:rPr>
                        <a:t>DRAMATIC IRONY</a:t>
                      </a:r>
                      <a:endParaRPr lang="en-AU"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solidFill>
                      <a:schemeClr val="accent1">
                        <a:lumMod val="40000"/>
                        <a:lumOff val="60000"/>
                      </a:schemeClr>
                    </a:solidFill>
                  </a:tcPr>
                </a:tc>
                <a:tc>
                  <a:txBody>
                    <a:bodyPr/>
                    <a:lstStyle/>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tc>
                  <a:txBody>
                    <a:bodyPr/>
                    <a:lstStyle/>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tc>
                  <a:txBody>
                    <a:bodyPr/>
                    <a:lstStyle/>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extLst>
                  <a:ext uri="{0D108BD9-81ED-4DB2-BD59-A6C34878D82A}">
                    <a16:rowId xmlns:a16="http://schemas.microsoft.com/office/drawing/2014/main" val="10001"/>
                  </a:ext>
                </a:extLst>
              </a:tr>
              <a:tr h="1506571">
                <a:tc>
                  <a:txBody>
                    <a:bodyPr/>
                    <a:lstStyle/>
                    <a:p>
                      <a:pPr algn="ctr">
                        <a:lnSpc>
                          <a:spcPct val="115000"/>
                        </a:lnSpc>
                        <a:spcAft>
                          <a:spcPts val="0"/>
                        </a:spcAft>
                      </a:pPr>
                      <a:r>
                        <a:rPr lang="en-AU" sz="1600" dirty="0">
                          <a:solidFill>
                            <a:schemeClr val="tx1"/>
                          </a:solidFill>
                          <a:effectLst/>
                          <a:latin typeface="Arial" panose="020B0604020202020204" pitchFamily="34" charset="0"/>
                          <a:cs typeface="Arial" panose="020B0604020202020204" pitchFamily="34" charset="0"/>
                          <a:hlinkClick r:id="rId3"/>
                        </a:rPr>
                        <a:t>SITUATIONAL IRONY</a:t>
                      </a:r>
                      <a:endParaRPr lang="en-AU"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solidFill>
                      <a:schemeClr val="accent1">
                        <a:lumMod val="40000"/>
                        <a:lumOff val="60000"/>
                      </a:schemeClr>
                    </a:solidFill>
                  </a:tcPr>
                </a:tc>
                <a:tc>
                  <a:txBody>
                    <a:bodyPr/>
                    <a:lstStyle/>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tc>
                  <a:txBody>
                    <a:bodyPr/>
                    <a:lstStyle/>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tc>
                  <a:txBody>
                    <a:bodyPr/>
                    <a:lstStyle/>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extLst>
                  <a:ext uri="{0D108BD9-81ED-4DB2-BD59-A6C34878D82A}">
                    <a16:rowId xmlns:a16="http://schemas.microsoft.com/office/drawing/2014/main" val="10002"/>
                  </a:ext>
                </a:extLst>
              </a:tr>
              <a:tr h="1506571">
                <a:tc>
                  <a:txBody>
                    <a:bodyPr/>
                    <a:lstStyle/>
                    <a:p>
                      <a:pPr algn="ctr">
                        <a:lnSpc>
                          <a:spcPct val="115000"/>
                        </a:lnSpc>
                        <a:spcAft>
                          <a:spcPts val="0"/>
                        </a:spcAft>
                      </a:pPr>
                      <a:r>
                        <a:rPr lang="en-AU" sz="1600" dirty="0">
                          <a:solidFill>
                            <a:schemeClr val="tx1"/>
                          </a:solidFill>
                          <a:effectLst/>
                          <a:latin typeface="Arial" panose="020B0604020202020204" pitchFamily="34" charset="0"/>
                          <a:cs typeface="Arial" panose="020B0604020202020204" pitchFamily="34" charset="0"/>
                          <a:hlinkClick r:id="rId4"/>
                        </a:rPr>
                        <a:t>VERBAL IRONY</a:t>
                      </a:r>
                      <a:endParaRPr lang="en-AU"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solidFill>
                      <a:schemeClr val="accent1">
                        <a:lumMod val="40000"/>
                        <a:lumOff val="60000"/>
                      </a:schemeClr>
                    </a:solidFill>
                  </a:tcPr>
                </a:tc>
                <a:tc>
                  <a:txBody>
                    <a:bodyPr/>
                    <a:lstStyle/>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p>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tc>
                  <a:txBody>
                    <a:bodyPr/>
                    <a:lstStyle/>
                    <a:p>
                      <a:pPr>
                        <a:lnSpc>
                          <a:spcPct val="115000"/>
                        </a:lnSpc>
                        <a:spcAft>
                          <a:spcPts val="0"/>
                        </a:spcAft>
                      </a:pPr>
                      <a:r>
                        <a:rPr lang="en-AU" sz="1200">
                          <a:effectLst/>
                        </a:rPr>
                        <a:t> </a:t>
                      </a:r>
                      <a:endParaRPr lang="en-AU" sz="1200">
                        <a:effectLst/>
                        <a:latin typeface="Arial"/>
                        <a:ea typeface="Calibri"/>
                        <a:cs typeface="Times New Roman"/>
                      </a:endParaRPr>
                    </a:p>
                  </a:txBody>
                  <a:tcPr marL="68580" marR="68580" marT="0" marB="0"/>
                </a:tc>
                <a:tc>
                  <a:txBody>
                    <a:bodyPr/>
                    <a:lstStyle/>
                    <a:p>
                      <a:pPr>
                        <a:lnSpc>
                          <a:spcPct val="115000"/>
                        </a:lnSpc>
                        <a:spcAft>
                          <a:spcPts val="0"/>
                        </a:spcAft>
                      </a:pPr>
                      <a:r>
                        <a:rPr lang="en-AU" sz="1200" dirty="0">
                          <a:effectLst/>
                        </a:rPr>
                        <a:t> </a:t>
                      </a:r>
                      <a:endParaRPr lang="en-AU" sz="1200" dirty="0">
                        <a:effectLst/>
                        <a:latin typeface="Arial"/>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52929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Lesson:</a:t>
            </a:r>
            <a:endParaRPr lang="en-AU" dirty="0"/>
          </a:p>
        </p:txBody>
      </p:sp>
      <p:sp>
        <p:nvSpPr>
          <p:cNvPr id="3" name="Content Placeholder 2"/>
          <p:cNvSpPr>
            <a:spLocks noGrp="1"/>
          </p:cNvSpPr>
          <p:nvPr>
            <p:ph idx="1"/>
          </p:nvPr>
        </p:nvSpPr>
        <p:spPr/>
        <p:txBody>
          <a:bodyPr>
            <a:normAutofit/>
          </a:bodyPr>
          <a:lstStyle/>
          <a:p>
            <a:r>
              <a:rPr lang="en-AU" sz="3600" dirty="0" smtClean="0">
                <a:latin typeface="Arial" panose="020B0604020202020204" pitchFamily="34" charset="0"/>
                <a:cs typeface="Arial" panose="020B0604020202020204" pitchFamily="34" charset="0"/>
              </a:rPr>
              <a:t>Review: </a:t>
            </a:r>
          </a:p>
          <a:p>
            <a:pPr lvl="1"/>
            <a:r>
              <a:rPr lang="en-AU" sz="3200" dirty="0" smtClean="0">
                <a:latin typeface="Arial" panose="020B0604020202020204" pitchFamily="34" charset="0"/>
                <a:cs typeface="Arial" panose="020B0604020202020204" pitchFamily="34" charset="0"/>
              </a:rPr>
              <a:t>What is Rhetoric?</a:t>
            </a:r>
          </a:p>
          <a:p>
            <a:pPr lvl="1"/>
            <a:r>
              <a:rPr lang="en-AU" sz="3200" dirty="0" smtClean="0">
                <a:latin typeface="Arial" panose="020B0604020202020204" pitchFamily="34" charset="0"/>
                <a:cs typeface="Arial" panose="020B0604020202020204" pitchFamily="34" charset="0"/>
              </a:rPr>
              <a:t>What are the 3 types of Rhetoric?</a:t>
            </a:r>
          </a:p>
          <a:p>
            <a:pPr lvl="1"/>
            <a:r>
              <a:rPr lang="en-AU" sz="3200" dirty="0" smtClean="0">
                <a:latin typeface="Arial" panose="020B0604020202020204" pitchFamily="34" charset="0"/>
                <a:cs typeface="Arial" panose="020B0604020202020204" pitchFamily="34" charset="0"/>
              </a:rPr>
              <a:t>What are the 3 Persuasive Appeals?</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1423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is Rhetoric?</a:t>
            </a:r>
            <a:endParaRPr lang="en-AU" dirty="0"/>
          </a:p>
        </p:txBody>
      </p:sp>
      <p:sp>
        <p:nvSpPr>
          <p:cNvPr id="3" name="Content Placeholder 2"/>
          <p:cNvSpPr>
            <a:spLocks noGrp="1"/>
          </p:cNvSpPr>
          <p:nvPr>
            <p:ph idx="1"/>
          </p:nvPr>
        </p:nvSpPr>
        <p:spPr/>
        <p:txBody>
          <a:bodyPr/>
          <a:lstStyle/>
          <a:p>
            <a:r>
              <a:rPr lang="en-AU" dirty="0" smtClean="0">
                <a:latin typeface="Arial" panose="020B0604020202020204" pitchFamily="34" charset="0"/>
                <a:cs typeface="Arial" panose="020B0604020202020204" pitchFamily="34" charset="0"/>
              </a:rPr>
              <a:t>… the </a:t>
            </a:r>
            <a:r>
              <a:rPr lang="en-AU" dirty="0">
                <a:latin typeface="Arial" panose="020B0604020202020204" pitchFamily="34" charset="0"/>
                <a:cs typeface="Arial" panose="020B0604020202020204" pitchFamily="34" charset="0"/>
              </a:rPr>
              <a:t>art of effective or persuasive speaking or writing, especially the exploitation of figures of speech and other </a:t>
            </a:r>
            <a:r>
              <a:rPr lang="en-AU" dirty="0" smtClean="0">
                <a:latin typeface="Arial" panose="020B0604020202020204" pitchFamily="34" charset="0"/>
                <a:cs typeface="Arial" panose="020B0604020202020204" pitchFamily="34" charset="0"/>
              </a:rPr>
              <a:t>rhetorical devices.</a:t>
            </a:r>
          </a:p>
          <a:p>
            <a:r>
              <a:rPr lang="en-AU" dirty="0" smtClean="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language designed to have a persuasive or impressive effect, but which is often regarded as lacking in sincerity or meaningful content.</a:t>
            </a:r>
          </a:p>
        </p:txBody>
      </p:sp>
    </p:spTree>
    <p:extLst>
      <p:ext uri="{BB962C8B-B14F-4D97-AF65-F5344CB8AC3E}">
        <p14:creationId xmlns:p14="http://schemas.microsoft.com/office/powerpoint/2010/main" val="789911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The 3 Types of Rhetoric</a:t>
            </a:r>
            <a:endParaRPr lang="en-AU" dirty="0"/>
          </a:p>
        </p:txBody>
      </p:sp>
      <p:sp>
        <p:nvSpPr>
          <p:cNvPr id="3" name="Content Placeholder 2"/>
          <p:cNvSpPr>
            <a:spLocks noGrp="1"/>
          </p:cNvSpPr>
          <p:nvPr>
            <p:ph idx="1"/>
          </p:nvPr>
        </p:nvSpPr>
        <p:spPr/>
        <p:txBody>
          <a:bodyPr/>
          <a:lstStyle/>
          <a:p>
            <a:r>
              <a:rPr lang="en-AU" dirty="0" smtClean="0">
                <a:latin typeface="Arial" panose="020B0604020202020204" pitchFamily="34" charset="0"/>
                <a:cs typeface="Arial" panose="020B0604020202020204" pitchFamily="34" charset="0"/>
              </a:rPr>
              <a:t>Judicial Rhetoric: The Past</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Demonstrative Rhetoric: The Present</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Deliberative Rhetoric: The Future</a:t>
            </a: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013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The 3 Persuasive Appeals</a:t>
            </a:r>
            <a:endParaRPr lang="en-AU" dirty="0"/>
          </a:p>
        </p:txBody>
      </p:sp>
      <p:sp>
        <p:nvSpPr>
          <p:cNvPr id="3" name="Content Placeholder 2"/>
          <p:cNvSpPr>
            <a:spLocks noGrp="1"/>
          </p:cNvSpPr>
          <p:nvPr>
            <p:ph idx="1"/>
          </p:nvPr>
        </p:nvSpPr>
        <p:spPr>
          <a:xfrm>
            <a:off x="457200" y="1556792"/>
            <a:ext cx="8229600" cy="4898016"/>
          </a:xfrm>
        </p:spPr>
        <p:txBody>
          <a:bodyPr>
            <a:normAutofit fontScale="92500"/>
          </a:bodyPr>
          <a:lstStyle/>
          <a:p>
            <a:r>
              <a:rPr lang="en-AU" dirty="0" smtClean="0">
                <a:latin typeface="Arial" panose="020B0604020202020204" pitchFamily="34" charset="0"/>
                <a:cs typeface="Arial" panose="020B0604020202020204" pitchFamily="34" charset="0"/>
              </a:rPr>
              <a:t>Ethos (credibility): </a:t>
            </a:r>
            <a:r>
              <a:rPr lang="en-AU" dirty="0">
                <a:latin typeface="Arial" panose="020B0604020202020204" pitchFamily="34" charset="0"/>
                <a:cs typeface="Arial" panose="020B0604020202020204" pitchFamily="34" charset="0"/>
              </a:rPr>
              <a:t>an appeal to ethics, and it is a means of convincing someone of the character or credibility of the persuader</a:t>
            </a:r>
            <a:r>
              <a:rPr lang="en-AU" dirty="0" smtClean="0">
                <a:latin typeface="Arial" panose="020B0604020202020204" pitchFamily="34" charset="0"/>
                <a:cs typeface="Arial" panose="020B0604020202020204" pitchFamily="34" charset="0"/>
              </a:rPr>
              <a:t>.</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Pathos (emotion): </a:t>
            </a:r>
            <a:r>
              <a:rPr lang="en-AU" dirty="0">
                <a:latin typeface="Arial" panose="020B0604020202020204" pitchFamily="34" charset="0"/>
                <a:cs typeface="Arial" panose="020B0604020202020204" pitchFamily="34" charset="0"/>
              </a:rPr>
              <a:t>an appeal to emotion, and is a way of convincing an audience of an argument by creating an emotional response</a:t>
            </a:r>
            <a:r>
              <a:rPr lang="en-AU" dirty="0" smtClean="0">
                <a:latin typeface="Arial" panose="020B0604020202020204" pitchFamily="34" charset="0"/>
                <a:cs typeface="Arial" panose="020B0604020202020204" pitchFamily="34" charset="0"/>
              </a:rPr>
              <a:t>.</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Logos (logic/facts): </a:t>
            </a:r>
            <a:r>
              <a:rPr lang="en-AU" dirty="0">
                <a:latin typeface="Arial" panose="020B0604020202020204" pitchFamily="34" charset="0"/>
                <a:cs typeface="Arial" panose="020B0604020202020204" pitchFamily="34" charset="0"/>
              </a:rPr>
              <a:t>an appeal to logic, and is a way of persuading an audience by reason.</a:t>
            </a:r>
          </a:p>
        </p:txBody>
      </p:sp>
    </p:spTree>
    <p:extLst>
      <p:ext uri="{BB962C8B-B14F-4D97-AF65-F5344CB8AC3E}">
        <p14:creationId xmlns:p14="http://schemas.microsoft.com/office/powerpoint/2010/main" val="1103776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Argue the Point!</a:t>
            </a:r>
            <a:endParaRPr lang="en-AU" dirty="0"/>
          </a:p>
        </p:txBody>
      </p:sp>
      <p:sp>
        <p:nvSpPr>
          <p:cNvPr id="3" name="Content Placeholder 2"/>
          <p:cNvSpPr>
            <a:spLocks noGrp="1"/>
          </p:cNvSpPr>
          <p:nvPr>
            <p:ph idx="1"/>
          </p:nvPr>
        </p:nvSpPr>
        <p:spPr/>
        <p:txBody>
          <a:bodyPr>
            <a:normAutofit fontScale="92500"/>
          </a:bodyPr>
          <a:lstStyle/>
          <a:p>
            <a:r>
              <a:rPr lang="en-AU" dirty="0" smtClean="0">
                <a:latin typeface="Arial" panose="020B0604020202020204" pitchFamily="34" charset="0"/>
                <a:cs typeface="Arial" panose="020B0604020202020204" pitchFamily="34" charset="0"/>
              </a:rPr>
              <a:t>Deliver your ‘</a:t>
            </a:r>
            <a:r>
              <a:rPr lang="en-AU" dirty="0" err="1" smtClean="0">
                <a:latin typeface="Arial" panose="020B0604020202020204" pitchFamily="34" charset="0"/>
                <a:cs typeface="Arial" panose="020B0604020202020204" pitchFamily="34" charset="0"/>
              </a:rPr>
              <a:t>SEALed</a:t>
            </a:r>
            <a:r>
              <a:rPr lang="en-AU" dirty="0" smtClean="0">
                <a:latin typeface="Arial" panose="020B0604020202020204" pitchFamily="34" charset="0"/>
                <a:cs typeface="Arial" panose="020B0604020202020204" pitchFamily="34" charset="0"/>
              </a:rPr>
              <a:t>’ argument to your table group. </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At each table group, listen for the type of rhetoric being used and the persuasive appeal/s employed.</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Select the most persuasive argument and nominate this person to present to the class.</a:t>
            </a: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5004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RHETORICAL DEVICES</a:t>
            </a:r>
            <a:endParaRPr lang="en-AU" dirty="0"/>
          </a:p>
        </p:txBody>
      </p:sp>
      <p:sp>
        <p:nvSpPr>
          <p:cNvPr id="3" name="Content Placeholder 2"/>
          <p:cNvSpPr>
            <a:spLocks noGrp="1"/>
          </p:cNvSpPr>
          <p:nvPr>
            <p:ph idx="1"/>
          </p:nvPr>
        </p:nvSpPr>
        <p:spPr/>
        <p:txBody>
          <a:bodyPr/>
          <a:lstStyle/>
          <a:p>
            <a:r>
              <a:rPr lang="en-AU" dirty="0">
                <a:latin typeface="Arial" panose="020B0604020202020204" pitchFamily="34" charset="0"/>
                <a:cs typeface="Arial" panose="020B0604020202020204" pitchFamily="34" charset="0"/>
              </a:rPr>
              <a:t>Strategies used by writers and speakers to achieve particular effects, for example to stimulate the audience's imagination or thought processes, to draw attention to a particular idea, or simply to display wit and ingenuity in composition. Examples of rhetorical devices are irony, paradox, rhetorical question, contrast and appropriation.</a:t>
            </a:r>
          </a:p>
        </p:txBody>
      </p:sp>
    </p:spTree>
    <p:extLst>
      <p:ext uri="{BB962C8B-B14F-4D97-AF65-F5344CB8AC3E}">
        <p14:creationId xmlns:p14="http://schemas.microsoft.com/office/powerpoint/2010/main" val="1592763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29258"/>
          </a:xfrm>
        </p:spPr>
        <p:txBody>
          <a:bodyPr/>
          <a:lstStyle/>
          <a:p>
            <a:pPr algn="ctr"/>
            <a:r>
              <a:rPr lang="en-AU" dirty="0" smtClean="0"/>
              <a:t>RHETORICAL </a:t>
            </a:r>
            <a:r>
              <a:rPr lang="en-AU" dirty="0" smtClean="0"/>
              <a:t>DEVICE CONTINUED</a:t>
            </a:r>
            <a:endParaRPr lang="en-AU" dirty="0"/>
          </a:p>
        </p:txBody>
      </p:sp>
      <p:graphicFrame>
        <p:nvGraphicFramePr>
          <p:cNvPr id="4" name="Content Placeholder 3" descr="This table contains rhetorical device and definition"/>
          <p:cNvGraphicFramePr>
            <a:graphicFrameLocks noGrp="1"/>
          </p:cNvGraphicFramePr>
          <p:nvPr>
            <p:ph idx="1"/>
            <p:extLst>
              <p:ext uri="{D42A27DB-BD31-4B8C-83A1-F6EECF244321}">
                <p14:modId xmlns:p14="http://schemas.microsoft.com/office/powerpoint/2010/main" val="3464106179"/>
              </p:ext>
            </p:extLst>
          </p:nvPr>
        </p:nvGraphicFramePr>
        <p:xfrm>
          <a:off x="323528" y="1196752"/>
          <a:ext cx="8640960" cy="5472608"/>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645005">
                <a:tc>
                  <a:txBody>
                    <a:bodyPr/>
                    <a:lstStyle/>
                    <a:p>
                      <a:pPr algn="ctr"/>
                      <a:r>
                        <a:rPr lang="en-AU" dirty="0" smtClean="0"/>
                        <a:t>RHETORICAL</a:t>
                      </a:r>
                      <a:r>
                        <a:rPr lang="en-AU" baseline="0" dirty="0" smtClean="0"/>
                        <a:t> DEVICE</a:t>
                      </a:r>
                      <a:endParaRPr lang="en-AU" dirty="0"/>
                    </a:p>
                  </a:txBody>
                  <a:tcPr anchor="ctr"/>
                </a:tc>
                <a:tc>
                  <a:txBody>
                    <a:bodyPr/>
                    <a:lstStyle/>
                    <a:p>
                      <a:pPr algn="ctr"/>
                      <a:r>
                        <a:rPr lang="en-AU" dirty="0" smtClean="0"/>
                        <a:t>DEFINITION</a:t>
                      </a:r>
                      <a:endParaRPr lang="en-AU" dirty="0"/>
                    </a:p>
                  </a:txBody>
                  <a:tcPr anchor="ctr"/>
                </a:tc>
                <a:extLst>
                  <a:ext uri="{0D108BD9-81ED-4DB2-BD59-A6C34878D82A}">
                    <a16:rowId xmlns:a16="http://schemas.microsoft.com/office/drawing/2014/main" val="10000"/>
                  </a:ext>
                </a:extLst>
              </a:tr>
              <a:tr h="554522">
                <a:tc>
                  <a:txBody>
                    <a:bodyPr/>
                    <a:lstStyle/>
                    <a:p>
                      <a:r>
                        <a:rPr lang="en-AU" b="0" dirty="0" smtClean="0">
                          <a:latin typeface="Arial" panose="020B0604020202020204" pitchFamily="34" charset="0"/>
                          <a:cs typeface="Arial" panose="020B0604020202020204" pitchFamily="34" charset="0"/>
                        </a:rPr>
                        <a:t>Irony*</a:t>
                      </a:r>
                      <a:endParaRPr lang="en-AU" b="0" dirty="0">
                        <a:latin typeface="Arial" panose="020B0604020202020204" pitchFamily="34" charset="0"/>
                        <a:cs typeface="Arial" panose="020B0604020202020204" pitchFamily="34" charset="0"/>
                      </a:endParaRPr>
                    </a:p>
                  </a:txBody>
                  <a:tcPr anchor="ctr"/>
                </a:tc>
                <a:tc>
                  <a:txBody>
                    <a:bodyPr/>
                    <a:lstStyle/>
                    <a:p>
                      <a:r>
                        <a:rPr kumimoji="0" lang="en-AU" sz="1400" b="0" i="0" kern="1200" dirty="0" smtClean="0">
                          <a:solidFill>
                            <a:schemeClr val="dk1"/>
                          </a:solidFill>
                          <a:effectLst/>
                          <a:latin typeface="Arial" panose="020B0604020202020204" pitchFamily="34" charset="0"/>
                          <a:ea typeface="+mn-ea"/>
                          <a:cs typeface="Arial" panose="020B0604020202020204" pitchFamily="34" charset="0"/>
                        </a:rPr>
                        <a:t>A clash between what the words say and what they mean. Irony has 3 forms: situational, verbal, and dramatic.</a:t>
                      </a:r>
                      <a:endParaRPr lang="en-AU"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782854">
                <a:tc>
                  <a:txBody>
                    <a:bodyPr/>
                    <a:lstStyle/>
                    <a:p>
                      <a:r>
                        <a:rPr lang="en-AU" b="0" dirty="0" smtClean="0">
                          <a:latin typeface="Arial" panose="020B0604020202020204" pitchFamily="34" charset="0"/>
                          <a:cs typeface="Arial" panose="020B0604020202020204" pitchFamily="34" charset="0"/>
                        </a:rPr>
                        <a:t>Paradox</a:t>
                      </a:r>
                      <a:endParaRPr lang="en-AU" b="0" dirty="0">
                        <a:latin typeface="Arial" panose="020B0604020202020204" pitchFamily="34" charset="0"/>
                        <a:cs typeface="Arial" panose="020B0604020202020204" pitchFamily="34" charset="0"/>
                      </a:endParaRPr>
                    </a:p>
                  </a:txBody>
                  <a:tcPr anchor="ctr"/>
                </a:tc>
                <a:tc>
                  <a:txBody>
                    <a:bodyPr/>
                    <a:lstStyle/>
                    <a:p>
                      <a:r>
                        <a:rPr kumimoji="0" lang="en-AU" sz="1400" b="0" i="0" kern="1200" dirty="0" smtClean="0">
                          <a:solidFill>
                            <a:schemeClr val="dk1"/>
                          </a:solidFill>
                          <a:effectLst/>
                          <a:latin typeface="Arial" panose="020B0604020202020204" pitchFamily="34" charset="0"/>
                          <a:ea typeface="+mn-ea"/>
                          <a:cs typeface="Arial" panose="020B0604020202020204" pitchFamily="34" charset="0"/>
                        </a:rPr>
                        <a:t>A statement that is self contradictory because it often contains two statements that are both true, but in general, cannot both be true at the same time.</a:t>
                      </a:r>
                      <a:endParaRPr lang="en-AU"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1011187">
                <a:tc>
                  <a:txBody>
                    <a:bodyPr/>
                    <a:lstStyle/>
                    <a:p>
                      <a:r>
                        <a:rPr lang="en-AU" b="0" dirty="0" smtClean="0">
                          <a:latin typeface="Arial" panose="020B0604020202020204" pitchFamily="34" charset="0"/>
                          <a:cs typeface="Arial" panose="020B0604020202020204" pitchFamily="34" charset="0"/>
                        </a:rPr>
                        <a:t>Rhetorical Question</a:t>
                      </a:r>
                      <a:endParaRPr lang="en-AU" b="0" dirty="0">
                        <a:latin typeface="Arial" panose="020B0604020202020204" pitchFamily="34" charset="0"/>
                        <a:cs typeface="Arial" panose="020B0604020202020204" pitchFamily="34" charset="0"/>
                      </a:endParaRPr>
                    </a:p>
                  </a:txBody>
                  <a:tcPr anchor="ctr"/>
                </a:tc>
                <a:tc>
                  <a:txBody>
                    <a:bodyPr/>
                    <a:lstStyle/>
                    <a:p>
                      <a:r>
                        <a:rPr kumimoji="0" lang="en-AU" sz="1400" b="0" i="0" kern="1200" dirty="0" smtClean="0">
                          <a:solidFill>
                            <a:schemeClr val="dk1"/>
                          </a:solidFill>
                          <a:effectLst/>
                          <a:latin typeface="Arial" panose="020B0604020202020204" pitchFamily="34" charset="0"/>
                          <a:ea typeface="+mn-ea"/>
                          <a:cs typeface="Arial" panose="020B0604020202020204" pitchFamily="34" charset="0"/>
                        </a:rPr>
                        <a:t>A question that you ask without expecting an answer. The question might be one that does not have an answer. It might also be one that has an obvious answer but you have asked the question to make a point, to persuade or for literary effect.</a:t>
                      </a:r>
                      <a:endParaRPr lang="en-AU"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782854">
                <a:tc>
                  <a:txBody>
                    <a:bodyPr/>
                    <a:lstStyle/>
                    <a:p>
                      <a:r>
                        <a:rPr lang="en-AU" b="0" dirty="0" smtClean="0">
                          <a:latin typeface="Arial" panose="020B0604020202020204" pitchFamily="34" charset="0"/>
                          <a:cs typeface="Arial" panose="020B0604020202020204" pitchFamily="34" charset="0"/>
                        </a:rPr>
                        <a:t>Juxtaposition/ Contrast</a:t>
                      </a:r>
                      <a:endParaRPr lang="en-AU" b="0" dirty="0">
                        <a:latin typeface="Arial" panose="020B0604020202020204" pitchFamily="34" charset="0"/>
                        <a:cs typeface="Arial" panose="020B0604020202020204" pitchFamily="34" charset="0"/>
                      </a:endParaRPr>
                    </a:p>
                  </a:txBody>
                  <a:tcPr anchor="ctr"/>
                </a:tc>
                <a:tc>
                  <a:txBody>
                    <a:bodyPr/>
                    <a:lstStyle/>
                    <a:p>
                      <a:r>
                        <a:rPr kumimoji="0" lang="en-AU" sz="1400" b="0" i="0" kern="1200" dirty="0" smtClean="0">
                          <a:solidFill>
                            <a:schemeClr val="dk1"/>
                          </a:solidFill>
                          <a:effectLst/>
                          <a:latin typeface="Arial" panose="020B0604020202020204" pitchFamily="34" charset="0"/>
                          <a:ea typeface="+mn-ea"/>
                          <a:cs typeface="Arial" panose="020B0604020202020204" pitchFamily="34" charset="0"/>
                        </a:rPr>
                        <a:t>The placement of two or more ideas, characters, actions, settings, phrases or words side-by-side for a particular purpose, for example to highlight contrast or for rhetorical effect.</a:t>
                      </a:r>
                      <a:endParaRPr lang="en-AU"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1696186">
                <a:tc>
                  <a:txBody>
                    <a:bodyPr/>
                    <a:lstStyle/>
                    <a:p>
                      <a:r>
                        <a:rPr lang="en-AU" b="0" dirty="0" smtClean="0">
                          <a:latin typeface="Arial" panose="020B0604020202020204" pitchFamily="34" charset="0"/>
                          <a:cs typeface="Arial" panose="020B0604020202020204" pitchFamily="34" charset="0"/>
                        </a:rPr>
                        <a:t>Appropriation</a:t>
                      </a:r>
                      <a:endParaRPr lang="en-AU" b="0" dirty="0">
                        <a:latin typeface="Arial" panose="020B0604020202020204" pitchFamily="34" charset="0"/>
                        <a:cs typeface="Arial" panose="020B0604020202020204" pitchFamily="34" charset="0"/>
                      </a:endParaRPr>
                    </a:p>
                  </a:txBody>
                  <a:tcPr anchor="ctr"/>
                </a:tc>
                <a:tc>
                  <a:txBody>
                    <a:bodyPr/>
                    <a:lstStyle/>
                    <a:p>
                      <a:r>
                        <a:rPr kumimoji="0" lang="en-AU" sz="1400" b="0" i="0" kern="1200" dirty="0" smtClean="0">
                          <a:solidFill>
                            <a:schemeClr val="dk1"/>
                          </a:solidFill>
                          <a:effectLst/>
                          <a:latin typeface="Arial" panose="020B0604020202020204" pitchFamily="34" charset="0"/>
                          <a:ea typeface="+mn-ea"/>
                          <a:cs typeface="Arial" panose="020B0604020202020204" pitchFamily="34" charset="0"/>
                        </a:rPr>
                        <a:t>Taking an object or text from one context and using it in another context allowing new insights into the original text/object and emphasising contextual differences. Texts can be appropriated for a range of purposes, including satirical criticism, consideration of existing ideas in a new context and exploration of cultural assumptions. The mass media frequently appropriate words, images and icons from other cultural contexts.</a:t>
                      </a:r>
                      <a:endParaRPr lang="en-AU"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8767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IRONY</a:t>
            </a:r>
            <a:endParaRPr lang="en-AU" dirty="0"/>
          </a:p>
        </p:txBody>
      </p:sp>
      <p:sp>
        <p:nvSpPr>
          <p:cNvPr id="3" name="Content Placeholder 2"/>
          <p:cNvSpPr>
            <a:spLocks noGrp="1"/>
          </p:cNvSpPr>
          <p:nvPr>
            <p:ph idx="1"/>
          </p:nvPr>
        </p:nvSpPr>
        <p:spPr>
          <a:xfrm>
            <a:off x="457200" y="1340768"/>
            <a:ext cx="8229600" cy="5114040"/>
          </a:xfrm>
        </p:spPr>
        <p:txBody>
          <a:bodyPr>
            <a:normAutofit fontScale="85000" lnSpcReduction="10000"/>
          </a:bodyPr>
          <a:lstStyle/>
          <a:p>
            <a:pPr marL="64008" indent="0">
              <a:buNone/>
            </a:pPr>
            <a:r>
              <a:rPr lang="en-AU" dirty="0" smtClean="0">
                <a:latin typeface="Arial" panose="020B0604020202020204" pitchFamily="34" charset="0"/>
                <a:cs typeface="Arial" panose="020B0604020202020204" pitchFamily="34" charset="0"/>
              </a:rPr>
              <a:t>Irony</a:t>
            </a:r>
            <a:r>
              <a:rPr lang="en-AU" dirty="0">
                <a:latin typeface="Arial" panose="020B0604020202020204" pitchFamily="34" charset="0"/>
                <a:cs typeface="Arial" panose="020B0604020202020204" pitchFamily="34" charset="0"/>
              </a:rPr>
              <a:t> is a rhetorical device, literary technique, or situation in which there is a clash between the literal and the implied meaning. Irony implies the opposite of what is actually said or done. Often, irony is used to highlight the truth of a situation by using language, images or actions that are different or opposite in order to express meaning. </a:t>
            </a:r>
            <a:r>
              <a:rPr lang="en-AU" dirty="0" smtClean="0">
                <a:latin typeface="Arial" panose="020B0604020202020204" pitchFamily="34" charset="0"/>
                <a:cs typeface="Arial" panose="020B0604020202020204" pitchFamily="34" charset="0"/>
              </a:rPr>
              <a:t/>
            </a:r>
            <a:br>
              <a:rPr lang="en-AU" dirty="0" smtClean="0">
                <a:latin typeface="Arial" panose="020B0604020202020204" pitchFamily="34" charset="0"/>
                <a:cs typeface="Arial" panose="020B0604020202020204" pitchFamily="34" charset="0"/>
              </a:rPr>
            </a:br>
            <a:r>
              <a:rPr lang="en-AU" dirty="0">
                <a:latin typeface="Arial" panose="020B0604020202020204" pitchFamily="34" charset="0"/>
                <a:cs typeface="Arial" panose="020B0604020202020204" pitchFamily="34" charset="0"/>
              </a:rPr>
              <a:t/>
            </a:r>
            <a:br>
              <a:rPr lang="en-AU" dirty="0">
                <a:latin typeface="Arial" panose="020B0604020202020204" pitchFamily="34" charset="0"/>
                <a:cs typeface="Arial" panose="020B0604020202020204" pitchFamily="34" charset="0"/>
              </a:rPr>
            </a:br>
            <a:r>
              <a:rPr lang="en-AU" dirty="0">
                <a:latin typeface="Arial" panose="020B0604020202020204" pitchFamily="34" charset="0"/>
                <a:cs typeface="Arial" panose="020B0604020202020204" pitchFamily="34" charset="0"/>
              </a:rPr>
              <a:t>For </a:t>
            </a:r>
            <a:r>
              <a:rPr lang="en-AU" dirty="0" smtClean="0">
                <a:latin typeface="Arial" panose="020B0604020202020204" pitchFamily="34" charset="0"/>
                <a:cs typeface="Arial" panose="020B0604020202020204" pitchFamily="34" charset="0"/>
              </a:rPr>
              <a:t>example: </a:t>
            </a:r>
            <a:r>
              <a:rPr lang="en-AU" dirty="0">
                <a:latin typeface="Arial" panose="020B0604020202020204" pitchFamily="34" charset="0"/>
                <a:cs typeface="Arial" panose="020B0604020202020204" pitchFamily="34" charset="0"/>
              </a:rPr>
              <a:t>“This explanation of irony is as clear as mud</a:t>
            </a:r>
            <a:r>
              <a:rPr lang="en-AU" dirty="0" smtClean="0">
                <a:latin typeface="Arial" panose="020B0604020202020204" pitchFamily="34" charset="0"/>
                <a:cs typeface="Arial" panose="020B0604020202020204" pitchFamily="34" charset="0"/>
              </a:rPr>
              <a:t>!”</a:t>
            </a:r>
            <a:br>
              <a:rPr lang="en-AU" dirty="0" smtClean="0">
                <a:latin typeface="Arial" panose="020B0604020202020204" pitchFamily="34" charset="0"/>
                <a:cs typeface="Arial" panose="020B0604020202020204" pitchFamily="34" charset="0"/>
              </a:rPr>
            </a:br>
            <a:endParaRPr lang="en-AU" dirty="0" smtClean="0">
              <a:latin typeface="Arial" panose="020B0604020202020204" pitchFamily="34" charset="0"/>
              <a:cs typeface="Arial" panose="020B0604020202020204" pitchFamily="34" charset="0"/>
            </a:endParaRPr>
          </a:p>
          <a:p>
            <a:pPr marL="64008" indent="0">
              <a:buNone/>
            </a:pPr>
            <a:r>
              <a:rPr lang="en-AU" dirty="0" smtClean="0">
                <a:latin typeface="Arial" panose="020B0604020202020204" pitchFamily="34" charset="0"/>
                <a:cs typeface="Arial" panose="020B0604020202020204" pitchFamily="34" charset="0"/>
              </a:rPr>
              <a:t>There are 3 types of irony: dramatic, situational and verbal.</a:t>
            </a:r>
            <a:endParaRPr lang="en-AU"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397540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C0E3D48D849AA42B1D77F90C2061795" ma:contentTypeVersion="4" ma:contentTypeDescription="Create a new document." ma:contentTypeScope="" ma:versionID="fa067c9c54e704b2366cc29c0e3b406a">
  <xsd:schema xmlns:xsd="http://www.w3.org/2001/XMLSchema" xmlns:xs="http://www.w3.org/2001/XMLSchema" xmlns:p="http://schemas.microsoft.com/office/2006/metadata/properties" xmlns:ns2="2a325db0-d0bd-4599-8ec7-a9db19e3658f" targetNamespace="http://schemas.microsoft.com/office/2006/metadata/properties" ma:root="true" ma:fieldsID="22648a32e7d5d7921b4c5b641dd29183" ns2:_="">
    <xsd:import namespace="2a325db0-d0bd-4599-8ec7-a9db19e3658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325db0-d0bd-4599-8ec7-a9db19e365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A7D683-C062-4570-9C48-E7D38A590C9B}">
  <ds:schemaRefs>
    <ds:schemaRef ds:uri="http://schemas.microsoft.com/sharepoint/v3/contenttype/forms"/>
  </ds:schemaRefs>
</ds:datastoreItem>
</file>

<file path=customXml/itemProps2.xml><?xml version="1.0" encoding="utf-8"?>
<ds:datastoreItem xmlns:ds="http://schemas.openxmlformats.org/officeDocument/2006/customXml" ds:itemID="{787F7D7D-CDFC-4BAD-836F-74CAF02BECB2}">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a325db0-d0bd-4599-8ec7-a9db19e3658f"/>
    <ds:schemaRef ds:uri="http://schemas.microsoft.com/office/2006/documentManagement/types"/>
    <ds:schemaRef ds:uri="http://www.w3.org/XML/1998/namespace"/>
    <ds:schemaRef ds:uri="http://purl.org/dc/terms/"/>
  </ds:schemaRefs>
</ds:datastoreItem>
</file>

<file path=customXml/itemProps3.xml><?xml version="1.0" encoding="utf-8"?>
<ds:datastoreItem xmlns:ds="http://schemas.openxmlformats.org/officeDocument/2006/customXml" ds:itemID="{6513C1C6-971B-436B-9211-08EDB4103D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325db0-d0bd-4599-8ec7-a9db19e365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TotalTime>
  <Words>383</Words>
  <Application>Microsoft Office PowerPoint</Application>
  <PresentationFormat>On-screen Show (4:3)</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Aharoni</vt:lpstr>
      <vt:lpstr>Arial</vt:lpstr>
      <vt:lpstr>Calibri</vt:lpstr>
      <vt:lpstr>Times New Roman</vt:lpstr>
      <vt:lpstr>Office Theme</vt:lpstr>
      <vt:lpstr>RHETORIC</vt:lpstr>
      <vt:lpstr>This Lesson:</vt:lpstr>
      <vt:lpstr>What is Rhetoric?</vt:lpstr>
      <vt:lpstr>The 3 Types of Rhetoric</vt:lpstr>
      <vt:lpstr>The 3 Persuasive Appeals</vt:lpstr>
      <vt:lpstr>Argue the Point!</vt:lpstr>
      <vt:lpstr>RHETORICAL DEVICES</vt:lpstr>
      <vt:lpstr>RHETORICAL DEVICE CONTINUED</vt:lpstr>
      <vt:lpstr>IRONY</vt:lpstr>
      <vt:lpstr>IRONY View the clips &amp; complete the table</vt:lpstr>
    </vt:vector>
  </TitlesOfParts>
  <Company>NSW, 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RHETORIC</dc:title>
  <dc:creator>Staff</dc:creator>
  <cp:lastModifiedBy>Michiko Ishiguro</cp:lastModifiedBy>
  <cp:revision>7</cp:revision>
  <dcterms:created xsi:type="dcterms:W3CDTF">2017-02-05T20:17:04Z</dcterms:created>
  <dcterms:modified xsi:type="dcterms:W3CDTF">2018-09-21T03:25:51Z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0x0101004C0E3D48D849AA42B1D77F90C2061795</vt:lpwstr>
  </property>
</Properties>
</file>