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Century Gothic" panose="020B0502020202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61" y="-3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5407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8976320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084851"/>
            <a:ext cx="5822880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3982211"/>
            <a:ext cx="5822880" cy="1174981"/>
          </a:xfrm>
          <a:solidFill>
            <a:srgbClr val="FFFFFF">
              <a:alpha val="94902"/>
            </a:srgbClr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tx2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/>
          <p:nvPr/>
        </p:nvCxnSpPr>
        <p:spPr>
          <a:xfrm>
            <a:off x="527381" y="3750836"/>
            <a:ext cx="662473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7152117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u="none" strike="noStrike" cap="none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 u="none" strike="noStrike" cap="none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7466356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44133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7488832" cy="47091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u="none" strike="noStrike" cap="none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 u="none" strike="noStrike" cap="none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9629740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6074568"/>
            <a:ext cx="12192000" cy="892221"/>
          </a:xfrm>
          <a:prstGeom prst="rect">
            <a:avLst/>
          </a:prstGeom>
          <a:solidFill>
            <a:srgbClr val="425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2276872"/>
          </a:xfrm>
          <a:prstGeom prst="rect">
            <a:avLst/>
          </a:prstGeom>
          <a:solidFill>
            <a:srgbClr val="00AB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pic>
        <p:nvPicPr>
          <p:cNvPr id="4098" name="Picture 2" descr="C:\Users\johnAq\Desktop\images\DoE_Corporate_PPT_2015_Page_05_Image_0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1" b="5501"/>
          <a:stretch/>
        </p:blipFill>
        <p:spPr bwMode="auto">
          <a:xfrm>
            <a:off x="0" y="2276872"/>
            <a:ext cx="12192000" cy="379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1412776"/>
            <a:ext cx="9697077" cy="864096"/>
          </a:xfrm>
        </p:spPr>
        <p:txBody>
          <a:bodyPr lIns="0" anchor="t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>
            <a:endCxn id="14" idx="2"/>
          </p:cNvCxnSpPr>
          <p:nvPr/>
        </p:nvCxnSpPr>
        <p:spPr>
          <a:xfrm>
            <a:off x="527381" y="1316765"/>
            <a:ext cx="9889099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0416480" y="740701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730719" y="113843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598863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89550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u="none" strike="noStrike" cap="none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 u="none" strike="noStrike" cap="none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735011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itle 20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50" name="Straight Connector 49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Date Placeholder 20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067" name="Footer Placeholder 20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068" name="Slide Number Placeholder 20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u="none" strike="noStrike" cap="none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 u="none" strike="noStrike" cap="none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4012751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1" y="1571096"/>
            <a:ext cx="5467019" cy="4546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381" y="1571096"/>
            <a:ext cx="5467019" cy="4546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54199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274639"/>
            <a:ext cx="1105501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1535113"/>
            <a:ext cx="5469136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2700" b="0">
                <a:latin typeface="+mj-lt"/>
              </a:defRPr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3" y="2174875"/>
            <a:ext cx="5469136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1" y="1535113"/>
            <a:ext cx="5486401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2700" b="0">
                <a:latin typeface="+mj-lt"/>
              </a:defRPr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1" y="2174875"/>
            <a:ext cx="5486403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8935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686177"/>
            <a:ext cx="12192000" cy="43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1686177"/>
            <a:ext cx="8976320" cy="4365897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523539"/>
            <a:ext cx="5822880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4420899"/>
            <a:ext cx="5822880" cy="1174981"/>
          </a:xfrm>
          <a:solidFill>
            <a:srgbClr val="FFFFFF"/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tx2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/>
          <p:nvPr/>
        </p:nvCxnSpPr>
        <p:spPr>
          <a:xfrm>
            <a:off x="527381" y="4189524"/>
            <a:ext cx="662473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7152117" y="3613460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u="none" strike="noStrike" cap="none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 u="none" strike="noStrike" cap="none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7466356" y="4020744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89669002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10224459" cy="6858000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084851"/>
            <a:ext cx="6991019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3982211"/>
            <a:ext cx="6991019" cy="1174981"/>
          </a:xfrm>
          <a:solidFill>
            <a:srgbClr val="FFFFFF"/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>
            <a:endCxn id="1047" idx="2"/>
          </p:cNvCxnSpPr>
          <p:nvPr/>
        </p:nvCxnSpPr>
        <p:spPr>
          <a:xfrm>
            <a:off x="527382" y="3750836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8208235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u="none" strike="noStrike" cap="none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 u="none" strike="noStrike" cap="none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8522473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65979987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686177"/>
            <a:ext cx="12192000" cy="43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/>
          <p:cNvSpPr/>
          <p:nvPr/>
        </p:nvSpPr>
        <p:spPr>
          <a:xfrm>
            <a:off x="0" y="1686177"/>
            <a:ext cx="10224459" cy="4365897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cxnSp>
        <p:nvCxnSpPr>
          <p:cNvPr id="92" name="Straight Connector 91"/>
          <p:cNvCxnSpPr>
            <a:endCxn id="93" idx="2"/>
          </p:cNvCxnSpPr>
          <p:nvPr/>
        </p:nvCxnSpPr>
        <p:spPr>
          <a:xfrm>
            <a:off x="527382" y="4178328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8208235" y="3602264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grpSp>
        <p:nvGrpSpPr>
          <p:cNvPr id="95" name="Group 94"/>
          <p:cNvGrpSpPr/>
          <p:nvPr/>
        </p:nvGrpSpPr>
        <p:grpSpPr>
          <a:xfrm>
            <a:off x="8522473" y="4009548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523539"/>
            <a:ext cx="7200800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4420899"/>
            <a:ext cx="7200800" cy="1174981"/>
          </a:xfrm>
          <a:solidFill>
            <a:srgbClr val="FFFFFF"/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u="none" strike="noStrike" cap="none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 u="none" strike="noStrike" cap="none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30434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596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2" y="2084851"/>
            <a:ext cx="7104789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2" y="3982211"/>
            <a:ext cx="7104789" cy="1174981"/>
          </a:xfrm>
          <a:solidFill>
            <a:srgbClr val="FFFFFF"/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u="none" strike="noStrike" cap="none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 u="none" strike="noStrike" cap="none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93" idx="2"/>
          </p:cNvCxnSpPr>
          <p:nvPr/>
        </p:nvCxnSpPr>
        <p:spPr>
          <a:xfrm>
            <a:off x="527382" y="3750836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8208235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grpSp>
        <p:nvGrpSpPr>
          <p:cNvPr id="95" name="Group 94"/>
          <p:cNvGrpSpPr/>
          <p:nvPr/>
        </p:nvGrpSpPr>
        <p:grpSpPr>
          <a:xfrm>
            <a:off x="8522473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9861923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7488832" cy="47091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u="none" strike="noStrike" cap="none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 u="none" strike="noStrike" cap="none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7632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8288" y="1600201"/>
            <a:ext cx="2880320" cy="4709119"/>
          </a:xfrm>
        </p:spPr>
        <p:txBody>
          <a:bodyPr>
            <a:normAutofit/>
          </a:bodyPr>
          <a:lstStyle>
            <a:lvl1pPr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u="none" strike="noStrike" cap="none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 u="none" strike="noStrike" cap="none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2795114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11041227" cy="47091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u="none" strike="noStrike" cap="none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 u="none" strike="noStrike" cap="none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1742368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11041227" cy="4709119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u="none" strike="noStrike" cap="none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 u="none" strike="noStrike" cap="none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02611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  <a:prstGeom prst="rect">
            <a:avLst/>
          </a:prstGeom>
        </p:spPr>
        <p:txBody>
          <a:bodyPr vert="horz" lIns="0" tIns="60958" rIns="121917" bIns="60958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1" y="1600201"/>
            <a:ext cx="11041227" cy="4709119"/>
          </a:xfrm>
          <a:prstGeom prst="rect">
            <a:avLst/>
          </a:prstGeom>
        </p:spPr>
        <p:txBody>
          <a:bodyPr vert="horz" lIns="0" tIns="60958" rIns="121917" bIns="609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360363" y="6332835"/>
            <a:ext cx="2208245" cy="365125"/>
          </a:xfrm>
          <a:prstGeom prst="rect">
            <a:avLst/>
          </a:prstGeom>
        </p:spPr>
        <p:txBody>
          <a:bodyPr lIns="121917" tIns="60958" rIns="0" bIns="60958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7382" y="6332835"/>
            <a:ext cx="3648407" cy="365125"/>
          </a:xfrm>
          <a:prstGeom prst="rect">
            <a:avLst/>
          </a:prstGeom>
        </p:spPr>
        <p:txBody>
          <a:bodyPr lIns="0" tIns="60958" rIns="121917" bIns="60958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332835"/>
            <a:ext cx="2844800" cy="365125"/>
          </a:xfrm>
          <a:prstGeom prst="rect">
            <a:avLst/>
          </a:prstGeom>
        </p:spPr>
        <p:txBody>
          <a:bodyPr lIns="121917" tIns="60958" rIns="121917" bIns="60958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200" b="0" i="0" u="none" strike="noStrike" cap="none" smtClean="0">
                <a:solidFill>
                  <a:srgbClr val="68370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GB" sz="3200" b="0" i="0" u="none" strike="noStrike" cap="none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2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hf sldNum="0" hdr="0" ftr="0" dt="0"/>
  <p:txStyles>
    <p:titleStyle>
      <a:lvl1pPr algn="l" defTabSz="1219170" rtl="0" eaLnBrk="1" latinLnBrk="0" hangingPunct="1">
        <a:spcBef>
          <a:spcPct val="0"/>
        </a:spcBef>
        <a:buNone/>
        <a:defRPr sz="32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1600"/>
        </a:spcBef>
        <a:buFont typeface="Arial" panose="020B0604020202020204" pitchFamily="34" charset="0"/>
        <a:buNone/>
        <a:defRPr sz="150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1219170" rtl="0" eaLnBrk="1" latinLnBrk="0" hangingPunct="1">
        <a:spcBef>
          <a:spcPts val="800"/>
        </a:spcBef>
        <a:buFont typeface="Arial" panose="020B0604020202020204" pitchFamily="34" charset="0"/>
        <a:buNone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241294" indent="-241294" algn="l" defTabSz="1219170" rtl="0" eaLnBrk="1" latinLnBrk="0" hangingPunct="1">
        <a:spcBef>
          <a:spcPts val="800"/>
        </a:spcBef>
        <a:buFont typeface="Wingdings" panose="05000000000000000000" pitchFamily="2" charset="2"/>
        <a:buChar char="§"/>
        <a:defRPr sz="1300" kern="1200">
          <a:solidFill>
            <a:schemeClr val="tx2"/>
          </a:solidFill>
          <a:latin typeface="+mn-lt"/>
          <a:ea typeface="+mn-ea"/>
          <a:cs typeface="+mn-cs"/>
        </a:defRPr>
      </a:lvl3pPr>
      <a:lvl4pPr marL="476239" indent="-234945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717533" indent="-241294" algn="l" defTabSz="121917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23392" y="2276872"/>
            <a:ext cx="11041227" cy="94611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8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Narrative Voice</a:t>
            </a:r>
            <a:endParaRPr lang="en-GB" sz="8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subTitle" idx="4294967295"/>
          </p:nvPr>
        </p:nvSpPr>
        <p:spPr>
          <a:xfrm>
            <a:off x="3431704" y="3429000"/>
            <a:ext cx="4632176" cy="1655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lang="en-GB" sz="21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(the voice in which a story is told)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79376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480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it?</a:t>
            </a:r>
            <a:endParaRPr lang="en-GB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idx="1"/>
          </p:nvPr>
        </p:nvSpPr>
        <p:spPr>
          <a:xfrm>
            <a:off x="95534" y="1386112"/>
            <a:ext cx="10795376" cy="361526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4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Narrative Voice </a:t>
            </a:r>
            <a:r>
              <a:rPr lang="en-GB" sz="24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describes one way </a:t>
            </a:r>
            <a:r>
              <a:rPr lang="en-GB" sz="24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that an author has decided to write their story. There are several factors that all writers must consider when they write fiction: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0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What tense will it be written in?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0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What perspective will it be written from?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0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What kind of language will they use?</a:t>
            </a:r>
          </a:p>
        </p:txBody>
      </p:sp>
      <p:sp>
        <p:nvSpPr>
          <p:cNvPr id="151" name="Shape 151"/>
          <p:cNvSpPr/>
          <p:nvPr/>
        </p:nvSpPr>
        <p:spPr>
          <a:xfrm>
            <a:off x="6455391" y="3429912"/>
            <a:ext cx="3207223" cy="1838124"/>
          </a:xfrm>
          <a:prstGeom prst="rect">
            <a:avLst/>
          </a:prstGeom>
          <a:solidFill>
            <a:schemeClr val="accent1"/>
          </a:solidFill>
          <a:ln w="15875" cap="rnd" cmpd="sng">
            <a:solidFill>
              <a:srgbClr val="56030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Reflect: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What is tense?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What is perspective?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How can language differ?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67424" y="-1626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4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Tense</a:t>
            </a:r>
            <a:endParaRPr lang="en-GB" sz="4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idx="1"/>
          </p:nvPr>
        </p:nvSpPr>
        <p:spPr>
          <a:xfrm>
            <a:off x="536506" y="1355641"/>
            <a:ext cx="11132329" cy="361526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Generally, we write in past, present or future tense. It is very difficult to sustain an engaging piece of fiction with future tense, so we’re going to ignore that one for now.  </a:t>
            </a: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None/>
            </a:pPr>
            <a:endParaRPr sz="2000" b="0" i="0" u="none" strike="noStrike" cap="none" dirty="0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James felt a cold chill. The wind had sent it through him.</a:t>
            </a: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James feels a cold chill as the wind whips up around him.</a:t>
            </a: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As the wind howled all around him, James felt a cold chill. </a:t>
            </a:r>
          </a:p>
        </p:txBody>
      </p:sp>
      <p:sp>
        <p:nvSpPr>
          <p:cNvPr id="158" name="Shape 158" descr="A rectangle box around text. "/>
          <p:cNvSpPr/>
          <p:nvPr/>
        </p:nvSpPr>
        <p:spPr>
          <a:xfrm>
            <a:off x="767408" y="2976790"/>
            <a:ext cx="9029131" cy="1596788"/>
          </a:xfrm>
          <a:prstGeom prst="rect">
            <a:avLst/>
          </a:prstGeom>
          <a:noFill/>
          <a:ln w="38100" cap="flat" cmpd="sng">
            <a:solidFill>
              <a:srgbClr val="560301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300250" y="5459070"/>
            <a:ext cx="2606723" cy="1144519"/>
          </a:xfrm>
          <a:prstGeom prst="rect">
            <a:avLst/>
          </a:prstGeom>
          <a:solidFill>
            <a:schemeClr val="accent1"/>
          </a:solidFill>
          <a:ln w="15875" cap="rnd" cmpd="sng">
            <a:solidFill>
              <a:srgbClr val="56030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Write these down and identify which tense they are written in.</a:t>
            </a:r>
          </a:p>
        </p:txBody>
      </p:sp>
      <p:sp>
        <p:nvSpPr>
          <p:cNvPr id="160" name="Shape 160" descr="An arrow pointing from the text book informatino to the main text"/>
          <p:cNvSpPr/>
          <p:nvPr/>
        </p:nvSpPr>
        <p:spPr>
          <a:xfrm rot="-9512882">
            <a:off x="2639307" y="4856241"/>
            <a:ext cx="307570" cy="50988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cap="rnd" cmpd="sng">
            <a:solidFill>
              <a:srgbClr val="56030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79376" y="31141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4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Perspective</a:t>
            </a:r>
            <a:endParaRPr lang="en-GB" sz="4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idx="1"/>
          </p:nvPr>
        </p:nvSpPr>
        <p:spPr>
          <a:xfrm>
            <a:off x="851848" y="2258649"/>
            <a:ext cx="10515600" cy="23665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There are four major kinds of perspective: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First person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Second person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Third person limited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Third person omniscient</a:t>
            </a:r>
          </a:p>
          <a:p>
            <a:pPr marL="742950" marR="0" lvl="1" indent="-285750" algn="l" rtl="0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None/>
            </a:pPr>
            <a:endParaRPr sz="1800" b="0" i="0" u="none" strike="noStrike" cap="none" dirty="0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1" indent="0" algn="l" rtl="0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7608168" y="2420888"/>
            <a:ext cx="3207223" cy="1838124"/>
          </a:xfrm>
          <a:prstGeom prst="rect">
            <a:avLst/>
          </a:prstGeom>
          <a:solidFill>
            <a:schemeClr val="accent1"/>
          </a:solidFill>
          <a:ln w="15875" cap="rnd" cmpd="sng">
            <a:solidFill>
              <a:srgbClr val="56030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Omniscient 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means ‘all-knowing’. As in a god-like perspective.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73939" y="4909697"/>
            <a:ext cx="7273524" cy="9233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Drawn a mind-map that explains what each of these perspectives are. You may create some examples to help demonstrate your ideas.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12413" y="24063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4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Language Choices</a:t>
            </a:r>
            <a:endParaRPr lang="en-GB" sz="4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idx="1"/>
          </p:nvPr>
        </p:nvSpPr>
        <p:spPr>
          <a:xfrm>
            <a:off x="534087" y="2112041"/>
            <a:ext cx="10669588" cy="3660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1076"/>
              <a:buFont typeface="Noto Sans Symbols"/>
              <a:buChar char="▶"/>
            </a:pPr>
            <a:r>
              <a:rPr lang="en-GB" sz="2635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Once an author has settled on the tense and perspective they’ll be using, they will then think about the kind of language that best fits their story. Some examples: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3"/>
              </a:spcBef>
              <a:spcAft>
                <a:spcPts val="0"/>
              </a:spcAft>
              <a:buClr>
                <a:schemeClr val="lt1"/>
              </a:buClr>
              <a:buSzPct val="80600"/>
              <a:buFont typeface="Noto Sans Symbols"/>
              <a:buChar char="▶"/>
            </a:pPr>
            <a:r>
              <a:rPr lang="en-GB" sz="2015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Colloquial language –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3"/>
              </a:spcBef>
              <a:spcAft>
                <a:spcPts val="0"/>
              </a:spcAft>
              <a:buClr>
                <a:schemeClr val="lt1"/>
              </a:buClr>
              <a:buSzPct val="80600"/>
              <a:buFont typeface="Noto Sans Symbols"/>
              <a:buChar char="▶"/>
            </a:pPr>
            <a:r>
              <a:rPr lang="en-GB" sz="2015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Dry, formal language –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3"/>
              </a:spcBef>
              <a:spcAft>
                <a:spcPts val="0"/>
              </a:spcAft>
              <a:buClr>
                <a:schemeClr val="lt1"/>
              </a:buClr>
              <a:buSzPct val="80600"/>
              <a:buFont typeface="Noto Sans Symbols"/>
              <a:buChar char="▶"/>
            </a:pPr>
            <a:r>
              <a:rPr lang="en-GB" sz="2015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Heavily descriptive language –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3"/>
              </a:spcBef>
              <a:spcAft>
                <a:spcPts val="0"/>
              </a:spcAft>
              <a:buClr>
                <a:schemeClr val="lt1"/>
              </a:buClr>
              <a:buSzPct val="80600"/>
              <a:buFont typeface="Noto Sans Symbols"/>
              <a:buChar char="▶"/>
            </a:pPr>
            <a:r>
              <a:rPr lang="en-GB" sz="2015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Simplistic language –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3"/>
              </a:spcBef>
              <a:spcAft>
                <a:spcPts val="0"/>
              </a:spcAft>
              <a:buClr>
                <a:schemeClr val="lt1"/>
              </a:buClr>
              <a:buSzPct val="80600"/>
              <a:buFont typeface="Noto Sans Symbols"/>
              <a:buChar char="▶"/>
            </a:pPr>
            <a:r>
              <a:rPr lang="en-GB" sz="2015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Angry, shocking language –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3"/>
              </a:spcBef>
              <a:spcAft>
                <a:spcPts val="0"/>
              </a:spcAft>
              <a:buClr>
                <a:schemeClr val="lt1"/>
              </a:buClr>
              <a:buSzPct val="80600"/>
              <a:buFont typeface="Noto Sans Symbols"/>
              <a:buChar char="▶"/>
            </a:pPr>
            <a:r>
              <a:rPr lang="en-GB" sz="2015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Emotionally detached –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879"/>
              </a:spcBef>
              <a:spcAft>
                <a:spcPts val="0"/>
              </a:spcAft>
              <a:buClr>
                <a:schemeClr val="lt1"/>
              </a:buClr>
              <a:buSzPct val="79714"/>
              <a:buFont typeface="Noto Sans Symbols"/>
              <a:buNone/>
            </a:pPr>
            <a:endParaRPr sz="1395" b="0" i="0" u="none" strike="noStrike" cap="none" dirty="0">
              <a:solidFill>
                <a:srgbClr val="68370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6197132" y="4766432"/>
            <a:ext cx="2770496" cy="1719617"/>
          </a:xfrm>
          <a:prstGeom prst="rect">
            <a:avLst/>
          </a:prstGeom>
          <a:solidFill>
            <a:schemeClr val="accent1"/>
          </a:solidFill>
          <a:ln w="15875" cap="rnd" cmpd="sng">
            <a:solidFill>
              <a:srgbClr val="56030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What kind of characters and perspectives would these choices suit best?</a:t>
            </a:r>
          </a:p>
        </p:txBody>
      </p:sp>
      <p:sp>
        <p:nvSpPr>
          <p:cNvPr id="177" name="Shape 177" descr="Arrow pointing from the information in the text box to the main text. "/>
          <p:cNvSpPr/>
          <p:nvPr/>
        </p:nvSpPr>
        <p:spPr>
          <a:xfrm rot="7245440">
            <a:off x="6385390" y="4069907"/>
            <a:ext cx="425081" cy="68000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cap="rnd" cmpd="sng">
            <a:solidFill>
              <a:srgbClr val="56030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335360" y="116632"/>
            <a:ext cx="11667012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3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few extra tricky things </a:t>
            </a:r>
            <a:br>
              <a:rPr lang="en-GB" sz="3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(that we don’t really have to worry about at this point but are interesting nonetheless!)</a:t>
            </a:r>
            <a:endParaRPr lang="en-GB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idx="1"/>
          </p:nvPr>
        </p:nvSpPr>
        <p:spPr>
          <a:xfrm>
            <a:off x="335360" y="1628800"/>
            <a:ext cx="9216788" cy="408270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▶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First person narrator variations:</a:t>
            </a:r>
          </a:p>
          <a:p>
            <a:pPr marL="742950" marR="0" lvl="1" indent="-285750" algn="l" rtl="0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▶"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Are they subjective? (giving their own opinion about things)</a:t>
            </a:r>
          </a:p>
          <a:p>
            <a:pPr marL="742950" marR="0" lvl="1" indent="-285750" algn="l" rtl="0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▶"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Are they objective? (just a neutral bystander)</a:t>
            </a:r>
          </a:p>
          <a:p>
            <a:pPr marL="742950" marR="0" lvl="1" indent="-285750" algn="l" rtl="0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▶"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Are they there while things happen, or are they just relating a story they heard?</a:t>
            </a:r>
          </a:p>
          <a:p>
            <a:pPr marL="742950" marR="0" lvl="1" indent="-285750" algn="l" rtl="0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▶"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Are they a </a:t>
            </a:r>
            <a:r>
              <a:rPr lang="en-GB" sz="18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reliable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narrator? Some famous books are written in first person and feature </a:t>
            </a:r>
            <a:r>
              <a:rPr lang="en-GB" sz="18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unreliable narrators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. These are characters whose perspective of the world may be twisted or untrustworthy due to dishonesty or trauma. A famous example is </a:t>
            </a:r>
            <a:r>
              <a:rPr lang="en-GB" sz="1800" b="0" i="1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Catcher in the Rye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. A good film example of something similar is </a:t>
            </a:r>
            <a:r>
              <a:rPr lang="en-GB" sz="1800" b="0" i="1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The Usual Suspects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7380" y="356659"/>
            <a:ext cx="8016891" cy="1243542"/>
          </a:xfrm>
        </p:spPr>
        <p:txBody>
          <a:bodyPr/>
          <a:lstStyle/>
          <a:p>
            <a:r>
              <a:rPr lang="en-A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Textual Analysis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189" name="Shape 189"/>
          <p:cNvSpPr txBox="1">
            <a:spLocks noGrp="1"/>
          </p:cNvSpPr>
          <p:nvPr>
            <p:ph idx="1"/>
          </p:nvPr>
        </p:nvSpPr>
        <p:spPr>
          <a:xfrm>
            <a:off x="527380" y="1600201"/>
            <a:ext cx="9241027" cy="4997151"/>
          </a:xfrm>
        </p:spPr>
        <p:txBody>
          <a:bodyPr/>
          <a:lstStyle/>
          <a:p>
            <a:pPr lvl="0"/>
            <a:r>
              <a:rPr lang="en-A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We can use numeracy to analyse the way a text has been constructed. One of these methods is a lexical density test. This measures how ‘dense’ the text is in terms of using meaningful language. </a:t>
            </a:r>
          </a:p>
          <a:p>
            <a:pPr lvl="1"/>
            <a:r>
              <a:rPr lang="en-A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This is measured by counting every word in a sample of the text.</a:t>
            </a:r>
          </a:p>
          <a:p>
            <a:pPr lvl="1"/>
            <a:r>
              <a:rPr lang="en-A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Then we count every ‘content item’ (verb, noun, adjective, adverb – any word that means something)</a:t>
            </a:r>
          </a:p>
          <a:p>
            <a:pPr lvl="1"/>
            <a:r>
              <a:rPr lang="en-A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Divide the total word count by the content items, this will give you a percentage. 30-50% is low lexical density (using basic language) and 60-75% is high lexical density (using complex language).</a:t>
            </a:r>
          </a:p>
          <a:p>
            <a:pPr lvl="0"/>
            <a:r>
              <a:rPr lang="en-A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Another method is measuring grammatical intricacy, this refers to how varied the sentences are (is it all simple sentences? Complicated ones?)</a:t>
            </a:r>
          </a:p>
          <a:p>
            <a:pPr lvl="1"/>
            <a:r>
              <a:rPr lang="en-A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Count the amount of sentences in the sample of the text.</a:t>
            </a:r>
          </a:p>
          <a:p>
            <a:pPr lvl="1"/>
            <a:r>
              <a:rPr lang="en-A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Count the amount of clauses.</a:t>
            </a:r>
          </a:p>
          <a:p>
            <a:pPr lvl="1"/>
            <a:r>
              <a:rPr lang="en-A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How many clauses, on average, are there per sentence? This is the grammatical intricacy, and lets you see how simplistic or complex the sentences are on average. 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/>
            </a:r>
            <a:b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</a:br>
            <a:endParaRPr lang="en-AU" sz="1600" dirty="0" smtClean="0">
              <a:latin typeface="Arial" panose="020B0604020202020204" pitchFamily="34" charset="0"/>
              <a:cs typeface="Arial" panose="020B0604020202020204" pitchFamily="34" charset="0"/>
              <a:sym typeface="Century Gothic"/>
            </a:endParaRPr>
          </a:p>
          <a:p>
            <a:pPr lvl="1"/>
            <a:endParaRPr lang="en-AU" dirty="0"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">
  <a:themeElements>
    <a:clrScheme name="Dept of Education">
      <a:dk1>
        <a:sysClr val="windowText" lastClr="000000"/>
      </a:dk1>
      <a:lt1>
        <a:sysClr val="window" lastClr="FFFFFF"/>
      </a:lt1>
      <a:dk2>
        <a:srgbClr val="425968"/>
      </a:dk2>
      <a:lt2>
        <a:srgbClr val="EEECE1"/>
      </a:lt2>
      <a:accent1>
        <a:srgbClr val="00ABC3"/>
      </a:accent1>
      <a:accent2>
        <a:srgbClr val="00B178"/>
      </a:accent2>
      <a:accent3>
        <a:srgbClr val="9ACAEB"/>
      </a:accent3>
      <a:accent4>
        <a:srgbClr val="A87EB1"/>
      </a:accent4>
      <a:accent5>
        <a:srgbClr val="4BACC6"/>
      </a:accent5>
      <a:accent6>
        <a:srgbClr val="FFC623"/>
      </a:accent6>
      <a:hlink>
        <a:srgbClr val="0000FF"/>
      </a:hlink>
      <a:folHlink>
        <a:srgbClr val="800080"/>
      </a:folHlink>
    </a:clrScheme>
    <a:fontScheme name="Dept of Education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DoE" id="{08E860C7-DC44-42D5-97DC-8B2A22A76695}" vid="{FB03A350-19DA-474F-9FEF-892448A82D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</Template>
  <TotalTime>19</TotalTime>
  <Words>600</Words>
  <Application>Microsoft Office PowerPoint</Application>
  <PresentationFormat>Custom</PresentationFormat>
  <Paragraphs>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Noto Sans Symbols</vt:lpstr>
      <vt:lpstr>Courier New</vt:lpstr>
      <vt:lpstr>Montserrat</vt:lpstr>
      <vt:lpstr>Century Gothic</vt:lpstr>
      <vt:lpstr>Montserrat Light</vt:lpstr>
      <vt:lpstr>Wingdings</vt:lpstr>
      <vt:lpstr>DoE</vt:lpstr>
      <vt:lpstr>Narrative Voice</vt:lpstr>
      <vt:lpstr>What is it?</vt:lpstr>
      <vt:lpstr>Tense</vt:lpstr>
      <vt:lpstr>Perspective</vt:lpstr>
      <vt:lpstr>Language Choices</vt:lpstr>
      <vt:lpstr>A few extra tricky things  (that we don’t really have to worry about at this point but are interesting nonetheless!)</vt:lpstr>
      <vt:lpstr>Textual Analysis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VOICE</dc:title>
  <dc:creator>Hastings, Stuart</dc:creator>
  <cp:lastModifiedBy>Greene, Prudence</cp:lastModifiedBy>
  <cp:revision>6</cp:revision>
  <dcterms:modified xsi:type="dcterms:W3CDTF">2017-11-17T00:04:38Z</dcterms:modified>
</cp:coreProperties>
</file>