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bin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7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3975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7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6732240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/>
        </p:nvCxnSpPr>
        <p:spPr>
          <a:xfrm>
            <a:off x="395536" y="2813127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5364088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8" y="4749627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413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7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0962974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55926"/>
            <a:ext cx="9144000" cy="669166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1707654"/>
            <a:ext cx="9144000" cy="28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 lIns="0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/>
        </p:nvCxnSpPr>
        <p:spPr>
          <a:xfrm>
            <a:off x="395536" y="987574"/>
            <a:ext cx="74168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2360" y="555526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9886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88955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73501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0401275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95419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1151335"/>
            <a:ext cx="4114801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4893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1264633"/>
            <a:ext cx="6732240" cy="3274423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/>
        </p:nvCxnSpPr>
        <p:spPr>
          <a:xfrm>
            <a:off x="395536" y="3142143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5364088" y="2710095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8" y="4749627"/>
            <a:ext cx="2736305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966900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7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7668344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243264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8" y="4749627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597998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0" y="1264633"/>
            <a:ext cx="7668344" cy="3274423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/>
          <p:cNvCxnSpPr>
            <a:endCxn id="93" idx="2"/>
          </p:cNvCxnSpPr>
          <p:nvPr/>
        </p:nvCxnSpPr>
        <p:spPr>
          <a:xfrm>
            <a:off x="395536" y="3133746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156176" y="2701698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540060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3043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7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328592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8" y="4749627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86192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7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2763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7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1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7279511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174236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261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1"/>
            <a:ext cx="8280920" cy="3531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20272" y="4749627"/>
            <a:ext cx="1656184" cy="273844"/>
          </a:xfrm>
          <a:prstGeom prst="rect">
            <a:avLst/>
          </a:prstGeom>
        </p:spPr>
        <p:txBody>
          <a:bodyPr rIns="0" anchor="b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8" y="4749627"/>
            <a:ext cx="2736305" cy="273844"/>
          </a:xfrm>
          <a:prstGeom prst="rect">
            <a:avLst/>
          </a:prstGeom>
        </p:spPr>
        <p:txBody>
          <a:bodyPr lIns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627"/>
            <a:ext cx="2133600" cy="273844"/>
          </a:xfrm>
          <a:prstGeom prst="rect">
            <a:avLst/>
          </a:prstGeom>
        </p:spPr>
        <p:txBody>
          <a:bodyPr anchor="b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rgbClr val="DDCB4E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AU" sz="1200" b="0" i="0" u="none" strike="noStrike" cap="none">
              <a:solidFill>
                <a:srgbClr val="DDCB4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AbdMv14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35E70"/>
              </a:buClr>
              <a:buSzPct val="25000"/>
              <a:buFont typeface="Cabin"/>
              <a:buNone/>
            </a:pPr>
            <a:r>
              <a:rPr lang="en-AU" sz="4300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Conformity</a:t>
            </a:r>
          </a:p>
        </p:txBody>
      </p:sp>
      <p:pic>
        <p:nvPicPr>
          <p:cNvPr id="101" name="Shape 101" descr="Image of a red ap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485900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35E70"/>
              </a:buClr>
              <a:buSzPct val="25000"/>
              <a:buFont typeface="Cabin"/>
              <a:buNone/>
            </a:pPr>
            <a:r>
              <a:rPr lang="en-AU" sz="4300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Defining Conformity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395536" y="1131590"/>
            <a:ext cx="5832648" cy="3261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2296" marR="0" lvl="0" indent="-609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A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Conformity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a type of social influence where an individual changes a belief or behaviour in order to fit in with a group.  This change is in response to group (peer) pressure. This can be real (involving the physical presence of others) or imagined (involving the pressure of social norms / expectations).</a:t>
            </a:r>
          </a:p>
          <a:p>
            <a:pPr marL="82296" marR="0" lvl="0" indent="-6096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82296" marR="0" lvl="0" indent="-6096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A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Give three examples of conformity from your own experiences or knowledge.</a:t>
            </a:r>
          </a:p>
          <a:p>
            <a:pPr marL="82296" marR="0" lvl="0" indent="-6096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AU" sz="1800" b="1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ways could conformity be a force for good or bad?</a:t>
            </a:r>
          </a:p>
          <a:p>
            <a:pPr marL="82296" marR="0" lvl="0" indent="-6096" algn="just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35E70"/>
              </a:buClr>
              <a:buSzPct val="25000"/>
              <a:buFont typeface="Cabin"/>
              <a:buNone/>
            </a:pPr>
            <a:r>
              <a:rPr lang="en-AU" sz="4300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The Asch Experiment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xfrm>
            <a:off x="395536" y="1113588"/>
            <a:ext cx="576064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62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AU" sz="20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Watch this video </a:t>
            </a:r>
            <a:r>
              <a:rPr lang="en-AU" sz="20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 learn about the 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Asch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Experiment 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see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conformity in action: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/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AU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Would you fall for that? </a:t>
            </a:r>
            <a:r>
              <a:rPr lang="en-AU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en-A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en-AU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www.youtube.com/watch?v=dDAbdMv14Is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-AU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67544" y="195486"/>
            <a:ext cx="5616624" cy="709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35E70"/>
              </a:buClr>
              <a:buSzPct val="25000"/>
              <a:buFont typeface="Cabin"/>
              <a:buNone/>
            </a:pPr>
            <a:r>
              <a:rPr lang="en-AU" sz="2800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Examples of Conformity in Australian society</a:t>
            </a:r>
          </a:p>
        </p:txBody>
      </p:sp>
      <p:sp>
        <p:nvSpPr>
          <p:cNvPr id="119" name="Shape 119" descr="text box with &quot;Conformity in Australian Society&quot;. "/>
          <p:cNvSpPr/>
          <p:nvPr/>
        </p:nvSpPr>
        <p:spPr>
          <a:xfrm>
            <a:off x="2483768" y="2247714"/>
            <a:ext cx="2133600" cy="97155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1800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Conformity in Australian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35E70"/>
              </a:buClr>
              <a:buSzPct val="25000"/>
              <a:buFont typeface="Cabin"/>
              <a:buNone/>
            </a:pPr>
            <a:r>
              <a:rPr lang="en-AU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How is </a:t>
            </a:r>
            <a:r>
              <a:rPr lang="en-AU" b="0" i="0" u="none" strike="noStrike" cap="none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the Concept </a:t>
            </a:r>
            <a:r>
              <a:rPr lang="en-AU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of conformity represented in </a:t>
            </a:r>
            <a:r>
              <a:rPr lang="en-AU" b="0" i="1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Jasper Jones</a:t>
            </a:r>
            <a:r>
              <a:rPr lang="en-AU" b="0" i="0" u="none" strike="noStrike" cap="none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48590" y="1059582"/>
            <a:ext cx="7174992" cy="23544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“If I’ve been particularly clever, or if I’ve especially pleased our teacher, I’ll have my glasses slapped off my face and my thighs corked, with some other public humiliation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message is simple: Don’t be too clever” – Page 60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“When she arrives home she’s bitter and irritable, as though she’s been led back to her cell after a foiled escape” – Page 101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AU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“I need to know more (…) About Corrigan.  About the things that make people do what they do” – Page 102</a:t>
            </a:r>
          </a:p>
        </p:txBody>
      </p:sp>
      <p:sp>
        <p:nvSpPr>
          <p:cNvPr id="126" name="Shape 126" descr="text box"/>
          <p:cNvSpPr/>
          <p:nvPr/>
        </p:nvSpPr>
        <p:spPr>
          <a:xfrm>
            <a:off x="611560" y="3651870"/>
            <a:ext cx="7022592" cy="1028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9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AU" sz="18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Explain the three examples above and see if you can find three more examples of your own from the 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oE" id="{08E860C7-DC44-42D5-97DC-8B2A22A76695}" vid="{FB03A350-19DA-474F-9FEF-892448A82DF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</Template>
  <TotalTime>15</TotalTime>
  <Words>193</Words>
  <Application>Microsoft Office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Noto Sans Symbols</vt:lpstr>
      <vt:lpstr>Calibri</vt:lpstr>
      <vt:lpstr>Montserrat Light</vt:lpstr>
      <vt:lpstr>Montserrat</vt:lpstr>
      <vt:lpstr>Courier New</vt:lpstr>
      <vt:lpstr>Cabin</vt:lpstr>
      <vt:lpstr>Wingdings</vt:lpstr>
      <vt:lpstr>DoE</vt:lpstr>
      <vt:lpstr>Conformity</vt:lpstr>
      <vt:lpstr>Defining Conformity</vt:lpstr>
      <vt:lpstr>The Asch Experiment</vt:lpstr>
      <vt:lpstr>Examples of Conformity in Australian society</vt:lpstr>
      <vt:lpstr>How is the Concept of conformity represented in Jasper Jones?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Conformity</dc:title>
  <dc:creator>Hastings, Stuart</dc:creator>
  <cp:lastModifiedBy>Greene, Prudence</cp:lastModifiedBy>
  <cp:revision>5</cp:revision>
  <dcterms:modified xsi:type="dcterms:W3CDTF">2017-11-17T00:06:58Z</dcterms:modified>
</cp:coreProperties>
</file>