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8" r:id="rId5"/>
    <p:sldId id="259" r:id="rId6"/>
    <p:sldId id="260" r:id="rId7"/>
    <p:sldId id="26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5000"/>
    <a:srgbClr val="005024"/>
    <a:srgbClr val="0000FF"/>
    <a:srgbClr val="7E2408"/>
    <a:srgbClr val="073B10"/>
    <a:srgbClr val="0F77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90" y="8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7"/>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6732240"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9"/>
            <a:ext cx="436716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9"/>
            <a:ext cx="4367160" cy="881236"/>
          </a:xfrm>
          <a:solidFill>
            <a:srgbClr val="FFFFFF">
              <a:alpha val="94902"/>
            </a:srgbClr>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7"/>
            <a:ext cx="1400854" cy="496929"/>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395536" y="2813127"/>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5364088"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40" name="Footer Placeholder 39"/>
          <p:cNvSpPr>
            <a:spLocks noGrp="1"/>
          </p:cNvSpPr>
          <p:nvPr>
            <p:ph type="ftr" sz="quarter" idx="11"/>
          </p:nvPr>
        </p:nvSpPr>
        <p:spPr>
          <a:xfrm>
            <a:off x="395538" y="4749627"/>
            <a:ext cx="2736305" cy="273844"/>
          </a:xfrm>
        </p:spPr>
        <p:txBody>
          <a:bodyPr/>
          <a:lstStyle>
            <a:lvl1pPr>
              <a:defRPr>
                <a:solidFill>
                  <a:schemeClr val="bg1"/>
                </a:solidFill>
              </a:defRPr>
            </a:lvl1pPr>
          </a:lstStyle>
          <a:p>
            <a:endParaRPr lang="en-AU"/>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grpSp>
        <p:nvGrpSpPr>
          <p:cNvPr id="49" name="Group 48"/>
          <p:cNvGrpSpPr/>
          <p:nvPr/>
        </p:nvGrpSpPr>
        <p:grpSpPr>
          <a:xfrm>
            <a:off x="5599767"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4133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7"/>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1"/>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21" name="Footer Placeholder 20"/>
          <p:cNvSpPr>
            <a:spLocks noGrp="1"/>
          </p:cNvSpPr>
          <p:nvPr>
            <p:ph type="ftr" sz="quarter" idx="11"/>
          </p:nvPr>
        </p:nvSpPr>
        <p:spPr/>
        <p:txBody>
          <a:bodyPr/>
          <a:lstStyle/>
          <a:p>
            <a:endParaRPr lang="en-AU"/>
          </a:p>
        </p:txBody>
      </p:sp>
      <p:sp>
        <p:nvSpPr>
          <p:cNvPr id="22" name="Slide Number Placeholder 21"/>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309629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16" name="Rectangle 15"/>
          <p:cNvSpPr/>
          <p:nvPr/>
        </p:nvSpPr>
        <p:spPr>
          <a:xfrm>
            <a:off x="0" y="4555926"/>
            <a:ext cx="9144000" cy="669166"/>
          </a:xfrm>
          <a:prstGeom prst="rect">
            <a:avLst/>
          </a:prstGeom>
          <a:solidFill>
            <a:srgbClr val="42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0" y="0"/>
            <a:ext cx="9144000" cy="1707654"/>
          </a:xfrm>
          <a:prstGeom prst="rect">
            <a:avLst/>
          </a:prstGeom>
          <a:solidFill>
            <a:srgbClr val="00A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098" name="Picture 2" descr="C:\Users\johnAq\Desktop\images\DoE_Corporate_PPT_2015_Page_05_Image_0001.jpg"/>
          <p:cNvPicPr>
            <a:picLocks noChangeAspect="1" noChangeArrowheads="1"/>
          </p:cNvPicPr>
          <p:nvPr/>
        </p:nvPicPr>
        <p:blipFill rotWithShape="1">
          <a:blip r:embed="rId2">
            <a:extLst>
              <a:ext uri="{28A0092B-C50C-407E-A947-70E740481C1C}">
                <a14:useLocalDpi xmlns:a14="http://schemas.microsoft.com/office/drawing/2010/main" val="0"/>
              </a:ext>
            </a:extLst>
          </a:blip>
          <a:srcRect t="5501" b="5501"/>
          <a:stretch/>
        </p:blipFill>
        <p:spPr bwMode="auto">
          <a:xfrm>
            <a:off x="0" y="1707654"/>
            <a:ext cx="9144000" cy="2848272"/>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395537" y="1059582"/>
            <a:ext cx="7272808" cy="648072"/>
          </a:xfrm>
        </p:spPr>
        <p:txBody>
          <a:bodyPr lIns="0" anchor="t">
            <a:normAutofit/>
          </a:bodyPr>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11" name="Straight Connector 10"/>
          <p:cNvCxnSpPr>
            <a:endCxn id="14" idx="2"/>
          </p:cNvCxnSpPr>
          <p:nvPr/>
        </p:nvCxnSpPr>
        <p:spPr>
          <a:xfrm>
            <a:off x="395536" y="987574"/>
            <a:ext cx="741682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812360" y="555526"/>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itle 18"/>
          <p:cNvSpPr>
            <a:spLocks noGrp="1"/>
          </p:cNvSpPr>
          <p:nvPr>
            <p:ph type="title"/>
          </p:nvPr>
        </p:nvSpPr>
        <p:spPr/>
        <p:txBody>
          <a:bodyPr/>
          <a:lstStyle>
            <a:lvl1pPr>
              <a:defRPr>
                <a:solidFill>
                  <a:schemeClr val="bg1"/>
                </a:solidFill>
              </a:defRPr>
            </a:lvl1pPr>
          </a:lstStyle>
          <a:p>
            <a:r>
              <a:rPr lang="en-US" smtClean="0"/>
              <a:t>Click to edit Master title style</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21" name="Footer Placeholder 20"/>
          <p:cNvSpPr>
            <a:spLocks noGrp="1"/>
          </p:cNvSpPr>
          <p:nvPr>
            <p:ph type="ftr" sz="quarter" idx="11"/>
          </p:nvPr>
        </p:nvSpPr>
        <p:spPr/>
        <p:txBody>
          <a:bodyPr/>
          <a:lstStyle>
            <a:lvl1pPr>
              <a:defRPr>
                <a:solidFill>
                  <a:schemeClr val="bg1"/>
                </a:solidFill>
              </a:defRPr>
            </a:lvl1pPr>
          </a:lstStyle>
          <a:p>
            <a:endParaRPr lang="en-AU"/>
          </a:p>
        </p:txBody>
      </p:sp>
      <p:sp>
        <p:nvSpPr>
          <p:cNvPr id="22" name="Slide Number Placeholder 21"/>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grpSp>
        <p:nvGrpSpPr>
          <p:cNvPr id="13" name="Group 12"/>
          <p:cNvGrpSpPr/>
          <p:nvPr/>
        </p:nvGrpSpPr>
        <p:grpSpPr>
          <a:xfrm>
            <a:off x="8048039" y="853827"/>
            <a:ext cx="392738" cy="253170"/>
            <a:chOff x="5503863" y="2646363"/>
            <a:chExt cx="576262" cy="371476"/>
          </a:xfrm>
          <a:solidFill>
            <a:schemeClr val="bg1"/>
          </a:solidFill>
        </p:grpSpPr>
        <p:sp>
          <p:nvSpPr>
            <p:cNvPr id="15"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59886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14" name="Footer Placeholder 13"/>
          <p:cNvSpPr>
            <a:spLocks noGrp="1"/>
          </p:cNvSpPr>
          <p:nvPr>
            <p:ph type="ftr" sz="quarter" idx="11"/>
          </p:nvPr>
        </p:nvSpPr>
        <p:spPr/>
        <p:txBody>
          <a:bodyPr/>
          <a:lstStyle>
            <a:lvl1pPr>
              <a:defRPr>
                <a:solidFill>
                  <a:schemeClr val="bg1"/>
                </a:solidFill>
              </a:defRPr>
            </a:lvl1pPr>
          </a:lstStyle>
          <a:p>
            <a:endParaRPr lang="en-AU"/>
          </a:p>
        </p:txBody>
      </p:sp>
      <p:sp>
        <p:nvSpPr>
          <p:cNvPr id="15" name="Slide Number Placeholder 14"/>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spTree>
    <p:extLst>
      <p:ext uri="{BB962C8B-B14F-4D97-AF65-F5344CB8AC3E}">
        <p14:creationId xmlns:p14="http://schemas.microsoft.com/office/powerpoint/2010/main" val="3889550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14" name="Footer Placeholder 13"/>
          <p:cNvSpPr>
            <a:spLocks noGrp="1"/>
          </p:cNvSpPr>
          <p:nvPr>
            <p:ph type="ftr" sz="quarter" idx="11"/>
          </p:nvPr>
        </p:nvSpPr>
        <p:spPr/>
        <p:txBody>
          <a:bodyPr/>
          <a:lstStyle>
            <a:lvl1pPr>
              <a:defRPr>
                <a:solidFill>
                  <a:schemeClr val="bg1"/>
                </a:solidFill>
              </a:defRPr>
            </a:lvl1pPr>
          </a:lstStyle>
          <a:p>
            <a:endParaRPr lang="en-AU"/>
          </a:p>
        </p:txBody>
      </p:sp>
      <p:sp>
        <p:nvSpPr>
          <p:cNvPr id="15" name="Slide Number Placeholder 14"/>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spTree>
    <p:extLst>
      <p:ext uri="{BB962C8B-B14F-4D97-AF65-F5344CB8AC3E}">
        <p14:creationId xmlns:p14="http://schemas.microsoft.com/office/powerpoint/2010/main" val="183735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062" name="Title 2061"/>
          <p:cNvSpPr>
            <a:spLocks noGrp="1"/>
          </p:cNvSpPr>
          <p:nvPr>
            <p:ph type="title"/>
          </p:nvPr>
        </p:nvSpPr>
        <p:spPr/>
        <p:txBody>
          <a:bodyPr/>
          <a:lstStyle/>
          <a:p>
            <a:r>
              <a:rPr lang="en-US" smtClean="0"/>
              <a:t>Click to edit Master title style</a:t>
            </a:r>
            <a:endParaRPr lang="en-AU"/>
          </a:p>
        </p:txBody>
      </p:sp>
      <p:cxnSp>
        <p:nvCxnSpPr>
          <p:cNvPr id="50" name="Straight Connector 49"/>
          <p:cNvCxnSpPr/>
          <p:nvPr/>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66" name="Date Placeholder 2065"/>
          <p:cNvSpPr>
            <a:spLocks noGrp="1"/>
          </p:cNvSpPr>
          <p:nvPr>
            <p:ph type="dt" sz="half" idx="10"/>
          </p:nvPr>
        </p:nvSpPr>
        <p:spPr/>
        <p:txBody>
          <a:bodyPr/>
          <a:lstStyle/>
          <a:p>
            <a:fld id="{43D25836-930F-4590-AC23-5FFBB37D7079}" type="datetimeFigureOut">
              <a:rPr lang="en-AU" smtClean="0"/>
              <a:t>16/11/2017</a:t>
            </a:fld>
            <a:endParaRPr lang="en-AU"/>
          </a:p>
        </p:txBody>
      </p:sp>
      <p:sp>
        <p:nvSpPr>
          <p:cNvPr id="2067" name="Footer Placeholder 2066"/>
          <p:cNvSpPr>
            <a:spLocks noGrp="1"/>
          </p:cNvSpPr>
          <p:nvPr>
            <p:ph type="ftr" sz="quarter" idx="11"/>
          </p:nvPr>
        </p:nvSpPr>
        <p:spPr/>
        <p:txBody>
          <a:bodyPr/>
          <a:lstStyle/>
          <a:p>
            <a:endParaRPr lang="en-AU"/>
          </a:p>
        </p:txBody>
      </p:sp>
      <p:sp>
        <p:nvSpPr>
          <p:cNvPr id="2068" name="Slide Number Placeholder 2067"/>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3040127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536" y="1178323"/>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536" y="1178323"/>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Date Placeholder 10"/>
          <p:cNvSpPr>
            <a:spLocks noGrp="1"/>
          </p:cNvSpPr>
          <p:nvPr>
            <p:ph type="dt" sz="half" idx="10"/>
          </p:nvPr>
        </p:nvSpPr>
        <p:spPr/>
        <p:txBody>
          <a:bodyPr/>
          <a:lstStyle/>
          <a:p>
            <a:fld id="{43D25836-930F-4590-AC23-5FFBB37D7079}" type="datetimeFigureOut">
              <a:rPr lang="en-AU" smtClean="0"/>
              <a:t>16/11/2017</a:t>
            </a:fld>
            <a:endParaRPr lang="en-AU"/>
          </a:p>
        </p:txBody>
      </p:sp>
      <p:sp>
        <p:nvSpPr>
          <p:cNvPr id="12" name="Footer Placeholder 11"/>
          <p:cNvSpPr>
            <a:spLocks noGrp="1"/>
          </p:cNvSpPr>
          <p:nvPr>
            <p:ph type="ftr" sz="quarter" idx="11"/>
          </p:nvPr>
        </p:nvSpPr>
        <p:spPr/>
        <p:txBody>
          <a:bodyPr/>
          <a:lstStyle/>
          <a:p>
            <a:endParaRPr lang="en-AU"/>
          </a:p>
        </p:txBody>
      </p:sp>
      <p:sp>
        <p:nvSpPr>
          <p:cNvPr id="13" name="Slide Number Placeholder 12"/>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1954199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291264" cy="857250"/>
          </a:xfrm>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395537" y="1151335"/>
            <a:ext cx="4101852"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5537" y="1631156"/>
            <a:ext cx="410185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572002" y="1151335"/>
            <a:ext cx="4114801"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1631156"/>
            <a:ext cx="411480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3" name="Date Placeholder 12"/>
          <p:cNvSpPr>
            <a:spLocks noGrp="1"/>
          </p:cNvSpPr>
          <p:nvPr>
            <p:ph type="dt" sz="half" idx="10"/>
          </p:nvPr>
        </p:nvSpPr>
        <p:spPr/>
        <p:txBody>
          <a:bodyPr/>
          <a:lstStyle/>
          <a:p>
            <a:fld id="{43D25836-930F-4590-AC23-5FFBB37D7079}" type="datetimeFigureOut">
              <a:rPr lang="en-AU" smtClean="0"/>
              <a:t>16/11/2017</a:t>
            </a:fld>
            <a:endParaRPr lang="en-AU"/>
          </a:p>
        </p:txBody>
      </p:sp>
      <p:sp>
        <p:nvSpPr>
          <p:cNvPr id="14" name="Footer Placeholder 13"/>
          <p:cNvSpPr>
            <a:spLocks noGrp="1"/>
          </p:cNvSpPr>
          <p:nvPr>
            <p:ph type="ftr" sz="quarter" idx="11"/>
          </p:nvPr>
        </p:nvSpPr>
        <p:spPr/>
        <p:txBody>
          <a:bodyPr/>
          <a:lstStyle/>
          <a:p>
            <a:endParaRPr lang="en-AU"/>
          </a:p>
        </p:txBody>
      </p:sp>
      <p:sp>
        <p:nvSpPr>
          <p:cNvPr id="15" name="Slide Number Placeholder 14"/>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489358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25836-930F-4590-AC23-5FFBB37D7079}" type="datetimeFigureOut">
              <a:rPr lang="en-AU" smtClean="0"/>
              <a:t>16/11/2017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2342575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1264633"/>
            <a:ext cx="6732240" cy="3274423"/>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892655"/>
            <a:ext cx="436716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3315675"/>
            <a:ext cx="4367160" cy="881236"/>
          </a:xfrm>
          <a:solidFill>
            <a:srgbClr val="FFFFFF"/>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7"/>
            <a:ext cx="1400854" cy="496929"/>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395536" y="3142143"/>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5364088" y="2710095"/>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tx1"/>
                </a:solidFill>
              </a:defRPr>
            </a:lvl1pPr>
          </a:lstStyle>
          <a:p>
            <a:fld id="{43D25836-930F-4590-AC23-5FFBB37D7079}" type="datetimeFigureOut">
              <a:rPr lang="en-AU" smtClean="0"/>
              <a:t>16/11/2017</a:t>
            </a:fld>
            <a:endParaRPr lang="en-AU"/>
          </a:p>
        </p:txBody>
      </p:sp>
      <p:sp>
        <p:nvSpPr>
          <p:cNvPr id="40" name="Footer Placeholder 39"/>
          <p:cNvSpPr>
            <a:spLocks noGrp="1"/>
          </p:cNvSpPr>
          <p:nvPr>
            <p:ph type="ftr" sz="quarter" idx="11"/>
          </p:nvPr>
        </p:nvSpPr>
        <p:spPr>
          <a:xfrm>
            <a:off x="395538" y="4749627"/>
            <a:ext cx="2736305" cy="273844"/>
          </a:xfrm>
        </p:spPr>
        <p:txBody>
          <a:bodyPr/>
          <a:lstStyle>
            <a:lvl1pPr>
              <a:defRPr>
                <a:solidFill>
                  <a:schemeClr val="tx1"/>
                </a:solidFill>
              </a:defRPr>
            </a:lvl1pPr>
          </a:lstStyle>
          <a:p>
            <a:endParaRPr lang="en-AU"/>
          </a:p>
        </p:txBody>
      </p:sp>
      <p:sp>
        <p:nvSpPr>
          <p:cNvPr id="41" name="Slide Number Placeholder 40"/>
          <p:cNvSpPr>
            <a:spLocks noGrp="1"/>
          </p:cNvSpPr>
          <p:nvPr>
            <p:ph type="sldNum" sz="quarter" idx="12"/>
          </p:nvPr>
        </p:nvSpPr>
        <p:spPr/>
        <p:txBody>
          <a:bodyPr/>
          <a:lstStyle>
            <a:lvl1pPr>
              <a:defRPr>
                <a:solidFill>
                  <a:schemeClr val="tx1"/>
                </a:solidFill>
              </a:defRPr>
            </a:lvl1pPr>
          </a:lstStyle>
          <a:p>
            <a:fld id="{38262A03-A63B-4F45-9776-2B9F26696B29}" type="slidenum">
              <a:rPr lang="en-AU" smtClean="0"/>
              <a:t>‹#›</a:t>
            </a:fld>
            <a:endParaRPr lang="en-AU"/>
          </a:p>
        </p:txBody>
      </p:sp>
      <p:grpSp>
        <p:nvGrpSpPr>
          <p:cNvPr id="49" name="Group 48"/>
          <p:cNvGrpSpPr/>
          <p:nvPr/>
        </p:nvGrpSpPr>
        <p:grpSpPr>
          <a:xfrm>
            <a:off x="5599767" y="3015558"/>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89669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7"/>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7668344" cy="5143500"/>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9"/>
            <a:ext cx="5243264"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9"/>
            <a:ext cx="5243264"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7"/>
            <a:ext cx="1400854" cy="496929"/>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a:endCxn id="1047" idx="2"/>
          </p:cNvCxnSpPr>
          <p:nvPr/>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40" name="Footer Placeholder 39"/>
          <p:cNvSpPr>
            <a:spLocks noGrp="1"/>
          </p:cNvSpPr>
          <p:nvPr>
            <p:ph type="ftr" sz="quarter" idx="11"/>
          </p:nvPr>
        </p:nvSpPr>
        <p:spPr>
          <a:xfrm>
            <a:off x="395538" y="4749627"/>
            <a:ext cx="2736305" cy="273844"/>
          </a:xfrm>
        </p:spPr>
        <p:txBody>
          <a:bodyPr/>
          <a:lstStyle>
            <a:lvl1pPr>
              <a:defRPr>
                <a:solidFill>
                  <a:schemeClr val="bg1"/>
                </a:solidFill>
              </a:defRPr>
            </a:lvl1pPr>
          </a:lstStyle>
          <a:p>
            <a:endParaRPr lang="en-AU"/>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grpSp>
        <p:nvGrpSpPr>
          <p:cNvPr id="49" name="Group 48"/>
          <p:cNvGrpSpPr/>
          <p:nvPr/>
        </p:nvGrpSpPr>
        <p:grpSpPr>
          <a:xfrm>
            <a:off x="6391855"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65979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a14="http://schemas.microsoft.com/office/drawing/2010/main">
                <a:solidFill>
                  <a:srgbClr val="FFFFFF"/>
                </a:solidFill>
              </a14:hiddenFill>
            </a:ext>
          </a:extLst>
        </p:spPr>
      </p:pic>
      <p:sp>
        <p:nvSpPr>
          <p:cNvPr id="91" name="Rectangle 90"/>
          <p:cNvSpPr/>
          <p:nvPr/>
        </p:nvSpPr>
        <p:spPr>
          <a:xfrm>
            <a:off x="0" y="1264633"/>
            <a:ext cx="7668344" cy="3274423"/>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92" name="Straight Connector 91"/>
          <p:cNvCxnSpPr>
            <a:endCxn id="93" idx="2"/>
          </p:cNvCxnSpPr>
          <p:nvPr/>
        </p:nvCxnSpPr>
        <p:spPr>
          <a:xfrm>
            <a:off x="395536" y="3133746"/>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156176" y="2701698"/>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p:nvGrpSpPr>
        <p:grpSpPr>
          <a:xfrm>
            <a:off x="6391855" y="3007161"/>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p:nvPr>
        </p:nvSpPr>
        <p:spPr>
          <a:xfrm>
            <a:off x="395536" y="1892655"/>
            <a:ext cx="540060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3315675"/>
            <a:ext cx="5400600"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7"/>
            <a:ext cx="1400854" cy="496929"/>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4" name="Date Placeholder 3"/>
          <p:cNvSpPr>
            <a:spLocks noGrp="1"/>
          </p:cNvSpPr>
          <p:nvPr>
            <p:ph type="dt" sz="half" idx="10"/>
          </p:nvPr>
        </p:nvSpPr>
        <p:spPr/>
        <p:txBody>
          <a:bodyPr/>
          <a:lstStyle/>
          <a:p>
            <a:fld id="{43D25836-930F-4590-AC23-5FFBB37D7079}" type="datetimeFigureOut">
              <a:rPr lang="en-AU" smtClean="0"/>
              <a:t>16/11/2017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183304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4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7"/>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9144000" cy="5143500"/>
          </a:xfrm>
          <a:prstGeom prst="rect">
            <a:avLst/>
          </a:prstGeom>
          <a:solidFill>
            <a:srgbClr val="42596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9"/>
            <a:ext cx="5328592"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9"/>
            <a:ext cx="5328592"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39" name="Date Placeholder 38"/>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40" name="Footer Placeholder 39"/>
          <p:cNvSpPr>
            <a:spLocks noGrp="1"/>
          </p:cNvSpPr>
          <p:nvPr>
            <p:ph type="ftr" sz="quarter" idx="11"/>
          </p:nvPr>
        </p:nvSpPr>
        <p:spPr>
          <a:xfrm>
            <a:off x="395538" y="4749627"/>
            <a:ext cx="2736305" cy="273844"/>
          </a:xfrm>
        </p:spPr>
        <p:txBody>
          <a:bodyPr/>
          <a:lstStyle>
            <a:lvl1pPr>
              <a:defRPr>
                <a:solidFill>
                  <a:schemeClr val="bg1"/>
                </a:solidFill>
              </a:defRPr>
            </a:lvl1pPr>
          </a:lstStyle>
          <a:p>
            <a:endParaRPr lang="en-AU"/>
          </a:p>
        </p:txBody>
      </p:sp>
      <p:sp>
        <p:nvSpPr>
          <p:cNvPr id="41" name="Slide Number Placeholder 40"/>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cxnSp>
        <p:nvCxnSpPr>
          <p:cNvPr id="91" name="Straight Connector 90"/>
          <p:cNvCxnSpPr/>
          <p:nvPr/>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93" idx="2"/>
          </p:cNvCxnSpPr>
          <p:nvPr/>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p:nvGrpSpPr>
        <p:grpSpPr>
          <a:xfrm>
            <a:off x="6391855" y="2686542"/>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9861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7"/>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1"/>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21" name="Footer Placeholder 20"/>
          <p:cNvSpPr>
            <a:spLocks noGrp="1"/>
          </p:cNvSpPr>
          <p:nvPr>
            <p:ph type="ftr" sz="quarter" idx="11"/>
          </p:nvPr>
        </p:nvSpPr>
        <p:spPr/>
        <p:txBody>
          <a:bodyPr/>
          <a:lstStyle/>
          <a:p>
            <a:endParaRPr lang="en-AU"/>
          </a:p>
        </p:txBody>
      </p:sp>
      <p:sp>
        <p:nvSpPr>
          <p:cNvPr id="22" name="Slide Number Placeholder 21"/>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227632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7"/>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6516216" y="1200151"/>
            <a:ext cx="2160240" cy="3531839"/>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8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21" name="Footer Placeholder 20"/>
          <p:cNvSpPr>
            <a:spLocks noGrp="1"/>
          </p:cNvSpPr>
          <p:nvPr>
            <p:ph type="ftr" sz="quarter" idx="11"/>
          </p:nvPr>
        </p:nvSpPr>
        <p:spPr/>
        <p:txBody>
          <a:bodyPr/>
          <a:lstStyle/>
          <a:p>
            <a:endParaRPr lang="en-AU"/>
          </a:p>
        </p:txBody>
      </p:sp>
      <p:sp>
        <p:nvSpPr>
          <p:cNvPr id="22" name="Slide Number Placeholder 21"/>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72795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1"/>
            <a:ext cx="8280920"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43D25836-930F-4590-AC23-5FFBB37D7079}" type="datetimeFigureOut">
              <a:rPr lang="en-AU" smtClean="0"/>
              <a:t>16/11/2017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8262A03-A63B-4F45-9776-2B9F26696B29}" type="slidenum">
              <a:rPr lang="en-AU" smtClean="0"/>
              <a:t>‹#›</a:t>
            </a:fld>
            <a:endParaRPr lang="en-AU"/>
          </a:p>
        </p:txBody>
      </p:sp>
    </p:spTree>
    <p:extLst>
      <p:ext uri="{BB962C8B-B14F-4D97-AF65-F5344CB8AC3E}">
        <p14:creationId xmlns:p14="http://schemas.microsoft.com/office/powerpoint/2010/main" val="161742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3_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lvl1pPr>
              <a:defRPr>
                <a:solidFill>
                  <a:schemeClr val="bg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95536" y="1200151"/>
            <a:ext cx="8280920" cy="3531839"/>
          </a:xfrm>
        </p:spPr>
        <p:txBody>
          <a:bodyPr>
            <a:normAutofit/>
          </a:bodyPr>
          <a:lstStyle>
            <a:lvl1pPr>
              <a:defRPr sz="11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3D25836-930F-4590-AC23-5FFBB37D7079}" type="datetimeFigureOut">
              <a:rPr lang="en-AU" smtClean="0"/>
              <a:t>16/11/2017</a:t>
            </a:fld>
            <a:endParaRPr lang="en-AU"/>
          </a:p>
        </p:txBody>
      </p:sp>
      <p:sp>
        <p:nvSpPr>
          <p:cNvPr id="21" name="Footer Placeholder 20"/>
          <p:cNvSpPr>
            <a:spLocks noGrp="1"/>
          </p:cNvSpPr>
          <p:nvPr>
            <p:ph type="ftr" sz="quarter" idx="11"/>
          </p:nvPr>
        </p:nvSpPr>
        <p:spPr/>
        <p:txBody>
          <a:bodyPr/>
          <a:lstStyle>
            <a:lvl1pPr>
              <a:defRPr>
                <a:solidFill>
                  <a:schemeClr val="bg1"/>
                </a:solidFill>
              </a:defRPr>
            </a:lvl1pPr>
          </a:lstStyle>
          <a:p>
            <a:endParaRPr lang="en-AU"/>
          </a:p>
        </p:txBody>
      </p:sp>
      <p:sp>
        <p:nvSpPr>
          <p:cNvPr id="22" name="Slide Number Placeholder 21"/>
          <p:cNvSpPr>
            <a:spLocks noGrp="1"/>
          </p:cNvSpPr>
          <p:nvPr>
            <p:ph type="sldNum" sz="quarter" idx="12"/>
          </p:nvPr>
        </p:nvSpPr>
        <p:spPr/>
        <p:txBody>
          <a:bodyPr/>
          <a:lstStyle>
            <a:lvl1pPr>
              <a:defRPr>
                <a:solidFill>
                  <a:schemeClr val="bg1"/>
                </a:solidFill>
              </a:defRPr>
            </a:lvl1pPr>
          </a:lstStyle>
          <a:p>
            <a:fld id="{38262A03-A63B-4F45-9776-2B9F26696B29}" type="slidenum">
              <a:rPr lang="en-AU" smtClean="0"/>
              <a:t>‹#›</a:t>
            </a:fld>
            <a:endParaRPr lang="en-AU"/>
          </a:p>
        </p:txBody>
      </p:sp>
      <p:cxnSp>
        <p:nvCxnSpPr>
          <p:cNvPr id="7" name="Straight Connector 6"/>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02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536" y="267494"/>
            <a:ext cx="8280920" cy="709587"/>
          </a:xfrm>
          <a:prstGeom prst="rect">
            <a:avLst/>
          </a:prstGeom>
        </p:spPr>
        <p:txBody>
          <a:bodyPr vert="horz" lIns="0" tIns="45720" rIns="91440" bIns="45720" rtlCol="0" anchor="b">
            <a:noAutofit/>
          </a:bodyPr>
          <a:lstStyle/>
          <a:p>
            <a:r>
              <a:rPr lang="en-US" smtClean="0"/>
              <a:t>Click to edit Master title style</a:t>
            </a:r>
            <a:endParaRPr lang="en-AU" dirty="0"/>
          </a:p>
        </p:txBody>
      </p:sp>
      <p:sp>
        <p:nvSpPr>
          <p:cNvPr id="3" name="Text Placeholder 2"/>
          <p:cNvSpPr>
            <a:spLocks noGrp="1"/>
          </p:cNvSpPr>
          <p:nvPr>
            <p:ph type="body" idx="1"/>
          </p:nvPr>
        </p:nvSpPr>
        <p:spPr>
          <a:xfrm>
            <a:off x="395536" y="1200151"/>
            <a:ext cx="8280920" cy="3531839"/>
          </a:xfrm>
          <a:prstGeom prst="rect">
            <a:avLst/>
          </a:prstGeom>
        </p:spPr>
        <p:txBody>
          <a:bodyPr vert="horz" lIns="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Date Placeholder 3"/>
          <p:cNvSpPr>
            <a:spLocks noGrp="1"/>
          </p:cNvSpPr>
          <p:nvPr>
            <p:ph type="dt" sz="half" idx="2"/>
          </p:nvPr>
        </p:nvSpPr>
        <p:spPr>
          <a:xfrm>
            <a:off x="7020272" y="4749627"/>
            <a:ext cx="1656184" cy="273844"/>
          </a:xfrm>
          <a:prstGeom prst="rect">
            <a:avLst/>
          </a:prstGeom>
        </p:spPr>
        <p:txBody>
          <a:bodyPr rIns="0" anchor="b"/>
          <a:lstStyle>
            <a:lvl1pPr algn="r">
              <a:defRPr sz="700">
                <a:solidFill>
                  <a:schemeClr val="tx2"/>
                </a:solidFill>
              </a:defRPr>
            </a:lvl1pPr>
          </a:lstStyle>
          <a:p>
            <a:fld id="{43D25836-930F-4590-AC23-5FFBB37D7079}" type="datetimeFigureOut">
              <a:rPr lang="en-AU" smtClean="0"/>
              <a:t>16/11/2017</a:t>
            </a:fld>
            <a:endParaRPr lang="en-AU"/>
          </a:p>
        </p:txBody>
      </p:sp>
      <p:sp>
        <p:nvSpPr>
          <p:cNvPr id="9" name="Footer Placeholder 4"/>
          <p:cNvSpPr>
            <a:spLocks noGrp="1"/>
          </p:cNvSpPr>
          <p:nvPr>
            <p:ph type="ftr" sz="quarter" idx="3"/>
          </p:nvPr>
        </p:nvSpPr>
        <p:spPr>
          <a:xfrm>
            <a:off x="395538" y="4749627"/>
            <a:ext cx="2736305" cy="273844"/>
          </a:xfrm>
          <a:prstGeom prst="rect">
            <a:avLst/>
          </a:prstGeom>
        </p:spPr>
        <p:txBody>
          <a:bodyPr lIns="0" anchor="b"/>
          <a:lstStyle>
            <a:lvl1pPr algn="l">
              <a:defRPr sz="700">
                <a:solidFill>
                  <a:schemeClr val="tx2"/>
                </a:solidFill>
              </a:defRPr>
            </a:lvl1pPr>
          </a:lstStyle>
          <a:p>
            <a:endParaRPr lang="en-AU"/>
          </a:p>
        </p:txBody>
      </p:sp>
      <p:sp>
        <p:nvSpPr>
          <p:cNvPr id="10" name="Slide Number Placeholder 5"/>
          <p:cNvSpPr>
            <a:spLocks noGrp="1"/>
          </p:cNvSpPr>
          <p:nvPr>
            <p:ph type="sldNum" sz="quarter" idx="4"/>
          </p:nvPr>
        </p:nvSpPr>
        <p:spPr>
          <a:xfrm>
            <a:off x="3505200" y="4749627"/>
            <a:ext cx="2133600" cy="273844"/>
          </a:xfrm>
          <a:prstGeom prst="rect">
            <a:avLst/>
          </a:prstGeom>
        </p:spPr>
        <p:txBody>
          <a:bodyPr anchor="b"/>
          <a:lstStyle>
            <a:lvl1pPr algn="ctr">
              <a:defRPr sz="700">
                <a:solidFill>
                  <a:schemeClr val="tx2"/>
                </a:solidFill>
              </a:defRPr>
            </a:lvl1pPr>
          </a:lstStyle>
          <a:p>
            <a:fld id="{38262A03-A63B-4F45-9776-2B9F26696B29}" type="slidenum">
              <a:rPr lang="en-AU" smtClean="0"/>
              <a:t>‹#›</a:t>
            </a:fld>
            <a:endParaRPr lang="en-AU"/>
          </a:p>
        </p:txBody>
      </p:sp>
      <p:cxnSp>
        <p:nvCxnSpPr>
          <p:cNvPr id="13" name="Straight Connector 12"/>
          <p:cNvCxnSpPr/>
          <p:nvPr/>
        </p:nvCxnSpPr>
        <p:spPr>
          <a:xfrm>
            <a:off x="395536" y="987574"/>
            <a:ext cx="828092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254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spcBef>
          <a:spcPct val="0"/>
        </a:spcBef>
        <a:buNone/>
        <a:defRPr sz="2400" kern="1200" cap="all" baseline="0">
          <a:solidFill>
            <a:schemeClr val="tx2"/>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1100" kern="1200">
          <a:solidFill>
            <a:schemeClr val="tx2"/>
          </a:solidFill>
          <a:latin typeface="+mj-lt"/>
          <a:ea typeface="+mn-ea"/>
          <a:cs typeface="+mn-cs"/>
        </a:defRPr>
      </a:lvl1pPr>
      <a:lvl2pPr marL="0" indent="0" algn="l" defTabSz="914400" rtl="0" eaLnBrk="1" latinLnBrk="0" hangingPunct="1">
        <a:spcBef>
          <a:spcPts val="600"/>
        </a:spcBef>
        <a:buFont typeface="Arial" panose="020B0604020202020204" pitchFamily="34" charset="0"/>
        <a:buNone/>
        <a:defRPr sz="1000" kern="1200">
          <a:solidFill>
            <a:schemeClr val="tx2"/>
          </a:solidFill>
          <a:latin typeface="+mn-lt"/>
          <a:ea typeface="+mn-ea"/>
          <a:cs typeface="+mn-cs"/>
        </a:defRPr>
      </a:lvl2pPr>
      <a:lvl3pPr marL="180975" indent="-180975" algn="l" defTabSz="914400" rtl="0" eaLnBrk="1" latinLnBrk="0" hangingPunct="1">
        <a:spcBef>
          <a:spcPts val="600"/>
        </a:spcBef>
        <a:buFont typeface="Wingdings" panose="05000000000000000000" pitchFamily="2" charset="2"/>
        <a:buChar char="§"/>
        <a:defRPr sz="1000" kern="1200">
          <a:solidFill>
            <a:schemeClr val="tx2"/>
          </a:solidFill>
          <a:latin typeface="+mn-lt"/>
          <a:ea typeface="+mn-ea"/>
          <a:cs typeface="+mn-cs"/>
        </a:defRPr>
      </a:lvl3pPr>
      <a:lvl4pPr marL="357188" indent="-176213" algn="l" defTabSz="914400" rtl="0" eaLnBrk="1" latinLnBrk="0" hangingPunct="1">
        <a:spcBef>
          <a:spcPct val="20000"/>
        </a:spcBef>
        <a:buFont typeface="Arial" panose="020B0604020202020204" pitchFamily="34" charset="0"/>
        <a:buChar char="–"/>
        <a:defRPr sz="900" kern="1200">
          <a:solidFill>
            <a:schemeClr val="tx2"/>
          </a:solidFill>
          <a:latin typeface="+mn-lt"/>
          <a:ea typeface="+mn-ea"/>
          <a:cs typeface="+mn-cs"/>
        </a:defRPr>
      </a:lvl4pPr>
      <a:lvl5pPr marL="538163" indent="-180975" algn="l" defTabSz="914400" rtl="0" eaLnBrk="1" latinLnBrk="0" hangingPunct="1">
        <a:spcBef>
          <a:spcPct val="20000"/>
        </a:spcBef>
        <a:buFont typeface="Courier New" panose="02070309020205020404" pitchFamily="49" charset="0"/>
        <a:buChar char="o"/>
        <a:defRPr sz="9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eal Paragraphs"/>
          <p:cNvSpPr>
            <a:spLocks noGrp="1"/>
          </p:cNvSpPr>
          <p:nvPr>
            <p:ph type="title"/>
          </p:nvPr>
        </p:nvSpPr>
        <p:spPr/>
        <p:txBody>
          <a:bodyPr/>
          <a:lstStyle/>
          <a:p>
            <a:r>
              <a:rPr lang="en-GB" cap="none" dirty="0" smtClean="0">
                <a:solidFill>
                  <a:schemeClr val="tx1"/>
                </a:solidFill>
              </a:rPr>
              <a:t>Steal Paragraphs</a:t>
            </a:r>
            <a:endParaRPr lang="en-AU" cap="none" dirty="0">
              <a:solidFill>
                <a:schemeClr val="tx1"/>
              </a:solidFill>
            </a:endParaRPr>
          </a:p>
        </p:txBody>
      </p:sp>
      <p:sp>
        <p:nvSpPr>
          <p:cNvPr id="2" name="Shape 129"/>
          <p:cNvSpPr txBox="1">
            <a:spLocks/>
          </p:cNvSpPr>
          <p:nvPr/>
        </p:nvSpPr>
        <p:spPr>
          <a:xfrm>
            <a:off x="395536" y="1563638"/>
            <a:ext cx="5361300" cy="391950"/>
          </a:xfrm>
          <a:prstGeom prst="rect">
            <a:avLst/>
          </a:prstGeom>
        </p:spPr>
        <p:txBody>
          <a:bodyPr wrap="square" lIns="91425" tIns="91425" rIns="91425" bIns="91425"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spcBef>
                <a:spcPts val="0"/>
              </a:spcBef>
              <a:buFont typeface="Arial" panose="020B0604020202020204" pitchFamily="34" charset="0"/>
              <a:buNone/>
            </a:pPr>
            <a:r>
              <a:rPr lang="en-GB" dirty="0" smtClean="0"/>
              <a:t>A scaffold to support students with HSC style responses</a:t>
            </a:r>
            <a:endParaRPr lang="en-GB" dirty="0"/>
          </a:p>
        </p:txBody>
      </p:sp>
    </p:spTree>
    <p:extLst>
      <p:ext uri="{BB962C8B-B14F-4D97-AF65-F5344CB8AC3E}">
        <p14:creationId xmlns:p14="http://schemas.microsoft.com/office/powerpoint/2010/main" val="166978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eal is an acronym, that stands for"/>
          <p:cNvSpPr>
            <a:spLocks noGrp="1"/>
          </p:cNvSpPr>
          <p:nvPr>
            <p:ph type="title"/>
          </p:nvPr>
        </p:nvSpPr>
        <p:spPr>
          <a:xfrm>
            <a:off x="323528" y="483518"/>
            <a:ext cx="8280920" cy="709587"/>
          </a:xfrm>
        </p:spPr>
        <p:txBody>
          <a:bodyPr/>
          <a:lstStyle/>
          <a:p>
            <a:r>
              <a:rPr lang="en-GB" b="1" cap="none" dirty="0" smtClean="0">
                <a:solidFill>
                  <a:schemeClr val="tx1"/>
                </a:solidFill>
              </a:rPr>
              <a:t>Steal</a:t>
            </a:r>
            <a:r>
              <a:rPr lang="en-GB" cap="none" dirty="0" smtClean="0">
                <a:solidFill>
                  <a:schemeClr val="tx1"/>
                </a:solidFill>
              </a:rPr>
              <a:t> is </a:t>
            </a:r>
            <a:r>
              <a:rPr lang="en-GB" cap="none" dirty="0">
                <a:solidFill>
                  <a:schemeClr val="tx1"/>
                </a:solidFill>
              </a:rPr>
              <a:t>a</a:t>
            </a:r>
            <a:r>
              <a:rPr lang="en-GB" cap="none" dirty="0" smtClean="0">
                <a:solidFill>
                  <a:schemeClr val="tx1"/>
                </a:solidFill>
              </a:rPr>
              <a:t>n Acronym, That Stands For </a:t>
            </a:r>
            <a:r>
              <a:rPr lang="en-GB" dirty="0"/>
              <a:t/>
            </a:r>
            <a:br>
              <a:rPr lang="en-GB" dirty="0"/>
            </a:br>
            <a:endParaRPr lang="en-AU" dirty="0"/>
          </a:p>
        </p:txBody>
      </p:sp>
      <p:sp>
        <p:nvSpPr>
          <p:cNvPr id="4" name="Shape 135"/>
          <p:cNvSpPr txBox="1">
            <a:spLocks/>
          </p:cNvSpPr>
          <p:nvPr/>
        </p:nvSpPr>
        <p:spPr>
          <a:xfrm>
            <a:off x="251520" y="1275606"/>
            <a:ext cx="7920880" cy="3096344"/>
          </a:xfrm>
          <a:prstGeom prst="rect">
            <a:avLst/>
          </a:prstGeom>
        </p:spPr>
        <p:txBody>
          <a:bodyPr vert="horz" wrap="square" lIns="91425" tIns="91425" rIns="91425" bIns="91425" rtlCol="0" anchor="t" anchorCtr="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GB" sz="1600" b="1" dirty="0" smtClean="0">
                <a:solidFill>
                  <a:schemeClr val="tx1"/>
                </a:solidFill>
                <a:latin typeface="Arial"/>
                <a:ea typeface="Arial"/>
                <a:cs typeface="Arial"/>
                <a:sym typeface="Arial"/>
              </a:rPr>
              <a:t>Statement</a:t>
            </a:r>
            <a:r>
              <a:rPr lang="en-GB" sz="1600" dirty="0" smtClean="0">
                <a:solidFill>
                  <a:schemeClr val="tx1"/>
                </a:solidFill>
                <a:latin typeface="Arial"/>
                <a:ea typeface="Arial"/>
                <a:cs typeface="Arial"/>
                <a:sym typeface="Arial"/>
              </a:rPr>
              <a:t> (</a:t>
            </a:r>
            <a:r>
              <a:rPr lang="en-GB" sz="1600" dirty="0" smtClean="0">
                <a:solidFill>
                  <a:schemeClr val="tx1"/>
                </a:solidFill>
                <a:latin typeface="Arial"/>
                <a:ea typeface="Arial"/>
                <a:cs typeface="Arial"/>
                <a:sym typeface="Arial"/>
              </a:rPr>
              <a:t>what point are you trying to make in this paragraph- the topic sentence) </a:t>
            </a:r>
          </a:p>
          <a:p>
            <a:pPr algn="l">
              <a:spcBef>
                <a:spcPts val="0"/>
              </a:spcBef>
            </a:pPr>
            <a:r>
              <a:rPr lang="en-GB" sz="1600" b="1" dirty="0" smtClean="0">
                <a:solidFill>
                  <a:schemeClr val="tx1"/>
                </a:solidFill>
                <a:latin typeface="Arial"/>
                <a:ea typeface="Arial"/>
                <a:cs typeface="Arial"/>
                <a:sym typeface="Arial"/>
              </a:rPr>
              <a:t>Technique</a:t>
            </a:r>
            <a:r>
              <a:rPr lang="en-GB" sz="1600" dirty="0" smtClean="0">
                <a:solidFill>
                  <a:schemeClr val="tx1"/>
                </a:solidFill>
                <a:latin typeface="Arial"/>
                <a:ea typeface="Arial"/>
                <a:cs typeface="Arial"/>
                <a:sym typeface="Arial"/>
              </a:rPr>
              <a:t> </a:t>
            </a:r>
            <a:r>
              <a:rPr lang="en-GB" sz="1600" dirty="0" smtClean="0">
                <a:solidFill>
                  <a:schemeClr val="tx1"/>
                </a:solidFill>
                <a:latin typeface="Arial"/>
                <a:ea typeface="Arial"/>
                <a:cs typeface="Arial"/>
                <a:sym typeface="Arial"/>
              </a:rPr>
              <a:t>(Identify the technique you will be analysing from your example) </a:t>
            </a:r>
          </a:p>
          <a:p>
            <a:pPr algn="l">
              <a:spcBef>
                <a:spcPts val="0"/>
              </a:spcBef>
            </a:pPr>
            <a:r>
              <a:rPr lang="en-GB" sz="1600" b="1" dirty="0" smtClean="0">
                <a:solidFill>
                  <a:schemeClr val="tx1"/>
                </a:solidFill>
                <a:latin typeface="Arial"/>
                <a:ea typeface="Arial"/>
                <a:cs typeface="Arial"/>
                <a:sym typeface="Arial"/>
              </a:rPr>
              <a:t>Example</a:t>
            </a:r>
            <a:r>
              <a:rPr lang="en-GB" sz="1600" dirty="0" smtClean="0">
                <a:solidFill>
                  <a:schemeClr val="tx1"/>
                </a:solidFill>
                <a:latin typeface="Arial"/>
                <a:ea typeface="Arial"/>
                <a:cs typeface="Arial"/>
                <a:sym typeface="Arial"/>
              </a:rPr>
              <a:t> </a:t>
            </a:r>
            <a:r>
              <a:rPr lang="en-GB" sz="1600" dirty="0" smtClean="0">
                <a:solidFill>
                  <a:schemeClr val="tx1"/>
                </a:solidFill>
                <a:latin typeface="Arial"/>
                <a:ea typeface="Arial"/>
                <a:cs typeface="Arial"/>
                <a:sym typeface="Arial"/>
              </a:rPr>
              <a:t>(the specific quotes/dramatic device/dialogue/context you will be analysing)</a:t>
            </a:r>
          </a:p>
          <a:p>
            <a:pPr algn="l">
              <a:spcBef>
                <a:spcPts val="0"/>
              </a:spcBef>
            </a:pPr>
            <a:r>
              <a:rPr lang="en-GB" sz="1600" b="1" dirty="0" smtClean="0">
                <a:solidFill>
                  <a:schemeClr val="tx1"/>
                </a:solidFill>
                <a:latin typeface="Arial"/>
                <a:ea typeface="Arial"/>
                <a:cs typeface="Arial"/>
                <a:sym typeface="Arial"/>
              </a:rPr>
              <a:t>Analyse</a:t>
            </a:r>
            <a:r>
              <a:rPr lang="en-GB" sz="1600" dirty="0" smtClean="0">
                <a:solidFill>
                  <a:schemeClr val="tx1"/>
                </a:solidFill>
                <a:latin typeface="Arial"/>
                <a:ea typeface="Arial"/>
                <a:cs typeface="Arial"/>
                <a:sym typeface="Arial"/>
              </a:rPr>
              <a:t> </a:t>
            </a:r>
            <a:r>
              <a:rPr lang="en-GB" sz="1600" dirty="0" smtClean="0">
                <a:solidFill>
                  <a:schemeClr val="tx1"/>
                </a:solidFill>
                <a:latin typeface="Arial"/>
                <a:ea typeface="Arial"/>
                <a:cs typeface="Arial"/>
                <a:sym typeface="Arial"/>
              </a:rPr>
              <a:t>(this is the key function and explores your knowledge of the text, you are analysing the example and technique through the topic sentence).</a:t>
            </a:r>
          </a:p>
          <a:p>
            <a:pPr algn="l">
              <a:spcBef>
                <a:spcPts val="0"/>
              </a:spcBef>
            </a:pPr>
            <a:r>
              <a:rPr lang="en-GB" sz="1600" b="1" i="1" dirty="0" smtClean="0">
                <a:solidFill>
                  <a:schemeClr val="tx1"/>
                </a:solidFill>
                <a:latin typeface="Arial"/>
                <a:ea typeface="Arial"/>
                <a:cs typeface="Arial"/>
                <a:sym typeface="Arial"/>
              </a:rPr>
              <a:t>T.E.A</a:t>
            </a:r>
            <a:r>
              <a:rPr lang="en-GB" sz="1600" i="1" dirty="0" smtClean="0">
                <a:solidFill>
                  <a:schemeClr val="tx1"/>
                </a:solidFill>
                <a:latin typeface="Arial"/>
                <a:ea typeface="Arial"/>
                <a:cs typeface="Arial"/>
                <a:sym typeface="Arial"/>
              </a:rPr>
              <a:t>- </a:t>
            </a:r>
            <a:r>
              <a:rPr lang="en-GB" sz="1600" i="1" dirty="0" smtClean="0">
                <a:solidFill>
                  <a:schemeClr val="tx1"/>
                </a:solidFill>
                <a:latin typeface="Arial"/>
                <a:ea typeface="Arial"/>
                <a:cs typeface="Arial"/>
                <a:sym typeface="Arial"/>
              </a:rPr>
              <a:t>can be repeated where necessary to strengthen the response. </a:t>
            </a:r>
          </a:p>
          <a:p>
            <a:pPr algn="l">
              <a:spcBef>
                <a:spcPts val="0"/>
              </a:spcBef>
            </a:pPr>
            <a:r>
              <a:rPr lang="en-GB" sz="1800" b="1" dirty="0" smtClean="0">
                <a:solidFill>
                  <a:schemeClr val="tx1"/>
                </a:solidFill>
                <a:latin typeface="Arial"/>
                <a:ea typeface="Arial"/>
                <a:cs typeface="Arial"/>
                <a:sym typeface="Arial"/>
              </a:rPr>
              <a:t>Link</a:t>
            </a:r>
            <a:r>
              <a:rPr lang="en-GB" sz="1800" dirty="0" smtClean="0">
                <a:solidFill>
                  <a:schemeClr val="tx1"/>
                </a:solidFill>
                <a:latin typeface="Arial"/>
                <a:ea typeface="Arial"/>
                <a:cs typeface="Arial"/>
                <a:sym typeface="Arial"/>
              </a:rPr>
              <a:t>- </a:t>
            </a:r>
            <a:r>
              <a:rPr lang="en-GB" sz="1800" dirty="0" smtClean="0">
                <a:solidFill>
                  <a:schemeClr val="tx1"/>
                </a:solidFill>
                <a:latin typeface="Arial"/>
                <a:ea typeface="Arial"/>
                <a:cs typeface="Arial"/>
                <a:sym typeface="Arial"/>
              </a:rPr>
              <a:t>this is the specific link back to the question, and thesis. </a:t>
            </a:r>
          </a:p>
          <a:p>
            <a:pPr algn="l">
              <a:spcBef>
                <a:spcPts val="0"/>
              </a:spcBef>
            </a:pPr>
            <a:r>
              <a:rPr lang="en-GB" sz="1800" dirty="0" smtClean="0">
                <a:solidFill>
                  <a:schemeClr val="tx1"/>
                </a:solidFill>
                <a:latin typeface="Arial"/>
                <a:ea typeface="Arial"/>
                <a:cs typeface="Arial"/>
                <a:sym typeface="Arial"/>
              </a:rPr>
              <a:t>Many schools use different acronyms but they all have a similar function. Here is just </a:t>
            </a:r>
            <a:r>
              <a:rPr lang="en-GB" sz="1800" u="sng" dirty="0" smtClean="0">
                <a:solidFill>
                  <a:schemeClr val="tx1"/>
                </a:solidFill>
                <a:latin typeface="Arial"/>
                <a:ea typeface="Arial"/>
                <a:cs typeface="Arial"/>
                <a:sym typeface="Arial"/>
              </a:rPr>
              <a:t>one </a:t>
            </a:r>
            <a:r>
              <a:rPr lang="en-GB" sz="1800" dirty="0" smtClean="0">
                <a:solidFill>
                  <a:schemeClr val="tx1"/>
                </a:solidFill>
                <a:latin typeface="Arial"/>
                <a:ea typeface="Arial"/>
                <a:cs typeface="Arial"/>
                <a:sym typeface="Arial"/>
              </a:rPr>
              <a:t> example </a:t>
            </a:r>
            <a:endParaRPr lang="en-GB" sz="1800" dirty="0">
              <a:solidFill>
                <a:schemeClr val="tx1"/>
              </a:solidFill>
              <a:latin typeface="Arial"/>
              <a:ea typeface="Arial"/>
              <a:cs typeface="Arial"/>
              <a:sym typeface="Arial"/>
            </a:endParaRPr>
          </a:p>
        </p:txBody>
      </p:sp>
    </p:spTree>
    <p:extLst>
      <p:ext uri="{BB962C8B-B14F-4D97-AF65-F5344CB8AC3E}">
        <p14:creationId xmlns:p14="http://schemas.microsoft.com/office/powerpoint/2010/main" val="636671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amples"/>
          <p:cNvSpPr>
            <a:spLocks noGrp="1"/>
          </p:cNvSpPr>
          <p:nvPr>
            <p:ph type="title"/>
          </p:nvPr>
        </p:nvSpPr>
        <p:spPr>
          <a:xfrm>
            <a:off x="412268" y="200808"/>
            <a:ext cx="8280920" cy="709587"/>
          </a:xfrm>
        </p:spPr>
        <p:txBody>
          <a:bodyPr/>
          <a:lstStyle/>
          <a:p>
            <a:r>
              <a:rPr lang="en-AU" cap="none" dirty="0" smtClean="0">
                <a:solidFill>
                  <a:schemeClr val="tx1"/>
                </a:solidFill>
              </a:rPr>
              <a:t>Samples</a:t>
            </a:r>
            <a:endParaRPr lang="en-AU" cap="none" dirty="0">
              <a:solidFill>
                <a:schemeClr val="tx1"/>
              </a:solidFill>
            </a:endParaRPr>
          </a:p>
        </p:txBody>
      </p:sp>
      <p:sp>
        <p:nvSpPr>
          <p:cNvPr id="3" name="Shape 141"/>
          <p:cNvSpPr txBox="1">
            <a:spLocks/>
          </p:cNvSpPr>
          <p:nvPr/>
        </p:nvSpPr>
        <p:spPr>
          <a:xfrm>
            <a:off x="539552" y="1779662"/>
            <a:ext cx="7505700" cy="1836000"/>
          </a:xfrm>
          <a:prstGeom prst="rect">
            <a:avLst/>
          </a:prstGeom>
        </p:spPr>
        <p:txBody>
          <a:bodyPr wrap="square" lIns="91425" tIns="91425" rIns="91425" bIns="91425"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AU" sz="2400" i="1" dirty="0" smtClean="0"/>
              <a:t>Below are a few samples used by different students in different courses. They are just a simple guide to help them get started. </a:t>
            </a:r>
          </a:p>
          <a:p>
            <a:pPr>
              <a:spcBef>
                <a:spcPts val="0"/>
              </a:spcBef>
              <a:buFont typeface="Arial" panose="020B0604020202020204" pitchFamily="34" charset="0"/>
              <a:buNone/>
            </a:pPr>
            <a:endParaRPr lang="en-AU" dirty="0"/>
          </a:p>
        </p:txBody>
      </p:sp>
    </p:spTree>
    <p:extLst>
      <p:ext uri="{BB962C8B-B14F-4D97-AF65-F5344CB8AC3E}">
        <p14:creationId xmlns:p14="http://schemas.microsoft.com/office/powerpoint/2010/main" val="410923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ample Steal Paragraph"/>
          <p:cNvSpPr>
            <a:spLocks noGrp="1"/>
          </p:cNvSpPr>
          <p:nvPr>
            <p:ph type="title"/>
          </p:nvPr>
        </p:nvSpPr>
        <p:spPr/>
        <p:txBody>
          <a:bodyPr/>
          <a:lstStyle/>
          <a:p>
            <a:r>
              <a:rPr lang="en-AU" cap="none" dirty="0" smtClean="0">
                <a:solidFill>
                  <a:schemeClr val="tx1"/>
                </a:solidFill>
              </a:rPr>
              <a:t>Sample Steal Paragraph</a:t>
            </a:r>
            <a:endParaRPr lang="en-AU" cap="none" dirty="0">
              <a:solidFill>
                <a:schemeClr val="tx1"/>
              </a:solidFill>
            </a:endParaRPr>
          </a:p>
        </p:txBody>
      </p:sp>
      <p:sp>
        <p:nvSpPr>
          <p:cNvPr id="3" name="Shape 147"/>
          <p:cNvSpPr txBox="1">
            <a:spLocks/>
          </p:cNvSpPr>
          <p:nvPr/>
        </p:nvSpPr>
        <p:spPr>
          <a:xfrm>
            <a:off x="395536" y="1496765"/>
            <a:ext cx="7505700" cy="1835944"/>
          </a:xfrm>
          <a:prstGeom prst="rect">
            <a:avLst/>
          </a:prstGeom>
        </p:spPr>
        <p:txBody>
          <a:bodyPr vert="horz" wrap="square" lIns="91425" tIns="91425" rIns="91425" bIns="91425" rtlCol="0"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lnSpc>
                <a:spcPct val="115000"/>
              </a:lnSpc>
              <a:spcBef>
                <a:spcPts val="0"/>
              </a:spcBef>
              <a:spcAft>
                <a:spcPts val="1000"/>
              </a:spcAft>
              <a:buFont typeface="Arial" panose="020B0604020202020204" pitchFamily="34" charset="0"/>
              <a:buNone/>
            </a:pPr>
            <a:r>
              <a:rPr lang="en-AU" sz="1600" dirty="0" smtClean="0">
                <a:solidFill>
                  <a:srgbClr val="000000"/>
                </a:solidFill>
              </a:rPr>
              <a:t>The composer, </a:t>
            </a:r>
            <a:r>
              <a:rPr lang="en-AU" sz="1600" dirty="0" err="1" smtClean="0">
                <a:solidFill>
                  <a:srgbClr val="000000"/>
                </a:solidFill>
              </a:rPr>
              <a:t>christina</a:t>
            </a:r>
            <a:r>
              <a:rPr lang="en-AU" sz="1600" dirty="0" smtClean="0">
                <a:solidFill>
                  <a:srgbClr val="000000"/>
                </a:solidFill>
              </a:rPr>
              <a:t> </a:t>
            </a:r>
            <a:r>
              <a:rPr lang="en-AU" sz="1600" dirty="0" err="1" smtClean="0">
                <a:solidFill>
                  <a:srgbClr val="000000"/>
                </a:solidFill>
              </a:rPr>
              <a:t>rossetti</a:t>
            </a:r>
            <a:r>
              <a:rPr lang="en-AU" sz="1600" dirty="0" smtClean="0">
                <a:solidFill>
                  <a:srgbClr val="000000"/>
                </a:solidFill>
              </a:rPr>
              <a:t> </a:t>
            </a:r>
            <a:r>
              <a:rPr lang="en-AU" sz="1600" dirty="0" smtClean="0">
                <a:solidFill>
                  <a:srgbClr val="0000FF"/>
                </a:solidFill>
              </a:rPr>
              <a:t>explores the complexity of human emotion </a:t>
            </a:r>
            <a:r>
              <a:rPr lang="en-AU" sz="1600" b="1" dirty="0" smtClean="0">
                <a:solidFill>
                  <a:srgbClr val="0000FF"/>
                </a:solidFill>
              </a:rPr>
              <a:t>(statement)</a:t>
            </a:r>
            <a:r>
              <a:rPr lang="en-AU" sz="1600" dirty="0" smtClean="0">
                <a:solidFill>
                  <a:srgbClr val="FF0000"/>
                </a:solidFill>
              </a:rPr>
              <a:t> </a:t>
            </a:r>
            <a:r>
              <a:rPr lang="en-AU" sz="1600" dirty="0" smtClean="0">
                <a:solidFill>
                  <a:srgbClr val="000000"/>
                </a:solidFill>
              </a:rPr>
              <a:t>in her poem, “after death”. Rossetti’s </a:t>
            </a:r>
            <a:r>
              <a:rPr lang="en-AU" sz="1600" dirty="0" smtClean="0">
                <a:solidFill>
                  <a:srgbClr val="073B10"/>
                </a:solidFill>
              </a:rPr>
              <a:t>dual meaning of the word </a:t>
            </a:r>
            <a:r>
              <a:rPr lang="en-AU" sz="1600" b="1" dirty="0" smtClean="0">
                <a:solidFill>
                  <a:srgbClr val="073B10"/>
                </a:solidFill>
              </a:rPr>
              <a:t>(technique),</a:t>
            </a:r>
            <a:r>
              <a:rPr lang="en-AU" sz="1600" dirty="0" smtClean="0">
                <a:solidFill>
                  <a:srgbClr val="00B050"/>
                </a:solidFill>
              </a:rPr>
              <a:t> </a:t>
            </a:r>
            <a:r>
              <a:rPr lang="en-AU" sz="1600" dirty="0" smtClean="0">
                <a:solidFill>
                  <a:srgbClr val="000000"/>
                </a:solidFill>
              </a:rPr>
              <a:t>“</a:t>
            </a:r>
            <a:r>
              <a:rPr lang="en-AU" sz="1600" dirty="0" smtClean="0">
                <a:solidFill>
                  <a:schemeClr val="tx1">
                    <a:lumMod val="75000"/>
                    <a:lumOff val="25000"/>
                  </a:schemeClr>
                </a:solidFill>
              </a:rPr>
              <a:t>warm</a:t>
            </a:r>
            <a:r>
              <a:rPr lang="en-AU" sz="1600" dirty="0" smtClean="0">
                <a:solidFill>
                  <a:srgbClr val="000000"/>
                </a:solidFill>
              </a:rPr>
              <a:t>” </a:t>
            </a:r>
            <a:r>
              <a:rPr lang="en-AU" sz="1600" b="1" dirty="0" smtClean="0">
                <a:solidFill>
                  <a:schemeClr val="tx1">
                    <a:lumMod val="75000"/>
                    <a:lumOff val="25000"/>
                  </a:schemeClr>
                </a:solidFill>
              </a:rPr>
              <a:t>(example)</a:t>
            </a:r>
            <a:r>
              <a:rPr lang="en-AU" sz="1600" dirty="0" smtClean="0">
                <a:solidFill>
                  <a:schemeClr val="tx1">
                    <a:lumMod val="75000"/>
                    <a:lumOff val="25000"/>
                  </a:schemeClr>
                </a:solidFill>
              </a:rPr>
              <a:t> </a:t>
            </a:r>
            <a:r>
              <a:rPr lang="en-AU" sz="1600" dirty="0" smtClean="0">
                <a:solidFill>
                  <a:srgbClr val="000000"/>
                </a:solidFill>
              </a:rPr>
              <a:t>to </a:t>
            </a:r>
            <a:r>
              <a:rPr lang="en-AU" sz="1600" dirty="0" smtClean="0">
                <a:solidFill>
                  <a:srgbClr val="17365D"/>
                </a:solidFill>
              </a:rPr>
              <a:t>demonstrate how despite the initial coldness of the male who “did not love [the persona] living” but who, as a result of her death, “pitied’ her and became more feeling towards the persona. (</a:t>
            </a:r>
            <a:r>
              <a:rPr lang="en-AU" sz="1600" b="1" dirty="0" smtClean="0">
                <a:solidFill>
                  <a:srgbClr val="17365D"/>
                </a:solidFill>
              </a:rPr>
              <a:t>Analyse</a:t>
            </a:r>
            <a:r>
              <a:rPr lang="en-AU" sz="1600" dirty="0" smtClean="0">
                <a:solidFill>
                  <a:srgbClr val="17365D"/>
                </a:solidFill>
              </a:rPr>
              <a:t>) </a:t>
            </a:r>
            <a:r>
              <a:rPr lang="en-AU" sz="1600" dirty="0" smtClean="0">
                <a:solidFill>
                  <a:srgbClr val="943734"/>
                </a:solidFill>
              </a:rPr>
              <a:t>as such it is clear that human emotions are complex. On one end of the spectrum they are cold and unfeeling but on the other, they are “warm” and loving. The male is obviously not in love, but there are complex emotions at work for he still ‘wept’ for the person and ‘pitied’ her; far more “warm” an emotion than not. (</a:t>
            </a:r>
            <a:r>
              <a:rPr lang="en-AU" sz="1600" b="1" dirty="0" smtClean="0">
                <a:solidFill>
                  <a:srgbClr val="943734"/>
                </a:solidFill>
              </a:rPr>
              <a:t>Link</a:t>
            </a:r>
            <a:r>
              <a:rPr lang="en-AU" sz="1600" dirty="0" smtClean="0">
                <a:solidFill>
                  <a:srgbClr val="943734"/>
                </a:solidFill>
              </a:rPr>
              <a:t>)</a:t>
            </a:r>
          </a:p>
          <a:p>
            <a:pPr>
              <a:lnSpc>
                <a:spcPct val="115000"/>
              </a:lnSpc>
              <a:spcBef>
                <a:spcPts val="0"/>
              </a:spcBef>
              <a:spcAft>
                <a:spcPts val="1000"/>
              </a:spcAft>
              <a:buFont typeface="Arial" panose="020B0604020202020204" pitchFamily="34" charset="0"/>
              <a:buNone/>
            </a:pPr>
            <a:endParaRPr lang="en-AU" dirty="0"/>
          </a:p>
        </p:txBody>
      </p:sp>
    </p:spTree>
    <p:extLst>
      <p:ext uri="{BB962C8B-B14F-4D97-AF65-F5344CB8AC3E}">
        <p14:creationId xmlns:p14="http://schemas.microsoft.com/office/powerpoint/2010/main" val="2500566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 Kill A Mockingbird Example"/>
          <p:cNvSpPr>
            <a:spLocks noGrp="1"/>
          </p:cNvSpPr>
          <p:nvPr>
            <p:ph type="title"/>
          </p:nvPr>
        </p:nvSpPr>
        <p:spPr/>
        <p:txBody>
          <a:bodyPr/>
          <a:lstStyle/>
          <a:p>
            <a:r>
              <a:rPr lang="en-AU" cap="none" dirty="0" smtClean="0">
                <a:solidFill>
                  <a:schemeClr val="tx1"/>
                </a:solidFill>
              </a:rPr>
              <a:t>To Kill A Mockingbird Example</a:t>
            </a:r>
            <a:endParaRPr lang="en-AU" cap="none" dirty="0">
              <a:solidFill>
                <a:schemeClr val="tx1"/>
              </a:solidFill>
            </a:endParaRPr>
          </a:p>
        </p:txBody>
      </p:sp>
      <p:sp>
        <p:nvSpPr>
          <p:cNvPr id="3" name="Shape 153" descr="This is a colour coded example of a steal paragraph using 'To Kill a Mockingbird'"/>
          <p:cNvSpPr txBox="1">
            <a:spLocks/>
          </p:cNvSpPr>
          <p:nvPr/>
        </p:nvSpPr>
        <p:spPr>
          <a:xfrm>
            <a:off x="819150" y="1221356"/>
            <a:ext cx="7505700" cy="2107575"/>
          </a:xfrm>
          <a:prstGeom prst="rect">
            <a:avLst/>
          </a:prstGeom>
        </p:spPr>
        <p:txBody>
          <a:bodyPr wrap="square" lIns="91425" tIns="91425" rIns="91425" bIns="91425"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5000"/>
              </a:lnSpc>
              <a:spcBef>
                <a:spcPts val="0"/>
              </a:spcBef>
              <a:spcAft>
                <a:spcPts val="1000"/>
              </a:spcAft>
              <a:buFont typeface="Arial" panose="020B0604020202020204" pitchFamily="34" charset="0"/>
              <a:buNone/>
            </a:pPr>
            <a:r>
              <a:rPr lang="en-AU" sz="1800" dirty="0" smtClean="0">
                <a:solidFill>
                  <a:srgbClr val="000000"/>
                </a:solidFill>
              </a:rPr>
              <a:t>[S] The </a:t>
            </a:r>
            <a:r>
              <a:rPr lang="en-AU" sz="1800" dirty="0" smtClean="0">
                <a:solidFill>
                  <a:srgbClr val="7E2408"/>
                </a:solidFill>
              </a:rPr>
              <a:t>compassion in society explored through the perspective </a:t>
            </a:r>
            <a:r>
              <a:rPr lang="en-AU" sz="1800" dirty="0" smtClean="0">
                <a:solidFill>
                  <a:srgbClr val="000000"/>
                </a:solidFill>
              </a:rPr>
              <a:t>of a child, in “to kill a mockingbird”, highlights the significance we as </a:t>
            </a:r>
            <a:r>
              <a:rPr lang="en-AU" sz="1800" dirty="0" smtClean="0">
                <a:solidFill>
                  <a:srgbClr val="7030A0"/>
                </a:solidFill>
              </a:rPr>
              <a:t>humans have towards developing a resilient mind. (Connects to the question). [T] </a:t>
            </a:r>
            <a:r>
              <a:rPr lang="en-AU" sz="1800" dirty="0" smtClean="0">
                <a:solidFill>
                  <a:srgbClr val="000000"/>
                </a:solidFill>
              </a:rPr>
              <a:t>L</a:t>
            </a:r>
            <a:r>
              <a:rPr lang="en-AU" sz="1800" dirty="0" smtClean="0">
                <a:solidFill>
                  <a:srgbClr val="000000"/>
                </a:solidFill>
              </a:rPr>
              <a:t>ee’s use of </a:t>
            </a:r>
            <a:r>
              <a:rPr lang="en-AU" sz="1800" dirty="0" smtClean="0">
                <a:solidFill>
                  <a:srgbClr val="005024"/>
                </a:solidFill>
              </a:rPr>
              <a:t>the mockingbird motif </a:t>
            </a:r>
            <a:r>
              <a:rPr lang="en-AU" sz="1800" dirty="0" smtClean="0">
                <a:solidFill>
                  <a:srgbClr val="0000FF"/>
                </a:solidFill>
              </a:rPr>
              <a:t>shows the impact of innocence and how little we acknowledge this, which leads to the crushing of this purity and innocence</a:t>
            </a:r>
            <a:r>
              <a:rPr lang="en-AU" sz="1800" dirty="0" smtClean="0">
                <a:solidFill>
                  <a:srgbClr val="000000"/>
                </a:solidFill>
              </a:rPr>
              <a:t> </a:t>
            </a:r>
            <a:r>
              <a:rPr lang="en-AU" sz="1800" dirty="0" smtClean="0">
                <a:solidFill>
                  <a:srgbClr val="005024"/>
                </a:solidFill>
              </a:rPr>
              <a:t>“like shooting a mockingbird”. </a:t>
            </a:r>
            <a:r>
              <a:rPr lang="en-AU" sz="1800" dirty="0" smtClean="0">
                <a:solidFill>
                  <a:srgbClr val="0000FF"/>
                </a:solidFill>
              </a:rPr>
              <a:t>Atticus’ point of view is to teach scout, the young protagonist the importance of not harming innocence and beauty, </a:t>
            </a:r>
            <a:r>
              <a:rPr lang="en-AU" sz="1800" dirty="0" smtClean="0">
                <a:solidFill>
                  <a:srgbClr val="6C5000"/>
                </a:solidFill>
              </a:rPr>
              <a:t>signifying lee’s perspective about society, during a tumultuous contextual period in the united states (context link).</a:t>
            </a:r>
            <a:r>
              <a:rPr lang="en-AU" sz="1800" dirty="0" smtClean="0">
                <a:solidFill>
                  <a:srgbClr val="984806"/>
                </a:solidFill>
              </a:rPr>
              <a:t> </a:t>
            </a:r>
          </a:p>
          <a:p>
            <a:pPr>
              <a:spcBef>
                <a:spcPts val="0"/>
              </a:spcBef>
              <a:buFont typeface="Arial" panose="020B0604020202020204" pitchFamily="34" charset="0"/>
              <a:buNone/>
            </a:pPr>
            <a:endParaRPr lang="en-AU" dirty="0"/>
          </a:p>
        </p:txBody>
      </p:sp>
    </p:spTree>
    <p:extLst>
      <p:ext uri="{BB962C8B-B14F-4D97-AF65-F5344CB8AC3E}">
        <p14:creationId xmlns:p14="http://schemas.microsoft.com/office/powerpoint/2010/main" val="401379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dward Scissorhands Sample"/>
          <p:cNvSpPr>
            <a:spLocks noGrp="1"/>
          </p:cNvSpPr>
          <p:nvPr>
            <p:ph type="title"/>
          </p:nvPr>
        </p:nvSpPr>
        <p:spPr/>
        <p:txBody>
          <a:bodyPr/>
          <a:lstStyle/>
          <a:p>
            <a:r>
              <a:rPr lang="en-AU" cap="none" dirty="0" smtClean="0">
                <a:solidFill>
                  <a:schemeClr val="tx1"/>
                </a:solidFill>
              </a:rPr>
              <a:t>Edward Scissorhands Sample</a:t>
            </a:r>
            <a:endParaRPr lang="en-AU" cap="none" dirty="0">
              <a:solidFill>
                <a:schemeClr val="tx1"/>
              </a:solidFill>
            </a:endParaRPr>
          </a:p>
        </p:txBody>
      </p:sp>
      <p:sp>
        <p:nvSpPr>
          <p:cNvPr id="2" name="Shape 159"/>
          <p:cNvSpPr txBox="1">
            <a:spLocks/>
          </p:cNvSpPr>
          <p:nvPr/>
        </p:nvSpPr>
        <p:spPr>
          <a:xfrm>
            <a:off x="179512" y="1493044"/>
            <a:ext cx="7505700" cy="1836000"/>
          </a:xfrm>
          <a:prstGeom prst="rect">
            <a:avLst/>
          </a:prstGeom>
        </p:spPr>
        <p:txBody>
          <a:bodyPr wrap="square" lIns="91425" tIns="91425" rIns="91425" bIns="91425"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spcBef>
                <a:spcPts val="0"/>
              </a:spcBef>
              <a:buFont typeface="Arial" panose="020B0604020202020204" pitchFamily="34" charset="0"/>
              <a:buNone/>
            </a:pPr>
            <a:r>
              <a:rPr lang="en-AU" sz="2800" dirty="0" smtClean="0">
                <a:solidFill>
                  <a:srgbClr val="000000"/>
                </a:solidFill>
                <a:latin typeface="Arial"/>
                <a:ea typeface="Arial"/>
                <a:cs typeface="Arial"/>
                <a:sym typeface="Arial"/>
              </a:rPr>
              <a:t>[S]</a:t>
            </a:r>
            <a:r>
              <a:rPr lang="en-AU" sz="1600" dirty="0" smtClean="0">
                <a:solidFill>
                  <a:srgbClr val="000000"/>
                </a:solidFill>
                <a:latin typeface="Arial"/>
                <a:ea typeface="Arial"/>
                <a:cs typeface="Arial"/>
                <a:sym typeface="Arial"/>
              </a:rPr>
              <a:t>Those around us can improve who we are and shape our identity. </a:t>
            </a:r>
            <a:r>
              <a:rPr lang="en-AU" sz="2400" dirty="0" smtClean="0">
                <a:solidFill>
                  <a:srgbClr val="000000"/>
                </a:solidFill>
                <a:latin typeface="Arial"/>
                <a:ea typeface="Arial"/>
                <a:cs typeface="Arial"/>
                <a:sym typeface="Arial"/>
              </a:rPr>
              <a:t>[T]</a:t>
            </a:r>
            <a:r>
              <a:rPr lang="en-AU" sz="1600" dirty="0" smtClean="0">
                <a:solidFill>
                  <a:srgbClr val="000000"/>
                </a:solidFill>
                <a:latin typeface="Arial"/>
                <a:ea typeface="Arial"/>
                <a:cs typeface="Arial"/>
                <a:sym typeface="Arial"/>
              </a:rPr>
              <a:t> The dialogue and rhetorical question in,</a:t>
            </a:r>
            <a:r>
              <a:rPr lang="en-AU" sz="2400" dirty="0" smtClean="0">
                <a:solidFill>
                  <a:srgbClr val="000000"/>
                </a:solidFill>
                <a:latin typeface="Arial"/>
                <a:ea typeface="Arial"/>
                <a:cs typeface="Arial"/>
                <a:sym typeface="Arial"/>
              </a:rPr>
              <a:t> [E]</a:t>
            </a:r>
            <a:r>
              <a:rPr lang="en-AU" sz="1600" dirty="0" smtClean="0">
                <a:solidFill>
                  <a:srgbClr val="000000"/>
                </a:solidFill>
                <a:latin typeface="Arial"/>
                <a:ea typeface="Arial"/>
                <a:cs typeface="Arial"/>
                <a:sym typeface="Arial"/>
              </a:rPr>
              <a:t> “Oh Kim, I’m surprised at you, don’t you have any sympathy?</a:t>
            </a:r>
            <a:r>
              <a:rPr lang="en-AU" sz="2400" dirty="0" smtClean="0">
                <a:solidFill>
                  <a:srgbClr val="000000"/>
                </a:solidFill>
                <a:latin typeface="Arial"/>
                <a:ea typeface="Arial"/>
                <a:cs typeface="Arial"/>
                <a:sym typeface="Arial"/>
              </a:rPr>
              <a:t> [</a:t>
            </a:r>
            <a:r>
              <a:rPr lang="en-AU" sz="2400" dirty="0" smtClean="0">
                <a:solidFill>
                  <a:srgbClr val="000000"/>
                </a:solidFill>
                <a:latin typeface="Arial"/>
                <a:ea typeface="Arial"/>
                <a:cs typeface="Arial"/>
                <a:sym typeface="Arial"/>
              </a:rPr>
              <a:t>A]</a:t>
            </a:r>
            <a:r>
              <a:rPr lang="en-AU" sz="1600" dirty="0" smtClean="0">
                <a:solidFill>
                  <a:srgbClr val="000000"/>
                </a:solidFill>
                <a:latin typeface="Arial"/>
                <a:ea typeface="Arial"/>
                <a:cs typeface="Arial"/>
                <a:sym typeface="Arial"/>
              </a:rPr>
              <a:t>Further </a:t>
            </a:r>
            <a:r>
              <a:rPr lang="en-AU" sz="1600" dirty="0" smtClean="0">
                <a:solidFill>
                  <a:srgbClr val="000000"/>
                </a:solidFill>
                <a:latin typeface="Arial"/>
                <a:ea typeface="Arial"/>
                <a:cs typeface="Arial"/>
                <a:sym typeface="Arial"/>
              </a:rPr>
              <a:t>displays Peg’s empathy for those who are innocent, such as Edward.  Her character helps to shape hers and others identity due to her influence.  </a:t>
            </a:r>
            <a:r>
              <a:rPr lang="en-AU" sz="2400" dirty="0" smtClean="0">
                <a:solidFill>
                  <a:srgbClr val="000000"/>
                </a:solidFill>
                <a:latin typeface="Arial"/>
                <a:ea typeface="Arial"/>
                <a:cs typeface="Arial"/>
                <a:sym typeface="Arial"/>
              </a:rPr>
              <a:t>[L]</a:t>
            </a:r>
            <a:r>
              <a:rPr lang="en-AU" sz="1600" dirty="0" smtClean="0">
                <a:solidFill>
                  <a:srgbClr val="000000"/>
                </a:solidFill>
                <a:latin typeface="Arial"/>
                <a:ea typeface="Arial"/>
                <a:cs typeface="Arial"/>
                <a:sym typeface="Arial"/>
              </a:rPr>
              <a:t>Therefore her experiences with Edward further develop her identity. </a:t>
            </a:r>
          </a:p>
          <a:p>
            <a:pPr>
              <a:spcBef>
                <a:spcPts val="0"/>
              </a:spcBef>
              <a:buFont typeface="Arial" panose="020B0604020202020204" pitchFamily="34" charset="0"/>
              <a:buNone/>
            </a:pPr>
            <a:endParaRPr lang="en-AU" dirty="0"/>
          </a:p>
        </p:txBody>
      </p:sp>
    </p:spTree>
    <p:extLst>
      <p:ext uri="{BB962C8B-B14F-4D97-AF65-F5344CB8AC3E}">
        <p14:creationId xmlns:p14="http://schemas.microsoft.com/office/powerpoint/2010/main" val="2168211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Jasper Jones Steal Paragraph"/>
          <p:cNvSpPr>
            <a:spLocks noGrp="1"/>
          </p:cNvSpPr>
          <p:nvPr>
            <p:ph type="title"/>
          </p:nvPr>
        </p:nvSpPr>
        <p:spPr/>
        <p:txBody>
          <a:bodyPr/>
          <a:lstStyle/>
          <a:p>
            <a:r>
              <a:rPr lang="en-AU" cap="none" dirty="0" smtClean="0">
                <a:solidFill>
                  <a:schemeClr val="tx1"/>
                </a:solidFill>
              </a:rPr>
              <a:t>Jasper Jones Steal Paragraph</a:t>
            </a:r>
            <a:endParaRPr lang="en-AU" cap="none" dirty="0">
              <a:solidFill>
                <a:schemeClr val="tx1"/>
              </a:solidFill>
            </a:endParaRPr>
          </a:p>
        </p:txBody>
      </p:sp>
      <p:sp>
        <p:nvSpPr>
          <p:cNvPr id="2" name="Shape 165"/>
          <p:cNvSpPr txBox="1">
            <a:spLocks/>
          </p:cNvSpPr>
          <p:nvPr/>
        </p:nvSpPr>
        <p:spPr>
          <a:xfrm>
            <a:off x="819150" y="1257825"/>
            <a:ext cx="7505700" cy="1836000"/>
          </a:xfrm>
          <a:prstGeom prst="rect">
            <a:avLst/>
          </a:prstGeom>
        </p:spPr>
        <p:txBody>
          <a:bodyPr wrap="square" lIns="91425" tIns="91425" rIns="91425" bIns="91425" anchor="t" anchorCtr="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indent="0">
              <a:spcBef>
                <a:spcPts val="0"/>
              </a:spcBef>
              <a:buFont typeface="Arial" panose="020B0604020202020204" pitchFamily="34" charset="0"/>
              <a:buNone/>
            </a:pPr>
            <a:r>
              <a:rPr lang="en-GB" sz="1800" dirty="0" smtClean="0"/>
              <a:t>The </a:t>
            </a:r>
            <a:r>
              <a:rPr lang="en-GB" sz="1800" u="sng" dirty="0" smtClean="0"/>
              <a:t>Link sentence</a:t>
            </a:r>
            <a:r>
              <a:rPr lang="en-GB" sz="1800" dirty="0" smtClean="0"/>
              <a:t> is missing as the thesis and question are also not evident here. </a:t>
            </a:r>
          </a:p>
          <a:p>
            <a:pPr indent="0">
              <a:spcBef>
                <a:spcPts val="0"/>
              </a:spcBef>
              <a:buFont typeface="Arial" panose="020B0604020202020204" pitchFamily="34" charset="0"/>
              <a:buNone/>
            </a:pPr>
            <a:endParaRPr lang="en-GB" sz="1800" dirty="0" smtClean="0"/>
          </a:p>
          <a:p>
            <a:pPr indent="0">
              <a:spcBef>
                <a:spcPts val="0"/>
              </a:spcBef>
              <a:buFont typeface="Arial" panose="020B0604020202020204" pitchFamily="34" charset="0"/>
              <a:buNone/>
            </a:pPr>
            <a:r>
              <a:rPr lang="en-GB" sz="1800" dirty="0" smtClean="0"/>
              <a:t>[S] Identity can be shaped through the experience you encounter with others. These can have lasting effects and assist you in knowing who you are .[T] Mulvaney’s use of the metatheatrical breaking the fourth wall,  [E]      In [A]      [L]    </a:t>
            </a:r>
          </a:p>
          <a:p>
            <a:pPr indent="0">
              <a:spcBef>
                <a:spcPts val="0"/>
              </a:spcBef>
              <a:buFont typeface="Arial" panose="020B0604020202020204" pitchFamily="34" charset="0"/>
              <a:buNone/>
            </a:pPr>
            <a:r>
              <a:rPr lang="en-GB" sz="1800" dirty="0" smtClean="0"/>
              <a:t> </a:t>
            </a:r>
            <a:endParaRPr lang="en-GB" sz="1800" dirty="0"/>
          </a:p>
        </p:txBody>
      </p:sp>
    </p:spTree>
    <p:extLst>
      <p:ext uri="{BB962C8B-B14F-4D97-AF65-F5344CB8AC3E}">
        <p14:creationId xmlns:p14="http://schemas.microsoft.com/office/powerpoint/2010/main" val="382001536"/>
      </p:ext>
    </p:extLst>
  </p:cSld>
  <p:clrMapOvr>
    <a:masterClrMapping/>
  </p:clrMapOvr>
</p:sld>
</file>

<file path=ppt/theme/theme1.xml><?xml version="1.0" encoding="utf-8"?>
<a:theme xmlns:a="http://schemas.openxmlformats.org/drawingml/2006/main" name="DoE">
  <a:themeElements>
    <a:clrScheme name="Dept of Education">
      <a:dk1>
        <a:sysClr val="windowText" lastClr="000000"/>
      </a:dk1>
      <a:lt1>
        <a:sysClr val="window" lastClr="FFFFFF"/>
      </a:lt1>
      <a:dk2>
        <a:srgbClr val="425968"/>
      </a:dk2>
      <a:lt2>
        <a:srgbClr val="EEECE1"/>
      </a:lt2>
      <a:accent1>
        <a:srgbClr val="00ABC3"/>
      </a:accent1>
      <a:accent2>
        <a:srgbClr val="00B178"/>
      </a:accent2>
      <a:accent3>
        <a:srgbClr val="9ACAEB"/>
      </a:accent3>
      <a:accent4>
        <a:srgbClr val="A87EB1"/>
      </a:accent4>
      <a:accent5>
        <a:srgbClr val="4BACC6"/>
      </a:accent5>
      <a:accent6>
        <a:srgbClr val="FFC623"/>
      </a:accent6>
      <a:hlink>
        <a:srgbClr val="0000FF"/>
      </a:hlink>
      <a:folHlink>
        <a:srgbClr val="800080"/>
      </a:folHlink>
    </a:clrScheme>
    <a:fontScheme name="Dept of Education">
      <a:majorFont>
        <a:latin typeface="Montserrat"/>
        <a:ea typeface=""/>
        <a:cs typeface=""/>
      </a:majorFont>
      <a:minorFont>
        <a:latin typeface="Montserra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oE" id="{08E860C7-DC44-42D5-97DC-8B2A22A76695}" vid="{FB03A350-19DA-474F-9FEF-892448A82DF1}"/>
    </a:ext>
  </a:extLst>
</a:theme>
</file>

<file path=docProps/app.xml><?xml version="1.0" encoding="utf-8"?>
<Properties xmlns="http://schemas.openxmlformats.org/officeDocument/2006/extended-properties" xmlns:vt="http://schemas.openxmlformats.org/officeDocument/2006/docPropsVTypes">
  <Template>DoE</Template>
  <TotalTime>31</TotalTime>
  <Words>600</Words>
  <Application>Microsoft Office PowerPoint</Application>
  <PresentationFormat>On-screen Show (16:9)</PresentationFormat>
  <Paragraphs>23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Courier New</vt:lpstr>
      <vt:lpstr>Montserrat</vt:lpstr>
      <vt:lpstr>Montserrat Light</vt:lpstr>
      <vt:lpstr>Wingdings</vt:lpstr>
      <vt:lpstr>DoE</vt:lpstr>
      <vt:lpstr>Steal Paragraphs</vt:lpstr>
      <vt:lpstr>Steal is an Acronym, That Stands For  </vt:lpstr>
      <vt:lpstr>Samples</vt:lpstr>
      <vt:lpstr>Sample Steal Paragraph</vt:lpstr>
      <vt:lpstr>To Kill A Mockingbird Example</vt:lpstr>
      <vt:lpstr>Edward Scissorhands Sample</vt:lpstr>
      <vt:lpstr>Jasper Jones Steal Paragraph</vt:lpstr>
    </vt:vector>
  </TitlesOfParts>
  <Company>NSW, 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Steal Paragraphs</dc:title>
  <dc:creator>Greene, Prudence</dc:creator>
  <cp:lastModifiedBy>Hastings, Stuart</cp:lastModifiedBy>
  <cp:revision>6</cp:revision>
  <dcterms:created xsi:type="dcterms:W3CDTF">2017-11-02T04:35:50Z</dcterms:created>
  <dcterms:modified xsi:type="dcterms:W3CDTF">2017-11-15T23:21:45Z</dcterms:modified>
</cp:coreProperties>
</file>