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4"/>
  </p:sldMasterIdLst>
  <p:notesMasterIdLst>
    <p:notesMasterId r:id="rId32"/>
  </p:notesMasterIdLst>
  <p:sldIdLst>
    <p:sldId id="256" r:id="rId5"/>
    <p:sldId id="257" r:id="rId6"/>
    <p:sldId id="258" r:id="rId7"/>
    <p:sldId id="259" r:id="rId8"/>
    <p:sldId id="303" r:id="rId9"/>
    <p:sldId id="261" r:id="rId10"/>
    <p:sldId id="263" r:id="rId11"/>
    <p:sldId id="265" r:id="rId12"/>
    <p:sldId id="266" r:id="rId13"/>
    <p:sldId id="267" r:id="rId14"/>
    <p:sldId id="268" r:id="rId15"/>
    <p:sldId id="270" r:id="rId16"/>
    <p:sldId id="271" r:id="rId17"/>
    <p:sldId id="272" r:id="rId18"/>
    <p:sldId id="273" r:id="rId19"/>
    <p:sldId id="275" r:id="rId20"/>
    <p:sldId id="276" r:id="rId21"/>
    <p:sldId id="277" r:id="rId22"/>
    <p:sldId id="278" r:id="rId23"/>
    <p:sldId id="302" r:id="rId24"/>
    <p:sldId id="286" r:id="rId25"/>
    <p:sldId id="287" r:id="rId26"/>
    <p:sldId id="288" r:id="rId27"/>
    <p:sldId id="289" r:id="rId28"/>
    <p:sldId id="293" r:id="rId29"/>
    <p:sldId id="300" r:id="rId30"/>
    <p:sldId id="301" r:id="rId31"/>
  </p:sldIdLst>
  <p:sldSz cx="12192000" cy="6858000"/>
  <p:notesSz cx="6858000" cy="9144000"/>
  <p:embeddedFontLst>
    <p:embeddedFont>
      <p:font typeface="Garamond" panose="02020404030301010803" pitchFamily="18" charset="0"/>
      <p:regular r:id="rId33"/>
      <p:bold r:id="rId34"/>
      <p:italic r:id="rId35"/>
      <p:boldItalic r:id="rId36"/>
    </p:embeddedFont>
    <p:embeddedFont>
      <p:font typeface="Calibri Light" panose="020F0302020204030204" pitchFamily="34" charset="0"/>
      <p:regular r:id="rId37"/>
      <p:italic r:id="rId38"/>
    </p:embeddedFont>
    <p:embeddedFont>
      <p:font typeface="Calibri" panose="020F0502020204030204" pitchFamily="34" charset="0"/>
      <p:regular r:id="rId39"/>
      <p:bold r:id="rId40"/>
      <p:italic r:id="rId41"/>
      <p:bold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15" autoAdjust="0"/>
    <p:restoredTop sz="94660"/>
  </p:normalViewPr>
  <p:slideViewPr>
    <p:cSldViewPr snapToGrid="0">
      <p:cViewPr varScale="1">
        <p:scale>
          <a:sx n="83" d="100"/>
          <a:sy n="83" d="100"/>
        </p:scale>
        <p:origin x="381"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2.fntdata"/><Relationship Id="rId42" Type="http://schemas.openxmlformats.org/officeDocument/2006/relationships/font" Target="fonts/font10.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42a620dcfd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42a620dcfd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3f5d556bd0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3f5d556bd0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3f5d556bd0_2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3f5d556bd0_2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3f5d556bd0_2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3f5d556bd0_2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3f5d556bd0_2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3f5d556bd0_2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f5d556bd0_2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3f5d556bd0_2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3f5d556bd0_2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3f5d556bd0_2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42e568b472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42e568b472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422143131f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422143131f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42ccd526a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42ccd526a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42e568b47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42e568b47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42ccd526ad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42ccd526ad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42a178178a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42a178178a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42a620dcfd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42a620dcfd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42e568b472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 name="Google Shape;467;g42e568b47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42a178178a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42a178178a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42a178178a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42a178178a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42a178178a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42a178178a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42a178178a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42a178178a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42a620dcfd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42a620dcf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AU" smtClean="0"/>
              <a:t>‹#›</a:t>
            </a:fld>
            <a:endParaRPr lang="en-AU"/>
          </a:p>
        </p:txBody>
      </p:sp>
    </p:spTree>
    <p:extLst>
      <p:ext uri="{BB962C8B-B14F-4D97-AF65-F5344CB8AC3E}">
        <p14:creationId xmlns:p14="http://schemas.microsoft.com/office/powerpoint/2010/main" val="3943044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AU" smtClean="0"/>
              <a:t>‹#›</a:t>
            </a:fld>
            <a:endParaRPr lang="en-AU"/>
          </a:p>
        </p:txBody>
      </p:sp>
    </p:spTree>
    <p:extLst>
      <p:ext uri="{BB962C8B-B14F-4D97-AF65-F5344CB8AC3E}">
        <p14:creationId xmlns:p14="http://schemas.microsoft.com/office/powerpoint/2010/main" val="3107287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AU" smtClean="0"/>
              <a:t>‹#›</a:t>
            </a:fld>
            <a:endParaRPr lang="en-AU"/>
          </a:p>
        </p:txBody>
      </p:sp>
    </p:spTree>
    <p:extLst>
      <p:ext uri="{BB962C8B-B14F-4D97-AF65-F5344CB8AC3E}">
        <p14:creationId xmlns:p14="http://schemas.microsoft.com/office/powerpoint/2010/main" val="3871176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AU" smtClean="0"/>
              <a:t>‹#›</a:t>
            </a:fld>
            <a:endParaRPr lang="en-AU"/>
          </a:p>
        </p:txBody>
      </p:sp>
    </p:spTree>
    <p:extLst>
      <p:ext uri="{BB962C8B-B14F-4D97-AF65-F5344CB8AC3E}">
        <p14:creationId xmlns:p14="http://schemas.microsoft.com/office/powerpoint/2010/main" val="2219809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AU" smtClean="0"/>
              <a:t>‹#›</a:t>
            </a:fld>
            <a:endParaRPr lang="en-AU"/>
          </a:p>
        </p:txBody>
      </p:sp>
    </p:spTree>
    <p:extLst>
      <p:ext uri="{BB962C8B-B14F-4D97-AF65-F5344CB8AC3E}">
        <p14:creationId xmlns:p14="http://schemas.microsoft.com/office/powerpoint/2010/main" val="2665841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AU" smtClean="0"/>
              <a:t>‹#›</a:t>
            </a:fld>
            <a:endParaRPr lang="en-AU"/>
          </a:p>
        </p:txBody>
      </p:sp>
    </p:spTree>
    <p:extLst>
      <p:ext uri="{BB962C8B-B14F-4D97-AF65-F5344CB8AC3E}">
        <p14:creationId xmlns:p14="http://schemas.microsoft.com/office/powerpoint/2010/main" val="1184565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AU" smtClean="0"/>
              <a:t>‹#›</a:t>
            </a:fld>
            <a:endParaRPr lang="en-AU"/>
          </a:p>
        </p:txBody>
      </p:sp>
    </p:spTree>
    <p:extLst>
      <p:ext uri="{BB962C8B-B14F-4D97-AF65-F5344CB8AC3E}">
        <p14:creationId xmlns:p14="http://schemas.microsoft.com/office/powerpoint/2010/main" val="3226316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AU" smtClean="0"/>
              <a:t>‹#›</a:t>
            </a:fld>
            <a:endParaRPr lang="en-AU"/>
          </a:p>
        </p:txBody>
      </p:sp>
    </p:spTree>
    <p:extLst>
      <p:ext uri="{BB962C8B-B14F-4D97-AF65-F5344CB8AC3E}">
        <p14:creationId xmlns:p14="http://schemas.microsoft.com/office/powerpoint/2010/main" val="2172287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AU" smtClean="0"/>
              <a:t>‹#›</a:t>
            </a:fld>
            <a:endParaRPr lang="en-AU"/>
          </a:p>
        </p:txBody>
      </p:sp>
    </p:spTree>
    <p:extLst>
      <p:ext uri="{BB962C8B-B14F-4D97-AF65-F5344CB8AC3E}">
        <p14:creationId xmlns:p14="http://schemas.microsoft.com/office/powerpoint/2010/main" val="34247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AU" smtClean="0"/>
              <a:t>‹#›</a:t>
            </a:fld>
            <a:endParaRPr lang="en-AU"/>
          </a:p>
        </p:txBody>
      </p:sp>
    </p:spTree>
    <p:extLst>
      <p:ext uri="{BB962C8B-B14F-4D97-AF65-F5344CB8AC3E}">
        <p14:creationId xmlns:p14="http://schemas.microsoft.com/office/powerpoint/2010/main" val="2709407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AU" smtClean="0"/>
              <a:t>‹#›</a:t>
            </a:fld>
            <a:endParaRPr lang="en-AU"/>
          </a:p>
        </p:txBody>
      </p:sp>
    </p:spTree>
    <p:extLst>
      <p:ext uri="{BB962C8B-B14F-4D97-AF65-F5344CB8AC3E}">
        <p14:creationId xmlns:p14="http://schemas.microsoft.com/office/powerpoint/2010/main" val="323193648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AU" smtClean="0"/>
              <a:t>‹#›</a:t>
            </a:fld>
            <a:endParaRPr lang="en-AU"/>
          </a:p>
        </p:txBody>
      </p:sp>
    </p:spTree>
    <p:extLst>
      <p:ext uri="{BB962C8B-B14F-4D97-AF65-F5344CB8AC3E}">
        <p14:creationId xmlns:p14="http://schemas.microsoft.com/office/powerpoint/2010/main" val="136332221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s://steve-ip.com/vik-muniz-pictures-of-garbage/"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azquotes.com/quote/250820?ref=human-experience"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9"/>
          <p:cNvSpPr txBox="1">
            <a:spLocks noGrp="1"/>
          </p:cNvSpPr>
          <p:nvPr>
            <p:ph type="ctrTitle"/>
          </p:nvPr>
        </p:nvSpPr>
        <p:spPr>
          <a:xfrm>
            <a:off x="3207950" y="1871125"/>
            <a:ext cx="5883600" cy="15156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rgbClr val="262626"/>
              </a:buClr>
              <a:buSzPts val="5400"/>
              <a:buFont typeface="Garamond"/>
              <a:buNone/>
            </a:pPr>
            <a:r>
              <a:rPr lang="en-AU"/>
              <a:t>Texts and Human Experiences</a:t>
            </a:r>
            <a:endParaRPr sz="5400" b="0" i="0" u="none" strike="noStrike" cap="none">
              <a:solidFill>
                <a:srgbClr val="262626"/>
              </a:solidFill>
              <a:latin typeface="Garamond"/>
              <a:ea typeface="Garamond"/>
              <a:cs typeface="Garamond"/>
              <a:sym typeface="Garamond"/>
            </a:endParaRPr>
          </a:p>
        </p:txBody>
      </p:sp>
      <p:sp>
        <p:nvSpPr>
          <p:cNvPr id="152" name="Google Shape;152;p19"/>
          <p:cNvSpPr txBox="1">
            <a:spLocks noGrp="1"/>
          </p:cNvSpPr>
          <p:nvPr>
            <p:ph type="subTitle" idx="1"/>
          </p:nvPr>
        </p:nvSpPr>
        <p:spPr>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accent1"/>
              </a:buClr>
              <a:buSzPts val="2415"/>
              <a:buFont typeface="Arial"/>
              <a:buNone/>
            </a:pPr>
            <a:r>
              <a:rPr lang="en-AU"/>
              <a:t>Common Module</a:t>
            </a:r>
            <a:endParaRPr sz="2100" b="0" i="0" u="none" strike="noStrike" cap="none">
              <a:solidFill>
                <a:schemeClr val="dk1"/>
              </a:solidFill>
              <a:latin typeface="Garamond"/>
              <a:ea typeface="Garamond"/>
              <a:cs typeface="Garamond"/>
              <a:sym typeface="Garamon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0"/>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AU" dirty="0"/>
              <a:t>Thinking about ‘the documentary’...</a:t>
            </a:r>
            <a:endParaRPr dirty="0"/>
          </a:p>
        </p:txBody>
      </p:sp>
      <p:sp>
        <p:nvSpPr>
          <p:cNvPr id="254" name="Google Shape;254;p30"/>
          <p:cNvSpPr txBox="1">
            <a:spLocks noGrp="1"/>
          </p:cNvSpPr>
          <p:nvPr>
            <p:ph idx="1"/>
          </p:nvPr>
        </p:nvSpPr>
        <p:spPr>
          <a:xfrm>
            <a:off x="379394" y="1333849"/>
            <a:ext cx="11474352" cy="3707700"/>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None/>
            </a:pPr>
            <a:r>
              <a:rPr lang="en-AU" sz="2000" dirty="0">
                <a:solidFill>
                  <a:schemeClr val="dk1"/>
                </a:solidFill>
              </a:rPr>
              <a:t>In 1926, the term documentary was coined by John </a:t>
            </a:r>
            <a:r>
              <a:rPr lang="en-AU" sz="2000" dirty="0" err="1">
                <a:solidFill>
                  <a:schemeClr val="dk1"/>
                </a:solidFill>
              </a:rPr>
              <a:t>Greerson</a:t>
            </a:r>
            <a:r>
              <a:rPr lang="en-AU" sz="2000" dirty="0">
                <a:solidFill>
                  <a:schemeClr val="dk1"/>
                </a:solidFill>
              </a:rPr>
              <a:t> who defined documentary as the ‘creative treatment of actuality’.</a:t>
            </a:r>
            <a:endParaRPr sz="2000" dirty="0">
              <a:solidFill>
                <a:schemeClr val="dk1"/>
              </a:solidFill>
            </a:endParaRPr>
          </a:p>
          <a:p>
            <a:pPr marL="0" lvl="0" indent="0" algn="l" rtl="0">
              <a:lnSpc>
                <a:spcPct val="120000"/>
              </a:lnSpc>
              <a:spcBef>
                <a:spcPts val="0"/>
              </a:spcBef>
              <a:spcAft>
                <a:spcPts val="0"/>
              </a:spcAft>
              <a:buClr>
                <a:schemeClr val="dk1"/>
              </a:buClr>
              <a:buSzPts val="1100"/>
              <a:buFont typeface="Arial"/>
              <a:buNone/>
            </a:pPr>
            <a:r>
              <a:rPr lang="en-AU" sz="2000" dirty="0">
                <a:solidFill>
                  <a:schemeClr val="dk1"/>
                </a:solidFill>
              </a:rPr>
              <a:t>Consider the validity of the following statements:</a:t>
            </a:r>
            <a:endParaRPr sz="2000" dirty="0">
              <a:solidFill>
                <a:schemeClr val="dk1"/>
              </a:solidFill>
            </a:endParaRPr>
          </a:p>
          <a:p>
            <a:pPr marL="457200" lvl="0" indent="-330200" algn="l" rtl="0">
              <a:lnSpc>
                <a:spcPct val="120000"/>
              </a:lnSpc>
              <a:spcBef>
                <a:spcPts val="0"/>
              </a:spcBef>
              <a:spcAft>
                <a:spcPts val="0"/>
              </a:spcAft>
              <a:buClr>
                <a:schemeClr val="dk1"/>
              </a:buClr>
              <a:buSzPts val="1600"/>
              <a:buFont typeface="Garamond"/>
              <a:buChar char="●"/>
            </a:pPr>
            <a:r>
              <a:rPr lang="en-AU" sz="2000" dirty="0">
                <a:solidFill>
                  <a:schemeClr val="dk1"/>
                </a:solidFill>
              </a:rPr>
              <a:t>Documentaries often cross between fact and fiction so they aren’t real.</a:t>
            </a:r>
            <a:endParaRPr sz="2000" dirty="0">
              <a:solidFill>
                <a:schemeClr val="dk1"/>
              </a:solidFill>
            </a:endParaRPr>
          </a:p>
          <a:p>
            <a:pPr marL="457200" lvl="0" indent="-330200" algn="l" rtl="0">
              <a:lnSpc>
                <a:spcPct val="120000"/>
              </a:lnSpc>
              <a:spcBef>
                <a:spcPts val="0"/>
              </a:spcBef>
              <a:spcAft>
                <a:spcPts val="0"/>
              </a:spcAft>
              <a:buClr>
                <a:schemeClr val="dk1"/>
              </a:buClr>
              <a:buSzPts val="1600"/>
              <a:buFont typeface="Garamond"/>
              <a:buChar char="●"/>
            </a:pPr>
            <a:r>
              <a:rPr lang="en-AU" sz="2000" dirty="0">
                <a:solidFill>
                  <a:schemeClr val="dk1"/>
                </a:solidFill>
              </a:rPr>
              <a:t>Documentary makers use their skills to manipulate the audience towards their own views.</a:t>
            </a:r>
            <a:endParaRPr sz="2000" dirty="0">
              <a:solidFill>
                <a:schemeClr val="dk1"/>
              </a:solidFill>
            </a:endParaRPr>
          </a:p>
          <a:p>
            <a:pPr marL="457200" lvl="0" indent="-330200" algn="l" rtl="0">
              <a:lnSpc>
                <a:spcPct val="120000"/>
              </a:lnSpc>
              <a:spcBef>
                <a:spcPts val="0"/>
              </a:spcBef>
              <a:spcAft>
                <a:spcPts val="0"/>
              </a:spcAft>
              <a:buClr>
                <a:schemeClr val="dk1"/>
              </a:buClr>
              <a:buSzPts val="1600"/>
              <a:buFont typeface="Garamond"/>
              <a:buChar char="●"/>
            </a:pPr>
            <a:r>
              <a:rPr lang="en-AU" sz="2000" dirty="0">
                <a:solidFill>
                  <a:schemeClr val="dk1"/>
                </a:solidFill>
              </a:rPr>
              <a:t>In a documentary we see only the view of the world that the filmmaker chooses to show.</a:t>
            </a:r>
            <a:endParaRPr sz="2000" dirty="0">
              <a:solidFill>
                <a:schemeClr val="dk1"/>
              </a:solidFill>
            </a:endParaRPr>
          </a:p>
          <a:p>
            <a:pPr marL="457200" lvl="0" indent="-330200" algn="l" rtl="0">
              <a:lnSpc>
                <a:spcPct val="120000"/>
              </a:lnSpc>
              <a:spcBef>
                <a:spcPts val="0"/>
              </a:spcBef>
              <a:spcAft>
                <a:spcPts val="0"/>
              </a:spcAft>
              <a:buClr>
                <a:schemeClr val="dk1"/>
              </a:buClr>
              <a:buSzPts val="1600"/>
              <a:buFont typeface="Garamond"/>
              <a:buChar char="●"/>
            </a:pPr>
            <a:r>
              <a:rPr lang="en-AU" sz="2000" dirty="0">
                <a:solidFill>
                  <a:schemeClr val="dk1"/>
                </a:solidFill>
              </a:rPr>
              <a:t>Documentaries are important ways of understanding social issues and problems and possible solutions.</a:t>
            </a:r>
            <a:endParaRPr sz="2000" dirty="0">
              <a:solidFill>
                <a:schemeClr val="dk1"/>
              </a:solidFill>
            </a:endParaRPr>
          </a:p>
          <a:p>
            <a:pPr marL="457200" lvl="0" indent="-330200" algn="l" rtl="0">
              <a:lnSpc>
                <a:spcPct val="120000"/>
              </a:lnSpc>
              <a:spcBef>
                <a:spcPts val="0"/>
              </a:spcBef>
              <a:spcAft>
                <a:spcPts val="0"/>
              </a:spcAft>
              <a:buClr>
                <a:schemeClr val="dk1"/>
              </a:buClr>
              <a:buSzPts val="1600"/>
              <a:buFont typeface="Garamond"/>
              <a:buChar char="●"/>
            </a:pPr>
            <a:r>
              <a:rPr lang="en-AU" sz="2000" dirty="0">
                <a:solidFill>
                  <a:schemeClr val="dk1"/>
                </a:solidFill>
              </a:rPr>
              <a:t>Documentary is a type of public memory.</a:t>
            </a:r>
            <a:endParaRPr sz="2000" dirty="0">
              <a:solidFill>
                <a:schemeClr val="dk1"/>
              </a:solidFill>
            </a:endParaRPr>
          </a:p>
          <a:p>
            <a:pPr marL="457200" lvl="0" indent="-330200" algn="l" rtl="0">
              <a:lnSpc>
                <a:spcPct val="120000"/>
              </a:lnSpc>
              <a:spcBef>
                <a:spcPts val="0"/>
              </a:spcBef>
              <a:spcAft>
                <a:spcPts val="0"/>
              </a:spcAft>
              <a:buClr>
                <a:schemeClr val="dk1"/>
              </a:buClr>
              <a:buSzPts val="1600"/>
              <a:buFont typeface="Garamond"/>
              <a:buChar char="●"/>
            </a:pPr>
            <a:r>
              <a:rPr lang="en-AU" sz="2000" dirty="0">
                <a:solidFill>
                  <a:schemeClr val="dk1"/>
                </a:solidFill>
              </a:rPr>
              <a:t>Documentary gives an interpretation on historical issues.</a:t>
            </a:r>
            <a:endParaRPr sz="2000" dirty="0">
              <a:solidFill>
                <a:schemeClr val="dk1"/>
              </a:solidFill>
            </a:endParaRPr>
          </a:p>
          <a:p>
            <a:pPr marL="457200" lvl="0" indent="-330200" algn="l" rtl="0">
              <a:lnSpc>
                <a:spcPct val="120000"/>
              </a:lnSpc>
              <a:spcBef>
                <a:spcPts val="0"/>
              </a:spcBef>
              <a:spcAft>
                <a:spcPts val="0"/>
              </a:spcAft>
              <a:buClr>
                <a:schemeClr val="dk1"/>
              </a:buClr>
              <a:buSzPts val="1600"/>
              <a:buFont typeface="Garamond"/>
              <a:buChar char="●"/>
            </a:pPr>
            <a:r>
              <a:rPr lang="en-AU" sz="2000" dirty="0">
                <a:solidFill>
                  <a:schemeClr val="dk1"/>
                </a:solidFill>
              </a:rPr>
              <a:t>Documentary "is unable to give an undistorted purely reflective picture of reality".</a:t>
            </a:r>
            <a:endParaRPr sz="2000" dirty="0">
              <a:solidFill>
                <a:schemeClr val="dk1"/>
              </a:solidFill>
            </a:endParaRPr>
          </a:p>
          <a:p>
            <a:pPr marL="457200" lvl="0" indent="-330200" algn="l" rtl="0">
              <a:lnSpc>
                <a:spcPct val="120000"/>
              </a:lnSpc>
              <a:spcBef>
                <a:spcPts val="0"/>
              </a:spcBef>
              <a:spcAft>
                <a:spcPts val="0"/>
              </a:spcAft>
              <a:buClr>
                <a:schemeClr val="dk1"/>
              </a:buClr>
              <a:buSzPts val="1600"/>
              <a:buFont typeface="Garamond"/>
              <a:buChar char="●"/>
            </a:pPr>
            <a:r>
              <a:rPr lang="en-AU" sz="2000" dirty="0">
                <a:solidFill>
                  <a:schemeClr val="dk1"/>
                </a:solidFill>
              </a:rPr>
              <a:t>A documentary is a creative treatment of actuality.</a:t>
            </a:r>
            <a:endParaRPr sz="2000" dirty="0">
              <a:solidFill>
                <a:schemeClr val="dk1"/>
              </a:solidFill>
            </a:endParaRPr>
          </a:p>
          <a:p>
            <a:pPr marL="457200" lvl="0" indent="-330200" algn="l" rtl="0">
              <a:lnSpc>
                <a:spcPct val="120000"/>
              </a:lnSpc>
              <a:spcBef>
                <a:spcPts val="0"/>
              </a:spcBef>
              <a:spcAft>
                <a:spcPts val="0"/>
              </a:spcAft>
              <a:buClr>
                <a:schemeClr val="dk1"/>
              </a:buClr>
              <a:buSzPts val="1600"/>
              <a:buFont typeface="Garamond"/>
              <a:buChar char="●"/>
            </a:pPr>
            <a:r>
              <a:rPr lang="en-AU" sz="2000" dirty="0">
                <a:solidFill>
                  <a:schemeClr val="dk1"/>
                </a:solidFill>
              </a:rPr>
              <a:t>Documentary presents facts for examination.</a:t>
            </a:r>
            <a:endParaRPr sz="2000" dirty="0">
              <a:solidFill>
                <a:schemeClr val="dk1"/>
              </a:solidFill>
            </a:endParaRPr>
          </a:p>
          <a:p>
            <a:pPr marL="457200" lvl="0" indent="-330200" algn="l" rtl="0">
              <a:lnSpc>
                <a:spcPct val="120000"/>
              </a:lnSpc>
              <a:spcBef>
                <a:spcPts val="0"/>
              </a:spcBef>
              <a:spcAft>
                <a:spcPts val="0"/>
              </a:spcAft>
              <a:buClr>
                <a:schemeClr val="dk1"/>
              </a:buClr>
              <a:buSzPts val="1600"/>
              <a:buFont typeface="Garamond"/>
              <a:buChar char="●"/>
            </a:pPr>
            <a:r>
              <a:rPr lang="en-AU" sz="2000" dirty="0">
                <a:solidFill>
                  <a:schemeClr val="dk1"/>
                </a:solidFill>
              </a:rPr>
              <a:t>Documentary is not ever objective but takes a side.</a:t>
            </a:r>
            <a:endParaRPr sz="2000" dirty="0">
              <a:solidFill>
                <a:schemeClr val="dk1"/>
              </a:solidFill>
            </a:endParaRPr>
          </a:p>
          <a:p>
            <a:pPr marL="457200" lvl="0" indent="-330200" algn="l" rtl="0">
              <a:lnSpc>
                <a:spcPct val="120000"/>
              </a:lnSpc>
              <a:spcBef>
                <a:spcPts val="0"/>
              </a:spcBef>
              <a:spcAft>
                <a:spcPts val="0"/>
              </a:spcAft>
              <a:buClr>
                <a:schemeClr val="dk1"/>
              </a:buClr>
              <a:buSzPts val="1600"/>
              <a:buFont typeface="Garamond"/>
              <a:buChar char="●"/>
            </a:pPr>
            <a:r>
              <a:rPr lang="en-AU" sz="2000" dirty="0">
                <a:solidFill>
                  <a:schemeClr val="dk1"/>
                </a:solidFill>
              </a:rPr>
              <a:t>A documentary film is about factual events.</a:t>
            </a:r>
            <a:endParaRPr sz="20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Times New Roman"/>
              <a:ea typeface="Times New Roman"/>
              <a:cs typeface="Times New Roman"/>
              <a:sym typeface="Times New Roman"/>
            </a:endParaRPr>
          </a:p>
          <a:p>
            <a:pPr marL="0" lvl="0" indent="0" algn="l" rtl="0">
              <a:spcBef>
                <a:spcPts val="480"/>
              </a:spcBef>
              <a:spcAft>
                <a:spcPts val="600"/>
              </a:spcAft>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1"/>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AU"/>
              <a:t>If you were the director...</a:t>
            </a:r>
            <a:endParaRPr/>
          </a:p>
        </p:txBody>
      </p:sp>
      <p:sp>
        <p:nvSpPr>
          <p:cNvPr id="260" name="Google Shape;260;p31"/>
          <p:cNvSpPr txBox="1">
            <a:spLocks noGrp="1"/>
          </p:cNvSpPr>
          <p:nvPr>
            <p:ph idx="1"/>
          </p:nvPr>
        </p:nvSpPr>
        <p:spPr>
          <a:xfrm>
            <a:off x="838200" y="1690688"/>
            <a:ext cx="10180200" cy="4308668"/>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1"/>
              </a:buClr>
              <a:buSzPts val="1100"/>
              <a:buFont typeface="Arial"/>
              <a:buNone/>
            </a:pPr>
            <a:r>
              <a:rPr lang="en-AU" b="1" dirty="0"/>
              <a:t>If a documentary were made of your own life:</a:t>
            </a:r>
            <a:endParaRPr b="1" dirty="0"/>
          </a:p>
          <a:p>
            <a:pPr marL="457200" lvl="1" indent="0">
              <a:lnSpc>
                <a:spcPct val="120000"/>
              </a:lnSpc>
              <a:spcBef>
                <a:spcPts val="0"/>
              </a:spcBef>
              <a:buClr>
                <a:schemeClr val="dk1"/>
              </a:buClr>
              <a:buSzPts val="1100"/>
              <a:buFont typeface="Arial"/>
              <a:buNone/>
            </a:pPr>
            <a:r>
              <a:rPr lang="en-AU" dirty="0"/>
              <a:t>Who would represent you?</a:t>
            </a:r>
            <a:endParaRPr dirty="0"/>
          </a:p>
          <a:p>
            <a:pPr marL="457200" lvl="1" indent="0">
              <a:lnSpc>
                <a:spcPct val="120000"/>
              </a:lnSpc>
              <a:spcBef>
                <a:spcPts val="0"/>
              </a:spcBef>
              <a:buClr>
                <a:schemeClr val="dk1"/>
              </a:buClr>
              <a:buSzPts val="1100"/>
              <a:buFont typeface="Arial"/>
              <a:buNone/>
            </a:pPr>
            <a:r>
              <a:rPr lang="en-AU" dirty="0"/>
              <a:t>Who would they interview?</a:t>
            </a:r>
            <a:endParaRPr dirty="0"/>
          </a:p>
          <a:p>
            <a:pPr marL="457200" lvl="1" indent="0">
              <a:lnSpc>
                <a:spcPct val="120000"/>
              </a:lnSpc>
              <a:spcBef>
                <a:spcPts val="0"/>
              </a:spcBef>
              <a:buClr>
                <a:schemeClr val="dk1"/>
              </a:buClr>
              <a:buSzPts val="1100"/>
              <a:buFont typeface="Arial"/>
              <a:buNone/>
            </a:pPr>
            <a:r>
              <a:rPr lang="en-AU" dirty="0"/>
              <a:t>What might the questions be?</a:t>
            </a:r>
            <a:endParaRPr dirty="0"/>
          </a:p>
          <a:p>
            <a:pPr marL="457200" lvl="1" indent="0">
              <a:lnSpc>
                <a:spcPct val="120000"/>
              </a:lnSpc>
              <a:spcBef>
                <a:spcPts val="0"/>
              </a:spcBef>
              <a:buClr>
                <a:schemeClr val="dk1"/>
              </a:buClr>
              <a:buSzPts val="1100"/>
              <a:buFont typeface="Arial"/>
              <a:buNone/>
            </a:pPr>
            <a:r>
              <a:rPr lang="en-AU" dirty="0"/>
              <a:t>Would evidence be given?</a:t>
            </a:r>
            <a:endParaRPr dirty="0"/>
          </a:p>
          <a:p>
            <a:pPr marL="457200" lvl="1" indent="0">
              <a:lnSpc>
                <a:spcPct val="120000"/>
              </a:lnSpc>
              <a:spcBef>
                <a:spcPts val="0"/>
              </a:spcBef>
              <a:buClr>
                <a:schemeClr val="dk1"/>
              </a:buClr>
              <a:buSzPts val="1100"/>
              <a:buFont typeface="Arial"/>
              <a:buNone/>
            </a:pPr>
            <a:r>
              <a:rPr lang="en-AU" dirty="0"/>
              <a:t>Would it include only thoughts and feeling or only facts?</a:t>
            </a:r>
            <a:endParaRPr dirty="0"/>
          </a:p>
          <a:p>
            <a:pPr marL="457200" lvl="1" indent="0">
              <a:lnSpc>
                <a:spcPct val="120000"/>
              </a:lnSpc>
              <a:spcBef>
                <a:spcPts val="0"/>
              </a:spcBef>
              <a:buClr>
                <a:schemeClr val="dk1"/>
              </a:buClr>
              <a:buSzPts val="1100"/>
              <a:buFont typeface="Arial"/>
              <a:buNone/>
            </a:pPr>
            <a:r>
              <a:rPr lang="en-AU" dirty="0"/>
              <a:t>Would the structure be chronological?</a:t>
            </a:r>
            <a:endParaRPr dirty="0"/>
          </a:p>
          <a:p>
            <a:pPr marL="457200" lvl="1" indent="0">
              <a:lnSpc>
                <a:spcPct val="120000"/>
              </a:lnSpc>
              <a:spcBef>
                <a:spcPts val="0"/>
              </a:spcBef>
              <a:buClr>
                <a:schemeClr val="dk1"/>
              </a:buClr>
              <a:buSzPts val="1100"/>
              <a:buFont typeface="Arial"/>
              <a:buNone/>
            </a:pPr>
            <a:r>
              <a:rPr lang="en-AU" dirty="0"/>
              <a:t>Where would it be filmed?</a:t>
            </a:r>
            <a:endParaRPr dirty="0"/>
          </a:p>
          <a:p>
            <a:pPr marL="0" lvl="0" indent="0" algn="l" rtl="0">
              <a:lnSpc>
                <a:spcPct val="115000"/>
              </a:lnSpc>
              <a:spcBef>
                <a:spcPts val="0"/>
              </a:spcBef>
              <a:spcAft>
                <a:spcPts val="0"/>
              </a:spcAft>
              <a:buClr>
                <a:schemeClr val="dk1"/>
              </a:buClr>
              <a:buSzPts val="1100"/>
              <a:buFont typeface="Arial"/>
              <a:buNone/>
            </a:pPr>
            <a:endParaRPr dirty="0"/>
          </a:p>
          <a:p>
            <a:pPr marL="0" lvl="0" indent="0" algn="l" rtl="0">
              <a:spcBef>
                <a:spcPts val="480"/>
              </a:spcBef>
              <a:spcAft>
                <a:spcPts val="600"/>
              </a:spcAft>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3"/>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AU"/>
              <a:t>Before we view the film...</a:t>
            </a:r>
            <a:endParaRPr/>
          </a:p>
        </p:txBody>
      </p:sp>
      <p:sp>
        <p:nvSpPr>
          <p:cNvPr id="273" name="Google Shape;273;p33"/>
          <p:cNvSpPr txBox="1">
            <a:spLocks noGrp="1"/>
          </p:cNvSpPr>
          <p:nvPr>
            <p:ph idx="1"/>
          </p:nvPr>
        </p:nvSpPr>
        <p:spPr>
          <a:prstGeom prst="rect">
            <a:avLst/>
          </a:prstGeom>
        </p:spPr>
        <p:txBody>
          <a:bodyPr spcFirstLastPara="1" wrap="square" lIns="91425" tIns="45700" rIns="91425" bIns="45700" anchor="t" anchorCtr="0">
            <a:noAutofit/>
          </a:bodyPr>
          <a:lstStyle/>
          <a:p>
            <a:pPr marL="457200" lvl="0" indent="-403860" algn="l" rtl="0">
              <a:lnSpc>
                <a:spcPct val="120000"/>
              </a:lnSpc>
              <a:spcBef>
                <a:spcPts val="0"/>
              </a:spcBef>
              <a:spcAft>
                <a:spcPts val="0"/>
              </a:spcAft>
              <a:buSzPts val="2760"/>
              <a:buChar char="•"/>
            </a:pPr>
            <a:r>
              <a:rPr lang="en-AU"/>
              <a:t>How does your knowledge, or lack of it, affect how you approach watching the film?</a:t>
            </a:r>
            <a:endParaRPr/>
          </a:p>
          <a:p>
            <a:pPr marL="457200" lvl="0" indent="-403860" algn="l" rtl="0">
              <a:lnSpc>
                <a:spcPct val="120000"/>
              </a:lnSpc>
              <a:spcBef>
                <a:spcPts val="0"/>
              </a:spcBef>
              <a:spcAft>
                <a:spcPts val="0"/>
              </a:spcAft>
              <a:buSzPts val="2760"/>
              <a:buChar char="•"/>
            </a:pPr>
            <a:r>
              <a:rPr lang="en-AU"/>
              <a:t>Does the title make you expect a biographical film?</a:t>
            </a:r>
            <a:endParaRPr/>
          </a:p>
          <a:p>
            <a:pPr marL="457200" lvl="0" indent="-403860" algn="l" rtl="0">
              <a:lnSpc>
                <a:spcPct val="120000"/>
              </a:lnSpc>
              <a:spcBef>
                <a:spcPts val="0"/>
              </a:spcBef>
              <a:spcAft>
                <a:spcPts val="0"/>
              </a:spcAft>
              <a:buSzPts val="2760"/>
              <a:buChar char="•"/>
            </a:pPr>
            <a:r>
              <a:rPr lang="en-AU"/>
              <a:t>Have you seen other Brazilian documentaries?</a:t>
            </a:r>
            <a:endParaRPr/>
          </a:p>
          <a:p>
            <a:pPr marL="457200" lvl="0" indent="-403860" algn="l" rtl="0">
              <a:lnSpc>
                <a:spcPct val="120000"/>
              </a:lnSpc>
              <a:spcBef>
                <a:spcPts val="0"/>
              </a:spcBef>
              <a:spcAft>
                <a:spcPts val="0"/>
              </a:spcAft>
              <a:buSzPts val="2760"/>
              <a:buChar char="•"/>
            </a:pPr>
            <a:r>
              <a:rPr lang="en-AU"/>
              <a:t>How important is the role of the interviewer in making a documentary?</a:t>
            </a:r>
            <a:endParaRPr/>
          </a:p>
          <a:p>
            <a:pPr marL="457200" lvl="0" indent="-403860" algn="l" rtl="0">
              <a:lnSpc>
                <a:spcPct val="120000"/>
              </a:lnSpc>
              <a:spcBef>
                <a:spcPts val="0"/>
              </a:spcBef>
              <a:spcAft>
                <a:spcPts val="0"/>
              </a:spcAft>
              <a:buSzPts val="2760"/>
              <a:buChar char="•"/>
            </a:pPr>
            <a:r>
              <a:rPr lang="en-AU"/>
              <a:t>Do you think it would be difficult or easy to meet someone and have them be open and honest with you about their life? Why?</a:t>
            </a: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spcBef>
                <a:spcPts val="480"/>
              </a:spcBef>
              <a:spcAft>
                <a:spcPts val="60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77"/>
        <p:cNvGrpSpPr/>
        <p:nvPr/>
      </p:nvGrpSpPr>
      <p:grpSpPr>
        <a:xfrm>
          <a:off x="0" y="0"/>
          <a:ext cx="0" cy="0"/>
          <a:chOff x="0" y="0"/>
          <a:chExt cx="0" cy="0"/>
        </a:xfrm>
      </p:grpSpPr>
      <p:sp>
        <p:nvSpPr>
          <p:cNvPr id="3" name="Title 2"/>
          <p:cNvSpPr>
            <a:spLocks noGrp="1"/>
          </p:cNvSpPr>
          <p:nvPr>
            <p:ph type="title"/>
          </p:nvPr>
        </p:nvSpPr>
        <p:spPr>
          <a:xfrm>
            <a:off x="72887" y="-102014"/>
            <a:ext cx="10515600" cy="1325563"/>
          </a:xfrm>
        </p:spPr>
        <p:txBody>
          <a:bodyPr/>
          <a:lstStyle/>
          <a:p>
            <a:r>
              <a:rPr lang="en-AU" dirty="0" smtClean="0"/>
              <a:t>Perspectives in the Film</a:t>
            </a:r>
            <a:endParaRPr lang="en-AU" dirty="0"/>
          </a:p>
        </p:txBody>
      </p:sp>
      <p:pic>
        <p:nvPicPr>
          <p:cNvPr id="281" name="Google Shape;281;p34" descr="This visual expands the different perspectives found in the documentary." title="Perspectives in Film Visual"/>
          <p:cNvPicPr preferRelativeResize="0"/>
          <p:nvPr/>
        </p:nvPicPr>
        <p:blipFill rotWithShape="1">
          <a:blip r:embed="rId3">
            <a:alphaModFix/>
          </a:blip>
          <a:srcRect l="16190" t="18253" r="26153" b="8966"/>
          <a:stretch/>
        </p:blipFill>
        <p:spPr>
          <a:xfrm>
            <a:off x="536312" y="1093303"/>
            <a:ext cx="11119376" cy="576469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5"/>
          <p:cNvSpPr txBox="1">
            <a:spLocks noGrp="1"/>
          </p:cNvSpPr>
          <p:nvPr>
            <p:ph type="title"/>
          </p:nvPr>
        </p:nvSpPr>
        <p:spPr>
          <a:xfrm>
            <a:off x="1121900" y="982125"/>
            <a:ext cx="9988500" cy="1303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AU"/>
              <a:t>Researching the COMPOSER- Lucy Walker</a:t>
            </a:r>
            <a:endParaRPr/>
          </a:p>
        </p:txBody>
      </p:sp>
      <p:sp>
        <p:nvSpPr>
          <p:cNvPr id="287" name="Google Shape;287;p35"/>
          <p:cNvSpPr txBox="1">
            <a:spLocks noGrp="1"/>
          </p:cNvSpPr>
          <p:nvPr>
            <p:ph idx="1"/>
          </p:nvPr>
        </p:nvSpPr>
        <p:spPr>
          <a:prstGeom prst="rect">
            <a:avLst/>
          </a:prstGeom>
        </p:spPr>
        <p:txBody>
          <a:bodyPr spcFirstLastPara="1" wrap="square" lIns="91425" tIns="45700" rIns="91425" bIns="45700" anchor="t" anchorCtr="0">
            <a:noAutofit/>
          </a:bodyPr>
          <a:lstStyle/>
          <a:p>
            <a:pPr marL="0" lvl="0" indent="0" algn="l" rtl="0">
              <a:spcBef>
                <a:spcPts val="480"/>
              </a:spcBef>
              <a:spcAft>
                <a:spcPts val="60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6"/>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AU"/>
              <a:t>Researching the artist- Vik Muniz</a:t>
            </a:r>
            <a:endParaRPr/>
          </a:p>
        </p:txBody>
      </p:sp>
      <p:sp>
        <p:nvSpPr>
          <p:cNvPr id="293" name="Google Shape;293;p36"/>
          <p:cNvSpPr txBox="1">
            <a:spLocks noGrp="1"/>
          </p:cNvSpPr>
          <p:nvPr>
            <p:ph idx="1"/>
          </p:nvPr>
        </p:nvSpPr>
        <p:spPr>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1"/>
              </a:buClr>
              <a:buSzPts val="1100"/>
              <a:buFont typeface="Arial"/>
              <a:buNone/>
            </a:pPr>
            <a:r>
              <a:rPr lang="en-AU" dirty="0"/>
              <a:t>In </a:t>
            </a:r>
            <a:r>
              <a:rPr lang="en-AU" dirty="0" smtClean="0"/>
              <a:t>pairs, </a:t>
            </a:r>
            <a:r>
              <a:rPr lang="en-AU" dirty="0"/>
              <a:t>students research Vik Muniz, his personal journey and inspirations. Students aim to collect 10 significant facts or events from the artist’s life.</a:t>
            </a:r>
            <a:endParaRPr dirty="0"/>
          </a:p>
          <a:p>
            <a:pPr marL="0" lvl="0" indent="0" algn="l" rtl="0">
              <a:lnSpc>
                <a:spcPct val="115000"/>
              </a:lnSpc>
              <a:spcBef>
                <a:spcPts val="0"/>
              </a:spcBef>
              <a:spcAft>
                <a:spcPts val="0"/>
              </a:spcAft>
              <a:buClr>
                <a:schemeClr val="dk1"/>
              </a:buClr>
              <a:buSzPts val="1100"/>
              <a:buFont typeface="Arial"/>
              <a:buNone/>
            </a:pPr>
            <a:endParaRPr dirty="0"/>
          </a:p>
          <a:p>
            <a:pPr marL="0" lvl="0" indent="0" algn="l" rtl="0">
              <a:spcBef>
                <a:spcPts val="480"/>
              </a:spcBef>
              <a:spcAft>
                <a:spcPts val="600"/>
              </a:spcAft>
              <a:buNone/>
            </a:pP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8"/>
          <p:cNvSpPr txBox="1">
            <a:spLocks noGrp="1"/>
          </p:cNvSpPr>
          <p:nvPr>
            <p:ph type="title"/>
          </p:nvPr>
        </p:nvSpPr>
        <p:spPr>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AU"/>
              <a:t>Viewing the film</a:t>
            </a:r>
            <a:endParaRPr/>
          </a:p>
        </p:txBody>
      </p:sp>
      <p:sp>
        <p:nvSpPr>
          <p:cNvPr id="305" name="Google Shape;305;p38"/>
          <p:cNvSpPr txBox="1">
            <a:spLocks noGrp="1"/>
          </p:cNvSpPr>
          <p:nvPr>
            <p:ph type="body" idx="1"/>
          </p:nvPr>
        </p:nvSpPr>
        <p:spPr>
          <a:prstGeom prst="rect">
            <a:avLst/>
          </a:prstGeom>
        </p:spPr>
        <p:txBody>
          <a:bodyPr spcFirstLastPara="1" wrap="square" lIns="91425" tIns="45700" rIns="91425" bIns="45700" anchor="t" anchorCtr="0">
            <a:noAutofit/>
          </a:bodyPr>
          <a:lstStyle/>
          <a:p>
            <a:pPr marL="0" lvl="0" indent="0" algn="ctr" rtl="0">
              <a:spcBef>
                <a:spcPts val="480"/>
              </a:spcBef>
              <a:spcAft>
                <a:spcPts val="60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39"/>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AU"/>
              <a:t>Analysing Composition</a:t>
            </a:r>
            <a:endParaRPr/>
          </a:p>
        </p:txBody>
      </p:sp>
      <p:sp>
        <p:nvSpPr>
          <p:cNvPr id="311" name="Google Shape;311;p39"/>
          <p:cNvSpPr txBox="1">
            <a:spLocks noGrp="1"/>
          </p:cNvSpPr>
          <p:nvPr>
            <p:ph idx="1"/>
          </p:nvPr>
        </p:nvSpPr>
        <p:spPr>
          <a:xfrm>
            <a:off x="265176" y="1434412"/>
            <a:ext cx="11393424" cy="3318900"/>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None/>
            </a:pPr>
            <a:r>
              <a:rPr lang="en-AU" b="1" dirty="0"/>
              <a:t>Entering Rio- 10:19-12 minutes- Sample notes</a:t>
            </a:r>
            <a:endParaRPr b="1" dirty="0"/>
          </a:p>
          <a:p>
            <a:pPr marL="914400" lvl="0" indent="-298450" algn="l" rtl="0">
              <a:lnSpc>
                <a:spcPct val="120000"/>
              </a:lnSpc>
              <a:spcBef>
                <a:spcPts val="0"/>
              </a:spcBef>
              <a:spcAft>
                <a:spcPts val="0"/>
              </a:spcAft>
              <a:buClr>
                <a:schemeClr val="dk1"/>
              </a:buClr>
              <a:buSzPts val="1100"/>
              <a:buChar char="●"/>
            </a:pPr>
            <a:r>
              <a:rPr lang="en-AU" dirty="0"/>
              <a:t>Shot of Vik looking out the plane window</a:t>
            </a:r>
            <a:endParaRPr dirty="0"/>
          </a:p>
          <a:p>
            <a:pPr marL="914400" lvl="0" indent="-298450" algn="l" rtl="0">
              <a:lnSpc>
                <a:spcPct val="120000"/>
              </a:lnSpc>
              <a:spcBef>
                <a:spcPts val="0"/>
              </a:spcBef>
              <a:spcAft>
                <a:spcPts val="0"/>
              </a:spcAft>
              <a:buClr>
                <a:schemeClr val="dk1"/>
              </a:buClr>
              <a:buSzPts val="1100"/>
              <a:buChar char="●"/>
            </a:pPr>
            <a:r>
              <a:rPr lang="en-AU" dirty="0"/>
              <a:t>panning aerial shots of favelas</a:t>
            </a:r>
            <a:endParaRPr dirty="0"/>
          </a:p>
          <a:p>
            <a:pPr marL="914400" lvl="0" indent="-298450" algn="l" rtl="0">
              <a:lnSpc>
                <a:spcPct val="120000"/>
              </a:lnSpc>
              <a:spcBef>
                <a:spcPts val="0"/>
              </a:spcBef>
              <a:spcAft>
                <a:spcPts val="0"/>
              </a:spcAft>
              <a:buClr>
                <a:schemeClr val="dk1"/>
              </a:buClr>
              <a:buSzPts val="1100"/>
              <a:buChar char="●"/>
            </a:pPr>
            <a:r>
              <a:rPr lang="en-AU" dirty="0"/>
              <a:t>iconic shots of Christ the Redeemer and Copacabana Beach</a:t>
            </a:r>
            <a:endParaRPr dirty="0"/>
          </a:p>
          <a:p>
            <a:pPr marL="914400" lvl="0" indent="-298450" algn="l" rtl="0">
              <a:lnSpc>
                <a:spcPct val="120000"/>
              </a:lnSpc>
              <a:spcBef>
                <a:spcPts val="0"/>
              </a:spcBef>
              <a:spcAft>
                <a:spcPts val="0"/>
              </a:spcAft>
              <a:buClr>
                <a:schemeClr val="dk1"/>
              </a:buClr>
              <a:buSzPts val="1100"/>
              <a:buChar char="●"/>
            </a:pPr>
            <a:r>
              <a:rPr lang="en-AU" dirty="0"/>
              <a:t>Atmospheric music</a:t>
            </a:r>
            <a:endParaRPr dirty="0"/>
          </a:p>
          <a:p>
            <a:pPr marL="914400" lvl="0" indent="-298450" algn="l" rtl="0">
              <a:lnSpc>
                <a:spcPct val="120000"/>
              </a:lnSpc>
              <a:spcBef>
                <a:spcPts val="0"/>
              </a:spcBef>
              <a:spcAft>
                <a:spcPts val="0"/>
              </a:spcAft>
              <a:buClr>
                <a:schemeClr val="dk1"/>
              </a:buClr>
              <a:buSzPts val="1100"/>
              <a:buChar char="●"/>
            </a:pPr>
            <a:r>
              <a:rPr lang="en-AU" dirty="0"/>
              <a:t>jolted into reality of slums with hand-held footage of the streets, lingering on piles of rubbish</a:t>
            </a:r>
            <a:endParaRPr dirty="0"/>
          </a:p>
          <a:p>
            <a:pPr marL="914400" lvl="0" indent="-298450" algn="l" rtl="0">
              <a:lnSpc>
                <a:spcPct val="120000"/>
              </a:lnSpc>
              <a:spcBef>
                <a:spcPts val="0"/>
              </a:spcBef>
              <a:spcAft>
                <a:spcPts val="0"/>
              </a:spcAft>
              <a:buClr>
                <a:schemeClr val="dk1"/>
              </a:buClr>
              <a:buSzPts val="1100"/>
              <a:buChar char="●"/>
            </a:pPr>
            <a:r>
              <a:rPr lang="en-AU" dirty="0"/>
              <a:t>Walker’s use of titles introduce us to Fabio and </a:t>
            </a:r>
            <a:r>
              <a:rPr lang="en-AU" dirty="0" err="1"/>
              <a:t>Jardim</a:t>
            </a:r>
            <a:r>
              <a:rPr lang="en-AU" dirty="0"/>
              <a:t> </a:t>
            </a:r>
            <a:r>
              <a:rPr lang="en-AU" dirty="0" err="1"/>
              <a:t>Gramacho</a:t>
            </a:r>
            <a:endParaRPr dirty="0"/>
          </a:p>
          <a:p>
            <a:pPr marL="914400" lvl="0" indent="-298450" algn="l" rtl="0">
              <a:lnSpc>
                <a:spcPct val="120000"/>
              </a:lnSpc>
              <a:spcBef>
                <a:spcPts val="0"/>
              </a:spcBef>
              <a:spcAft>
                <a:spcPts val="0"/>
              </a:spcAft>
              <a:buClr>
                <a:schemeClr val="dk1"/>
              </a:buClr>
              <a:buSzPts val="1100"/>
              <a:buChar char="●"/>
            </a:pPr>
            <a:r>
              <a:rPr lang="en-AU" dirty="0"/>
              <a:t>Shot of the entry of </a:t>
            </a:r>
            <a:r>
              <a:rPr lang="en-AU" dirty="0" err="1"/>
              <a:t>Jardim</a:t>
            </a:r>
            <a:r>
              <a:rPr lang="en-AU" dirty="0"/>
              <a:t> </a:t>
            </a:r>
            <a:r>
              <a:rPr lang="en-AU" dirty="0" err="1"/>
              <a:t>Gramacho</a:t>
            </a:r>
            <a:r>
              <a:rPr lang="en-AU" dirty="0"/>
              <a:t>- we will enter with Vik and Fabio</a:t>
            </a:r>
            <a:endParaRPr dirty="0"/>
          </a:p>
          <a:p>
            <a:pPr marL="914400" lvl="0" indent="-298450" algn="l" rtl="0">
              <a:lnSpc>
                <a:spcPct val="120000"/>
              </a:lnSpc>
              <a:spcBef>
                <a:spcPts val="0"/>
              </a:spcBef>
              <a:spcAft>
                <a:spcPts val="0"/>
              </a:spcAft>
              <a:buClr>
                <a:schemeClr val="dk1"/>
              </a:buClr>
              <a:buSzPts val="1100"/>
              <a:buChar char="●"/>
            </a:pPr>
            <a:r>
              <a:rPr lang="en-AU" dirty="0"/>
              <a:t>Aerial shot of </a:t>
            </a:r>
            <a:r>
              <a:rPr lang="en-AU" dirty="0" err="1"/>
              <a:t>Jardim</a:t>
            </a:r>
            <a:r>
              <a:rPr lang="en-AU" dirty="0"/>
              <a:t> </a:t>
            </a:r>
            <a:r>
              <a:rPr lang="en-AU" dirty="0" err="1"/>
              <a:t>Gramacho</a:t>
            </a:r>
            <a:r>
              <a:rPr lang="en-AU" dirty="0"/>
              <a:t> shows viewers the scale of the site</a:t>
            </a:r>
            <a:endParaRPr dirty="0"/>
          </a:p>
          <a:p>
            <a:pPr marL="0" lvl="0" indent="0" algn="l" rtl="0">
              <a:lnSpc>
                <a:spcPct val="115000"/>
              </a:lnSpc>
              <a:spcBef>
                <a:spcPts val="0"/>
              </a:spcBef>
              <a:spcAft>
                <a:spcPts val="0"/>
              </a:spcAft>
              <a:buClr>
                <a:schemeClr val="dk1"/>
              </a:buClr>
              <a:buSzPts val="1100"/>
              <a:buFont typeface="Arial"/>
              <a:buNone/>
            </a:pPr>
            <a:endParaRPr dirty="0"/>
          </a:p>
          <a:p>
            <a:pPr marL="0" lvl="0" indent="0" algn="l" rtl="0">
              <a:spcBef>
                <a:spcPts val="480"/>
              </a:spcBef>
              <a:spcAft>
                <a:spcPts val="600"/>
              </a:spcAft>
              <a:buNone/>
            </a:pP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40"/>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AU"/>
              <a:t>Analyse the following clips:</a:t>
            </a:r>
            <a:endParaRPr/>
          </a:p>
        </p:txBody>
      </p:sp>
      <p:sp>
        <p:nvSpPr>
          <p:cNvPr id="317" name="Google Shape;317;p40"/>
          <p:cNvSpPr txBox="1">
            <a:spLocks noGrp="1"/>
          </p:cNvSpPr>
          <p:nvPr>
            <p:ph idx="1"/>
          </p:nvPr>
        </p:nvSpPr>
        <p:spPr>
          <a:prstGeom prst="rect">
            <a:avLst/>
          </a:prstGeom>
        </p:spPr>
        <p:txBody>
          <a:bodyPr spcFirstLastPara="1" wrap="square" lIns="91425" tIns="45700" rIns="91425" bIns="45700" anchor="t" anchorCtr="0">
            <a:noAutofit/>
          </a:bodyPr>
          <a:lstStyle/>
          <a:p>
            <a:pPr marL="457200" lvl="0" indent="-298450" algn="l" rtl="0">
              <a:lnSpc>
                <a:spcPct val="100000"/>
              </a:lnSpc>
              <a:spcBef>
                <a:spcPts val="0"/>
              </a:spcBef>
              <a:spcAft>
                <a:spcPts val="0"/>
              </a:spcAft>
              <a:buClr>
                <a:schemeClr val="dk1"/>
              </a:buClr>
              <a:buSzPts val="1100"/>
              <a:buChar char="●"/>
            </a:pPr>
            <a:r>
              <a:rPr lang="en-AU"/>
              <a:t>Entering Jardim Gramacho 12:30- 17:05</a:t>
            </a:r>
            <a:endParaRPr/>
          </a:p>
          <a:p>
            <a:pPr marL="457200" lvl="0" indent="-298450" algn="l" rtl="0">
              <a:lnSpc>
                <a:spcPct val="100000"/>
              </a:lnSpc>
              <a:spcBef>
                <a:spcPts val="0"/>
              </a:spcBef>
              <a:spcAft>
                <a:spcPts val="0"/>
              </a:spcAft>
              <a:buClr>
                <a:schemeClr val="dk1"/>
              </a:buClr>
              <a:buSzPts val="1100"/>
              <a:buChar char="●"/>
            </a:pPr>
            <a:r>
              <a:rPr lang="en-AU"/>
              <a:t>Jardim Gramacho from the sky- 22:10- 23:00</a:t>
            </a:r>
            <a:endParaRPr/>
          </a:p>
          <a:p>
            <a:pPr marL="457200" lvl="0" indent="-298450" algn="l" rtl="0">
              <a:lnSpc>
                <a:spcPct val="100000"/>
              </a:lnSpc>
              <a:spcBef>
                <a:spcPts val="0"/>
              </a:spcBef>
              <a:spcAft>
                <a:spcPts val="0"/>
              </a:spcAft>
              <a:buClr>
                <a:schemeClr val="dk1"/>
              </a:buClr>
              <a:buSzPts val="1100"/>
              <a:buChar char="●"/>
            </a:pPr>
            <a:r>
              <a:rPr lang="en-AU"/>
              <a:t>Waste Land- 49:33- 5:00</a:t>
            </a:r>
            <a:endParaRPr/>
          </a:p>
          <a:p>
            <a:pPr marL="457200" lvl="0" indent="-298450" algn="l" rtl="0">
              <a:lnSpc>
                <a:spcPct val="100000"/>
              </a:lnSpc>
              <a:spcBef>
                <a:spcPts val="0"/>
              </a:spcBef>
              <a:spcAft>
                <a:spcPts val="0"/>
              </a:spcAft>
              <a:buClr>
                <a:schemeClr val="dk1"/>
              </a:buClr>
              <a:buSzPts val="1100"/>
              <a:buChar char="●"/>
            </a:pPr>
            <a:r>
              <a:rPr lang="en-AU"/>
              <a:t>Middle class trash- 50:30- 51:18</a:t>
            </a:r>
            <a:endParaRPr/>
          </a:p>
          <a:p>
            <a:pPr marL="457200" lvl="0" indent="-298450" algn="l" rtl="0">
              <a:lnSpc>
                <a:spcPct val="100000"/>
              </a:lnSpc>
              <a:spcBef>
                <a:spcPts val="0"/>
              </a:spcBef>
              <a:spcAft>
                <a:spcPts val="0"/>
              </a:spcAft>
              <a:buClr>
                <a:schemeClr val="dk1"/>
              </a:buClr>
              <a:buSzPts val="1100"/>
              <a:buChar char="●"/>
            </a:pPr>
            <a:r>
              <a:rPr lang="en-AU"/>
              <a:t>Vik’s museum speech- 52:00- 53:24</a:t>
            </a:r>
            <a:endParaRPr/>
          </a:p>
          <a:p>
            <a:pPr marL="457200" lvl="0" indent="-298450" algn="l" rtl="0">
              <a:lnSpc>
                <a:spcPct val="100000"/>
              </a:lnSpc>
              <a:spcBef>
                <a:spcPts val="0"/>
              </a:spcBef>
              <a:spcAft>
                <a:spcPts val="0"/>
              </a:spcAft>
              <a:buClr>
                <a:schemeClr val="dk1"/>
              </a:buClr>
              <a:buSzPts val="1100"/>
              <a:buChar char="●"/>
            </a:pPr>
            <a:r>
              <a:rPr lang="en-AU"/>
              <a:t>Making the artworks- 53:25- 56:07; 57:18- 59:52; 1:03:14- 1:07:07</a:t>
            </a:r>
            <a:endParaRPr/>
          </a:p>
          <a:p>
            <a:pPr marL="457200" lvl="0" indent="-298450" algn="l" rtl="0">
              <a:lnSpc>
                <a:spcPct val="100000"/>
              </a:lnSpc>
              <a:spcBef>
                <a:spcPts val="0"/>
              </a:spcBef>
              <a:spcAft>
                <a:spcPts val="0"/>
              </a:spcAft>
              <a:buClr>
                <a:schemeClr val="dk1"/>
              </a:buClr>
              <a:buSzPts val="1100"/>
              <a:buChar char="●"/>
            </a:pPr>
            <a:r>
              <a:rPr lang="en-AU"/>
              <a:t>The auction- 1:13:18- 1:15:48</a:t>
            </a:r>
            <a:endParaRPr/>
          </a:p>
          <a:p>
            <a:pPr marL="457200" lvl="0" indent="-298450" algn="l" rtl="0">
              <a:lnSpc>
                <a:spcPct val="100000"/>
              </a:lnSpc>
              <a:spcBef>
                <a:spcPts val="0"/>
              </a:spcBef>
              <a:spcAft>
                <a:spcPts val="0"/>
              </a:spcAft>
              <a:buClr>
                <a:schemeClr val="dk1"/>
              </a:buClr>
              <a:buSzPts val="1100"/>
              <a:buChar char="●"/>
            </a:pPr>
            <a:r>
              <a:rPr lang="en-AU"/>
              <a:t>Reflecting on the project- 1:17:33- 1:18:14</a:t>
            </a:r>
            <a:endParaRPr/>
          </a:p>
          <a:p>
            <a:pPr marL="457200" lvl="0" indent="-298450" algn="l" rtl="0">
              <a:lnSpc>
                <a:spcPct val="100000"/>
              </a:lnSpc>
              <a:spcBef>
                <a:spcPts val="0"/>
              </a:spcBef>
              <a:spcAft>
                <a:spcPts val="0"/>
              </a:spcAft>
              <a:buClr>
                <a:schemeClr val="dk1"/>
              </a:buClr>
              <a:buSzPts val="1100"/>
              <a:buChar char="●"/>
            </a:pPr>
            <a:r>
              <a:rPr lang="en-AU"/>
              <a:t>The Opening- 1:20:45- 1:22:40</a:t>
            </a:r>
            <a:endParaRPr/>
          </a:p>
          <a:p>
            <a:pPr marL="457200" lvl="0" indent="-298450" algn="l" rtl="0">
              <a:lnSpc>
                <a:spcPct val="100000"/>
              </a:lnSpc>
              <a:spcBef>
                <a:spcPts val="0"/>
              </a:spcBef>
              <a:spcAft>
                <a:spcPts val="0"/>
              </a:spcAft>
              <a:buClr>
                <a:schemeClr val="dk1"/>
              </a:buClr>
              <a:buSzPts val="1100"/>
              <a:buChar char="●"/>
            </a:pPr>
            <a:r>
              <a:rPr lang="en-AU"/>
              <a:t>Vik’s revelation- 1:22:41- 1:25:53</a:t>
            </a: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spcBef>
                <a:spcPts val="480"/>
              </a:spcBef>
              <a:spcAft>
                <a:spcPts val="60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1"/>
          <p:cNvSpPr txBox="1">
            <a:spLocks noGrp="1"/>
          </p:cNvSpPr>
          <p:nvPr>
            <p:ph type="title"/>
          </p:nvPr>
        </p:nvSpPr>
        <p:spPr>
          <a:xfrm>
            <a:off x="694690" y="457010"/>
            <a:ext cx="10515600" cy="2852737"/>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AU" dirty="0"/>
              <a:t>The Artworks</a:t>
            </a:r>
            <a:endParaRPr dirty="0"/>
          </a:p>
        </p:txBody>
      </p:sp>
      <p:sp>
        <p:nvSpPr>
          <p:cNvPr id="323" name="Google Shape;323;p41"/>
          <p:cNvSpPr txBox="1">
            <a:spLocks noGrp="1"/>
          </p:cNvSpPr>
          <p:nvPr>
            <p:ph type="body" idx="1"/>
          </p:nvPr>
        </p:nvSpPr>
        <p:spPr>
          <a:xfrm>
            <a:off x="804418" y="3245295"/>
            <a:ext cx="10515600" cy="1500187"/>
          </a:xfrm>
          <a:prstGeom prst="rect">
            <a:avLst/>
          </a:prstGeom>
        </p:spPr>
        <p:txBody>
          <a:bodyPr spcFirstLastPara="1" wrap="square" lIns="91425" tIns="45700" rIns="91425" bIns="45700" anchor="t" anchorCtr="0">
            <a:noAutofit/>
          </a:bodyPr>
          <a:lstStyle/>
          <a:p>
            <a:pPr marL="0" lvl="0" indent="0" algn="ctr" rtl="0">
              <a:spcBef>
                <a:spcPts val="480"/>
              </a:spcBef>
              <a:spcAft>
                <a:spcPts val="600"/>
              </a:spcAft>
              <a:buNone/>
            </a:pPr>
            <a:r>
              <a:rPr lang="en-AU" dirty="0"/>
              <a:t>How does intertextuality, allusion and symbolism add significance to the representation of humanity in the film?</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0"/>
          <p:cNvSpPr txBox="1">
            <a:spLocks noGrp="1"/>
          </p:cNvSpPr>
          <p:nvPr>
            <p:ph type="ctrTitle"/>
          </p:nvPr>
        </p:nvSpPr>
        <p:spPr>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rgbClr val="262626"/>
              </a:buClr>
              <a:buSzPts val="4400"/>
              <a:buFont typeface="Garamond"/>
              <a:buNone/>
            </a:pPr>
            <a:r>
              <a:rPr lang="en-AU" sz="4400" b="0" i="0" u="none" strike="noStrike" cap="none">
                <a:solidFill>
                  <a:srgbClr val="262626"/>
                </a:solidFill>
                <a:latin typeface="Garamond"/>
                <a:ea typeface="Garamond"/>
                <a:cs typeface="Garamond"/>
                <a:sym typeface="Garamond"/>
              </a:rPr>
              <a:t>The Rubric</a:t>
            </a:r>
            <a:endParaRPr sz="4400" b="0" i="0" u="none" strike="noStrike" cap="none">
              <a:solidFill>
                <a:srgbClr val="262626"/>
              </a:solidFill>
              <a:latin typeface="Garamond"/>
              <a:ea typeface="Garamond"/>
              <a:cs typeface="Garamond"/>
              <a:sym typeface="Garamond"/>
            </a:endParaRPr>
          </a:p>
        </p:txBody>
      </p:sp>
      <p:sp>
        <p:nvSpPr>
          <p:cNvPr id="158" name="Google Shape;158;p20"/>
          <p:cNvSpPr txBox="1">
            <a:spLocks noGrp="1"/>
          </p:cNvSpPr>
          <p:nvPr>
            <p:ph type="subTitle" idx="1"/>
          </p:nvPr>
        </p:nvSpPr>
        <p:spPr>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accent1"/>
              </a:buClr>
              <a:buSzPts val="2760"/>
              <a:buFont typeface="Arial"/>
              <a:buNone/>
            </a:pPr>
            <a:r>
              <a:rPr lang="en-AU"/>
              <a:t>Common Module: Texts and Human Experience</a:t>
            </a:r>
            <a:endParaRPr sz="2400" b="0" i="0" u="none" strike="noStrike" cap="none">
              <a:solidFill>
                <a:schemeClr val="dk1"/>
              </a:solidFill>
              <a:latin typeface="Garamond"/>
              <a:ea typeface="Garamond"/>
              <a:cs typeface="Garamond"/>
              <a:sym typeface="Garamon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Add Content</a:t>
            </a:r>
            <a:endParaRPr lang="en-AU" dirty="0"/>
          </a:p>
        </p:txBody>
      </p:sp>
      <p:sp>
        <p:nvSpPr>
          <p:cNvPr id="5" name="Content Placeholder 4"/>
          <p:cNvSpPr>
            <a:spLocks noGrp="1"/>
          </p:cNvSpPr>
          <p:nvPr>
            <p:ph idx="1"/>
          </p:nvPr>
        </p:nvSpPr>
        <p:spPr/>
        <p:txBody>
          <a:bodyPr/>
          <a:lstStyle/>
          <a:p>
            <a:pPr marL="0" indent="0">
              <a:buNone/>
            </a:pPr>
            <a:r>
              <a:rPr lang="en-AU" dirty="0" smtClean="0"/>
              <a:t>Teachers can upload images of Muniz’s paintings with the original inspiration. The visuals will assist with the discussion.</a:t>
            </a:r>
          </a:p>
          <a:p>
            <a:pPr marL="0" indent="0">
              <a:buNone/>
            </a:pPr>
            <a:endParaRPr lang="en-AU" dirty="0"/>
          </a:p>
          <a:p>
            <a:pPr marL="0" indent="0">
              <a:buNone/>
            </a:pPr>
            <a:r>
              <a:rPr lang="en-AU" dirty="0" smtClean="0"/>
              <a:t>As well, teachers could use this website: </a:t>
            </a:r>
            <a:r>
              <a:rPr lang="en-AU" dirty="0" smtClean="0">
                <a:hlinkClick r:id="rId2"/>
              </a:rPr>
              <a:t>Vik Muniz – Pictures of Garbage</a:t>
            </a:r>
            <a:endParaRPr lang="en-AU" dirty="0"/>
          </a:p>
        </p:txBody>
      </p:sp>
    </p:spTree>
    <p:extLst>
      <p:ext uri="{BB962C8B-B14F-4D97-AF65-F5344CB8AC3E}">
        <p14:creationId xmlns:p14="http://schemas.microsoft.com/office/powerpoint/2010/main" val="2287239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49"/>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AU" dirty="0"/>
              <a:t>Writing Task</a:t>
            </a:r>
            <a:endParaRPr dirty="0"/>
          </a:p>
        </p:txBody>
      </p:sp>
      <p:sp>
        <p:nvSpPr>
          <p:cNvPr id="386" name="Google Shape;386;p49"/>
          <p:cNvSpPr txBox="1">
            <a:spLocks noGrp="1"/>
          </p:cNvSpPr>
          <p:nvPr>
            <p:ph idx="1"/>
          </p:nvPr>
        </p:nvSpPr>
        <p:spPr>
          <a:xfrm>
            <a:off x="598014" y="1770541"/>
            <a:ext cx="10251000" cy="3620400"/>
          </a:xfrm>
          <a:prstGeom prst="rect">
            <a:avLst/>
          </a:prstGeom>
        </p:spPr>
        <p:txBody>
          <a:bodyPr spcFirstLastPara="1" wrap="square" lIns="91425" tIns="45700" rIns="91425" bIns="45700" anchor="t" anchorCtr="0">
            <a:noAutofit/>
          </a:bodyPr>
          <a:lstStyle/>
          <a:p>
            <a:pPr marL="0" lvl="0" indent="0" algn="l" rtl="0">
              <a:spcBef>
                <a:spcPts val="480"/>
              </a:spcBef>
              <a:spcAft>
                <a:spcPts val="0"/>
              </a:spcAft>
              <a:buNone/>
            </a:pPr>
            <a:r>
              <a:rPr lang="en-AU" sz="2400" dirty="0">
                <a:solidFill>
                  <a:schemeClr val="dk1"/>
                </a:solidFill>
                <a:highlight>
                  <a:srgbClr val="FFFFFF"/>
                </a:highlight>
              </a:rPr>
              <a:t>Consider the following:</a:t>
            </a:r>
            <a:endParaRPr sz="2400" dirty="0">
              <a:solidFill>
                <a:schemeClr val="dk1"/>
              </a:solidFill>
              <a:highlight>
                <a:srgbClr val="FFFFFF"/>
              </a:highlight>
            </a:endParaRPr>
          </a:p>
          <a:p>
            <a:pPr marL="0" lvl="0" indent="0" algn="l" rtl="0">
              <a:spcBef>
                <a:spcPts val="600"/>
              </a:spcBef>
              <a:spcAft>
                <a:spcPts val="0"/>
              </a:spcAft>
              <a:buNone/>
            </a:pPr>
            <a:r>
              <a:rPr lang="en-AU" sz="2400" dirty="0">
                <a:solidFill>
                  <a:schemeClr val="dk1"/>
                </a:solidFill>
                <a:highlight>
                  <a:srgbClr val="FFFFFF"/>
                </a:highlight>
              </a:rPr>
              <a:t>“The pictures Muniz takes are all parodies of famous historical paintings or modern images and provide a 21st century critique of them; </a:t>
            </a:r>
            <a:r>
              <a:rPr lang="en-AU" sz="2400" dirty="0" err="1">
                <a:solidFill>
                  <a:schemeClr val="dk1"/>
                </a:solidFill>
                <a:highlight>
                  <a:srgbClr val="FFFFFF"/>
                </a:highlight>
              </a:rPr>
              <a:t>Sebastiao</a:t>
            </a:r>
            <a:r>
              <a:rPr lang="en-AU" sz="2400" dirty="0">
                <a:solidFill>
                  <a:schemeClr val="dk1"/>
                </a:solidFill>
                <a:highlight>
                  <a:srgbClr val="FFFFFF"/>
                </a:highlight>
              </a:rPr>
              <a:t> </a:t>
            </a:r>
            <a:r>
              <a:rPr lang="en-AU" sz="2400" dirty="0" err="1">
                <a:solidFill>
                  <a:schemeClr val="dk1"/>
                </a:solidFill>
                <a:highlight>
                  <a:srgbClr val="FFFFFF"/>
                </a:highlight>
              </a:rPr>
              <a:t>mimicks</a:t>
            </a:r>
            <a:r>
              <a:rPr lang="en-AU" sz="2400" dirty="0">
                <a:solidFill>
                  <a:schemeClr val="dk1"/>
                </a:solidFill>
                <a:highlight>
                  <a:srgbClr val="FFFFFF"/>
                </a:highlight>
              </a:rPr>
              <a:t> Marat, the French journalist who was killed for his desire for revolution in France, who himself is leading somewhat of a revolution for the rights and welfare of the </a:t>
            </a:r>
            <a:r>
              <a:rPr lang="en-AU" sz="2400" dirty="0" err="1">
                <a:solidFill>
                  <a:schemeClr val="dk1"/>
                </a:solidFill>
                <a:highlight>
                  <a:srgbClr val="FFFFFF"/>
                </a:highlight>
              </a:rPr>
              <a:t>Catadores</a:t>
            </a:r>
            <a:r>
              <a:rPr lang="en-AU" sz="2400" dirty="0">
                <a:solidFill>
                  <a:schemeClr val="dk1"/>
                </a:solidFill>
                <a:highlight>
                  <a:srgbClr val="FFFFFF"/>
                </a:highlight>
              </a:rPr>
              <a:t> in Brazil. </a:t>
            </a:r>
            <a:r>
              <a:rPr lang="en-AU" sz="2400" dirty="0" err="1">
                <a:solidFill>
                  <a:schemeClr val="dk1"/>
                </a:solidFill>
                <a:highlight>
                  <a:srgbClr val="FFFFFF"/>
                </a:highlight>
              </a:rPr>
              <a:t>Suellen</a:t>
            </a:r>
            <a:r>
              <a:rPr lang="en-AU" sz="2400" dirty="0">
                <a:solidFill>
                  <a:schemeClr val="dk1"/>
                </a:solidFill>
                <a:highlight>
                  <a:srgbClr val="FFFFFF"/>
                </a:highlight>
              </a:rPr>
              <a:t> </a:t>
            </a:r>
            <a:r>
              <a:rPr lang="en-AU" sz="2400" dirty="0" err="1">
                <a:solidFill>
                  <a:schemeClr val="dk1"/>
                </a:solidFill>
                <a:highlight>
                  <a:srgbClr val="FFFFFF"/>
                </a:highlight>
              </a:rPr>
              <a:t>mimicks</a:t>
            </a:r>
            <a:r>
              <a:rPr lang="en-AU" sz="2400" dirty="0">
                <a:solidFill>
                  <a:schemeClr val="dk1"/>
                </a:solidFill>
                <a:highlight>
                  <a:srgbClr val="FFFFFF"/>
                </a:highlight>
              </a:rPr>
              <a:t> ‘Madonna’ (Mary) holding the baby Jesus, a sacred painting, as she holds her 2 children born out of wedlock to an absent drug dealing father, on whom she describes she would be ‘screwed if she depended on him’.” </a:t>
            </a:r>
            <a:endParaRPr sz="2400" dirty="0">
              <a:solidFill>
                <a:schemeClr val="dk1"/>
              </a:solidFill>
              <a:highlight>
                <a:srgbClr val="FFFFFF"/>
              </a:highlight>
            </a:endParaRPr>
          </a:p>
          <a:p>
            <a:pPr marL="0" lvl="0" indent="0" algn="l" rtl="0">
              <a:spcBef>
                <a:spcPts val="600"/>
              </a:spcBef>
              <a:spcAft>
                <a:spcPts val="0"/>
              </a:spcAft>
              <a:buNone/>
            </a:pPr>
            <a:endParaRPr sz="1800" dirty="0">
              <a:solidFill>
                <a:schemeClr val="dk1"/>
              </a:solidFill>
              <a:highlight>
                <a:srgbClr val="FFFFFF"/>
              </a:highlight>
            </a:endParaRPr>
          </a:p>
          <a:p>
            <a:pPr marL="0" lvl="0" indent="0" algn="l" rtl="0">
              <a:spcBef>
                <a:spcPts val="600"/>
              </a:spcBef>
              <a:spcAft>
                <a:spcPts val="600"/>
              </a:spcAft>
              <a:buNone/>
            </a:pPr>
            <a:r>
              <a:rPr lang="en-AU" dirty="0">
                <a:solidFill>
                  <a:schemeClr val="dk1"/>
                </a:solidFill>
                <a:highlight>
                  <a:srgbClr val="FFFFFF"/>
                </a:highlight>
              </a:rPr>
              <a:t>Comment on the artworks not mentioned above. Why has Muniz chosen them to parody? What do you think he is saying? </a:t>
            </a:r>
            <a:endParaRPr dirty="0">
              <a:solidFill>
                <a:schemeClr val="dk1"/>
              </a:solidFill>
              <a:highlight>
                <a:srgbClr val="FFFFFF"/>
              </a:high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50"/>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AU"/>
              <a:t>The role of storytelling- </a:t>
            </a:r>
            <a:endParaRPr/>
          </a:p>
          <a:p>
            <a:pPr marL="0" lvl="0" indent="0" algn="ctr" rtl="0">
              <a:spcBef>
                <a:spcPts val="0"/>
              </a:spcBef>
              <a:spcAft>
                <a:spcPts val="0"/>
              </a:spcAft>
              <a:buNone/>
            </a:pPr>
            <a:r>
              <a:rPr lang="en-AU"/>
              <a:t>introducing the subjects of the film</a:t>
            </a:r>
            <a:endParaRPr/>
          </a:p>
        </p:txBody>
      </p:sp>
      <p:sp>
        <p:nvSpPr>
          <p:cNvPr id="392" name="Google Shape;392;p50"/>
          <p:cNvSpPr txBox="1">
            <a:spLocks noGrp="1"/>
          </p:cNvSpPr>
          <p:nvPr>
            <p:ph idx="1"/>
          </p:nvPr>
        </p:nvSpPr>
        <p:spPr>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1"/>
              </a:buClr>
              <a:buSzPts val="1100"/>
              <a:buFont typeface="Arial"/>
              <a:buNone/>
            </a:pPr>
            <a:r>
              <a:rPr lang="en-AU">
                <a:solidFill>
                  <a:schemeClr val="dk1"/>
                </a:solidFill>
              </a:rPr>
              <a:t>How does Walker use storytelling to share the experiences of the participants in her film?</a:t>
            </a:r>
            <a:endParaRPr>
              <a:solidFill>
                <a:schemeClr val="dk1"/>
              </a:solidFill>
            </a:endParaRPr>
          </a:p>
          <a:p>
            <a:pPr marL="0" lvl="0" indent="0" algn="l" rtl="0">
              <a:lnSpc>
                <a:spcPct val="120000"/>
              </a:lnSpc>
              <a:spcBef>
                <a:spcPts val="0"/>
              </a:spcBef>
              <a:spcAft>
                <a:spcPts val="0"/>
              </a:spcAft>
              <a:buClr>
                <a:schemeClr val="dk1"/>
              </a:buClr>
              <a:buSzPts val="1100"/>
              <a:buFont typeface="Arial"/>
              <a:buNone/>
            </a:pPr>
            <a:r>
              <a:rPr lang="en-AU">
                <a:solidFill>
                  <a:schemeClr val="dk1"/>
                </a:solidFill>
              </a:rPr>
              <a:t>View the following introductions to each participant. Comment on:</a:t>
            </a:r>
            <a:endParaRPr>
              <a:solidFill>
                <a:schemeClr val="dk1"/>
              </a:solidFill>
            </a:endParaRPr>
          </a:p>
          <a:p>
            <a:pPr marL="457200" lvl="0" indent="-381000" algn="l" rtl="0">
              <a:lnSpc>
                <a:spcPct val="120000"/>
              </a:lnSpc>
              <a:spcBef>
                <a:spcPts val="0"/>
              </a:spcBef>
              <a:spcAft>
                <a:spcPts val="0"/>
              </a:spcAft>
              <a:buClr>
                <a:schemeClr val="dk1"/>
              </a:buClr>
              <a:buSzPts val="2400"/>
              <a:buFont typeface="Garamond"/>
              <a:buChar char="●"/>
            </a:pPr>
            <a:r>
              <a:rPr lang="en-AU">
                <a:solidFill>
                  <a:schemeClr val="dk1"/>
                </a:solidFill>
              </a:rPr>
              <a:t>their story/background</a:t>
            </a:r>
            <a:endParaRPr>
              <a:solidFill>
                <a:schemeClr val="dk1"/>
              </a:solidFill>
            </a:endParaRPr>
          </a:p>
          <a:p>
            <a:pPr marL="457200" lvl="0" indent="-381000" algn="l" rtl="0">
              <a:lnSpc>
                <a:spcPct val="120000"/>
              </a:lnSpc>
              <a:spcBef>
                <a:spcPts val="0"/>
              </a:spcBef>
              <a:spcAft>
                <a:spcPts val="0"/>
              </a:spcAft>
              <a:buClr>
                <a:schemeClr val="dk1"/>
              </a:buClr>
              <a:buSzPts val="2400"/>
              <a:buFont typeface="Garamond"/>
              <a:buChar char="●"/>
            </a:pPr>
            <a:r>
              <a:rPr lang="en-AU">
                <a:solidFill>
                  <a:schemeClr val="dk1"/>
                </a:solidFill>
              </a:rPr>
              <a:t>their personality</a:t>
            </a:r>
            <a:endParaRPr>
              <a:solidFill>
                <a:schemeClr val="dk1"/>
              </a:solidFill>
            </a:endParaRPr>
          </a:p>
          <a:p>
            <a:pPr marL="457200" lvl="0" indent="-381000" algn="l" rtl="0">
              <a:lnSpc>
                <a:spcPct val="120000"/>
              </a:lnSpc>
              <a:spcBef>
                <a:spcPts val="0"/>
              </a:spcBef>
              <a:spcAft>
                <a:spcPts val="0"/>
              </a:spcAft>
              <a:buClr>
                <a:schemeClr val="dk1"/>
              </a:buClr>
              <a:buSzPts val="2400"/>
              <a:buFont typeface="Garamond"/>
              <a:buChar char="●"/>
            </a:pPr>
            <a:r>
              <a:rPr lang="en-AU">
                <a:solidFill>
                  <a:schemeClr val="dk1"/>
                </a:solidFill>
              </a:rPr>
              <a:t>HOW Walker has filmed them sharing their stories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latin typeface="Arial"/>
              <a:ea typeface="Arial"/>
              <a:cs typeface="Arial"/>
              <a:sym typeface="Arial"/>
            </a:endParaRPr>
          </a:p>
          <a:p>
            <a:pPr marL="0" lvl="0" indent="0" algn="l" rtl="0">
              <a:spcBef>
                <a:spcPts val="480"/>
              </a:spcBef>
              <a:spcAft>
                <a:spcPts val="0"/>
              </a:spcAft>
              <a:buClr>
                <a:schemeClr val="dk1"/>
              </a:buClr>
              <a:buSzPts val="1100"/>
              <a:buFont typeface="Arial"/>
              <a:buNone/>
            </a:pPr>
            <a:r>
              <a:rPr lang="en-AU"/>
              <a:t>Whose story do you most relate to? Why?</a:t>
            </a:r>
            <a:endParaRPr/>
          </a:p>
          <a:p>
            <a:pPr marL="0" lvl="0" indent="0" algn="l" rtl="0">
              <a:spcBef>
                <a:spcPts val="600"/>
              </a:spcBef>
              <a:spcAft>
                <a:spcPts val="60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51"/>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AU" dirty="0"/>
              <a:t>Debate</a:t>
            </a:r>
            <a:endParaRPr dirty="0"/>
          </a:p>
        </p:txBody>
      </p:sp>
      <p:sp>
        <p:nvSpPr>
          <p:cNvPr id="398" name="Google Shape;398;p51"/>
          <p:cNvSpPr txBox="1">
            <a:spLocks noGrp="1"/>
          </p:cNvSpPr>
          <p:nvPr>
            <p:ph idx="1"/>
          </p:nvPr>
        </p:nvSpPr>
        <p:spPr>
          <a:xfrm>
            <a:off x="736182" y="1176181"/>
            <a:ext cx="10370100" cy="5974200"/>
          </a:xfrm>
          <a:prstGeom prst="rect">
            <a:avLst/>
          </a:prstGeom>
        </p:spPr>
        <p:txBody>
          <a:bodyPr spcFirstLastPara="1" wrap="square" lIns="91425" tIns="45700" rIns="91425" bIns="45700" anchor="t" anchorCtr="0">
            <a:noAutofit/>
          </a:bodyPr>
          <a:lstStyle/>
          <a:p>
            <a:pPr marL="0" lvl="0" indent="0" algn="l" rtl="0">
              <a:spcBef>
                <a:spcPts val="480"/>
              </a:spcBef>
              <a:spcAft>
                <a:spcPts val="0"/>
              </a:spcAft>
              <a:buNone/>
            </a:pPr>
            <a:endParaRPr lang="en-AU" sz="2600" dirty="0" smtClean="0"/>
          </a:p>
          <a:p>
            <a:pPr marL="0" lvl="0" indent="0" algn="l" rtl="0">
              <a:spcBef>
                <a:spcPts val="480"/>
              </a:spcBef>
              <a:spcAft>
                <a:spcPts val="0"/>
              </a:spcAft>
              <a:buNone/>
            </a:pPr>
            <a:r>
              <a:rPr lang="en-AU" sz="2600" dirty="0" smtClean="0"/>
              <a:t>Topic</a:t>
            </a:r>
            <a:r>
              <a:rPr lang="en-AU" sz="2600" dirty="0"/>
              <a:t>: </a:t>
            </a:r>
            <a:r>
              <a:rPr lang="en-AU" sz="2600" i="1" dirty="0"/>
              <a:t>By sharing their stories in Walker’s documentary, the artwork participants’ lives were changed forever. </a:t>
            </a:r>
            <a:endParaRPr lang="en-AU" sz="2600" i="1" dirty="0" smtClean="0"/>
          </a:p>
          <a:p>
            <a:pPr marL="0" lvl="0" indent="0" algn="l" rtl="0">
              <a:spcBef>
                <a:spcPts val="480"/>
              </a:spcBef>
              <a:spcAft>
                <a:spcPts val="0"/>
              </a:spcAft>
              <a:buNone/>
            </a:pPr>
            <a:endParaRPr lang="en-AU" sz="2600" i="1" dirty="0"/>
          </a:p>
          <a:p>
            <a:pPr marL="457200" lvl="1" indent="0">
              <a:spcBef>
                <a:spcPts val="480"/>
              </a:spcBef>
              <a:buNone/>
            </a:pPr>
            <a:r>
              <a:rPr lang="en-AU" sz="2600" i="1" dirty="0" smtClean="0"/>
              <a:t>Affirmative</a:t>
            </a:r>
            <a:r>
              <a:rPr lang="en-AU" sz="2600" i="1" dirty="0"/>
              <a:t>: Waste land has significantly changed the participants’ live forever.</a:t>
            </a:r>
            <a:endParaRPr sz="2600" i="1" dirty="0"/>
          </a:p>
          <a:p>
            <a:pPr marL="0" lvl="0" indent="457200" algn="l" rtl="0">
              <a:lnSpc>
                <a:spcPct val="120000"/>
              </a:lnSpc>
              <a:spcBef>
                <a:spcPts val="0"/>
              </a:spcBef>
              <a:spcAft>
                <a:spcPts val="0"/>
              </a:spcAft>
              <a:buNone/>
            </a:pPr>
            <a:r>
              <a:rPr lang="en-AU" sz="2600" i="1" dirty="0"/>
              <a:t>Negative: Waste Land has not significantly changed the participants’ </a:t>
            </a:r>
            <a:r>
              <a:rPr lang="en-AU" sz="2600" i="1" dirty="0" smtClean="0"/>
              <a:t>lives.</a:t>
            </a:r>
            <a:endParaRPr lang="en-AU" sz="2600" i="1" dirty="0"/>
          </a:p>
          <a:p>
            <a:pPr marL="0" lvl="0" indent="457200" algn="l" rtl="0">
              <a:lnSpc>
                <a:spcPct val="120000"/>
              </a:lnSpc>
              <a:spcBef>
                <a:spcPts val="0"/>
              </a:spcBef>
              <a:spcAft>
                <a:spcPts val="0"/>
              </a:spcAft>
              <a:buNone/>
            </a:pPr>
            <a:r>
              <a:rPr lang="en-AU" sz="2600" i="1" dirty="0" smtClean="0"/>
              <a:t>Record </a:t>
            </a:r>
            <a:r>
              <a:rPr lang="en-AU" sz="2600" i="1" dirty="0"/>
              <a:t>your reflections. Did you agree with your ‘side’ of the argument? Why/why not?</a:t>
            </a:r>
            <a:endParaRPr sz="2600" i="1" dirty="0"/>
          </a:p>
          <a:p>
            <a:pPr marL="0" lvl="0" indent="0" algn="l" rtl="0">
              <a:spcBef>
                <a:spcPts val="480"/>
              </a:spcBef>
              <a:spcAft>
                <a:spcPts val="600"/>
              </a:spcAft>
              <a:buNone/>
            </a:pP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52"/>
          <p:cNvSpPr txBox="1">
            <a:spLocks noGrp="1"/>
          </p:cNvSpPr>
          <p:nvPr>
            <p:ph type="ctrTitle"/>
          </p:nvPr>
        </p:nvSpPr>
        <p:spPr>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AU" dirty="0"/>
              <a:t>Related </a:t>
            </a:r>
            <a:r>
              <a:rPr lang="en-AU" dirty="0" smtClean="0"/>
              <a:t>Text</a:t>
            </a:r>
            <a:endParaRPr dirty="0"/>
          </a:p>
        </p:txBody>
      </p:sp>
      <p:sp>
        <p:nvSpPr>
          <p:cNvPr id="404" name="Google Shape;404;p52"/>
          <p:cNvSpPr txBox="1">
            <a:spLocks noGrp="1"/>
          </p:cNvSpPr>
          <p:nvPr>
            <p:ph type="subTitle" idx="1"/>
          </p:nvPr>
        </p:nvSpPr>
        <p:spPr>
          <a:prstGeom prst="rect">
            <a:avLst/>
          </a:prstGeom>
        </p:spPr>
        <p:txBody>
          <a:bodyPr spcFirstLastPara="1" wrap="square" lIns="91425" tIns="45700" rIns="91425" bIns="45700" anchor="t" anchorCtr="0">
            <a:noAutofit/>
          </a:bodyPr>
          <a:lstStyle/>
          <a:p>
            <a:pPr marL="0" lvl="0" indent="0" algn="ctr" rtl="0">
              <a:spcBef>
                <a:spcPts val="420"/>
              </a:spcBef>
              <a:spcAft>
                <a:spcPts val="600"/>
              </a:spcAft>
              <a:buNone/>
            </a:pPr>
            <a:r>
              <a:rPr lang="en-AU" sz="2400" b="1" dirty="0"/>
              <a:t>Standard English</a:t>
            </a:r>
            <a:endParaRPr sz="2400"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56"/>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AU" dirty="0"/>
              <a:t>Literary </a:t>
            </a:r>
            <a:r>
              <a:rPr lang="en-AU" dirty="0" smtClean="0"/>
              <a:t>Devices used in J.K. Rowling’s Speech</a:t>
            </a:r>
            <a:endParaRPr dirty="0"/>
          </a:p>
        </p:txBody>
      </p:sp>
      <p:sp>
        <p:nvSpPr>
          <p:cNvPr id="428" name="Google Shape;428;p56"/>
          <p:cNvSpPr txBox="1">
            <a:spLocks noGrp="1"/>
          </p:cNvSpPr>
          <p:nvPr>
            <p:ph idx="1"/>
          </p:nvPr>
        </p:nvSpPr>
        <p:spPr>
          <a:xfrm>
            <a:off x="1190625" y="1518700"/>
            <a:ext cx="9601200" cy="3518100"/>
          </a:xfrm>
          <a:prstGeom prst="rect">
            <a:avLst/>
          </a:prstGeom>
        </p:spPr>
        <p:txBody>
          <a:bodyPr spcFirstLastPara="1" wrap="square" lIns="91425" tIns="45700" rIns="91425" bIns="45700" anchor="t" anchorCtr="0">
            <a:noAutofit/>
          </a:bodyPr>
          <a:lstStyle/>
          <a:p>
            <a:pPr marL="457200" lvl="0" indent="-403860" algn="l" rtl="0">
              <a:lnSpc>
                <a:spcPct val="138000"/>
              </a:lnSpc>
              <a:spcBef>
                <a:spcPts val="0"/>
              </a:spcBef>
              <a:spcAft>
                <a:spcPts val="0"/>
              </a:spcAft>
              <a:buSzPts val="2760"/>
              <a:buChar char="●"/>
            </a:pPr>
            <a:r>
              <a:rPr lang="en-AU" dirty="0"/>
              <a:t>Honest language style, revealing personal revelations and flaws</a:t>
            </a:r>
            <a:endParaRPr dirty="0"/>
          </a:p>
          <a:p>
            <a:pPr marL="457200" lvl="0" indent="-403860" algn="l" rtl="0">
              <a:lnSpc>
                <a:spcPct val="138000"/>
              </a:lnSpc>
              <a:spcBef>
                <a:spcPts val="0"/>
              </a:spcBef>
              <a:spcAft>
                <a:spcPts val="0"/>
              </a:spcAft>
              <a:buSzPts val="2760"/>
              <a:buChar char="●"/>
            </a:pPr>
            <a:r>
              <a:rPr lang="en-AU" dirty="0"/>
              <a:t>References to classical philosophers- Plutarch, Seneca</a:t>
            </a:r>
            <a:endParaRPr dirty="0"/>
          </a:p>
          <a:p>
            <a:pPr marL="457200" lvl="0" indent="-403860" algn="l" rtl="0">
              <a:lnSpc>
                <a:spcPct val="138000"/>
              </a:lnSpc>
              <a:spcBef>
                <a:spcPts val="0"/>
              </a:spcBef>
              <a:spcAft>
                <a:spcPts val="0"/>
              </a:spcAft>
              <a:buSzPts val="2760"/>
              <a:buChar char="●"/>
            </a:pPr>
            <a:r>
              <a:rPr lang="en-AU" dirty="0"/>
              <a:t>Storytelling/anecdotes to create pathos</a:t>
            </a:r>
            <a:endParaRPr dirty="0"/>
          </a:p>
          <a:p>
            <a:pPr marL="457200" lvl="0" indent="-403860" algn="l" rtl="0">
              <a:lnSpc>
                <a:spcPct val="138000"/>
              </a:lnSpc>
              <a:spcBef>
                <a:spcPts val="0"/>
              </a:spcBef>
              <a:spcAft>
                <a:spcPts val="0"/>
              </a:spcAft>
              <a:buSzPts val="2760"/>
              <a:buChar char="●"/>
            </a:pPr>
            <a:r>
              <a:rPr lang="en-AU" dirty="0"/>
              <a:t>Humour/witticism to connect to audience</a:t>
            </a:r>
            <a:endParaRPr dirty="0"/>
          </a:p>
          <a:p>
            <a:pPr marL="457200" lvl="0" indent="-403860" algn="l" rtl="0">
              <a:lnSpc>
                <a:spcPct val="138000"/>
              </a:lnSpc>
              <a:spcBef>
                <a:spcPts val="0"/>
              </a:spcBef>
              <a:spcAft>
                <a:spcPts val="0"/>
              </a:spcAft>
              <a:buSzPts val="2760"/>
              <a:buChar char="●"/>
            </a:pPr>
            <a:r>
              <a:rPr lang="en-AU" dirty="0"/>
              <a:t>Allusions to Harry Potter sprinkled throughout</a:t>
            </a:r>
            <a:endParaRPr dirty="0"/>
          </a:p>
          <a:p>
            <a:pPr marL="457200" lvl="0" indent="-403860" algn="l" rtl="0">
              <a:lnSpc>
                <a:spcPct val="138000"/>
              </a:lnSpc>
              <a:spcBef>
                <a:spcPts val="0"/>
              </a:spcBef>
              <a:spcAft>
                <a:spcPts val="0"/>
              </a:spcAft>
              <a:buSzPts val="2760"/>
              <a:buChar char="●"/>
            </a:pPr>
            <a:r>
              <a:rPr lang="en-AU" dirty="0"/>
              <a:t>Provocative language style to encourage action</a:t>
            </a:r>
            <a:endParaRPr dirty="0"/>
          </a:p>
          <a:p>
            <a:pPr marL="0" lvl="0" indent="0" algn="l" rtl="0">
              <a:lnSpc>
                <a:spcPct val="115000"/>
              </a:lnSpc>
              <a:spcBef>
                <a:spcPts val="0"/>
              </a:spcBef>
              <a:spcAft>
                <a:spcPts val="0"/>
              </a:spcAft>
              <a:buClr>
                <a:schemeClr val="dk1"/>
              </a:buClr>
              <a:buSzPts val="1100"/>
              <a:buFont typeface="Arial"/>
              <a:buNone/>
            </a:pPr>
            <a:endParaRPr dirty="0"/>
          </a:p>
          <a:p>
            <a:pPr marL="0" lvl="0" indent="0" algn="l" rtl="0">
              <a:spcBef>
                <a:spcPts val="480"/>
              </a:spcBef>
              <a:spcAft>
                <a:spcPts val="600"/>
              </a:spcAft>
              <a:buNone/>
            </a:pP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63"/>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AU"/>
              <a:t>Extended Response Question</a:t>
            </a:r>
            <a:endParaRPr/>
          </a:p>
        </p:txBody>
      </p:sp>
      <p:sp>
        <p:nvSpPr>
          <p:cNvPr id="470" name="Google Shape;470;p63"/>
          <p:cNvSpPr txBox="1">
            <a:spLocks noGrp="1"/>
          </p:cNvSpPr>
          <p:nvPr>
            <p:ph idx="1"/>
          </p:nvPr>
        </p:nvSpPr>
        <p:spPr>
          <a:prstGeom prst="rect">
            <a:avLst/>
          </a:prstGeom>
        </p:spPr>
        <p:txBody>
          <a:bodyPr spcFirstLastPara="1" wrap="square" lIns="91425" tIns="45700" rIns="91425" bIns="45700" anchor="t" anchorCtr="0">
            <a:noAutofit/>
          </a:bodyPr>
          <a:lstStyle/>
          <a:p>
            <a:pPr marL="0" lvl="0" indent="0" algn="l" rtl="0">
              <a:spcBef>
                <a:spcPts val="480"/>
              </a:spcBef>
              <a:spcAft>
                <a:spcPts val="0"/>
              </a:spcAft>
              <a:buClr>
                <a:schemeClr val="dk1"/>
              </a:buClr>
              <a:buSzPts val="1100"/>
              <a:buFont typeface="Arial"/>
              <a:buNone/>
            </a:pPr>
            <a:r>
              <a:rPr lang="en-AU" sz="3000"/>
              <a:t>Eleanor Roosevelt said that “</a:t>
            </a:r>
            <a:r>
              <a:rPr lang="en-AU" sz="3000">
                <a:uFill>
                  <a:noFill/>
                </a:uFill>
                <a:hlinkClick r:id="rId3"/>
              </a:rPr>
              <a:t>People grow through experience if they meet life honestly and courageously. This is how character is built.</a:t>
            </a:r>
            <a:r>
              <a:rPr lang="en-AU" sz="3000"/>
              <a:t>” How have the composers of your prescribed text and one related text shown us individuals that have grown through their experiences?</a:t>
            </a:r>
            <a:endParaRPr sz="3000"/>
          </a:p>
          <a:p>
            <a:pPr marL="0" lvl="0" indent="0" algn="l" rtl="0">
              <a:spcBef>
                <a:spcPts val="600"/>
              </a:spcBef>
              <a:spcAft>
                <a:spcPts val="60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64"/>
          <p:cNvSpPr txBox="1">
            <a:spLocks noGrp="1"/>
          </p:cNvSpPr>
          <p:nvPr>
            <p:ph type="ctrTitle"/>
          </p:nvPr>
        </p:nvSpPr>
        <p:spPr>
          <a:xfrm>
            <a:off x="2611750" y="1871125"/>
            <a:ext cx="7014300" cy="15156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AU"/>
              <a:t>Reflecting on the module</a:t>
            </a:r>
            <a:endParaRPr/>
          </a:p>
        </p:txBody>
      </p:sp>
      <p:sp>
        <p:nvSpPr>
          <p:cNvPr id="476" name="Google Shape;476;p64"/>
          <p:cNvSpPr txBox="1">
            <a:spLocks noGrp="1"/>
          </p:cNvSpPr>
          <p:nvPr>
            <p:ph type="subTitle" idx="1"/>
          </p:nvPr>
        </p:nvSpPr>
        <p:spPr>
          <a:prstGeom prst="rect">
            <a:avLst/>
          </a:prstGeom>
        </p:spPr>
        <p:txBody>
          <a:bodyPr spcFirstLastPara="1" wrap="square" lIns="91425" tIns="45700" rIns="91425" bIns="45700" anchor="t" anchorCtr="0">
            <a:noAutofit/>
          </a:bodyPr>
          <a:lstStyle/>
          <a:p>
            <a:pPr marL="0" lvl="0" indent="0" algn="ctr" rtl="0">
              <a:spcBef>
                <a:spcPts val="420"/>
              </a:spcBef>
              <a:spcAft>
                <a:spcPts val="6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2" name="Title 1"/>
          <p:cNvSpPr>
            <a:spLocks noGrp="1"/>
          </p:cNvSpPr>
          <p:nvPr>
            <p:ph type="title"/>
          </p:nvPr>
        </p:nvSpPr>
        <p:spPr>
          <a:xfrm>
            <a:off x="132521" y="146464"/>
            <a:ext cx="10515600" cy="1325563"/>
          </a:xfrm>
        </p:spPr>
        <p:txBody>
          <a:bodyPr/>
          <a:lstStyle/>
          <a:p>
            <a:r>
              <a:rPr lang="en-AU" dirty="0" smtClean="0"/>
              <a:t>Word Cloud</a:t>
            </a:r>
            <a:endParaRPr lang="en-AU" dirty="0"/>
          </a:p>
        </p:txBody>
      </p:sp>
      <p:pic>
        <p:nvPicPr>
          <p:cNvPr id="163" name="Google Shape;163;p21" descr="This is a word cloud made from the rubric for the Common Module: Texts and Human Experiences." title="Texts and Human Experiences Word Cloud"/>
          <p:cNvPicPr preferRelativeResize="0"/>
          <p:nvPr/>
        </p:nvPicPr>
        <p:blipFill rotWithShape="1">
          <a:blip r:embed="rId3">
            <a:alphaModFix/>
          </a:blip>
          <a:srcRect l="8641" t="20718" r="22389" b="3834"/>
          <a:stretch/>
        </p:blipFill>
        <p:spPr>
          <a:xfrm>
            <a:off x="0" y="0"/>
            <a:ext cx="12192000"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262626"/>
              </a:buClr>
              <a:buSzPts val="4400"/>
              <a:buFont typeface="Garamond"/>
              <a:buNone/>
            </a:pPr>
            <a:r>
              <a:rPr lang="en-AU" sz="4400" b="0" i="0" u="none" strike="noStrike" cap="none">
                <a:solidFill>
                  <a:srgbClr val="262626"/>
                </a:solidFill>
                <a:latin typeface="Garamond"/>
                <a:ea typeface="Garamond"/>
                <a:cs typeface="Garamond"/>
                <a:sym typeface="Garamond"/>
              </a:rPr>
              <a:t>Cloud Tasks</a:t>
            </a:r>
            <a:endParaRPr sz="4400" b="0" i="0" u="none" strike="noStrike" cap="none">
              <a:solidFill>
                <a:srgbClr val="262626"/>
              </a:solidFill>
              <a:latin typeface="Garamond"/>
              <a:ea typeface="Garamond"/>
              <a:cs typeface="Garamond"/>
              <a:sym typeface="Garamond"/>
            </a:endParaRPr>
          </a:p>
        </p:txBody>
      </p:sp>
      <p:sp>
        <p:nvSpPr>
          <p:cNvPr id="169" name="Google Shape;169;p22"/>
          <p:cNvSpPr txBox="1">
            <a:spLocks noGrp="1"/>
          </p:cNvSpPr>
          <p:nvPr>
            <p:ph idx="1"/>
          </p:nvPr>
        </p:nvSpPr>
        <p:spPr>
          <a:xfrm>
            <a:off x="914400" y="2434100"/>
            <a:ext cx="10508700" cy="3830100"/>
          </a:xfrm>
          <a:prstGeom prst="rect">
            <a:avLst/>
          </a:prstGeom>
          <a:noFill/>
          <a:ln>
            <a:noFill/>
          </a:ln>
        </p:spPr>
        <p:txBody>
          <a:bodyPr spcFirstLastPara="1" wrap="square" lIns="91425" tIns="45700" rIns="91425" bIns="45700" anchor="t" anchorCtr="0">
            <a:noAutofit/>
          </a:bodyPr>
          <a:lstStyle/>
          <a:p>
            <a:pPr marL="457200" marR="0" lvl="0" indent="-457200" algn="l" rtl="0">
              <a:lnSpc>
                <a:spcPct val="90000"/>
              </a:lnSpc>
              <a:spcBef>
                <a:spcPts val="0"/>
              </a:spcBef>
              <a:spcAft>
                <a:spcPts val="0"/>
              </a:spcAft>
              <a:buClr>
                <a:schemeClr val="accent1"/>
              </a:buClr>
              <a:buSzPts val="2760"/>
              <a:buFont typeface="Garamond"/>
              <a:buAutoNum type="arabicPeriod"/>
            </a:pPr>
            <a:r>
              <a:rPr lang="en-AU" sz="2400" b="0" i="0" u="none" strike="noStrike" cap="none" dirty="0">
                <a:solidFill>
                  <a:srgbClr val="262626"/>
                </a:solidFill>
                <a:latin typeface="Garamond"/>
                <a:ea typeface="Garamond"/>
                <a:cs typeface="Garamond"/>
                <a:sym typeface="Garamond"/>
              </a:rPr>
              <a:t>Discuss what you think this unit will be about based on the words from the cloud</a:t>
            </a:r>
            <a:endParaRPr sz="2400" b="0" i="0" u="none" strike="noStrike" cap="none" dirty="0">
              <a:solidFill>
                <a:srgbClr val="262626"/>
              </a:solidFill>
              <a:latin typeface="Garamond"/>
              <a:ea typeface="Garamond"/>
              <a:cs typeface="Garamond"/>
              <a:sym typeface="Garamond"/>
            </a:endParaRPr>
          </a:p>
          <a:p>
            <a:pPr marL="457200" marR="0" lvl="0" indent="-457200" algn="l" rtl="0">
              <a:lnSpc>
                <a:spcPct val="90000"/>
              </a:lnSpc>
              <a:spcBef>
                <a:spcPts val="1080"/>
              </a:spcBef>
              <a:spcAft>
                <a:spcPts val="0"/>
              </a:spcAft>
              <a:buClr>
                <a:schemeClr val="accent1"/>
              </a:buClr>
              <a:buSzPts val="2760"/>
              <a:buFont typeface="Garamond"/>
              <a:buAutoNum type="arabicPeriod"/>
            </a:pPr>
            <a:r>
              <a:rPr lang="en-AU" sz="2400" b="0" i="0" u="none" strike="noStrike" cap="none" dirty="0">
                <a:solidFill>
                  <a:srgbClr val="262626"/>
                </a:solidFill>
                <a:latin typeface="Garamond"/>
                <a:ea typeface="Garamond"/>
                <a:cs typeface="Garamond"/>
                <a:sym typeface="Garamond"/>
              </a:rPr>
              <a:t>What are five things you will have to do during this unit? </a:t>
            </a:r>
            <a:r>
              <a:rPr lang="en-AU" sz="2400" b="0" i="0" u="none" strike="noStrike" cap="none" dirty="0" smtClean="0">
                <a:solidFill>
                  <a:srgbClr val="262626"/>
                </a:solidFill>
                <a:latin typeface="Garamond"/>
                <a:ea typeface="Garamond"/>
                <a:cs typeface="Garamond"/>
                <a:sym typeface="Garamond"/>
              </a:rPr>
              <a:t> </a:t>
            </a:r>
            <a:endParaRPr sz="2400" b="0" i="0" u="none" strike="noStrike" cap="none" dirty="0">
              <a:solidFill>
                <a:srgbClr val="262626"/>
              </a:solidFill>
              <a:latin typeface="Garamond"/>
              <a:ea typeface="Garamond"/>
              <a:cs typeface="Garamond"/>
              <a:sym typeface="Garamond"/>
            </a:endParaRPr>
          </a:p>
          <a:p>
            <a:pPr marL="457200" marR="0" lvl="0" indent="-457200" algn="l" rtl="0">
              <a:lnSpc>
                <a:spcPct val="90000"/>
              </a:lnSpc>
              <a:spcBef>
                <a:spcPts val="1080"/>
              </a:spcBef>
              <a:spcAft>
                <a:spcPts val="0"/>
              </a:spcAft>
              <a:buClr>
                <a:schemeClr val="accent1"/>
              </a:buClr>
              <a:buSzPts val="2760"/>
              <a:buFont typeface="Garamond"/>
              <a:buAutoNum type="arabicPeriod"/>
            </a:pPr>
            <a:r>
              <a:rPr lang="en-AU" sz="2400" b="0" i="0" u="none" strike="noStrike" cap="none" dirty="0">
                <a:solidFill>
                  <a:srgbClr val="262626"/>
                </a:solidFill>
                <a:latin typeface="Garamond"/>
                <a:ea typeface="Garamond"/>
                <a:cs typeface="Garamond"/>
                <a:sym typeface="Garamond"/>
              </a:rPr>
              <a:t>Notice three words that may need a definition. Find definitions for these words and discuss them as a group. </a:t>
            </a:r>
            <a:endParaRPr sz="2400" b="0" i="0" u="none" strike="noStrike" cap="none" dirty="0">
              <a:solidFill>
                <a:srgbClr val="262626"/>
              </a:solidFill>
              <a:latin typeface="Garamond"/>
              <a:ea typeface="Garamond"/>
              <a:cs typeface="Garamond"/>
              <a:sym typeface="Garamond"/>
            </a:endParaRPr>
          </a:p>
          <a:p>
            <a:pPr marL="457200" marR="0" lvl="0" indent="-457200" algn="l" rtl="0">
              <a:lnSpc>
                <a:spcPct val="90000"/>
              </a:lnSpc>
              <a:spcBef>
                <a:spcPts val="1080"/>
              </a:spcBef>
              <a:spcAft>
                <a:spcPts val="0"/>
              </a:spcAft>
              <a:buClr>
                <a:schemeClr val="accent1"/>
              </a:buClr>
              <a:buSzPts val="2760"/>
              <a:buFont typeface="Garamond"/>
              <a:buAutoNum type="arabicPeriod"/>
            </a:pPr>
            <a:r>
              <a:rPr lang="en-AU" sz="2400" b="0" i="0" u="none" strike="noStrike" cap="none" dirty="0">
                <a:solidFill>
                  <a:srgbClr val="262626"/>
                </a:solidFill>
                <a:latin typeface="Garamond"/>
                <a:ea typeface="Garamond"/>
                <a:cs typeface="Garamond"/>
                <a:sym typeface="Garamond"/>
              </a:rPr>
              <a:t>Work in groups to come up with a paragraph predicting what this unit will be about, incorporating the words from the cloud. </a:t>
            </a:r>
            <a:endParaRPr sz="2400" b="0" i="0" u="none" strike="noStrike" cap="none" dirty="0">
              <a:solidFill>
                <a:srgbClr val="262626"/>
              </a:solidFill>
              <a:latin typeface="Garamond"/>
              <a:ea typeface="Garamond"/>
              <a:cs typeface="Garamond"/>
              <a:sym typeface="Garamond"/>
            </a:endParaRPr>
          </a:p>
          <a:p>
            <a:pPr marL="457200" marR="0" lvl="0" indent="-457200" algn="l" rtl="0">
              <a:lnSpc>
                <a:spcPct val="90000"/>
              </a:lnSpc>
              <a:spcBef>
                <a:spcPts val="1080"/>
              </a:spcBef>
              <a:spcAft>
                <a:spcPts val="0"/>
              </a:spcAft>
              <a:buClr>
                <a:schemeClr val="accent1"/>
              </a:buClr>
              <a:buSzPts val="2760"/>
              <a:buFont typeface="Garamond"/>
              <a:buAutoNum type="arabicPeriod"/>
            </a:pPr>
            <a:r>
              <a:rPr lang="en-AU" sz="2400" b="0" i="0" u="none" strike="noStrike" cap="none" dirty="0">
                <a:solidFill>
                  <a:srgbClr val="262626"/>
                </a:solidFill>
                <a:latin typeface="Garamond"/>
                <a:ea typeface="Garamond"/>
                <a:cs typeface="Garamond"/>
                <a:sym typeface="Garamond"/>
              </a:rPr>
              <a:t>What do you think you will gain from this unit? Find words from the cloud to help you write your response.</a:t>
            </a:r>
            <a:endParaRPr sz="2400" b="0" i="0" u="none" strike="noStrike" cap="none" dirty="0">
              <a:solidFill>
                <a:srgbClr val="262626"/>
              </a:solidFill>
              <a:latin typeface="Garamond"/>
              <a:ea typeface="Garamond"/>
              <a:cs typeface="Garamond"/>
              <a:sym typeface="Garamond"/>
            </a:endParaRPr>
          </a:p>
          <a:p>
            <a:pPr marL="0" marR="0" lvl="0" indent="0" algn="l" rtl="0">
              <a:lnSpc>
                <a:spcPct val="90000"/>
              </a:lnSpc>
              <a:spcBef>
                <a:spcPts val="1080"/>
              </a:spcBef>
              <a:spcAft>
                <a:spcPts val="0"/>
              </a:spcAft>
              <a:buClr>
                <a:schemeClr val="accent1"/>
              </a:buClr>
              <a:buSzPts val="2760"/>
              <a:buFont typeface="Arial"/>
              <a:buNone/>
            </a:pPr>
            <a:endParaRPr sz="2400" b="0" i="0" u="none" strike="noStrike" cap="none" dirty="0">
              <a:solidFill>
                <a:srgbClr val="262626"/>
              </a:solidFill>
              <a:latin typeface="Garamond"/>
              <a:ea typeface="Garamond"/>
              <a:cs typeface="Garamond"/>
              <a:sym typeface="Garamon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rot="16200000">
            <a:off x="-4595018" y="747056"/>
            <a:ext cx="10515600" cy="1325563"/>
          </a:xfrm>
        </p:spPr>
        <p:txBody>
          <a:bodyPr/>
          <a:lstStyle/>
          <a:p>
            <a:r>
              <a:rPr lang="en-AU" dirty="0" smtClean="0"/>
              <a:t>Mind Map Activity</a:t>
            </a:r>
            <a:endParaRPr lang="en-AU" dirty="0"/>
          </a:p>
        </p:txBody>
      </p:sp>
      <p:pic>
        <p:nvPicPr>
          <p:cNvPr id="4" name="Picture 3" descr="A mind map starter for students to fill in for different aspects of human experiences." title="Human Experiences Mind Map"/>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4266" y="249053"/>
            <a:ext cx="10058400" cy="6496643"/>
          </a:xfrm>
          <a:prstGeom prst="rect">
            <a:avLst/>
          </a:prstGeom>
        </p:spPr>
      </p:pic>
    </p:spTree>
    <p:extLst>
      <p:ext uri="{BB962C8B-B14F-4D97-AF65-F5344CB8AC3E}">
        <p14:creationId xmlns:p14="http://schemas.microsoft.com/office/powerpoint/2010/main" val="225612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262626"/>
              </a:buClr>
              <a:buSzPts val="4400"/>
              <a:buFont typeface="Garamond"/>
              <a:buNone/>
            </a:pPr>
            <a:r>
              <a:rPr lang="en-AU"/>
              <a:t>Writing the human experience</a:t>
            </a:r>
            <a:endParaRPr sz="4400" b="0" i="0" u="none" strike="noStrike" cap="none">
              <a:solidFill>
                <a:srgbClr val="262626"/>
              </a:solidFill>
              <a:latin typeface="Garamond"/>
              <a:ea typeface="Garamond"/>
              <a:cs typeface="Garamond"/>
              <a:sym typeface="Garamond"/>
            </a:endParaRPr>
          </a:p>
        </p:txBody>
      </p:sp>
      <p:sp>
        <p:nvSpPr>
          <p:cNvPr id="217" name="Google Shape;217;p24"/>
          <p:cNvSpPr txBox="1">
            <a:spLocks noGrp="1"/>
          </p:cNvSpPr>
          <p:nvPr>
            <p:ph sz="half" idx="1"/>
          </p:nvPr>
        </p:nvSpPr>
        <p:spPr>
          <a:xfrm>
            <a:off x="690858" y="1690688"/>
            <a:ext cx="10662941" cy="3310200"/>
          </a:xfrm>
          <a:prstGeom prst="rect">
            <a:avLst/>
          </a:prstGeom>
          <a:noFill/>
          <a:ln>
            <a:noFill/>
          </a:ln>
        </p:spPr>
        <p:txBody>
          <a:bodyPr spcFirstLastPara="1" wrap="square" lIns="91425" tIns="45700" rIns="91425" bIns="45700" anchor="t" anchorCtr="0">
            <a:noAutofit/>
          </a:bodyPr>
          <a:lstStyle/>
          <a:p>
            <a:pPr marL="285750" marR="0" lvl="0" indent="-110490" algn="l" rtl="0">
              <a:spcBef>
                <a:spcPts val="0"/>
              </a:spcBef>
              <a:spcAft>
                <a:spcPts val="0"/>
              </a:spcAft>
              <a:buClr>
                <a:schemeClr val="accent1"/>
              </a:buClr>
              <a:buSzPts val="2760"/>
              <a:buFont typeface="Arial"/>
              <a:buNone/>
            </a:pPr>
            <a:r>
              <a:rPr lang="en-AU" dirty="0"/>
              <a:t>Using the item you have chosen, write a short, memoir-style piece </a:t>
            </a:r>
            <a:r>
              <a:rPr lang="en-AU" dirty="0" smtClean="0"/>
              <a:t>of writing </a:t>
            </a:r>
            <a:r>
              <a:rPr lang="en-AU" dirty="0"/>
              <a:t>about a human experience relating to this item. Be sure to explore the emotional consequences of this human experience.</a:t>
            </a:r>
            <a:endParaRPr dirty="0"/>
          </a:p>
          <a:p>
            <a:pPr marL="285750" marR="0" lvl="0" indent="-110490" algn="l" rtl="0">
              <a:spcBef>
                <a:spcPts val="0"/>
              </a:spcBef>
              <a:spcAft>
                <a:spcPts val="0"/>
              </a:spcAft>
              <a:buClr>
                <a:schemeClr val="accent1"/>
              </a:buClr>
              <a:buSzPts val="2760"/>
              <a:buFont typeface="Arial"/>
              <a:buNone/>
            </a:pPr>
            <a:r>
              <a:rPr lang="en-AU" dirty="0"/>
              <a:t> Example: A stolen wallet that contained the only photo of a lost loved one  </a:t>
            </a:r>
            <a:endParaRPr dirty="0"/>
          </a:p>
          <a:p>
            <a:pPr marL="285750" marR="0" lvl="0" indent="-110490" algn="l" rtl="0">
              <a:spcBef>
                <a:spcPts val="0"/>
              </a:spcBef>
              <a:spcAft>
                <a:spcPts val="0"/>
              </a:spcAft>
              <a:buClr>
                <a:schemeClr val="accent1"/>
              </a:buClr>
              <a:buSzPts val="2760"/>
              <a:buFont typeface="Arial"/>
              <a:buNone/>
            </a:pPr>
            <a:endParaRPr dirty="0"/>
          </a:p>
          <a:p>
            <a:pPr marL="285750" marR="0" lvl="0" indent="-110490" algn="l" rtl="0">
              <a:spcBef>
                <a:spcPts val="0"/>
              </a:spcBef>
              <a:spcAft>
                <a:spcPts val="0"/>
              </a:spcAft>
              <a:buClr>
                <a:schemeClr val="accent1"/>
              </a:buClr>
              <a:buSzPts val="2760"/>
              <a:buFont typeface="Arial"/>
              <a:buNone/>
            </a:pPr>
            <a:r>
              <a:rPr lang="en-AU" dirty="0"/>
              <a:t>Write 250-500 words.</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6"/>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AU" dirty="0"/>
              <a:t>Questions to </a:t>
            </a:r>
            <a:r>
              <a:rPr lang="en-AU" dirty="0" smtClean="0"/>
              <a:t>consider – What does it mean to be human?</a:t>
            </a:r>
            <a:endParaRPr dirty="0"/>
          </a:p>
        </p:txBody>
      </p:sp>
      <p:sp>
        <p:nvSpPr>
          <p:cNvPr id="230" name="Google Shape;230;p26"/>
          <p:cNvSpPr txBox="1">
            <a:spLocks noGrp="1"/>
          </p:cNvSpPr>
          <p:nvPr>
            <p:ph idx="1"/>
          </p:nvPr>
        </p:nvSpPr>
        <p:spPr>
          <a:prstGeom prst="rect">
            <a:avLst/>
          </a:prstGeom>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1100"/>
              <a:buFont typeface="Arial"/>
              <a:buNone/>
            </a:pPr>
            <a:r>
              <a:rPr lang="en-AU">
                <a:solidFill>
                  <a:schemeClr val="dk1"/>
                </a:solidFill>
              </a:rPr>
              <a:t>1. What does it mean to be human? </a:t>
            </a:r>
            <a:endParaRPr>
              <a:solidFill>
                <a:schemeClr val="dk1"/>
              </a:solidFill>
            </a:endParaRPr>
          </a:p>
          <a:p>
            <a:pPr marL="0" lvl="0" indent="0" algn="just" rtl="0">
              <a:spcBef>
                <a:spcPts val="0"/>
              </a:spcBef>
              <a:spcAft>
                <a:spcPts val="0"/>
              </a:spcAft>
              <a:buClr>
                <a:schemeClr val="dk1"/>
              </a:buClr>
              <a:buSzPts val="1100"/>
              <a:buFont typeface="Arial"/>
              <a:buNone/>
            </a:pPr>
            <a:r>
              <a:rPr lang="en-AU">
                <a:solidFill>
                  <a:schemeClr val="dk1"/>
                </a:solidFill>
              </a:rPr>
              <a:t>2. What are the key factors that shape our experiences individually and collectively as humans? </a:t>
            </a:r>
            <a:endParaRPr>
              <a:solidFill>
                <a:schemeClr val="dk1"/>
              </a:solidFill>
            </a:endParaRPr>
          </a:p>
          <a:p>
            <a:pPr marL="0" lvl="0" indent="0" algn="just" rtl="0">
              <a:spcBef>
                <a:spcPts val="0"/>
              </a:spcBef>
              <a:spcAft>
                <a:spcPts val="0"/>
              </a:spcAft>
              <a:buClr>
                <a:schemeClr val="dk1"/>
              </a:buClr>
              <a:buSzPts val="1100"/>
              <a:buFont typeface="Arial"/>
              <a:buNone/>
            </a:pPr>
            <a:r>
              <a:rPr lang="en-AU">
                <a:solidFill>
                  <a:schemeClr val="dk1"/>
                </a:solidFill>
              </a:rPr>
              <a:t>3. What are Sanchez’s key messages about what makes a difference to our experiences? </a:t>
            </a:r>
            <a:endParaRPr>
              <a:solidFill>
                <a:schemeClr val="dk1"/>
              </a:solidFill>
            </a:endParaRPr>
          </a:p>
          <a:p>
            <a:pPr marL="0" lvl="0" indent="0" algn="just" rtl="0">
              <a:spcBef>
                <a:spcPts val="0"/>
              </a:spcBef>
              <a:spcAft>
                <a:spcPts val="0"/>
              </a:spcAft>
              <a:buClr>
                <a:schemeClr val="dk1"/>
              </a:buClr>
              <a:buSzPts val="1100"/>
              <a:buFont typeface="Arial"/>
              <a:buNone/>
            </a:pPr>
            <a:r>
              <a:rPr lang="en-AU">
                <a:solidFill>
                  <a:schemeClr val="dk1"/>
                </a:solidFill>
              </a:rPr>
              <a:t>4. How does she use language and delivery to convey her key messages? Identify four key language features and three ways that she engages an audience through delivery, such as pace, pause and intonation. </a:t>
            </a:r>
            <a:endParaRPr>
              <a:solidFill>
                <a:schemeClr val="dk1"/>
              </a:solidFill>
            </a:endParaRPr>
          </a:p>
          <a:p>
            <a:pPr marL="0" lvl="0" indent="0" algn="just" rtl="0">
              <a:spcBef>
                <a:spcPts val="0"/>
              </a:spcBef>
              <a:spcAft>
                <a:spcPts val="0"/>
              </a:spcAft>
              <a:buClr>
                <a:schemeClr val="dk1"/>
              </a:buClr>
              <a:buSzPts val="1100"/>
              <a:buFont typeface="Arial"/>
              <a:buNone/>
            </a:pPr>
            <a:r>
              <a:rPr lang="en-AU">
                <a:solidFill>
                  <a:schemeClr val="dk1"/>
                </a:solidFill>
              </a:rPr>
              <a:t>5. What is the concept of representation?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8"/>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AU" dirty="0"/>
              <a:t>Questions to </a:t>
            </a:r>
            <a:r>
              <a:rPr lang="en-AU" dirty="0" smtClean="0"/>
              <a:t>Consider – Oh Wonder</a:t>
            </a:r>
            <a:endParaRPr dirty="0"/>
          </a:p>
        </p:txBody>
      </p:sp>
      <p:sp>
        <p:nvSpPr>
          <p:cNvPr id="242" name="Google Shape;242;p28"/>
          <p:cNvSpPr txBox="1">
            <a:spLocks noGrp="1"/>
          </p:cNvSpPr>
          <p:nvPr>
            <p:ph idx="1"/>
          </p:nvPr>
        </p:nvSpPr>
        <p:spPr>
          <a:xfrm>
            <a:off x="463767" y="1491076"/>
            <a:ext cx="10409700" cy="3727800"/>
          </a:xfrm>
          <a:prstGeom prst="rect">
            <a:avLst/>
          </a:prstGeom>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1100"/>
              <a:buFont typeface="Arial"/>
              <a:buNone/>
            </a:pPr>
            <a:r>
              <a:rPr lang="en-AU" sz="2400" dirty="0">
                <a:solidFill>
                  <a:schemeClr val="dk1"/>
                </a:solidFill>
              </a:rPr>
              <a:t>1. What was the purpose of this short film? </a:t>
            </a:r>
            <a:endParaRPr sz="2400" dirty="0">
              <a:solidFill>
                <a:schemeClr val="dk1"/>
              </a:solidFill>
            </a:endParaRPr>
          </a:p>
          <a:p>
            <a:pPr marL="0" lvl="0" indent="0" algn="just" rtl="0">
              <a:spcBef>
                <a:spcPts val="0"/>
              </a:spcBef>
              <a:spcAft>
                <a:spcPts val="0"/>
              </a:spcAft>
              <a:buClr>
                <a:schemeClr val="dk1"/>
              </a:buClr>
              <a:buSzPts val="1100"/>
              <a:buFont typeface="Arial"/>
              <a:buNone/>
            </a:pPr>
            <a:r>
              <a:rPr lang="en-AU" sz="2400" dirty="0">
                <a:solidFill>
                  <a:schemeClr val="dk1"/>
                </a:solidFill>
              </a:rPr>
              <a:t>2. What perspectives and values of humanity are evident in this film, such as compassion, empathy and tolerance? </a:t>
            </a:r>
            <a:endParaRPr sz="2400" dirty="0">
              <a:solidFill>
                <a:schemeClr val="dk1"/>
              </a:solidFill>
            </a:endParaRPr>
          </a:p>
          <a:p>
            <a:pPr marL="0" lvl="0" indent="0" algn="just" rtl="0">
              <a:spcBef>
                <a:spcPts val="0"/>
              </a:spcBef>
              <a:spcAft>
                <a:spcPts val="0"/>
              </a:spcAft>
              <a:buClr>
                <a:schemeClr val="dk1"/>
              </a:buClr>
              <a:buSzPts val="1100"/>
              <a:buFont typeface="Arial"/>
              <a:buNone/>
            </a:pPr>
            <a:r>
              <a:rPr lang="en-AU" sz="2400" dirty="0">
                <a:solidFill>
                  <a:schemeClr val="dk1"/>
                </a:solidFill>
              </a:rPr>
              <a:t>3. What is the key message? </a:t>
            </a:r>
            <a:endParaRPr sz="2400" dirty="0">
              <a:solidFill>
                <a:schemeClr val="dk1"/>
              </a:solidFill>
            </a:endParaRPr>
          </a:p>
          <a:p>
            <a:pPr marL="0" lvl="0" indent="0" algn="just" rtl="0">
              <a:spcBef>
                <a:spcPts val="0"/>
              </a:spcBef>
              <a:spcAft>
                <a:spcPts val="0"/>
              </a:spcAft>
              <a:buClr>
                <a:schemeClr val="dk1"/>
              </a:buClr>
              <a:buSzPts val="1100"/>
              <a:buFont typeface="Arial"/>
              <a:buNone/>
            </a:pPr>
            <a:r>
              <a:rPr lang="en-AU" sz="2400" dirty="0">
                <a:solidFill>
                  <a:schemeClr val="dk1"/>
                </a:solidFill>
              </a:rPr>
              <a:t>4. How do the filmmakers use images, interviews, words and sound to convey their message about what it means to be human? </a:t>
            </a:r>
            <a:endParaRPr sz="2400" dirty="0">
              <a:solidFill>
                <a:schemeClr val="dk1"/>
              </a:solidFill>
            </a:endParaRPr>
          </a:p>
          <a:p>
            <a:pPr marL="0" lvl="0" indent="0" algn="just" rtl="0">
              <a:spcBef>
                <a:spcPts val="0"/>
              </a:spcBef>
              <a:spcAft>
                <a:spcPts val="0"/>
              </a:spcAft>
              <a:buClr>
                <a:schemeClr val="dk1"/>
              </a:buClr>
              <a:buSzPts val="1100"/>
              <a:buFont typeface="Arial"/>
              <a:buNone/>
            </a:pPr>
            <a:r>
              <a:rPr lang="en-AU" sz="2400" dirty="0">
                <a:solidFill>
                  <a:schemeClr val="dk1"/>
                </a:solidFill>
              </a:rPr>
              <a:t>5. What is the meaning of the refrain? </a:t>
            </a:r>
            <a:endParaRPr sz="2400" dirty="0">
              <a:solidFill>
                <a:schemeClr val="dk1"/>
              </a:solidFill>
            </a:endParaRPr>
          </a:p>
          <a:p>
            <a:pPr marL="0" lvl="0" indent="0" algn="just" rtl="0">
              <a:spcBef>
                <a:spcPts val="0"/>
              </a:spcBef>
              <a:spcAft>
                <a:spcPts val="0"/>
              </a:spcAft>
              <a:buClr>
                <a:schemeClr val="dk1"/>
              </a:buClr>
              <a:buSzPts val="1100"/>
              <a:buFont typeface="Arial"/>
              <a:buNone/>
            </a:pPr>
            <a:endParaRPr sz="2400" dirty="0">
              <a:solidFill>
                <a:schemeClr val="dk1"/>
              </a:solidFill>
            </a:endParaRPr>
          </a:p>
          <a:p>
            <a:pPr marL="0" lvl="0" indent="0" algn="just" rtl="0">
              <a:spcBef>
                <a:spcPts val="0"/>
              </a:spcBef>
              <a:spcAft>
                <a:spcPts val="0"/>
              </a:spcAft>
              <a:buClr>
                <a:schemeClr val="dk1"/>
              </a:buClr>
              <a:buSzPts val="1100"/>
              <a:buFont typeface="Arial"/>
              <a:buNone/>
            </a:pPr>
            <a:r>
              <a:rPr lang="en-AU" sz="2400" dirty="0" smtClean="0">
                <a:solidFill>
                  <a:srgbClr val="111111"/>
                </a:solidFill>
              </a:rPr>
              <a:t>"All </a:t>
            </a:r>
            <a:r>
              <a:rPr lang="en-AU" sz="2400" dirty="0">
                <a:solidFill>
                  <a:srgbClr val="111111"/>
                </a:solidFill>
              </a:rPr>
              <a:t>we do is hide away </a:t>
            </a:r>
            <a:endParaRPr sz="2400" dirty="0">
              <a:solidFill>
                <a:srgbClr val="111111"/>
              </a:solidFill>
            </a:endParaRPr>
          </a:p>
          <a:p>
            <a:pPr marL="0" lvl="0" indent="0" algn="just" rtl="0">
              <a:spcBef>
                <a:spcPts val="0"/>
              </a:spcBef>
              <a:spcAft>
                <a:spcPts val="0"/>
              </a:spcAft>
              <a:buClr>
                <a:schemeClr val="dk1"/>
              </a:buClr>
              <a:buSzPts val="1100"/>
              <a:buFont typeface="Arial"/>
              <a:buNone/>
            </a:pPr>
            <a:r>
              <a:rPr lang="en-AU" sz="2400" dirty="0">
                <a:solidFill>
                  <a:srgbClr val="111111"/>
                </a:solidFill>
              </a:rPr>
              <a:t>All we do is, </a:t>
            </a:r>
            <a:endParaRPr sz="2400" dirty="0">
              <a:solidFill>
                <a:srgbClr val="111111"/>
              </a:solidFill>
            </a:endParaRPr>
          </a:p>
          <a:p>
            <a:pPr marL="0" lvl="0" indent="0" algn="just" rtl="0">
              <a:spcBef>
                <a:spcPts val="0"/>
              </a:spcBef>
              <a:spcAft>
                <a:spcPts val="0"/>
              </a:spcAft>
              <a:buClr>
                <a:schemeClr val="dk1"/>
              </a:buClr>
              <a:buSzPts val="1100"/>
              <a:buFont typeface="Arial"/>
              <a:buNone/>
            </a:pPr>
            <a:r>
              <a:rPr lang="en-AU" sz="2400" dirty="0">
                <a:solidFill>
                  <a:srgbClr val="111111"/>
                </a:solidFill>
              </a:rPr>
              <a:t>all we do is hide away </a:t>
            </a:r>
            <a:endParaRPr sz="2400" dirty="0">
              <a:solidFill>
                <a:srgbClr val="111111"/>
              </a:solidFill>
            </a:endParaRPr>
          </a:p>
          <a:p>
            <a:pPr marL="0" lvl="0" indent="0" algn="just" rtl="0">
              <a:spcBef>
                <a:spcPts val="0"/>
              </a:spcBef>
              <a:spcAft>
                <a:spcPts val="0"/>
              </a:spcAft>
              <a:buClr>
                <a:schemeClr val="dk1"/>
              </a:buClr>
              <a:buSzPts val="1100"/>
              <a:buFont typeface="Arial"/>
              <a:buNone/>
            </a:pPr>
            <a:r>
              <a:rPr lang="en-AU" sz="2400" dirty="0">
                <a:solidFill>
                  <a:srgbClr val="111111"/>
                </a:solidFill>
              </a:rPr>
              <a:t>All we do is chase the day </a:t>
            </a:r>
            <a:endParaRPr sz="2400" dirty="0">
              <a:solidFill>
                <a:srgbClr val="111111"/>
              </a:solidFill>
            </a:endParaRPr>
          </a:p>
          <a:p>
            <a:pPr marL="0" lvl="0" indent="0" algn="just" rtl="0">
              <a:spcBef>
                <a:spcPts val="0"/>
              </a:spcBef>
              <a:spcAft>
                <a:spcPts val="0"/>
              </a:spcAft>
              <a:buClr>
                <a:schemeClr val="dk1"/>
              </a:buClr>
              <a:buSzPts val="1100"/>
              <a:buFont typeface="Arial"/>
              <a:buNone/>
            </a:pPr>
            <a:r>
              <a:rPr lang="en-AU" sz="2400" dirty="0">
                <a:solidFill>
                  <a:srgbClr val="111111"/>
                </a:solidFill>
              </a:rPr>
              <a:t>All we do, all we do is chase the day </a:t>
            </a:r>
            <a:endParaRPr sz="2400" dirty="0">
              <a:solidFill>
                <a:srgbClr val="111111"/>
              </a:solidFill>
            </a:endParaRPr>
          </a:p>
          <a:p>
            <a:pPr marL="0" lvl="0" indent="0" algn="just" rtl="0">
              <a:spcBef>
                <a:spcPts val="0"/>
              </a:spcBef>
              <a:spcAft>
                <a:spcPts val="0"/>
              </a:spcAft>
              <a:buClr>
                <a:schemeClr val="dk1"/>
              </a:buClr>
              <a:buSzPts val="1100"/>
              <a:buFont typeface="Arial"/>
              <a:buNone/>
            </a:pPr>
            <a:r>
              <a:rPr lang="en-AU" sz="2400" dirty="0">
                <a:solidFill>
                  <a:srgbClr val="111111"/>
                </a:solidFill>
              </a:rPr>
              <a:t>All we do is lie and </a:t>
            </a:r>
            <a:r>
              <a:rPr lang="en-AU" sz="2400" dirty="0" smtClean="0">
                <a:solidFill>
                  <a:srgbClr val="111111"/>
                </a:solidFill>
              </a:rPr>
              <a:t>wait</a:t>
            </a:r>
            <a:r>
              <a:rPr lang="en-AU" sz="1800" dirty="0" smtClean="0">
                <a:solidFill>
                  <a:srgbClr val="111111"/>
                </a:solidFill>
              </a:rPr>
              <a:t>” </a:t>
            </a:r>
            <a:endParaRPr sz="1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29"/>
          <p:cNvSpPr txBox="1">
            <a:spLocks noGrp="1"/>
          </p:cNvSpPr>
          <p:nvPr>
            <p:ph type="ctrTitle"/>
          </p:nvPr>
        </p:nvSpPr>
        <p:spPr>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AU"/>
              <a:t>‘Waste Land’- </a:t>
            </a:r>
            <a:endParaRPr/>
          </a:p>
          <a:p>
            <a:pPr marL="0" lvl="0" indent="0" algn="ctr" rtl="0">
              <a:spcBef>
                <a:spcPts val="0"/>
              </a:spcBef>
              <a:spcAft>
                <a:spcPts val="0"/>
              </a:spcAft>
              <a:buNone/>
            </a:pPr>
            <a:r>
              <a:rPr lang="en-AU" sz="2400"/>
              <a:t>Lucy Walker</a:t>
            </a:r>
            <a:endParaRPr sz="2400"/>
          </a:p>
        </p:txBody>
      </p:sp>
      <p:sp>
        <p:nvSpPr>
          <p:cNvPr id="248" name="Google Shape;248;p29"/>
          <p:cNvSpPr txBox="1">
            <a:spLocks noGrp="1"/>
          </p:cNvSpPr>
          <p:nvPr>
            <p:ph type="subTitle" idx="1"/>
          </p:nvPr>
        </p:nvSpPr>
        <p:spPr>
          <a:prstGeom prst="rect">
            <a:avLst/>
          </a:prstGeom>
        </p:spPr>
        <p:txBody>
          <a:bodyPr spcFirstLastPara="1" wrap="square" lIns="91425" tIns="45700" rIns="91425" bIns="45700" anchor="t" anchorCtr="0">
            <a:noAutofit/>
          </a:bodyPr>
          <a:lstStyle/>
          <a:p>
            <a:pPr marL="0" lvl="0" indent="0" algn="ctr" rtl="0">
              <a:spcBef>
                <a:spcPts val="420"/>
              </a:spcBef>
              <a:spcAft>
                <a:spcPts val="600"/>
              </a:spcAft>
              <a:buNone/>
            </a:pPr>
            <a:r>
              <a:rPr lang="en-AU" sz="3000"/>
              <a:t>Prescribed Text</a:t>
            </a:r>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C0E3D48D849AA42B1D77F90C2061795" ma:contentTypeVersion="4" ma:contentTypeDescription="Create a new document." ma:contentTypeScope="" ma:versionID="fa067c9c54e704b2366cc29c0e3b406a">
  <xsd:schema xmlns:xsd="http://www.w3.org/2001/XMLSchema" xmlns:xs="http://www.w3.org/2001/XMLSchema" xmlns:p="http://schemas.microsoft.com/office/2006/metadata/properties" xmlns:ns2="2a325db0-d0bd-4599-8ec7-a9db19e3658f" targetNamespace="http://schemas.microsoft.com/office/2006/metadata/properties" ma:root="true" ma:fieldsID="22648a32e7d5d7921b4c5b641dd29183" ns2:_="">
    <xsd:import namespace="2a325db0-d0bd-4599-8ec7-a9db19e3658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325db0-d0bd-4599-8ec7-a9db19e365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4932B9E-C239-4387-9EE4-FEAE6C6EA3E0}">
  <ds:schemaRefs>
    <ds:schemaRef ds:uri="http://purl.org/dc/elements/1.1/"/>
    <ds:schemaRef ds:uri="http://schemas.microsoft.com/office/2006/metadata/properties"/>
    <ds:schemaRef ds:uri="2a325db0-d0bd-4599-8ec7-a9db19e3658f"/>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www.w3.org/XML/1998/namespace"/>
  </ds:schemaRefs>
</ds:datastoreItem>
</file>

<file path=customXml/itemProps2.xml><?xml version="1.0" encoding="utf-8"?>
<ds:datastoreItem xmlns:ds="http://schemas.openxmlformats.org/officeDocument/2006/customXml" ds:itemID="{F1568B45-C155-420B-99B9-DE056DE9D8C0}">
  <ds:schemaRefs>
    <ds:schemaRef ds:uri="http://schemas.microsoft.com/sharepoint/v3/contenttype/forms"/>
  </ds:schemaRefs>
</ds:datastoreItem>
</file>

<file path=customXml/itemProps3.xml><?xml version="1.0" encoding="utf-8"?>
<ds:datastoreItem xmlns:ds="http://schemas.openxmlformats.org/officeDocument/2006/customXml" ds:itemID="{D7816403-72A4-4B65-8875-9F2F570516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325db0-d0bd-4599-8ec7-a9db19e365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62</TotalTime>
  <Words>1329</Words>
  <Application>Microsoft Office PowerPoint</Application>
  <PresentationFormat>Widescreen</PresentationFormat>
  <Paragraphs>133</Paragraphs>
  <Slides>27</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Times New Roman</vt:lpstr>
      <vt:lpstr>Garamond</vt:lpstr>
      <vt:lpstr>Calibri Light</vt:lpstr>
      <vt:lpstr>Calibri</vt:lpstr>
      <vt:lpstr>Office Theme</vt:lpstr>
      <vt:lpstr>Texts and Human Experiences</vt:lpstr>
      <vt:lpstr>The Rubric</vt:lpstr>
      <vt:lpstr>Word Cloud</vt:lpstr>
      <vt:lpstr>Cloud Tasks</vt:lpstr>
      <vt:lpstr>Mind Map Activity</vt:lpstr>
      <vt:lpstr>Writing the human experience</vt:lpstr>
      <vt:lpstr>Questions to consider – What does it mean to be human?</vt:lpstr>
      <vt:lpstr>Questions to Consider – Oh Wonder</vt:lpstr>
      <vt:lpstr>‘Waste Land’-  Lucy Walker</vt:lpstr>
      <vt:lpstr>Thinking about ‘the documentary’...</vt:lpstr>
      <vt:lpstr>If you were the director...</vt:lpstr>
      <vt:lpstr>Before we view the film...</vt:lpstr>
      <vt:lpstr>Perspectives in the Film</vt:lpstr>
      <vt:lpstr>Researching the COMPOSER- Lucy Walker</vt:lpstr>
      <vt:lpstr>Researching the artist- Vik Muniz</vt:lpstr>
      <vt:lpstr>Viewing the film</vt:lpstr>
      <vt:lpstr>Analysing Composition</vt:lpstr>
      <vt:lpstr>Analyse the following clips:</vt:lpstr>
      <vt:lpstr>The Artworks</vt:lpstr>
      <vt:lpstr>Add Content</vt:lpstr>
      <vt:lpstr>Writing Task</vt:lpstr>
      <vt:lpstr>The role of storytelling-  introducing the subjects of the film</vt:lpstr>
      <vt:lpstr>Debate</vt:lpstr>
      <vt:lpstr>Related Text</vt:lpstr>
      <vt:lpstr>Literary Devices used in J.K. Rowling’s Speech</vt:lpstr>
      <vt:lpstr>Extended Response Question</vt:lpstr>
      <vt:lpstr>Reflecting on the module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Texts and Human Experiences</dc:title>
  <dc:creator>Paula Madigan</dc:creator>
  <cp:lastModifiedBy>Michiko Ishiguro</cp:lastModifiedBy>
  <cp:revision>13</cp:revision>
  <dcterms:modified xsi:type="dcterms:W3CDTF">2018-11-27T05:07:33Z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0x0101004C0E3D48D849AA42B1D77F90C2061795</vt:lpwstr>
  </property>
</Properties>
</file>