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0" r:id="rId2"/>
    <p:sldId id="256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67"/>
  </p:normalViewPr>
  <p:slideViewPr>
    <p:cSldViewPr snapToGrid="0" snapToObjects="1">
      <p:cViewPr>
        <p:scale>
          <a:sx n="63" d="100"/>
          <a:sy n="63" d="100"/>
        </p:scale>
        <p:origin x="-62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ACBC1-8621-4F41-8F3B-B757D05838DF}" type="datetimeFigureOut">
              <a:rPr lang="en-AU" smtClean="0"/>
              <a:t>20/10/2017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4B2B4-D1AE-4460-A9D4-9C6F2D1FC6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95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8976320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5822880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5822880" cy="1174981"/>
          </a:xfrm>
          <a:solidFill>
            <a:srgbClr val="FFFFFF">
              <a:alpha val="94902"/>
            </a:srgbClr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/>
          <p:nvPr/>
        </p:nvCxnSpPr>
        <p:spPr>
          <a:xfrm>
            <a:off x="527381" y="3750836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7152117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7466356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44133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9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6074568"/>
            <a:ext cx="12192000" cy="892221"/>
          </a:xfrm>
          <a:prstGeom prst="rect">
            <a:avLst/>
          </a:prstGeom>
          <a:solidFill>
            <a:srgbClr val="425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2276872"/>
          </a:xfrm>
          <a:prstGeom prst="rect">
            <a:avLst/>
          </a:prstGeom>
          <a:solidFill>
            <a:srgbClr val="00AB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pic>
        <p:nvPicPr>
          <p:cNvPr id="4098" name="Picture 2" descr="C:\Users\johnAq\Desktop\images\DoE_Corporate_PPT_2015_Page_05_Image_0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1" b="5501"/>
          <a:stretch/>
        </p:blipFill>
        <p:spPr bwMode="auto">
          <a:xfrm>
            <a:off x="0" y="2276872"/>
            <a:ext cx="12192000" cy="379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412776"/>
            <a:ext cx="9697077" cy="864096"/>
          </a:xfrm>
        </p:spPr>
        <p:txBody>
          <a:bodyPr lIns="0" anchor="t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>
            <a:endCxn id="14" idx="2"/>
          </p:cNvCxnSpPr>
          <p:nvPr/>
        </p:nvCxnSpPr>
        <p:spPr>
          <a:xfrm>
            <a:off x="527381" y="1316765"/>
            <a:ext cx="988909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0416480" y="740701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730719" y="113843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598863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50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50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20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50" name="Straight Connector 49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Date Placeholder 20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2067" name="Footer Placeholder 20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68" name="Slide Number Placeholder 20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27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381" y="1571096"/>
            <a:ext cx="5467019" cy="454620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99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274639"/>
            <a:ext cx="1105501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1535113"/>
            <a:ext cx="5469136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700" b="0">
                <a:latin typeface="+mj-lt"/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2174875"/>
            <a:ext cx="5469136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1" y="1535113"/>
            <a:ext cx="5486401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2700" b="0">
                <a:latin typeface="+mj-lt"/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1" y="2174875"/>
            <a:ext cx="5486403" cy="3951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5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1686177"/>
            <a:ext cx="8976320" cy="4365897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5822880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5822880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tx2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/>
          <p:nvPr/>
        </p:nvCxnSpPr>
        <p:spPr>
          <a:xfrm>
            <a:off x="527381" y="4189524"/>
            <a:ext cx="662473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7152117" y="3613460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7466356" y="4020744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89669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10224459" cy="6858000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084851"/>
            <a:ext cx="6991019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3982211"/>
            <a:ext cx="6991019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>
            <a:endCxn id="1047" idx="2"/>
          </p:cNvCxnSpPr>
          <p:nvPr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6597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686177"/>
            <a:ext cx="12192000" cy="436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/>
        </p:nvSpPr>
        <p:spPr>
          <a:xfrm>
            <a:off x="0" y="1686177"/>
            <a:ext cx="10224459" cy="4365897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92" name="Straight Connector 91"/>
          <p:cNvCxnSpPr>
            <a:endCxn id="93" idx="2"/>
          </p:cNvCxnSpPr>
          <p:nvPr/>
        </p:nvCxnSpPr>
        <p:spPr>
          <a:xfrm>
            <a:off x="527382" y="4178328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8208235" y="3602264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grpSp>
        <p:nvGrpSpPr>
          <p:cNvPr id="95" name="Group 94"/>
          <p:cNvGrpSpPr/>
          <p:nvPr/>
        </p:nvGrpSpPr>
        <p:grpSpPr>
          <a:xfrm>
            <a:off x="8522473" y="4009548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523539"/>
            <a:ext cx="7200800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4420899"/>
            <a:ext cx="7200800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527382" y="469062"/>
            <a:ext cx="1867805" cy="662572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4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875"/>
            <a:ext cx="12192000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596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2" y="2084851"/>
            <a:ext cx="7104789" cy="1632181"/>
          </a:xfrm>
        </p:spPr>
        <p:txBody>
          <a:bodyPr lIns="0" anchor="b"/>
          <a:lstStyle>
            <a:lvl1pPr>
              <a:defRPr sz="37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2" y="3982211"/>
            <a:ext cx="7104789" cy="1174981"/>
          </a:xfrm>
          <a:solidFill>
            <a:srgbClr val="FFFFFF"/>
          </a:solidFill>
        </p:spPr>
        <p:txBody>
          <a:bodyPr lIns="119997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700">
                <a:solidFill>
                  <a:schemeClr val="accent1"/>
                </a:solidFill>
                <a:latin typeface="+mn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27382" y="6332835"/>
            <a:ext cx="364840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93" idx="2"/>
          </p:cNvCxnSpPr>
          <p:nvPr/>
        </p:nvCxnSpPr>
        <p:spPr>
          <a:xfrm>
            <a:off x="527382" y="3750836"/>
            <a:ext cx="768085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8208235" y="3174772"/>
            <a:ext cx="1152128" cy="1152128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grpSp>
        <p:nvGrpSpPr>
          <p:cNvPr id="95" name="Group 94"/>
          <p:cNvGrpSpPr/>
          <p:nvPr/>
        </p:nvGrpSpPr>
        <p:grpSpPr>
          <a:xfrm>
            <a:off x="8522473" y="3582056"/>
            <a:ext cx="523651" cy="33756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9861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7488832" cy="47091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2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8400256" y="2875"/>
            <a:ext cx="3791744" cy="685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8400256" y="0"/>
            <a:ext cx="3791744" cy="68580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8400256" y="1316765"/>
            <a:ext cx="307234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7488832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8288" y="1600201"/>
            <a:ext cx="2880320" cy="4709119"/>
          </a:xfrm>
        </p:spPr>
        <p:txBody>
          <a:bodyPr>
            <a:normAutofit/>
          </a:bodyPr>
          <a:lstStyle>
            <a:lvl1pPr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5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2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600201"/>
            <a:ext cx="11041227" cy="4709119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02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  <a:prstGeom prst="rect">
            <a:avLst/>
          </a:prstGeom>
        </p:spPr>
        <p:txBody>
          <a:bodyPr vert="horz" lIns="0" tIns="60958" rIns="121917" bIns="60958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1" y="1600201"/>
            <a:ext cx="11041227" cy="4709119"/>
          </a:xfrm>
          <a:prstGeom prst="rect">
            <a:avLst/>
          </a:prstGeom>
        </p:spPr>
        <p:txBody>
          <a:bodyPr vert="horz" lIns="0" tIns="60958" rIns="121917" bIns="609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360363" y="6332835"/>
            <a:ext cx="2208245" cy="365125"/>
          </a:xfrm>
          <a:prstGeom prst="rect">
            <a:avLst/>
          </a:prstGeom>
        </p:spPr>
        <p:txBody>
          <a:bodyPr lIns="121917" tIns="60958" rIns="0" bIns="60958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96C0C2E-5E2D-9943-A7B8-EB24B7837BDF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7382" y="6332835"/>
            <a:ext cx="3648407" cy="365125"/>
          </a:xfrm>
          <a:prstGeom prst="rect">
            <a:avLst/>
          </a:prstGeom>
        </p:spPr>
        <p:txBody>
          <a:bodyPr lIns="0" tIns="60958" rIns="121917" bIns="60958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332835"/>
            <a:ext cx="2844800" cy="365125"/>
          </a:xfrm>
          <a:prstGeom prst="rect">
            <a:avLst/>
          </a:prstGeom>
        </p:spPr>
        <p:txBody>
          <a:bodyPr lIns="121917" tIns="60958" rIns="121917" bIns="60958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fld id="{5DBF4B9A-78C4-024D-ADCE-4454E9B8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27381" y="1316765"/>
            <a:ext cx="1104122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2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1219170" rtl="0" eaLnBrk="1" latinLnBrk="0" hangingPunct="1">
        <a:spcBef>
          <a:spcPct val="0"/>
        </a:spcBef>
        <a:buNone/>
        <a:defRPr sz="32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1600"/>
        </a:spcBef>
        <a:buFont typeface="Arial" panose="020B0604020202020204" pitchFamily="34" charset="0"/>
        <a:buNone/>
        <a:defRPr sz="150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1219170" rtl="0" eaLnBrk="1" latinLnBrk="0" hangingPunct="1">
        <a:spcBef>
          <a:spcPts val="800"/>
        </a:spcBef>
        <a:buFont typeface="Arial" panose="020B0604020202020204" pitchFamily="34" charset="0"/>
        <a:buNone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241294" indent="-241294" algn="l" defTabSz="1219170" rtl="0" eaLnBrk="1" latinLnBrk="0" hangingPunct="1">
        <a:spcBef>
          <a:spcPts val="800"/>
        </a:spcBef>
        <a:buFont typeface="Wingdings" panose="05000000000000000000" pitchFamily="2" charset="2"/>
        <a:buChar char="§"/>
        <a:defRPr sz="1300" kern="1200">
          <a:solidFill>
            <a:schemeClr val="tx2"/>
          </a:solidFill>
          <a:latin typeface="+mn-lt"/>
          <a:ea typeface="+mn-ea"/>
          <a:cs typeface="+mn-cs"/>
        </a:defRPr>
      </a:lvl3pPr>
      <a:lvl4pPr marL="476239" indent="-234945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717533" indent="-241294" algn="l" defTabSz="121917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footer/copyright" TargetMode="External"/><Relationship Id="rId2" Type="http://schemas.openxmlformats.org/officeDocument/2006/relationships/hyperlink" Target="http://coachconnolly.com.au/wp-content/uploads/2016/04/podcast-header.jpg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vCbqmf51Pk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462" y="1661354"/>
            <a:ext cx="11957538" cy="445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Defined as “a web based broadcast of audio that works with software that automatically detects new files and is accessed by subscription.” </a:t>
            </a:r>
            <a:r>
              <a:rPr lang="en-US" sz="2400" i="1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(Webster’s New Millennium Dictionary of English).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A fast growing form that has coincided with the technological revolution at the end of the 20</a:t>
            </a:r>
            <a:r>
              <a:rPr lang="en-US" sz="2400" baseline="300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th</a:t>
            </a:r>
            <a:r>
              <a:rPr lang="en-US" sz="24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 century. 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Once obscure and requiring advanced technological skills, now increasingly commonplace and easily accessible. </a:t>
            </a:r>
            <a:endParaRPr lang="en-US" sz="2400" i="1" dirty="0" smtClean="0"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Its success relies on one main thing: its convenience. </a:t>
            </a:r>
          </a:p>
        </p:txBody>
      </p:sp>
      <p:sp>
        <p:nvSpPr>
          <p:cNvPr id="2" name="Rectangle 1"/>
          <p:cNvSpPr/>
          <p:nvPr/>
        </p:nvSpPr>
        <p:spPr>
          <a:xfrm>
            <a:off x="6586210" y="6415012"/>
            <a:ext cx="64267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 Narrow" charset="0"/>
                <a:ea typeface="Arial Narrow" charset="0"/>
                <a:cs typeface="Arial Narrow" charset="0"/>
              </a:rPr>
              <a:t>Background: </a:t>
            </a:r>
            <a:r>
              <a:rPr lang="en-US" sz="1200" dirty="0" smtClean="0">
                <a:latin typeface="Arial Narrow" charset="0"/>
                <a:ea typeface="Arial Narrow" charset="0"/>
                <a:cs typeface="Arial Narrow" charset="0"/>
                <a:hlinkClick r:id="rId2"/>
              </a:rPr>
              <a:t>http://coachconnolly.com.au/wp-content/uploads/2016/04/podcast-header.jpg</a:t>
            </a:r>
            <a:endParaRPr lang="en-US" sz="1200" dirty="0" smtClean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1444" y="224311"/>
            <a:ext cx="11041227" cy="946116"/>
          </a:xfrm>
        </p:spPr>
        <p:txBody>
          <a:bodyPr/>
          <a:lstStyle/>
          <a:p>
            <a:r>
              <a:rPr lang="en-AU" dirty="0" smtClean="0"/>
              <a:t>Podcasts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234462" y="6322679"/>
            <a:ext cx="4214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© </a:t>
            </a:r>
            <a:r>
              <a:rPr lang="en-AU" u="sng" dirty="0">
                <a:hlinkClick r:id="rId3"/>
              </a:rPr>
              <a:t>NSW Department of Education</a:t>
            </a:r>
            <a:r>
              <a:rPr lang="en-AU" dirty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25414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7381" y="1950321"/>
            <a:ext cx="103412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Do you already listen to podcasts? Which ones?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Are you aware of any other podcasts?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What different genres might podcasts cover?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What can you see as the benefits of podcasts?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Can you identify any negatives of podcasts?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Podcasts – class discussion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717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4574" y="1769658"/>
            <a:ext cx="11474823" cy="1303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View the </a:t>
            </a: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  <a:hlinkClick r:id="rId2"/>
              </a:rPr>
              <a:t>History of Podcasts</a:t>
            </a: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 video and take notes about the evolution of podcasts as a text. </a:t>
            </a:r>
            <a:endParaRPr lang="en-US" sz="1600" i="1" dirty="0" smtClean="0"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7381" y="356659"/>
            <a:ext cx="11041227" cy="946116"/>
          </a:xfrm>
        </p:spPr>
        <p:txBody>
          <a:bodyPr/>
          <a:lstStyle/>
          <a:p>
            <a:r>
              <a:rPr lang="en-AU" dirty="0" smtClean="0"/>
              <a:t>Podcasts – the history of podcasts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944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462" y="1324680"/>
            <a:ext cx="119575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8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Read the first two paragraphs of the article together. 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You will then be allocated one of the sections to focus on in pairs/groups. 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Read your section and identify the key ideas. Verbally </a:t>
            </a:r>
            <a:r>
              <a:rPr lang="en-US" sz="2800" dirty="0" err="1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summarise</a:t>
            </a: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 these for the class.</a:t>
            </a:r>
            <a:r>
              <a:rPr lang="en-US" sz="2800" i="1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 </a:t>
            </a:r>
            <a:endParaRPr lang="en-US" sz="1600" i="1" dirty="0" smtClean="0"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Podcasts – class jigsaw activity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81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3785" y="1429599"/>
            <a:ext cx="11957538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Multimodal: Comprising more than one mode. A multimodal text uses a combination of two or more communication modes, for example print, image and spoken text as in film or computer presentations.</a:t>
            </a:r>
          </a:p>
          <a:p>
            <a:pPr algn="ctr">
              <a:lnSpc>
                <a:spcPct val="150000"/>
              </a:lnSpc>
            </a:pPr>
            <a:endParaRPr lang="en-AU" sz="2800" dirty="0"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AU" sz="2800" b="1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Discussion Questions:</a:t>
            </a:r>
          </a:p>
          <a:p>
            <a:pPr algn="ctr">
              <a:lnSpc>
                <a:spcPct val="150000"/>
              </a:lnSpc>
            </a:pPr>
            <a:r>
              <a:rPr lang="en-AU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How would podcasts be considered a multimodal text?</a:t>
            </a:r>
            <a:endParaRPr lang="en-AU" sz="2800" dirty="0"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AU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What is the difference between a radio segment and a podcast?</a:t>
            </a:r>
            <a:endParaRPr lang="en-US" sz="2800" dirty="0" smtClean="0">
              <a:latin typeface="Arial" panose="020B0604020202020204" pitchFamily="34" charset="0"/>
              <a:ea typeface="Century Gothic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Podcasts as </a:t>
            </a:r>
            <a:r>
              <a:rPr lang="en-AU" dirty="0" err="1" smtClean="0"/>
              <a:t>mulitmodal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037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462" y="1517080"/>
            <a:ext cx="115203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Serial</a:t>
            </a: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 is "about </a:t>
            </a:r>
            <a:r>
              <a:rPr lang="en-US" sz="2800" dirty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the basics: love and death and justice and truth. All these big, big </a:t>
            </a: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things</a:t>
            </a:r>
            <a:r>
              <a:rPr lang="mr-IN" sz="2800" dirty="0" smtClean="0">
                <a:latin typeface="Arial" panose="020B0604020202020204" pitchFamily="34" charset="0"/>
                <a:ea typeface="Century Gothic" charset="0"/>
                <a:cs typeface="Century Gothic" charset="0"/>
              </a:rPr>
              <a:t>…</a:t>
            </a: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this </a:t>
            </a:r>
            <a:r>
              <a:rPr lang="en-US" sz="2800" dirty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is not an original idea. Maybe in podcast form it is, and trying to do it as a documentary story is really, really hard. But trying to do it as a serial, this is as old as Dickens</a:t>
            </a:r>
            <a:r>
              <a:rPr lang="en-US" sz="2800" dirty="0" smtClean="0"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rPr>
              <a:t>."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Final words from </a:t>
            </a:r>
            <a:r>
              <a:rPr lang="en-AU" dirty="0" err="1" smtClean="0"/>
              <a:t>sarah</a:t>
            </a:r>
            <a:r>
              <a:rPr lang="en-AU" dirty="0" smtClean="0"/>
              <a:t> </a:t>
            </a:r>
            <a:r>
              <a:rPr lang="en-AU" dirty="0" err="1" smtClean="0"/>
              <a:t>koenig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9830400"/>
      </p:ext>
    </p:extLst>
  </p:cSld>
  <p:clrMapOvr>
    <a:masterClrMapping/>
  </p:clrMapOvr>
</p:sld>
</file>

<file path=ppt/theme/theme1.xml><?xml version="1.0" encoding="utf-8"?>
<a:theme xmlns:a="http://schemas.openxmlformats.org/drawingml/2006/main" name="DoE">
  <a:themeElements>
    <a:clrScheme name="Dept of Education">
      <a:dk1>
        <a:sysClr val="windowText" lastClr="000000"/>
      </a:dk1>
      <a:lt1>
        <a:sysClr val="window" lastClr="FFFFFF"/>
      </a:lt1>
      <a:dk2>
        <a:srgbClr val="425968"/>
      </a:dk2>
      <a:lt2>
        <a:srgbClr val="EEECE1"/>
      </a:lt2>
      <a:accent1>
        <a:srgbClr val="00ABC3"/>
      </a:accent1>
      <a:accent2>
        <a:srgbClr val="00B178"/>
      </a:accent2>
      <a:accent3>
        <a:srgbClr val="9ACAEB"/>
      </a:accent3>
      <a:accent4>
        <a:srgbClr val="A87EB1"/>
      </a:accent4>
      <a:accent5>
        <a:srgbClr val="4BACC6"/>
      </a:accent5>
      <a:accent6>
        <a:srgbClr val="FFC623"/>
      </a:accent6>
      <a:hlink>
        <a:srgbClr val="0000FF"/>
      </a:hlink>
      <a:folHlink>
        <a:srgbClr val="800080"/>
      </a:folHlink>
    </a:clrScheme>
    <a:fontScheme name="Dept of Education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DoE" id="{08E860C7-DC44-42D5-97DC-8B2A22A76695}" vid="{FB03A350-19DA-474F-9FEF-892448A82D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</Template>
  <TotalTime>250</TotalTime>
  <Words>340</Words>
  <Application>Microsoft Office PowerPoint</Application>
  <PresentationFormat>Custom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DoE</vt:lpstr>
      <vt:lpstr>Podcasts</vt:lpstr>
      <vt:lpstr>Podcasts – class discussion</vt:lpstr>
      <vt:lpstr>Podcasts – the history of podcasts</vt:lpstr>
      <vt:lpstr>Podcasts – class jigsaw activity</vt:lpstr>
      <vt:lpstr>Podcasts as mulitmodal</vt:lpstr>
      <vt:lpstr>Final words from sarah koenig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Podcasts</dc:title>
  <dc:creator>Lauren Parsons</dc:creator>
  <cp:lastModifiedBy>Greene, Prudence</cp:lastModifiedBy>
  <cp:revision>11</cp:revision>
  <dcterms:created xsi:type="dcterms:W3CDTF">2017-08-20T00:01:46Z</dcterms:created>
  <dcterms:modified xsi:type="dcterms:W3CDTF">2017-10-20T03:58:53Z</dcterms:modified>
</cp:coreProperties>
</file>