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90" r:id="rId2"/>
    <p:sldId id="257" r:id="rId3"/>
    <p:sldId id="258" r:id="rId4"/>
    <p:sldId id="291" r:id="rId5"/>
    <p:sldId id="259" r:id="rId6"/>
    <p:sldId id="260" r:id="rId7"/>
    <p:sldId id="261" r:id="rId8"/>
    <p:sldId id="262" r:id="rId9"/>
    <p:sldId id="263" r:id="rId10"/>
    <p:sldId id="264" r:id="rId11"/>
    <p:sldId id="265" r:id="rId12"/>
    <p:sldId id="266" r:id="rId13"/>
    <p:sldId id="267" r:id="rId14"/>
    <p:sldId id="272" r:id="rId15"/>
    <p:sldId id="273" r:id="rId16"/>
    <p:sldId id="274" r:id="rId17"/>
    <p:sldId id="275" r:id="rId18"/>
    <p:sldId id="276" r:id="rId19"/>
    <p:sldId id="277" r:id="rId20"/>
    <p:sldId id="278" r:id="rId21"/>
    <p:sldId id="279" r:id="rId22"/>
    <p:sldId id="286" r:id="rId23"/>
    <p:sldId id="287" r:id="rId24"/>
    <p:sldId id="288" r:id="rId25"/>
    <p:sldId id="289"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SimSun" panose="02010600030101010101" pitchFamily="2" charset="-122"/>
      <p:regular r:id="rId32"/>
    </p:embeddedFont>
    <p:embeddedFont>
      <p:font typeface="Playfair Display" panose="020B0604020202020204" charset="0"/>
      <p:regular r:id="rId33"/>
      <p:bold r:id="rId34"/>
      <p:italic r:id="rId35"/>
      <p:boldItalic r:id="rId36"/>
    </p:embeddedFont>
    <p:embeddedFont>
      <p:font typeface="Montserrat"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25"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SzPts val="1100"/>
              <a:buFont typeface="Arial"/>
              <a:buChar char="●"/>
              <a:defRPr sz="1100" b="0" i="0" u="none" strike="noStrike" cap="none"/>
            </a:lvl1pPr>
            <a:lvl2pPr marL="914400" marR="0" lvl="1" indent="-298450" algn="l" rtl="0">
              <a:spcBef>
                <a:spcPts val="0"/>
              </a:spcBef>
              <a:spcAft>
                <a:spcPts val="0"/>
              </a:spcAft>
              <a:buSzPts val="1100"/>
              <a:buFont typeface="Arial"/>
              <a:buChar char="○"/>
              <a:defRPr sz="1100" b="0" i="0" u="none" strike="noStrike" cap="none"/>
            </a:lvl2pPr>
            <a:lvl3pPr marL="1371600" marR="0" lvl="2" indent="-298450" algn="l" rtl="0">
              <a:spcBef>
                <a:spcPts val="0"/>
              </a:spcBef>
              <a:spcAft>
                <a:spcPts val="0"/>
              </a:spcAft>
              <a:buSzPts val="1100"/>
              <a:buFont typeface="Arial"/>
              <a:buChar char="■"/>
              <a:defRPr sz="1100" b="0" i="0" u="none" strike="noStrike" cap="none"/>
            </a:lvl3pPr>
            <a:lvl4pPr marL="1828800" marR="0" lvl="3" indent="-298450" algn="l" rtl="0">
              <a:spcBef>
                <a:spcPts val="0"/>
              </a:spcBef>
              <a:spcAft>
                <a:spcPts val="0"/>
              </a:spcAft>
              <a:buSzPts val="1100"/>
              <a:buFont typeface="Arial"/>
              <a:buChar char="●"/>
              <a:defRPr sz="1100" b="0" i="0" u="none" strike="noStrike" cap="none"/>
            </a:lvl4pPr>
            <a:lvl5pPr marL="2286000" marR="0" lvl="4" indent="-298450" algn="l" rtl="0">
              <a:spcBef>
                <a:spcPts val="0"/>
              </a:spcBef>
              <a:spcAft>
                <a:spcPts val="0"/>
              </a:spcAft>
              <a:buSzPts val="1100"/>
              <a:buFont typeface="Arial"/>
              <a:buChar char="○"/>
              <a:defRPr sz="1100" b="0" i="0" u="none" strike="noStrike" cap="none"/>
            </a:lvl5pPr>
            <a:lvl6pPr marL="2743200" marR="0" lvl="5" indent="-298450" algn="l" rtl="0">
              <a:spcBef>
                <a:spcPts val="0"/>
              </a:spcBef>
              <a:spcAft>
                <a:spcPts val="0"/>
              </a:spcAft>
              <a:buSzPts val="1100"/>
              <a:buFont typeface="Arial"/>
              <a:buChar char="■"/>
              <a:defRPr sz="1100" b="0" i="0" u="none" strike="noStrike" cap="none"/>
            </a:lvl6pPr>
            <a:lvl7pPr marL="3200400" marR="0" lvl="6" indent="-298450" algn="l" rtl="0">
              <a:spcBef>
                <a:spcPts val="0"/>
              </a:spcBef>
              <a:spcAft>
                <a:spcPts val="0"/>
              </a:spcAft>
              <a:buSzPts val="1100"/>
              <a:buFont typeface="Arial"/>
              <a:buChar char="●"/>
              <a:defRPr sz="1100" b="0" i="0" u="none" strike="noStrike" cap="none"/>
            </a:lvl7pPr>
            <a:lvl8pPr marL="3657600" marR="0" lvl="7" indent="-298450" algn="l" rtl="0">
              <a:spcBef>
                <a:spcPts val="0"/>
              </a:spcBef>
              <a:spcAft>
                <a:spcPts val="0"/>
              </a:spcAft>
              <a:buSzPts val="1100"/>
              <a:buFont typeface="Arial"/>
              <a:buChar char="○"/>
              <a:defRPr sz="1100" b="0" i="0" u="none" strike="noStrike" cap="none"/>
            </a:lvl8pPr>
            <a:lvl9pPr marL="4114800" marR="0" lvl="8" indent="-298450" algn="l" rtl="0">
              <a:spcBef>
                <a:spcPts val="0"/>
              </a:spcBef>
              <a:spcAft>
                <a:spcPts val="0"/>
              </a:spcAft>
              <a:buSzPts val="1100"/>
              <a:buFont typeface="Arial"/>
              <a:buChar char="■"/>
              <a:defRPr sz="1100" b="0" i="0" u="none" strike="noStrike" cap="none"/>
            </a:lvl9pPr>
          </a:lstStyle>
          <a:p>
            <a:endParaRPr/>
          </a:p>
        </p:txBody>
      </p:sp>
    </p:spTree>
    <p:extLst>
      <p:ext uri="{BB962C8B-B14F-4D97-AF65-F5344CB8AC3E}">
        <p14:creationId xmlns:p14="http://schemas.microsoft.com/office/powerpoint/2010/main" val="4028907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34888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425769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425608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402365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Shape 1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09500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10903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71477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41657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47246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94123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6221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Shape 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57871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Shape 2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63304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65723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Shape 2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686826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68573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Shape 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73887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Shape 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88275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58928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Shape 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10094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11419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Shape 1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73620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408546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17" name="Shape 1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Shape 20"/>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1pPr>
            <a:lvl2pPr lvl="1"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2pPr>
            <a:lvl3pPr lvl="2"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3pPr>
            <a:lvl4pPr lvl="3"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4pPr>
            <a:lvl5pPr lvl="4"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5pPr>
            <a:lvl6pPr lvl="5"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6pPr>
            <a:lvl7pPr lvl="6"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7pPr>
            <a:lvl8pPr lvl="7"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8pPr>
            <a:lvl9pPr lvl="8" indent="0" algn="ctr">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9pPr>
          </a:lstStyle>
          <a:p>
            <a:endParaRPr/>
          </a:p>
        </p:txBody>
      </p:sp>
      <p:sp>
        <p:nvSpPr>
          <p:cNvPr id="22" name="Shape 2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25" name="Shape 25"/>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1pPr>
            <a:lvl2pPr marL="914400" marR="0" lvl="1"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2pPr>
            <a:lvl3pPr marL="1371600" marR="0" lvl="2"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3pPr>
            <a:lvl4pPr marL="1828800" marR="0" lvl="3"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4pPr>
            <a:lvl5pPr marL="2286000" marR="0" lvl="4"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5pPr>
            <a:lvl6pPr marL="2743200" marR="0" lvl="5"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6pPr>
            <a:lvl7pPr marL="3200400" marR="0" lvl="6"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7pPr>
            <a:lvl8pPr marL="3657600" marR="0" lvl="7"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8pPr>
            <a:lvl9pPr marL="4114800" marR="0" lvl="8" indent="-304800" algn="l" rtl="0">
              <a:lnSpc>
                <a:spcPct val="115000"/>
              </a:lnSpc>
              <a:spcBef>
                <a:spcPts val="1600"/>
              </a:spcBef>
              <a:spcAft>
                <a:spcPts val="160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26" name="Shape 26"/>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1pPr>
            <a:lvl2pPr marL="914400" marR="0" lvl="1"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2pPr>
            <a:lvl3pPr marL="1371600" marR="0" lvl="2"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3pPr>
            <a:lvl4pPr marL="1828800" marR="0" lvl="3"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4pPr>
            <a:lvl5pPr marL="2286000" marR="0" lvl="4"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5pPr>
            <a:lvl6pPr marL="2743200" marR="0" lvl="5"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6pPr>
            <a:lvl7pPr marL="3200400" marR="0" lvl="6"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7pPr>
            <a:lvl8pPr marL="3657600" marR="0" lvl="7"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8pPr>
            <a:lvl9pPr marL="4114800" marR="0" lvl="8" indent="-304800" algn="l" rtl="0">
              <a:lnSpc>
                <a:spcPct val="115000"/>
              </a:lnSpc>
              <a:spcBef>
                <a:spcPts val="1600"/>
              </a:spcBef>
              <a:spcAft>
                <a:spcPts val="160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27" name="Shape 2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30" name="Shape 30"/>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1pPr>
            <a:lvl2pPr lvl="1"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2pPr>
            <a:lvl3pPr lvl="2"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3pPr>
            <a:lvl4pPr lvl="3"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4pPr>
            <a:lvl5pPr lvl="4"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5pPr>
            <a:lvl6pPr lvl="5"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6pPr>
            <a:lvl7pPr lvl="6"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7pPr>
            <a:lvl8pPr lvl="7"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8pPr>
            <a:lvl9pPr lvl="8" indent="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9pPr>
          </a:lstStyle>
          <a:p>
            <a:endParaRPr/>
          </a:p>
        </p:txBody>
      </p:sp>
      <p:sp>
        <p:nvSpPr>
          <p:cNvPr id="33" name="Shape 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1pPr>
            <a:lvl2pPr marL="914400" marR="0" lvl="1"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2pPr>
            <a:lvl3pPr marL="1371600" marR="0" lvl="2"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3pPr>
            <a:lvl4pPr marL="1828800" marR="0" lvl="3"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4pPr>
            <a:lvl5pPr marL="2286000" marR="0" lvl="4"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5pPr>
            <a:lvl6pPr marL="2743200" marR="0" lvl="5"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6pPr>
            <a:lvl7pPr marL="3200400" marR="0" lvl="6"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7pPr>
            <a:lvl8pPr marL="3657600" marR="0" lvl="7" indent="-304800" algn="l" rtl="0">
              <a:lnSpc>
                <a:spcPct val="115000"/>
              </a:lnSpc>
              <a:spcBef>
                <a:spcPts val="1600"/>
              </a:spcBef>
              <a:spcAft>
                <a:spcPts val="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8pPr>
            <a:lvl9pPr marL="4114800" marR="0" lvl="8" indent="-304800" algn="l" rtl="0">
              <a:lnSpc>
                <a:spcPct val="115000"/>
              </a:lnSpc>
              <a:spcBef>
                <a:spcPts val="1600"/>
              </a:spcBef>
              <a:spcAft>
                <a:spcPts val="1600"/>
              </a:spcAft>
              <a:buClr>
                <a:schemeClr val="dk2"/>
              </a:buClr>
              <a:buSzPts val="1200"/>
              <a:buFont typeface="Playfair Display"/>
              <a:buChar char="■"/>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34" name="Shape 34"/>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1pPr>
            <a:lvl2pPr lvl="1"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2pPr>
            <a:lvl3pPr lvl="2"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3pPr>
            <a:lvl4pPr lvl="3"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4pPr>
            <a:lvl5pPr lvl="4"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5pPr>
            <a:lvl6pPr lvl="5"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6pPr>
            <a:lvl7pPr lvl="6"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7pPr>
            <a:lvl8pPr lvl="7"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8pPr>
            <a:lvl9pPr lvl="8" indent="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1pPr>
            <a:lvl2pPr lvl="1"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2pPr>
            <a:lvl3pPr lvl="2"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3pPr>
            <a:lvl4pPr lvl="3"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4pPr>
            <a:lvl5pPr lvl="4"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5pPr>
            <a:lvl6pPr lvl="5"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6pPr>
            <a:lvl7pPr lvl="6"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7pPr>
            <a:lvl8pPr lvl="7"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8pPr>
            <a:lvl9pPr lvl="8" indent="0" algn="ctr">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9pPr>
          </a:lstStyle>
          <a:p>
            <a:endParaRPr/>
          </a:p>
        </p:txBody>
      </p:sp>
      <p:sp>
        <p:nvSpPr>
          <p:cNvPr id="42" name="Shape 42"/>
          <p:cNvSpPr txBox="1">
            <a:spLocks noGrp="1"/>
          </p:cNvSpPr>
          <p:nvPr>
            <p:ph type="subTitle" idx="1"/>
          </p:nvPr>
        </p:nvSpPr>
        <p:spPr>
          <a:xfrm>
            <a:off x="265500" y="2921400"/>
            <a:ext cx="4045200" cy="13455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1800"/>
              <a:buFont typeface="Playfair Display"/>
              <a:buNone/>
              <a:defRPr sz="2100" b="0" i="0" u="none" strike="noStrike" cap="none">
                <a:solidFill>
                  <a:schemeClr val="dk2"/>
                </a:solidFill>
                <a:latin typeface="Playfair Display"/>
                <a:ea typeface="Playfair Display"/>
                <a:cs typeface="Playfair Display"/>
                <a:sym typeface="Playfair Display"/>
              </a:defRPr>
            </a:lvl1pPr>
            <a:lvl2pPr marL="0" marR="0" lvl="1"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2pPr>
            <a:lvl3pPr marL="0" marR="0" lvl="2"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3pPr>
            <a:lvl4pPr marL="0" marR="0" lvl="3"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4pPr>
            <a:lvl5pPr marL="0" marR="0" lvl="4"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5pPr>
            <a:lvl6pPr marL="0" marR="0" lvl="5"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6pPr>
            <a:lvl7pPr marL="0" marR="0" lvl="6"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7pPr>
            <a:lvl8pPr marL="0" marR="0" lvl="7"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8pPr>
            <a:lvl9pPr marL="0" marR="0" lvl="8"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9pPr>
          </a:lstStyle>
          <a:p>
            <a:endParaRPr/>
          </a:p>
        </p:txBody>
      </p:sp>
      <p:sp>
        <p:nvSpPr>
          <p:cNvPr id="43" name="Shape 4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44" name="Shape 44"/>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47" name="Shape 4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1pPr>
            <a:lvl2pPr lvl="1"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2pPr>
            <a:lvl3pPr lvl="2"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3pPr>
            <a:lvl4pPr lvl="3"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4pPr>
            <a:lvl5pPr lvl="4"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5pPr>
            <a:lvl6pPr lvl="5"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6pPr>
            <a:lvl7pPr lvl="6"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7pPr>
            <a:lvl8pPr lvl="7"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8pPr>
            <a:lvl9pPr lvl="8" indent="0" algn="ctr">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ctr"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ctr"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51" name="Shape 51"/>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1000">
              <a:solidFill>
                <a:schemeClr val="dk2"/>
              </a:solidFill>
              <a:latin typeface="Playfair Display"/>
              <a:ea typeface="Playfair Display"/>
              <a:cs typeface="Playfair Display"/>
              <a:sym typeface="Playfair Display"/>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youtube.com/watch?v=F-TyPfYMDK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youtube.com/watch?v=F-TyPfYMDK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EFHbruKEmw"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blacklivesmatter.com/abou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Ao8cGLIMtv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TyPfYMDK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youtube.com/watch?v=F-TyPfYMDK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F-TyPfYMDK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youtube.com/watch?v=F-TyPfYMDK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youtube.com/watch?v=F-TyPfYMDK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8"/>
          <p:cNvSpPr txBox="1">
            <a:spLocks noGrp="1"/>
          </p:cNvSpPr>
          <p:nvPr>
            <p:ph type="title"/>
          </p:nvPr>
        </p:nvSpPr>
        <p:spPr>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Playfair Display"/>
              <a:buNone/>
            </a:pPr>
            <a:r>
              <a:rPr lang="en" sz="3600" b="1" i="0" u="none" strike="noStrike" cap="none" dirty="0">
                <a:solidFill>
                  <a:schemeClr val="dk2"/>
                </a:solidFill>
                <a:latin typeface="Playfair Display"/>
                <a:ea typeface="Playfair Display"/>
                <a:cs typeface="Playfair Display"/>
                <a:sym typeface="Playfair Display"/>
              </a:rPr>
              <a:t>Module A: Contemporary </a:t>
            </a:r>
            <a:r>
              <a:rPr lang="en" sz="3600" b="1" i="0" u="none" strike="noStrike" cap="none" dirty="0" smtClean="0">
                <a:solidFill>
                  <a:schemeClr val="dk2"/>
                </a:solidFill>
                <a:latin typeface="Playfair Display"/>
                <a:ea typeface="Playfair Display"/>
                <a:cs typeface="Playfair Display"/>
                <a:sym typeface="Playfair Display"/>
              </a:rPr>
              <a:t>Possibilities</a:t>
            </a:r>
            <a:br>
              <a:rPr lang="en" sz="3600" b="1" i="0" u="none" strike="noStrike" cap="none" dirty="0" smtClean="0">
                <a:solidFill>
                  <a:schemeClr val="dk2"/>
                </a:solidFill>
                <a:latin typeface="Playfair Display"/>
                <a:ea typeface="Playfair Display"/>
                <a:cs typeface="Playfair Display"/>
                <a:sym typeface="Playfair Display"/>
              </a:rPr>
            </a:br>
            <a:r>
              <a:rPr lang="en" sz="3600" dirty="0" smtClean="0"/>
              <a:t>An Introduction </a:t>
            </a:r>
            <a:r>
              <a:rPr lang="en" sz="6800" b="1" i="0" u="none" strike="noStrike" cap="none" dirty="0" smtClean="0">
                <a:solidFill>
                  <a:schemeClr val="dk2"/>
                </a:solidFill>
                <a:latin typeface="Playfair Display"/>
                <a:ea typeface="Playfair Display"/>
                <a:cs typeface="Playfair Display"/>
                <a:sym typeface="Playfair Display"/>
              </a:rPr>
              <a:t> </a:t>
            </a:r>
            <a:endParaRPr dirty="0"/>
          </a:p>
        </p:txBody>
      </p:sp>
    </p:spTree>
    <p:extLst>
      <p:ext uri="{BB962C8B-B14F-4D97-AF65-F5344CB8AC3E}">
        <p14:creationId xmlns:p14="http://schemas.microsoft.com/office/powerpoint/2010/main" val="49522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title="Medium shot of the smiling subject - the mood is relaxed"/>
          <p:cNvPicPr preferRelativeResize="0"/>
          <p:nvPr/>
        </p:nvPicPr>
        <p:blipFill rotWithShape="1">
          <a:blip r:embed="rId3">
            <a:alphaModFix/>
          </a:blip>
          <a:srcRect/>
          <a:stretch/>
        </p:blipFill>
        <p:spPr>
          <a:xfrm>
            <a:off x="1570850" y="1073775"/>
            <a:ext cx="6305550" cy="3600450"/>
          </a:xfrm>
          <a:prstGeom prst="rect">
            <a:avLst/>
          </a:prstGeom>
          <a:noFill/>
          <a:ln>
            <a:noFill/>
          </a:ln>
        </p:spPr>
      </p:pic>
      <p:sp>
        <p:nvSpPr>
          <p:cNvPr id="107" name="Shape 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Five: </a:t>
            </a:r>
            <a:r>
              <a:rPr lang="en" sz="1400" u="sng" dirty="0">
                <a:solidFill>
                  <a:schemeClr val="accent5"/>
                </a:solidFill>
                <a:latin typeface="Playfair Display"/>
                <a:ea typeface="Playfair Display"/>
                <a:cs typeface="Playfair Display"/>
                <a:sym typeface="Playfair Display"/>
                <a:hlinkClick r:id="rId4"/>
              </a:rPr>
              <a:t>Canon- Portraits with a Twist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title="Medium shot of the man sitting on a coach next to an empty chair  "/>
          <p:cNvPicPr preferRelativeResize="0"/>
          <p:nvPr/>
        </p:nvPicPr>
        <p:blipFill rotWithShape="1">
          <a:blip r:embed="rId3">
            <a:alphaModFix/>
          </a:blip>
          <a:srcRect t="-6509" b="6508"/>
          <a:stretch/>
        </p:blipFill>
        <p:spPr>
          <a:xfrm>
            <a:off x="1443037" y="863875"/>
            <a:ext cx="6257925" cy="3581400"/>
          </a:xfrm>
          <a:prstGeom prst="rect">
            <a:avLst/>
          </a:prstGeom>
          <a:noFill/>
          <a:ln>
            <a:noFill/>
          </a:ln>
        </p:spPr>
      </p:pic>
      <p:sp>
        <p:nvSpPr>
          <p:cNvPr id="113" name="Shape 1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Six: </a:t>
            </a:r>
            <a:r>
              <a:rPr lang="en" sz="1400" dirty="0">
                <a:solidFill>
                  <a:schemeClr val="accent5"/>
                </a:solidFill>
                <a:latin typeface="Playfair Display"/>
                <a:ea typeface="Playfair Display"/>
                <a:cs typeface="Playfair Display"/>
                <a:sym typeface="Playfair Display"/>
                <a:hlinkClick r:id="rId4"/>
              </a:rPr>
              <a:t>Canon- Portraits with a Twist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Cannon- Portraits with a Twist Continued</a:t>
            </a:r>
            <a:endParaRPr dirty="0">
              <a:latin typeface="+mj-lt"/>
            </a:endParaRPr>
          </a:p>
          <a:p>
            <a:pPr marL="0" marR="0" lvl="0" indent="0" algn="l" rtl="0">
              <a:lnSpc>
                <a:spcPct val="100000"/>
              </a:lnSpc>
              <a:spcBef>
                <a:spcPts val="0"/>
              </a:spcBef>
              <a:spcAft>
                <a:spcPts val="0"/>
              </a:spcAft>
              <a:buClr>
                <a:schemeClr val="dk2"/>
              </a:buClr>
              <a:buFont typeface="Oswald"/>
              <a:buNone/>
            </a:pPr>
            <a:endParaRPr sz="3000" b="0" i="0" u="none" strike="noStrike" cap="none" dirty="0">
              <a:solidFill>
                <a:schemeClr val="dk2"/>
              </a:solidFill>
              <a:latin typeface="Oswald"/>
              <a:ea typeface="Oswald"/>
              <a:cs typeface="Oswald"/>
              <a:sym typeface="Oswald"/>
            </a:endParaRPr>
          </a:p>
        </p:txBody>
      </p:sp>
      <p:sp>
        <p:nvSpPr>
          <p:cNvPr id="119" name="Shape 11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Playfair Display"/>
              <a:buNone/>
            </a:pPr>
            <a:r>
              <a:rPr lang="en" sz="1800" b="0" i="0" u="none" strike="noStrike" cap="none" dirty="0">
                <a:solidFill>
                  <a:schemeClr val="dk2"/>
                </a:solidFill>
                <a:latin typeface="+mn-lt"/>
                <a:sym typeface="Playfair Display"/>
              </a:rPr>
              <a:t>We will now finish viewing the video and check how many of the images you guessed correctly. </a:t>
            </a:r>
            <a:endParaRPr dirty="0">
              <a:latin typeface="+mn-lt"/>
            </a:endParaRPr>
          </a:p>
          <a:p>
            <a:pPr marL="228600" marR="0" lvl="0" indent="0" algn="l" rtl="0">
              <a:lnSpc>
                <a:spcPct val="115000"/>
              </a:lnSpc>
              <a:spcBef>
                <a:spcPts val="1600"/>
              </a:spcBef>
              <a:spcAft>
                <a:spcPts val="0"/>
              </a:spcAft>
              <a:buClr>
                <a:schemeClr val="dk2"/>
              </a:buClr>
              <a:buSzPts val="1800"/>
              <a:buNone/>
            </a:pPr>
            <a:r>
              <a:rPr lang="en" sz="1800" b="0" i="0" u="none" strike="noStrike" cap="none" dirty="0">
                <a:solidFill>
                  <a:schemeClr val="dk2"/>
                </a:solidFill>
                <a:latin typeface="+mn-lt"/>
                <a:sym typeface="Playfair Display"/>
              </a:rPr>
              <a:t>What message can you take from this experiment? </a:t>
            </a:r>
            <a:endParaRPr dirty="0">
              <a:latin typeface="+mn-lt"/>
            </a:endParaRPr>
          </a:p>
          <a:p>
            <a:pPr marL="0" marR="0" lvl="0" indent="0" algn="l" rtl="0">
              <a:lnSpc>
                <a:spcPct val="115000"/>
              </a:lnSpc>
              <a:spcBef>
                <a:spcPts val="1600"/>
              </a:spcBef>
              <a:spcAft>
                <a:spcPts val="0"/>
              </a:spcAft>
              <a:buClr>
                <a:schemeClr val="dk2"/>
              </a:buClr>
              <a:buFont typeface="Playfair Display"/>
              <a:buNone/>
            </a:pPr>
            <a:endParaRPr sz="1800" b="0" i="0" u="none" strike="noStrike" cap="none" dirty="0">
              <a:solidFill>
                <a:schemeClr val="dk2"/>
              </a:solidFill>
              <a:latin typeface="+mn-lt"/>
              <a:sym typeface="Playfair Display"/>
            </a:endParaRPr>
          </a:p>
          <a:p>
            <a:pPr marL="0" marR="0" lvl="0" indent="0" algn="l" rtl="0">
              <a:lnSpc>
                <a:spcPct val="115000"/>
              </a:lnSpc>
              <a:spcBef>
                <a:spcPts val="1600"/>
              </a:spcBef>
              <a:spcAft>
                <a:spcPts val="0"/>
              </a:spcAft>
              <a:buClr>
                <a:schemeClr val="dk2"/>
              </a:buClr>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Class Discussion</a:t>
            </a:r>
            <a:endParaRPr dirty="0">
              <a:latin typeface="+mj-lt"/>
            </a:endParaRPr>
          </a:p>
        </p:txBody>
      </p:sp>
      <p:sp>
        <p:nvSpPr>
          <p:cNvPr id="125" name="Shape 125"/>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Playfair Display"/>
              <a:buNone/>
            </a:pPr>
            <a:r>
              <a:rPr lang="en" sz="1800" i="0" u="none" strike="noStrike" cap="none" dirty="0">
                <a:solidFill>
                  <a:schemeClr val="dk2"/>
                </a:solidFill>
                <a:latin typeface="+mn-lt"/>
                <a:sym typeface="Playfair Display"/>
              </a:rPr>
              <a:t>Write down your thoughts in dot points form in your book/device. Be ready to contribute your responses to the class.  </a:t>
            </a:r>
            <a:endParaRPr dirty="0">
              <a:latin typeface="+mn-lt"/>
            </a:endParaRPr>
          </a:p>
          <a:p>
            <a:pPr marL="285750" indent="-285750">
              <a:spcBef>
                <a:spcPts val="1600"/>
              </a:spcBef>
              <a:buFont typeface="Arial" panose="020B0604020202020204" pitchFamily="34" charset="0"/>
              <a:buChar char="•"/>
            </a:pPr>
            <a:r>
              <a:rPr lang="en" sz="1800" b="0" i="0" u="none" strike="noStrike" cap="none" dirty="0" smtClean="0">
                <a:solidFill>
                  <a:schemeClr val="dk2"/>
                </a:solidFill>
                <a:latin typeface="+mn-lt"/>
                <a:sym typeface="Playfair Display"/>
              </a:rPr>
              <a:t>What </a:t>
            </a:r>
            <a:r>
              <a:rPr lang="en" sz="1800" b="0" i="0" u="none" strike="noStrike" cap="none" dirty="0">
                <a:solidFill>
                  <a:schemeClr val="dk2"/>
                </a:solidFill>
                <a:latin typeface="+mn-lt"/>
                <a:sym typeface="Playfair Display"/>
              </a:rPr>
              <a:t>is the role of traditional media and social media in contemporary society? </a:t>
            </a:r>
            <a:endParaRPr dirty="0">
              <a:latin typeface="+mn-lt"/>
            </a:endParaRPr>
          </a:p>
          <a:p>
            <a:pPr marL="285750" indent="-285750">
              <a:buClr>
                <a:srgbClr val="000000"/>
              </a:buClr>
              <a:buFont typeface="Arial" panose="020B0604020202020204" pitchFamily="34" charset="0"/>
              <a:buChar char="•"/>
            </a:pPr>
            <a:endParaRPr sz="1800" b="0" i="0" u="none" strike="noStrike" cap="none" dirty="0">
              <a:solidFill>
                <a:schemeClr val="dk2"/>
              </a:solidFill>
              <a:latin typeface="+mn-lt"/>
              <a:sym typeface="Playfair Display"/>
            </a:endParaRPr>
          </a:p>
          <a:p>
            <a:pPr marL="285750" indent="-285750">
              <a:buFont typeface="Arial" panose="020B0604020202020204" pitchFamily="34" charset="0"/>
              <a:buChar char="•"/>
            </a:pPr>
            <a:r>
              <a:rPr lang="en" sz="1800" b="0" i="0" u="none" strike="noStrike" cap="none" dirty="0" smtClean="0">
                <a:solidFill>
                  <a:schemeClr val="dk2"/>
                </a:solidFill>
                <a:latin typeface="+mn-lt"/>
                <a:sym typeface="Playfair Display"/>
              </a:rPr>
              <a:t>Why </a:t>
            </a:r>
            <a:r>
              <a:rPr lang="en" sz="1800" b="0" i="0" u="none" strike="noStrike" cap="none" dirty="0">
                <a:solidFill>
                  <a:schemeClr val="dk2"/>
                </a:solidFill>
                <a:latin typeface="+mn-lt"/>
                <a:sym typeface="Playfair Display"/>
              </a:rPr>
              <a:t>would the study of this unit be significant to the individual and society?</a:t>
            </a:r>
            <a:endParaRPr dirty="0">
              <a:latin typeface="+mn-lt"/>
            </a:endParaRPr>
          </a:p>
          <a:p>
            <a:pPr marL="285750" indent="-285750">
              <a:buFont typeface="Arial" panose="020B0604020202020204" pitchFamily="34" charset="0"/>
              <a:buChar char="•"/>
            </a:pPr>
            <a:endParaRPr sz="1800" b="0" i="0" u="none" strike="noStrike" cap="none" dirty="0">
              <a:solidFill>
                <a:schemeClr val="dk2"/>
              </a:solidFill>
              <a:latin typeface="+mn-lt"/>
              <a:sym typeface="Playfair Display"/>
            </a:endParaRPr>
          </a:p>
          <a:p>
            <a:pPr marL="285750" indent="-285750">
              <a:buFont typeface="Arial" panose="020B0604020202020204" pitchFamily="34" charset="0"/>
              <a:buChar char="•"/>
            </a:pPr>
            <a:r>
              <a:rPr lang="en" sz="1800" b="0" i="0" u="none" strike="noStrike" cap="none" dirty="0" smtClean="0">
                <a:solidFill>
                  <a:schemeClr val="dk2"/>
                </a:solidFill>
                <a:latin typeface="+mn-lt"/>
                <a:sym typeface="Playfair Display"/>
              </a:rPr>
              <a:t>Can </a:t>
            </a:r>
            <a:r>
              <a:rPr lang="en" sz="1800" b="0" i="0" u="none" strike="noStrike" cap="none" dirty="0">
                <a:solidFill>
                  <a:schemeClr val="dk2"/>
                </a:solidFill>
                <a:latin typeface="+mn-lt"/>
                <a:sym typeface="Playfair Display"/>
              </a:rPr>
              <a:t>you think of any organisations that use ‘new’ forms of media to change their public perception? </a:t>
            </a:r>
            <a:endParaRPr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Instagram: Perceptions of Reality </a:t>
            </a:r>
            <a:endParaRPr dirty="0">
              <a:latin typeface="+mj-lt"/>
            </a:endParaRPr>
          </a:p>
        </p:txBody>
      </p:sp>
      <p:sp>
        <p:nvSpPr>
          <p:cNvPr id="153" name="Shape 153"/>
          <p:cNvSpPr txBox="1">
            <a:spLocks noGrp="1"/>
          </p:cNvSpPr>
          <p:nvPr>
            <p:ph type="body" idx="1"/>
          </p:nvPr>
        </p:nvSpPr>
        <p:spPr>
          <a:xfrm>
            <a:off x="268250" y="1060300"/>
            <a:ext cx="8520600" cy="374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Playfair Display"/>
              <a:buNone/>
            </a:pPr>
            <a:r>
              <a:rPr lang="en" sz="1800" i="0" u="none" strike="noStrike" cap="none" dirty="0">
                <a:solidFill>
                  <a:schemeClr val="dk2"/>
                </a:solidFill>
                <a:latin typeface="+mn-lt"/>
                <a:sym typeface="Playfair Display"/>
              </a:rPr>
              <a:t>Learning goal: Who has </a:t>
            </a:r>
            <a:r>
              <a:rPr lang="en" sz="1800" i="0" u="none" strike="noStrike" cap="none" dirty="0">
                <a:solidFill>
                  <a:schemeClr val="dk2"/>
                </a:solidFill>
                <a:highlight>
                  <a:srgbClr val="FFFFFF"/>
                </a:highlight>
                <a:latin typeface="+mn-lt"/>
                <a:sym typeface="Playfair Display"/>
              </a:rPr>
              <a:t>authority over a text? Who controls the meaning created in its composition and the way people respond to it? </a:t>
            </a:r>
            <a:endParaRPr lang="en" dirty="0">
              <a:highlight>
                <a:srgbClr val="FFFFFF"/>
              </a:highlight>
              <a:latin typeface="+mn-lt"/>
            </a:endParaRPr>
          </a:p>
          <a:p>
            <a:pPr marL="0" marR="0" lvl="0" indent="0" algn="l" rtl="0">
              <a:lnSpc>
                <a:spcPct val="115000"/>
              </a:lnSpc>
              <a:spcBef>
                <a:spcPts val="0"/>
              </a:spcBef>
              <a:spcAft>
                <a:spcPts val="0"/>
              </a:spcAft>
              <a:buClr>
                <a:schemeClr val="dk2"/>
              </a:buClr>
              <a:buFont typeface="Playfair Display"/>
              <a:buNone/>
            </a:pPr>
            <a:endParaRPr lang="en" sz="1800" b="1" i="0" u="none" strike="noStrike" cap="none" dirty="0">
              <a:solidFill>
                <a:schemeClr val="dk2"/>
              </a:solidFill>
              <a:highlight>
                <a:srgbClr val="FFFFFF"/>
              </a:highlight>
              <a:latin typeface="+mn-lt"/>
              <a:ea typeface="Playfair Display"/>
              <a:cs typeface="Playfair Display"/>
              <a:sym typeface="Playfair Display"/>
            </a:endParaRPr>
          </a:p>
          <a:p>
            <a:pPr marL="0" marR="0" lvl="0" indent="0" algn="l" rtl="0">
              <a:lnSpc>
                <a:spcPct val="115000"/>
              </a:lnSpc>
              <a:spcBef>
                <a:spcPts val="0"/>
              </a:spcBef>
              <a:spcAft>
                <a:spcPts val="0"/>
              </a:spcAft>
              <a:buClr>
                <a:schemeClr val="dk2"/>
              </a:buClr>
              <a:buFont typeface="Playfair Display"/>
              <a:buNone/>
            </a:pPr>
            <a:r>
              <a:rPr lang="en" b="1" dirty="0" smtClean="0">
                <a:highlight>
                  <a:srgbClr val="FFFFFF"/>
                </a:highlight>
                <a:latin typeface="+mn-lt"/>
                <a:hlinkClick r:id="rId3"/>
              </a:rPr>
              <a:t>Are you living an insta lie?</a:t>
            </a:r>
            <a:endParaRPr sz="1800" b="1" i="0" u="none" strike="noStrike" cap="none" dirty="0">
              <a:solidFill>
                <a:schemeClr val="dk2"/>
              </a:solidFill>
              <a:highlight>
                <a:srgbClr val="FFFFFF"/>
              </a:highlight>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Font typeface="Playfair Display"/>
              <a:buNone/>
            </a:pPr>
            <a:r>
              <a:rPr lang="en" sz="1800" b="1" i="0" u="none" strike="noStrike" cap="none" dirty="0">
                <a:solidFill>
                  <a:schemeClr val="dk2"/>
                </a:solidFill>
                <a:highlight>
                  <a:srgbClr val="FFFFFF"/>
                </a:highlight>
                <a:latin typeface="Playfair Display"/>
                <a:ea typeface="Playfair Display"/>
                <a:cs typeface="Playfair Display"/>
                <a:sym typeface="Playfair Display"/>
              </a:rPr>
              <a:t>               </a:t>
            </a:r>
            <a:endParaRPr sz="1800" b="1" i="0" u="none" strike="noStrike" cap="none" dirty="0">
              <a:solidFill>
                <a:schemeClr val="dk2"/>
              </a:solidFill>
              <a:highlight>
                <a:srgbClr val="FFFFFF"/>
              </a:highlight>
              <a:latin typeface="Playfair Display"/>
              <a:ea typeface="Playfair Display"/>
              <a:cs typeface="Playfair Display"/>
              <a:sym typeface="Playfair Display"/>
            </a:endParaRPr>
          </a:p>
        </p:txBody>
      </p:sp>
      <p:pic>
        <p:nvPicPr>
          <p:cNvPr id="154" name="Shape 154">
            <a:hlinkClick r:id="rId3"/>
          </p:cNvPr>
          <p:cNvPicPr preferRelativeResize="0"/>
          <p:nvPr/>
        </p:nvPicPr>
        <p:blipFill rotWithShape="1">
          <a:blip r:embed="rId4">
            <a:alphaModFix/>
          </a:blip>
          <a:srcRect/>
          <a:stretch/>
        </p:blipFill>
        <p:spPr>
          <a:xfrm>
            <a:off x="5528400" y="1971100"/>
            <a:ext cx="2752524" cy="260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311700" y="157232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Arial"/>
              <a:buNone/>
            </a:pPr>
            <a:r>
              <a:rPr lang="en" sz="1700" b="0" i="0" u="none" strike="noStrike" cap="none" dirty="0">
                <a:solidFill>
                  <a:schemeClr val="dk2"/>
                </a:solidFill>
                <a:latin typeface="+mj-lt"/>
                <a:sym typeface="Playfair Display"/>
              </a:rPr>
              <a:t>On the following slides you will see images that represent ideas and lifestyles that are typically shared on social media sites. The composer has used framing and editing to present a comparison between ideals and reality, to demonstrate how the truth is often distorted to represent a reality that the user constructs to depict themselves, their ideas or their lifestyles. For each pair of </a:t>
            </a:r>
            <a:r>
              <a:rPr lang="en" sz="1700" b="0" i="0" u="none" strike="noStrike" cap="none" dirty="0" smtClean="0">
                <a:solidFill>
                  <a:schemeClr val="dk2"/>
                </a:solidFill>
                <a:latin typeface="+mj-lt"/>
                <a:sym typeface="Playfair Display"/>
              </a:rPr>
              <a:t>slides:</a:t>
            </a:r>
            <a:endParaRPr lang="en" dirty="0">
              <a:latin typeface="+mj-lt"/>
            </a:endParaRPr>
          </a:p>
          <a:p>
            <a:pPr marL="285750" marR="0" lvl="0" indent="-285750" algn="l" rtl="0">
              <a:lnSpc>
                <a:spcPct val="115000"/>
              </a:lnSpc>
              <a:spcBef>
                <a:spcPts val="0"/>
              </a:spcBef>
              <a:spcAft>
                <a:spcPts val="0"/>
              </a:spcAft>
              <a:buClr>
                <a:schemeClr val="dk2"/>
              </a:buClr>
              <a:buFont typeface="Arial" panose="020B0604020202020204" pitchFamily="34" charset="0"/>
              <a:buChar char="•"/>
            </a:pPr>
            <a:r>
              <a:rPr lang="en" sz="1700" b="0" i="0" u="none" strike="noStrike" cap="none" dirty="0" smtClean="0">
                <a:solidFill>
                  <a:schemeClr val="dk2"/>
                </a:solidFill>
                <a:latin typeface="+mj-lt"/>
                <a:sym typeface="Playfair Display"/>
              </a:rPr>
              <a:t>Write </a:t>
            </a:r>
            <a:r>
              <a:rPr lang="en" sz="1700" b="0" i="0" u="none" strike="noStrike" cap="none" dirty="0">
                <a:solidFill>
                  <a:schemeClr val="dk2"/>
                </a:solidFill>
                <a:latin typeface="+mj-lt"/>
                <a:sym typeface="Playfair Display"/>
              </a:rPr>
              <a:t>down the ideal that is being conveyed and how the image represents this version of reality. </a:t>
            </a:r>
            <a:endParaRPr lang="en" dirty="0">
              <a:latin typeface="+mj-lt"/>
            </a:endParaRPr>
          </a:p>
          <a:p>
            <a:pPr marL="285750" marR="0" lvl="0" indent="-285750" algn="l" rtl="0">
              <a:lnSpc>
                <a:spcPct val="115000"/>
              </a:lnSpc>
              <a:spcBef>
                <a:spcPts val="0"/>
              </a:spcBef>
              <a:spcAft>
                <a:spcPts val="0"/>
              </a:spcAft>
              <a:buClr>
                <a:schemeClr val="dk2"/>
              </a:buClr>
              <a:buFont typeface="Arial" panose="020B0604020202020204" pitchFamily="34" charset="0"/>
              <a:buChar char="•"/>
            </a:pPr>
            <a:r>
              <a:rPr lang="en" sz="1700" b="0" i="0" u="none" strike="noStrike" cap="none" dirty="0" smtClean="0">
                <a:solidFill>
                  <a:schemeClr val="dk2"/>
                </a:solidFill>
                <a:latin typeface="+mj-lt"/>
                <a:sym typeface="Playfair Display"/>
              </a:rPr>
              <a:t>Compare </a:t>
            </a:r>
            <a:r>
              <a:rPr lang="en" sz="1700" b="0" i="0" u="none" strike="noStrike" cap="none" dirty="0">
                <a:solidFill>
                  <a:schemeClr val="dk2"/>
                </a:solidFill>
                <a:latin typeface="+mj-lt"/>
                <a:sym typeface="Playfair Display"/>
              </a:rPr>
              <a:t>this to the subsequent slide and the actual reality. Why would a user present the first image compared to the second?</a:t>
            </a:r>
            <a:endParaRPr dirty="0">
              <a:latin typeface="+mj-lt"/>
            </a:endParaRPr>
          </a:p>
        </p:txBody>
      </p:sp>
      <p:sp>
        <p:nvSpPr>
          <p:cNvPr id="160" name="Shape 1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Instagram: Perceptions of Reality continued </a:t>
            </a:r>
            <a:endParaRPr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title="Instagram photo of a woman doing a Yoga pose"/>
          <p:cNvPicPr preferRelativeResize="0"/>
          <p:nvPr/>
        </p:nvPicPr>
        <p:blipFill rotWithShape="1">
          <a:blip r:embed="rId3">
            <a:alphaModFix/>
          </a:blip>
          <a:srcRect/>
          <a:stretch/>
        </p:blipFill>
        <p:spPr>
          <a:xfrm>
            <a:off x="3057300" y="711500"/>
            <a:ext cx="3519249" cy="4184100"/>
          </a:xfrm>
          <a:prstGeom prst="rect">
            <a:avLst/>
          </a:prstGeom>
          <a:noFill/>
          <a:ln>
            <a:noFill/>
          </a:ln>
        </p:spPr>
      </p:pic>
      <p:sp>
        <p:nvSpPr>
          <p:cNvPr id="167" name="Shape 167"/>
          <p:cNvSpPr txBox="1"/>
          <p:nvPr/>
        </p:nvSpPr>
        <p:spPr>
          <a:xfrm>
            <a:off x="107504" y="468335"/>
            <a:ext cx="3000000" cy="62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One</a:t>
            </a:r>
            <a:r>
              <a:rPr lang="en" sz="3000" b="0" i="0" u="none" strike="noStrike" cap="none" dirty="0">
                <a:solidFill>
                  <a:schemeClr val="dk2"/>
                </a:solidFill>
                <a:latin typeface="Oswald"/>
                <a:ea typeface="Oswald"/>
                <a:cs typeface="Oswald"/>
                <a:sym typeface="Oswald"/>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title="A longshot of the same image one reveals that the yoga pose is made up"/>
          <p:cNvPicPr preferRelativeResize="0"/>
          <p:nvPr/>
        </p:nvPicPr>
        <p:blipFill rotWithShape="1">
          <a:blip r:embed="rId3">
            <a:alphaModFix/>
          </a:blip>
          <a:srcRect/>
          <a:stretch/>
        </p:blipFill>
        <p:spPr>
          <a:xfrm>
            <a:off x="2555776" y="152400"/>
            <a:ext cx="5357096" cy="4838700"/>
          </a:xfrm>
          <a:prstGeom prst="rect">
            <a:avLst/>
          </a:prstGeom>
          <a:noFill/>
          <a:ln>
            <a:noFill/>
          </a:ln>
        </p:spPr>
      </p:pic>
      <p:sp>
        <p:nvSpPr>
          <p:cNvPr id="173" name="Shape 173"/>
          <p:cNvSpPr txBox="1"/>
          <p:nvPr/>
        </p:nvSpPr>
        <p:spPr>
          <a:xfrm>
            <a:off x="0" y="0"/>
            <a:ext cx="3000000" cy="71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One</a:t>
            </a:r>
            <a:r>
              <a:rPr lang="en" sz="3000" b="0" i="0" u="none" strike="noStrike" cap="none" dirty="0">
                <a:solidFill>
                  <a:schemeClr val="dk2"/>
                </a:solidFill>
                <a:latin typeface="Oswald"/>
                <a:ea typeface="Oswald"/>
                <a:cs typeface="Oswald"/>
                <a:sym typeface="Oswald"/>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title="Medium shot of a woman overlooking a city "/>
          <p:cNvPicPr preferRelativeResize="0"/>
          <p:nvPr/>
        </p:nvPicPr>
        <p:blipFill rotWithShape="1">
          <a:blip r:embed="rId3">
            <a:alphaModFix/>
          </a:blip>
          <a:srcRect/>
          <a:stretch/>
        </p:blipFill>
        <p:spPr>
          <a:xfrm>
            <a:off x="2333450" y="758875"/>
            <a:ext cx="4572000" cy="3429000"/>
          </a:xfrm>
          <a:prstGeom prst="rect">
            <a:avLst/>
          </a:prstGeom>
          <a:noFill/>
          <a:ln>
            <a:noFill/>
          </a:ln>
        </p:spPr>
      </p:pic>
      <p:sp>
        <p:nvSpPr>
          <p:cNvPr id="179" name="Shape 179"/>
          <p:cNvSpPr txBox="1"/>
          <p:nvPr/>
        </p:nvSpPr>
        <p:spPr>
          <a:xfrm>
            <a:off x="0" y="0"/>
            <a:ext cx="3000000" cy="75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Two:</a:t>
            </a:r>
            <a:endParaRPr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title="Long shot reveals that the image of the city scape is not very attractive"/>
          <p:cNvPicPr preferRelativeResize="0"/>
          <p:nvPr/>
        </p:nvPicPr>
        <p:blipFill rotWithShape="1">
          <a:blip r:embed="rId3">
            <a:alphaModFix/>
          </a:blip>
          <a:srcRect/>
          <a:stretch/>
        </p:blipFill>
        <p:spPr>
          <a:xfrm>
            <a:off x="1726950" y="94075"/>
            <a:ext cx="6162622" cy="4838700"/>
          </a:xfrm>
          <a:prstGeom prst="rect">
            <a:avLst/>
          </a:prstGeom>
          <a:noFill/>
          <a:ln>
            <a:noFill/>
          </a:ln>
        </p:spPr>
      </p:pic>
      <p:sp>
        <p:nvSpPr>
          <p:cNvPr id="185" name="Shape 185"/>
          <p:cNvSpPr txBox="1"/>
          <p:nvPr/>
        </p:nvSpPr>
        <p:spPr>
          <a:xfrm>
            <a:off x="0" y="0"/>
            <a:ext cx="3000000" cy="71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a:solidFill>
                  <a:schemeClr val="dk2"/>
                </a:solidFill>
                <a:latin typeface="Oswald"/>
                <a:ea typeface="Oswald"/>
                <a:cs typeface="Oswald"/>
                <a:sym typeface="Oswald"/>
              </a:rPr>
              <a:t>Image Two: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Rubric Activities</a:t>
            </a:r>
            <a:endParaRPr dirty="0">
              <a:latin typeface="+mj-lt"/>
            </a:endParaRPr>
          </a:p>
        </p:txBody>
      </p:sp>
      <p:sp>
        <p:nvSpPr>
          <p:cNvPr id="65" name="Shape 65"/>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Playfair Display"/>
              <a:buNone/>
            </a:pPr>
            <a:r>
              <a:rPr lang="en" b="1" i="0" u="none" strike="noStrike" cap="none" dirty="0">
                <a:solidFill>
                  <a:srgbClr val="212121"/>
                </a:solidFill>
                <a:highlight>
                  <a:srgbClr val="FFFFFF"/>
                </a:highlight>
                <a:latin typeface="+mn-lt"/>
                <a:sym typeface="Playfair Display"/>
              </a:rPr>
              <a:t>Activity One:</a:t>
            </a:r>
            <a:r>
              <a:rPr lang="en" b="0" i="0" u="none" strike="noStrike" cap="none" dirty="0">
                <a:solidFill>
                  <a:srgbClr val="212121"/>
                </a:solidFill>
                <a:highlight>
                  <a:srgbClr val="FFFFFF"/>
                </a:highlight>
                <a:latin typeface="+mn-lt"/>
                <a:sym typeface="Playfair Display"/>
              </a:rPr>
              <a:t>  Highlight five sentences from the rubric that you think are most important. Discuss with a classmates your five points and compare points, justifying why you have made your selection. </a:t>
            </a:r>
            <a:endParaRPr dirty="0">
              <a:latin typeface="+mn-lt"/>
            </a:endParaRPr>
          </a:p>
          <a:p>
            <a:pPr marL="0" marR="0" lvl="0" indent="0" algn="l" rtl="0">
              <a:lnSpc>
                <a:spcPct val="115000"/>
              </a:lnSpc>
              <a:spcBef>
                <a:spcPts val="1600"/>
              </a:spcBef>
              <a:spcAft>
                <a:spcPts val="0"/>
              </a:spcAft>
              <a:buClr>
                <a:schemeClr val="dk2"/>
              </a:buClr>
              <a:buFont typeface="Playfair Display"/>
              <a:buNone/>
            </a:pPr>
            <a:r>
              <a:rPr lang="en" b="1" i="0" u="none" strike="noStrike" cap="none" dirty="0">
                <a:solidFill>
                  <a:srgbClr val="212121"/>
                </a:solidFill>
                <a:highlight>
                  <a:srgbClr val="FFFFFF"/>
                </a:highlight>
                <a:latin typeface="+mn-lt"/>
                <a:sym typeface="Playfair Display"/>
              </a:rPr>
              <a:t>Activity Two</a:t>
            </a:r>
            <a:r>
              <a:rPr lang="en" b="0" i="0" u="none" strike="noStrike" cap="none" dirty="0">
                <a:solidFill>
                  <a:srgbClr val="212121"/>
                </a:solidFill>
                <a:highlight>
                  <a:srgbClr val="FFFFFF"/>
                </a:highlight>
                <a:latin typeface="+mn-lt"/>
                <a:sym typeface="Playfair Display"/>
              </a:rPr>
              <a:t>: Use another colour to highlight the language you are unfamiliar with from the rubric. Use your device or a dictionary to find the definitions and create a word bank. Elevating your vocabulary is important when learning to write in academic register.</a:t>
            </a:r>
            <a:r>
              <a:rPr lang="en" b="0" i="0" u="none" strike="noStrike" cap="none" dirty="0">
                <a:solidFill>
                  <a:srgbClr val="212121"/>
                </a:solidFill>
                <a:highlight>
                  <a:srgbClr val="FFFFFF"/>
                </a:highlight>
                <a:latin typeface="+mn-lt"/>
                <a:ea typeface="Calibri"/>
                <a:cs typeface="Calibri"/>
                <a:sym typeface="Calibri"/>
              </a:rPr>
              <a:t>  </a:t>
            </a:r>
            <a:endParaRPr dirty="0">
              <a:latin typeface="+mn-lt"/>
            </a:endParaRPr>
          </a:p>
          <a:p>
            <a:pPr marL="0" marR="0" lvl="0" indent="0" algn="l" rtl="0">
              <a:lnSpc>
                <a:spcPct val="115000"/>
              </a:lnSpc>
              <a:spcBef>
                <a:spcPts val="1600"/>
              </a:spcBef>
              <a:spcAft>
                <a:spcPts val="0"/>
              </a:spcAft>
              <a:buClr>
                <a:schemeClr val="dk2"/>
              </a:buClr>
              <a:buFont typeface="Playfair Display"/>
              <a:buNone/>
            </a:pPr>
            <a:endParaRPr sz="1150" b="0" i="0" u="none" strike="noStrike" cap="none" dirty="0">
              <a:solidFill>
                <a:srgbClr val="212121"/>
              </a:solidFill>
              <a:highlight>
                <a:srgbClr val="FFFFFF"/>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title="Close up of a healthy meal on a plate"/>
          <p:cNvPicPr preferRelativeResize="0"/>
          <p:nvPr/>
        </p:nvPicPr>
        <p:blipFill rotWithShape="1">
          <a:blip r:embed="rId3">
            <a:alphaModFix/>
          </a:blip>
          <a:srcRect/>
          <a:stretch/>
        </p:blipFill>
        <p:spPr>
          <a:xfrm>
            <a:off x="2216800" y="735550"/>
            <a:ext cx="4572000" cy="3429000"/>
          </a:xfrm>
          <a:prstGeom prst="rect">
            <a:avLst/>
          </a:prstGeom>
          <a:noFill/>
          <a:ln>
            <a:noFill/>
          </a:ln>
        </p:spPr>
      </p:pic>
      <p:sp>
        <p:nvSpPr>
          <p:cNvPr id="191" name="Shape 191"/>
          <p:cNvSpPr txBox="1"/>
          <p:nvPr/>
        </p:nvSpPr>
        <p:spPr>
          <a:xfrm>
            <a:off x="0" y="0"/>
            <a:ext cx="3000000" cy="7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Three:</a:t>
            </a:r>
            <a:endParaRPr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title="Medium shot reveals unhealthy meals surrounding the one healthy meal in the close up shot"/>
          <p:cNvPicPr preferRelativeResize="0"/>
          <p:nvPr/>
        </p:nvPicPr>
        <p:blipFill rotWithShape="1">
          <a:blip r:embed="rId3">
            <a:alphaModFix/>
          </a:blip>
          <a:srcRect/>
          <a:stretch/>
        </p:blipFill>
        <p:spPr>
          <a:xfrm>
            <a:off x="1808575" y="257375"/>
            <a:ext cx="6162622" cy="4838700"/>
          </a:xfrm>
          <a:prstGeom prst="rect">
            <a:avLst/>
          </a:prstGeom>
          <a:noFill/>
          <a:ln>
            <a:noFill/>
          </a:ln>
        </p:spPr>
      </p:pic>
      <p:sp>
        <p:nvSpPr>
          <p:cNvPr id="197" name="Shape 197"/>
          <p:cNvSpPr txBox="1"/>
          <p:nvPr/>
        </p:nvSpPr>
        <p:spPr>
          <a:xfrm>
            <a:off x="0" y="0"/>
            <a:ext cx="3000000" cy="73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Three:</a:t>
            </a:r>
            <a:endParaRPr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Instagram: Perceptions of Reality Continued</a:t>
            </a:r>
            <a:endParaRPr dirty="0">
              <a:latin typeface="+mj-lt"/>
            </a:endParaRPr>
          </a:p>
        </p:txBody>
      </p:sp>
      <p:sp>
        <p:nvSpPr>
          <p:cNvPr id="239" name="Shape 23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Arial"/>
              <a:buNone/>
            </a:pPr>
            <a:endParaRPr sz="1800" b="1" i="0" u="sng" strike="noStrike" cap="none" dirty="0">
              <a:solidFill>
                <a:schemeClr val="dk2"/>
              </a:solidFill>
              <a:latin typeface="Playfair Display"/>
              <a:ea typeface="Playfair Display"/>
              <a:cs typeface="Playfair Display"/>
              <a:sym typeface="Playfair Display"/>
            </a:endParaRPr>
          </a:p>
          <a:p>
            <a:pPr marL="0" marR="0" lvl="0" indent="0" algn="l" rtl="0">
              <a:lnSpc>
                <a:spcPct val="115000"/>
              </a:lnSpc>
              <a:spcBef>
                <a:spcPts val="0"/>
              </a:spcBef>
              <a:spcAft>
                <a:spcPts val="0"/>
              </a:spcAft>
              <a:buClr>
                <a:schemeClr val="dk2"/>
              </a:buClr>
              <a:buFont typeface="Arial"/>
              <a:buNone/>
            </a:pPr>
            <a:r>
              <a:rPr lang="en" sz="1800" i="0" u="sng" strike="noStrike" cap="none" dirty="0">
                <a:solidFill>
                  <a:schemeClr val="dk2"/>
                </a:solidFill>
                <a:latin typeface="+mn-lt"/>
                <a:sym typeface="Playfair Display"/>
              </a:rPr>
              <a:t>Reflection:</a:t>
            </a:r>
            <a:endParaRPr dirty="0">
              <a:latin typeface="+mn-lt"/>
            </a:endParaRPr>
          </a:p>
          <a:p>
            <a:pPr marL="0" marR="0" lvl="0" indent="0" algn="l" rtl="0">
              <a:lnSpc>
                <a:spcPct val="115000"/>
              </a:lnSpc>
              <a:spcBef>
                <a:spcPts val="0"/>
              </a:spcBef>
              <a:spcAft>
                <a:spcPts val="0"/>
              </a:spcAft>
              <a:buClr>
                <a:schemeClr val="dk2"/>
              </a:buClr>
              <a:buFont typeface="Playfair Display"/>
              <a:buNone/>
            </a:pPr>
            <a:endParaRPr sz="1800" b="0" i="0" u="none" strike="noStrike" cap="none" dirty="0">
              <a:solidFill>
                <a:schemeClr val="dk2"/>
              </a:solidFill>
              <a:latin typeface="+mn-lt"/>
              <a:sym typeface="Playfair Display"/>
            </a:endParaRPr>
          </a:p>
          <a:p>
            <a:pPr marL="0" marR="0" lvl="0" indent="0" algn="l" rtl="0">
              <a:lnSpc>
                <a:spcPct val="115000"/>
              </a:lnSpc>
              <a:spcBef>
                <a:spcPts val="0"/>
              </a:spcBef>
              <a:spcAft>
                <a:spcPts val="0"/>
              </a:spcAft>
              <a:buClr>
                <a:schemeClr val="dk2"/>
              </a:buClr>
              <a:buFont typeface="Playfair Display"/>
              <a:buNone/>
            </a:pPr>
            <a:r>
              <a:rPr lang="en" sz="1800" b="0" i="0" u="none" strike="noStrike" cap="none" dirty="0">
                <a:solidFill>
                  <a:schemeClr val="dk2"/>
                </a:solidFill>
                <a:latin typeface="+mn-lt"/>
                <a:sym typeface="Playfair Display"/>
              </a:rPr>
              <a:t>What comment is the composer of this series making about the nature of social media and society?</a:t>
            </a:r>
            <a:endParaRPr dirty="0">
              <a:latin typeface="+mn-lt"/>
            </a:endParaRPr>
          </a:p>
          <a:p>
            <a:pPr marL="0" marR="0" lvl="0" indent="0" algn="l" rtl="0">
              <a:lnSpc>
                <a:spcPct val="115000"/>
              </a:lnSpc>
              <a:spcBef>
                <a:spcPts val="0"/>
              </a:spcBef>
              <a:spcAft>
                <a:spcPts val="0"/>
              </a:spcAft>
              <a:buClr>
                <a:schemeClr val="dk2"/>
              </a:buClr>
              <a:buFont typeface="Playfair Display"/>
              <a:buNone/>
            </a:pPr>
            <a:endParaRPr sz="1800" b="0" i="0" u="sng" strike="noStrike" cap="none" dirty="0">
              <a:solidFill>
                <a:schemeClr val="dk2"/>
              </a:solidFill>
              <a:latin typeface="+mn-lt"/>
              <a:sym typeface="Playfair Display"/>
            </a:endParaRPr>
          </a:p>
          <a:p>
            <a:pPr marL="0" marR="0" lvl="0" indent="0" algn="l" rtl="0">
              <a:lnSpc>
                <a:spcPct val="115000"/>
              </a:lnSpc>
              <a:spcBef>
                <a:spcPts val="0"/>
              </a:spcBef>
              <a:spcAft>
                <a:spcPts val="0"/>
              </a:spcAft>
              <a:buClr>
                <a:schemeClr val="dk2"/>
              </a:buClr>
              <a:buFont typeface="Playfair Display"/>
              <a:buNone/>
            </a:pPr>
            <a:r>
              <a:rPr lang="en" sz="1800" i="0" u="sng" strike="noStrike" cap="none" dirty="0">
                <a:solidFill>
                  <a:schemeClr val="dk2"/>
                </a:solidFill>
                <a:latin typeface="+mn-lt"/>
                <a:sym typeface="Playfair Display"/>
              </a:rPr>
              <a:t>Assessment for learning: </a:t>
            </a:r>
            <a:endParaRPr dirty="0">
              <a:latin typeface="+mn-lt"/>
            </a:endParaRPr>
          </a:p>
          <a:p>
            <a:pPr marL="0" marR="0" lvl="0" indent="0" algn="l" rtl="0">
              <a:lnSpc>
                <a:spcPct val="115000"/>
              </a:lnSpc>
              <a:spcBef>
                <a:spcPts val="1600"/>
              </a:spcBef>
              <a:spcAft>
                <a:spcPts val="0"/>
              </a:spcAft>
              <a:buClr>
                <a:schemeClr val="dk2"/>
              </a:buClr>
              <a:buFont typeface="Playfair Display"/>
              <a:buNone/>
            </a:pPr>
            <a:r>
              <a:rPr lang="en" sz="1800" b="0" i="0" u="none" strike="noStrike" cap="none" dirty="0">
                <a:solidFill>
                  <a:schemeClr val="dk2"/>
                </a:solidFill>
                <a:latin typeface="+mn-lt"/>
                <a:sym typeface="Playfair Display"/>
              </a:rPr>
              <a:t>In pairs, explore the school to compose your own photograph that is not an accurate perception of reality.</a:t>
            </a:r>
            <a:r>
              <a:rPr lang="en" sz="1800" b="0" i="0" u="none" strike="noStrike" cap="none" dirty="0">
                <a:solidFill>
                  <a:schemeClr val="dk2"/>
                </a:solidFill>
                <a:latin typeface="+mn-lt"/>
                <a:ea typeface="Arial"/>
                <a:cs typeface="Arial"/>
                <a:sym typeface="Arial"/>
              </a:rPr>
              <a:t> </a:t>
            </a:r>
            <a:endParaRPr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23528" y="26749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Related Text 1- American Oxygen by Rihanna</a:t>
            </a:r>
            <a:endParaRPr dirty="0">
              <a:latin typeface="+mj-lt"/>
            </a:endParaRPr>
          </a:p>
        </p:txBody>
      </p:sp>
      <p:sp>
        <p:nvSpPr>
          <p:cNvPr id="246" name="Shape 246"/>
          <p:cNvSpPr txBox="1">
            <a:spLocks noGrp="1"/>
          </p:cNvSpPr>
          <p:nvPr>
            <p:ph type="body" idx="1"/>
          </p:nvPr>
        </p:nvSpPr>
        <p:spPr>
          <a:xfrm>
            <a:off x="251520" y="915566"/>
            <a:ext cx="8520600" cy="388843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Playfair Display"/>
              <a:buNone/>
            </a:pPr>
            <a:r>
              <a:rPr lang="en" b="0" i="0" u="none" strike="noStrike" cap="none" dirty="0">
                <a:solidFill>
                  <a:schemeClr val="dk2"/>
                </a:solidFill>
                <a:latin typeface="+mn-lt"/>
                <a:sym typeface="Playfair Display"/>
              </a:rPr>
              <a:t>Context: </a:t>
            </a:r>
            <a:endParaRPr dirty="0">
              <a:latin typeface="+mn-lt"/>
            </a:endParaRPr>
          </a:p>
          <a:p>
            <a:pPr marL="0" marR="0" lvl="0" indent="0" algn="l" rtl="0">
              <a:lnSpc>
                <a:spcPct val="115000"/>
              </a:lnSpc>
              <a:spcBef>
                <a:spcPts val="1600"/>
              </a:spcBef>
              <a:spcAft>
                <a:spcPts val="0"/>
              </a:spcAft>
              <a:buClr>
                <a:schemeClr val="dk2"/>
              </a:buClr>
              <a:buFont typeface="Playfair Display"/>
              <a:buNone/>
            </a:pPr>
            <a:r>
              <a:rPr lang="en" b="0" i="0" u="none" strike="noStrike" cap="none" dirty="0">
                <a:solidFill>
                  <a:srgbClr val="333333"/>
                </a:solidFill>
                <a:highlight>
                  <a:srgbClr val="FFFFFF"/>
                </a:highlight>
                <a:latin typeface="+mn-lt"/>
                <a:sym typeface="Playfair Display"/>
              </a:rPr>
              <a:t>#BlackLivesMatter was created in 2012 after Trayvon Martin’s murderer, George Zimmerman, was acquitted for his crime, and dead 17-year old Trayvon was posthumously placed on trial for his own murder. #BlackLivesMatter is a call to action and a response to the virulent anti-Black racism, particularly the extrajudicial killings of Black people by police and vigilantes. When we say Black Lives Matter, we are broadening the conversation around state violence to include all of the ways in which Black people are intentionally left powerless at the hands of the state.  We are talking about the ways in which Black lives are deprived of our basic human rights and dignity. (Taken from: </a:t>
            </a:r>
            <a:r>
              <a:rPr lang="en" b="0" i="0" u="sng" strike="noStrike" cap="none" dirty="0" smtClean="0">
                <a:solidFill>
                  <a:schemeClr val="hlink"/>
                </a:solidFill>
                <a:highlight>
                  <a:srgbClr val="FFFFFF"/>
                </a:highlight>
                <a:latin typeface="+mn-lt"/>
                <a:sym typeface="Playfair Display"/>
                <a:hlinkClick r:id="rId3"/>
              </a:rPr>
              <a:t>http</a:t>
            </a:r>
            <a:r>
              <a:rPr lang="en" b="0" i="0" u="sng" strike="noStrike" cap="none" dirty="0">
                <a:solidFill>
                  <a:schemeClr val="hlink"/>
                </a:solidFill>
                <a:highlight>
                  <a:srgbClr val="FFFFFF"/>
                </a:highlight>
                <a:latin typeface="+mn-lt"/>
                <a:sym typeface="Playfair Display"/>
                <a:hlinkClick r:id="rId3"/>
              </a:rPr>
              <a:t>://blacklivesmatter.com/about/</a:t>
            </a:r>
            <a:r>
              <a:rPr lang="en" b="0" i="0" u="none" strike="noStrike" cap="none" dirty="0">
                <a:solidFill>
                  <a:srgbClr val="333333"/>
                </a:solidFill>
                <a:highlight>
                  <a:srgbClr val="FFFFFF"/>
                </a:highlight>
                <a:latin typeface="+mn-lt"/>
                <a:sym typeface="Playfair Display"/>
              </a:rPr>
              <a:t> </a:t>
            </a:r>
            <a:r>
              <a:rPr lang="en" b="0" i="0" u="none" strike="noStrike" cap="none" dirty="0" smtClean="0">
                <a:solidFill>
                  <a:srgbClr val="333333"/>
                </a:solidFill>
                <a:highlight>
                  <a:srgbClr val="FFFFFF"/>
                </a:highlight>
                <a:latin typeface="+mn-lt"/>
                <a:sym typeface="Playfair Display"/>
              </a:rPr>
              <a:t>on </a:t>
            </a:r>
            <a:r>
              <a:rPr lang="en" b="0" i="0" u="none" strike="noStrike" cap="none" dirty="0">
                <a:solidFill>
                  <a:srgbClr val="333333"/>
                </a:solidFill>
                <a:highlight>
                  <a:srgbClr val="FFFFFF"/>
                </a:highlight>
                <a:latin typeface="+mn-lt"/>
                <a:sym typeface="Playfair Display"/>
              </a:rPr>
              <a:t>11/7/17)</a:t>
            </a:r>
            <a:endParaRPr dirty="0">
              <a:latin typeface="+mn-lt"/>
            </a:endParaRPr>
          </a:p>
          <a:p>
            <a:pPr marL="0" marR="0" lvl="0" indent="0" algn="l" rtl="0">
              <a:lnSpc>
                <a:spcPct val="115000"/>
              </a:lnSpc>
              <a:spcBef>
                <a:spcPts val="1600"/>
              </a:spcBef>
              <a:spcAft>
                <a:spcPts val="0"/>
              </a:spcAft>
              <a:buClr>
                <a:schemeClr val="dk2"/>
              </a:buClr>
              <a:buFont typeface="Playfair Display"/>
              <a:buNone/>
            </a:pPr>
            <a:endParaRPr sz="1400" b="0" i="0" u="none" strike="noStrike" cap="none" dirty="0">
              <a:solidFill>
                <a:srgbClr val="333333"/>
              </a:solidFill>
              <a:highlight>
                <a:srgbClr val="FFFFFF"/>
              </a:highlight>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p:txBody>
      </p:sp>
      <p:sp>
        <p:nvSpPr>
          <p:cNvPr id="248" name="Shape 248"/>
          <p:cNvSpPr txBox="1"/>
          <p:nvPr/>
        </p:nvSpPr>
        <p:spPr>
          <a:xfrm>
            <a:off x="4408725" y="4292075"/>
            <a:ext cx="6717900" cy="78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251520" y="217687"/>
            <a:ext cx="5256584"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smtClean="0">
                <a:solidFill>
                  <a:schemeClr val="dk2"/>
                </a:solidFill>
                <a:latin typeface="Oswald"/>
                <a:ea typeface="Oswald"/>
                <a:cs typeface="Oswald"/>
                <a:sym typeface="Oswald"/>
              </a:rPr>
              <a:t>American Oxygen </a:t>
            </a:r>
            <a:r>
              <a:rPr lang="en" sz="3000" b="0" i="0" u="none" strike="noStrike" cap="none" dirty="0">
                <a:solidFill>
                  <a:schemeClr val="dk2"/>
                </a:solidFill>
                <a:latin typeface="Oswald"/>
                <a:ea typeface="Oswald"/>
                <a:cs typeface="Oswald"/>
                <a:sym typeface="Oswald"/>
              </a:rPr>
              <a:t>continued. </a:t>
            </a:r>
            <a:endParaRPr dirty="0"/>
          </a:p>
        </p:txBody>
      </p:sp>
      <p:sp>
        <p:nvSpPr>
          <p:cNvPr id="254" name="Shape 254"/>
          <p:cNvSpPr txBox="1">
            <a:spLocks noGrp="1"/>
          </p:cNvSpPr>
          <p:nvPr>
            <p:ph type="body" idx="1"/>
          </p:nvPr>
        </p:nvSpPr>
        <p:spPr>
          <a:xfrm>
            <a:off x="323528" y="835498"/>
            <a:ext cx="8520600" cy="4184523"/>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Arial" panose="020B0604020202020204" pitchFamily="34" charset="0"/>
              <a:buChar char="•"/>
            </a:pPr>
            <a:r>
              <a:rPr lang="en" sz="1600" b="0" i="0" u="none" strike="noStrike" cap="none" dirty="0" smtClean="0">
                <a:solidFill>
                  <a:schemeClr val="dk2"/>
                </a:solidFill>
                <a:latin typeface="+mn-lt"/>
                <a:sym typeface="Playfair Display"/>
              </a:rPr>
              <a:t>View </a:t>
            </a:r>
            <a:r>
              <a:rPr lang="en" sz="1600" b="0" i="0" u="none" strike="noStrike" cap="none" dirty="0" smtClean="0">
                <a:solidFill>
                  <a:schemeClr val="dk2"/>
                </a:solidFill>
                <a:latin typeface="+mn-lt"/>
                <a:sym typeface="Playfair Display"/>
                <a:hlinkClick r:id="rId3"/>
              </a:rPr>
              <a:t>American Oxygen</a:t>
            </a:r>
            <a:endParaRPr lang="en" sz="1600" b="0" i="0" u="none" strike="noStrike" cap="none" dirty="0" smtClean="0">
              <a:solidFill>
                <a:schemeClr val="dk2"/>
              </a:solidFill>
              <a:latin typeface="+mn-lt"/>
              <a:sym typeface="Playfair Display"/>
            </a:endParaRPr>
          </a:p>
          <a:p>
            <a:pPr marL="457200" marR="0" lvl="0" indent="-330200" algn="l" rtl="0">
              <a:lnSpc>
                <a:spcPct val="115000"/>
              </a:lnSpc>
              <a:spcBef>
                <a:spcPts val="0"/>
              </a:spcBef>
              <a:spcAft>
                <a:spcPts val="0"/>
              </a:spcAft>
              <a:buClr>
                <a:schemeClr val="dk2"/>
              </a:buClr>
              <a:buSzPts val="1600"/>
              <a:buFont typeface="Arial" panose="020B0604020202020204" pitchFamily="34" charset="0"/>
              <a:buChar char="•"/>
            </a:pPr>
            <a:r>
              <a:rPr lang="en" sz="1600" b="0" i="0" u="none" strike="noStrike" cap="none" dirty="0" smtClean="0">
                <a:solidFill>
                  <a:schemeClr val="dk2"/>
                </a:solidFill>
                <a:latin typeface="+mn-lt"/>
                <a:sym typeface="Playfair Display"/>
              </a:rPr>
              <a:t>What </a:t>
            </a:r>
            <a:r>
              <a:rPr lang="en" sz="1600" b="0" i="0" u="none" strike="noStrike" cap="none" dirty="0">
                <a:solidFill>
                  <a:schemeClr val="dk2"/>
                </a:solidFill>
                <a:latin typeface="+mn-lt"/>
                <a:sym typeface="Playfair Display"/>
              </a:rPr>
              <a:t>are your first impressions of this text? What is your </a:t>
            </a:r>
            <a:r>
              <a:rPr lang="en" sz="1600" b="1" i="0" u="none" strike="noStrike" cap="none" dirty="0">
                <a:solidFill>
                  <a:schemeClr val="dk2"/>
                </a:solidFill>
                <a:latin typeface="+mn-lt"/>
                <a:sym typeface="Playfair Display"/>
              </a:rPr>
              <a:t>emotional</a:t>
            </a:r>
            <a:r>
              <a:rPr lang="en" sz="1600" b="0" i="0" u="none" strike="noStrike" cap="none" dirty="0">
                <a:solidFill>
                  <a:schemeClr val="dk2"/>
                </a:solidFill>
                <a:latin typeface="+mn-lt"/>
                <a:sym typeface="Playfair Display"/>
              </a:rPr>
              <a:t> response – what is your </a:t>
            </a:r>
            <a:r>
              <a:rPr lang="en" sz="1600" b="1" i="0" u="none" strike="noStrike" cap="none" dirty="0">
                <a:solidFill>
                  <a:schemeClr val="dk2"/>
                </a:solidFill>
                <a:latin typeface="+mn-lt"/>
                <a:sym typeface="Playfair Display"/>
              </a:rPr>
              <a:t>intellectual </a:t>
            </a:r>
            <a:r>
              <a:rPr lang="en" sz="1600" b="0" i="0" u="none" strike="noStrike" cap="none" dirty="0">
                <a:solidFill>
                  <a:schemeClr val="dk2"/>
                </a:solidFill>
                <a:latin typeface="+mn-lt"/>
                <a:sym typeface="Playfair Display"/>
              </a:rPr>
              <a:t>response?</a:t>
            </a:r>
            <a:endParaRPr dirty="0">
              <a:latin typeface="+mn-lt"/>
            </a:endParaRPr>
          </a:p>
          <a:p>
            <a:pPr marL="457200" marR="0" lvl="0" indent="-330200" algn="l" rtl="0">
              <a:lnSpc>
                <a:spcPct val="115000"/>
              </a:lnSpc>
              <a:spcBef>
                <a:spcPts val="1600"/>
              </a:spcBef>
              <a:spcAft>
                <a:spcPts val="0"/>
              </a:spcAft>
              <a:buClr>
                <a:schemeClr val="dk2"/>
              </a:buClr>
              <a:buSzPts val="1600"/>
              <a:buFont typeface="Arial" panose="020B0604020202020204" pitchFamily="34" charset="0"/>
              <a:buChar char="•"/>
            </a:pPr>
            <a:r>
              <a:rPr lang="en" sz="1600" b="0" i="0" u="none" strike="noStrike" cap="none" dirty="0">
                <a:solidFill>
                  <a:schemeClr val="dk2"/>
                </a:solidFill>
                <a:latin typeface="+mn-lt"/>
                <a:sym typeface="Playfair Display"/>
              </a:rPr>
              <a:t>What different events/personalities are represented through the </a:t>
            </a:r>
            <a:r>
              <a:rPr lang="en" sz="1600" b="1" i="0" u="none" strike="noStrike" cap="none" dirty="0">
                <a:solidFill>
                  <a:schemeClr val="dk2"/>
                </a:solidFill>
                <a:latin typeface="+mn-lt"/>
                <a:sym typeface="Playfair Display"/>
              </a:rPr>
              <a:t>archival footage</a:t>
            </a:r>
            <a:r>
              <a:rPr lang="en" sz="1600" b="0" i="0" u="none" strike="noStrike" cap="none" dirty="0">
                <a:solidFill>
                  <a:schemeClr val="dk2"/>
                </a:solidFill>
                <a:latin typeface="+mn-lt"/>
                <a:sym typeface="Playfair Display"/>
              </a:rPr>
              <a:t>? </a:t>
            </a:r>
            <a:endParaRPr dirty="0">
              <a:latin typeface="+mn-lt"/>
            </a:endParaRPr>
          </a:p>
          <a:p>
            <a:pPr marL="457200" marR="0" lvl="0" indent="-330200" algn="l" rtl="0">
              <a:lnSpc>
                <a:spcPct val="115000"/>
              </a:lnSpc>
              <a:spcBef>
                <a:spcPts val="1600"/>
              </a:spcBef>
              <a:spcAft>
                <a:spcPts val="0"/>
              </a:spcAft>
              <a:buClr>
                <a:schemeClr val="dk2"/>
              </a:buClr>
              <a:buSzPts val="1600"/>
              <a:buFont typeface="Arial" panose="020B0604020202020204" pitchFamily="34" charset="0"/>
              <a:buChar char="•"/>
            </a:pPr>
            <a:r>
              <a:rPr lang="en" sz="1600" b="0" i="0" u="none" strike="noStrike" cap="none" dirty="0">
                <a:solidFill>
                  <a:schemeClr val="dk2"/>
                </a:solidFill>
                <a:latin typeface="+mn-lt"/>
                <a:sym typeface="Playfair Display"/>
              </a:rPr>
              <a:t>What is this text suggesting about the treatment of African Americans throughout history? </a:t>
            </a:r>
            <a:endParaRPr lang="en" sz="1600" b="0" i="0" u="none" strike="noStrike" cap="none" dirty="0" smtClean="0">
              <a:solidFill>
                <a:schemeClr val="dk2"/>
              </a:solidFill>
              <a:latin typeface="+mn-lt"/>
              <a:sym typeface="Playfair Display"/>
            </a:endParaRPr>
          </a:p>
          <a:p>
            <a:pPr marL="127000" marR="0" lvl="0" indent="0" algn="l" rtl="0">
              <a:lnSpc>
                <a:spcPct val="115000"/>
              </a:lnSpc>
              <a:spcBef>
                <a:spcPts val="1600"/>
              </a:spcBef>
              <a:spcAft>
                <a:spcPts val="0"/>
              </a:spcAft>
              <a:buClr>
                <a:schemeClr val="dk2"/>
              </a:buClr>
              <a:buSzPts val="1600"/>
              <a:buNone/>
            </a:pPr>
            <a:r>
              <a:rPr lang="en" sz="1600" dirty="0" smtClean="0">
                <a:latin typeface="+mn-lt"/>
              </a:rPr>
              <a:t>Lyrics Analysis</a:t>
            </a:r>
            <a:endParaRPr lang="en" dirty="0">
              <a:latin typeface="+mn-lt"/>
            </a:endParaRPr>
          </a:p>
          <a:p>
            <a:pPr marL="457200" marR="0" lvl="0" indent="-330200" algn="l" rtl="0">
              <a:lnSpc>
                <a:spcPct val="115000"/>
              </a:lnSpc>
              <a:spcBef>
                <a:spcPts val="1600"/>
              </a:spcBef>
              <a:spcAft>
                <a:spcPts val="0"/>
              </a:spcAft>
              <a:buClr>
                <a:schemeClr val="dk2"/>
              </a:buClr>
              <a:buSzPts val="1600"/>
              <a:buFont typeface="Arial" panose="020B0604020202020204" pitchFamily="34" charset="0"/>
              <a:buChar char="•"/>
            </a:pPr>
            <a:r>
              <a:rPr lang="en" sz="1600" b="0" i="0" u="none" strike="noStrike" cap="none" dirty="0" smtClean="0">
                <a:solidFill>
                  <a:schemeClr val="dk2"/>
                </a:solidFill>
                <a:latin typeface="+mn-lt"/>
                <a:sym typeface="Playfair Display"/>
              </a:rPr>
              <a:t>How </a:t>
            </a:r>
            <a:r>
              <a:rPr lang="en" sz="1600" b="0" i="0" u="none" strike="noStrike" cap="none" dirty="0">
                <a:solidFill>
                  <a:schemeClr val="dk2"/>
                </a:solidFill>
                <a:latin typeface="+mn-lt"/>
                <a:sym typeface="Playfair Display"/>
              </a:rPr>
              <a:t>has the lyrics captured the what the American dream is about?  Identify at least one example and discuss the effect. </a:t>
            </a:r>
            <a:endParaRPr lang="en" dirty="0">
              <a:latin typeface="+mn-lt"/>
            </a:endParaRPr>
          </a:p>
          <a:p>
            <a:pPr marL="457200" marR="0" lvl="0" indent="-330200" algn="l" rtl="0">
              <a:lnSpc>
                <a:spcPct val="115000"/>
              </a:lnSpc>
              <a:spcBef>
                <a:spcPts val="1600"/>
              </a:spcBef>
              <a:spcAft>
                <a:spcPts val="0"/>
              </a:spcAft>
              <a:buClr>
                <a:schemeClr val="dk2"/>
              </a:buClr>
              <a:buSzPts val="1600"/>
              <a:buFont typeface="Arial" panose="020B0604020202020204" pitchFamily="34" charset="0"/>
              <a:buChar char="•"/>
            </a:pPr>
            <a:r>
              <a:rPr lang="en" sz="1600" b="0" i="0" u="none" strike="noStrike" cap="none" dirty="0" smtClean="0">
                <a:solidFill>
                  <a:schemeClr val="dk2"/>
                </a:solidFill>
                <a:latin typeface="+mn-lt"/>
                <a:sym typeface="Playfair Display"/>
              </a:rPr>
              <a:t>What </a:t>
            </a:r>
            <a:r>
              <a:rPr lang="en" sz="1600" b="0" i="0" u="none" strike="noStrike" cap="none" dirty="0">
                <a:solidFill>
                  <a:schemeClr val="dk2"/>
                </a:solidFill>
                <a:latin typeface="+mn-lt"/>
                <a:sym typeface="Playfair Display"/>
              </a:rPr>
              <a:t>is the effect of the repetition of ‘American Oxygen’?  What does it suggest about power in America? </a:t>
            </a:r>
            <a:endParaRPr dirty="0">
              <a:latin typeface="+mn-lt"/>
            </a:endParaRPr>
          </a:p>
          <a:p>
            <a:pPr marL="0" marR="0" lvl="0" indent="0" algn="l" rtl="0">
              <a:lnSpc>
                <a:spcPct val="115000"/>
              </a:lnSpc>
              <a:spcBef>
                <a:spcPts val="1600"/>
              </a:spcBef>
              <a:spcAft>
                <a:spcPts val="0"/>
              </a:spcAft>
              <a:buClr>
                <a:schemeClr val="dk2"/>
              </a:buClr>
              <a:buFont typeface="Arial"/>
              <a:buNone/>
            </a:pPr>
            <a:endParaRPr sz="1600" b="1" i="0" u="sng"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Font typeface="Playfair Display"/>
              <a:buNone/>
            </a:pPr>
            <a:endParaRPr sz="1600" b="1" i="0" u="sng" strike="noStrike" cap="none" dirty="0">
              <a:solidFill>
                <a:schemeClr val="dk2"/>
              </a:solidFill>
              <a:latin typeface="Arial"/>
              <a:ea typeface="Arial"/>
              <a:cs typeface="Arial"/>
              <a:sym typeface="Arial"/>
            </a:endParaRPr>
          </a:p>
        </p:txBody>
      </p:sp>
      <p:pic>
        <p:nvPicPr>
          <p:cNvPr id="255" name="Shape 255" title="Image of a Black Lives Matters march in the US"/>
          <p:cNvPicPr preferRelativeResize="0"/>
          <p:nvPr/>
        </p:nvPicPr>
        <p:blipFill rotWithShape="1">
          <a:blip r:embed="rId4">
            <a:alphaModFix amt="64000"/>
          </a:blip>
          <a:srcRect/>
          <a:stretch/>
        </p:blipFill>
        <p:spPr>
          <a:xfrm>
            <a:off x="6286500" y="116175"/>
            <a:ext cx="2749124" cy="9434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23528" y="26749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Arial"/>
              <a:buNone/>
            </a:pPr>
            <a:r>
              <a:rPr lang="en" sz="3000" b="0" i="0" u="none" strike="noStrike" cap="none" dirty="0" smtClean="0">
                <a:solidFill>
                  <a:schemeClr val="dk2"/>
                </a:solidFill>
                <a:latin typeface="+mj-lt"/>
                <a:sym typeface="Oswald"/>
              </a:rPr>
              <a:t>American Oxygen </a:t>
            </a:r>
            <a:r>
              <a:rPr lang="en" sz="3000" b="0" i="0" u="none" strike="noStrike" cap="none" dirty="0">
                <a:solidFill>
                  <a:schemeClr val="dk2"/>
                </a:solidFill>
                <a:latin typeface="+mj-lt"/>
                <a:sym typeface="Oswald"/>
              </a:rPr>
              <a:t>continued. </a:t>
            </a:r>
            <a:endParaRPr dirty="0">
              <a:latin typeface="+mj-lt"/>
            </a:endParaRPr>
          </a:p>
        </p:txBody>
      </p:sp>
      <p:sp>
        <p:nvSpPr>
          <p:cNvPr id="261" name="Shape 261"/>
          <p:cNvSpPr txBox="1">
            <a:spLocks noGrp="1"/>
          </p:cNvSpPr>
          <p:nvPr>
            <p:ph type="body" idx="1"/>
          </p:nvPr>
        </p:nvSpPr>
        <p:spPr>
          <a:xfrm>
            <a:off x="251520" y="915566"/>
            <a:ext cx="8520600" cy="37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Playfair Display"/>
              <a:buNone/>
            </a:pPr>
            <a:r>
              <a:rPr lang="en" sz="1800" i="0" u="sng" strike="noStrike" cap="none" dirty="0">
                <a:solidFill>
                  <a:schemeClr val="dk2"/>
                </a:solidFill>
                <a:latin typeface="+mn-lt"/>
                <a:sym typeface="Playfair Display"/>
              </a:rPr>
              <a:t>Video clip analysis:</a:t>
            </a:r>
            <a:r>
              <a:rPr lang="en" sz="1800" i="0" u="none" strike="noStrike" cap="none" dirty="0">
                <a:solidFill>
                  <a:schemeClr val="dk2"/>
                </a:solidFill>
                <a:latin typeface="+mn-lt"/>
                <a:sym typeface="Playfair Display"/>
              </a:rPr>
              <a:t> </a:t>
            </a:r>
            <a:endParaRPr dirty="0">
              <a:latin typeface="+mn-lt"/>
            </a:endParaRPr>
          </a:p>
          <a:p>
            <a:pPr marL="285750" marR="0" lvl="0" indent="-285750" algn="l" rtl="0">
              <a:lnSpc>
                <a:spcPct val="100000"/>
              </a:lnSpc>
              <a:spcBef>
                <a:spcPts val="1600"/>
              </a:spcBef>
              <a:spcAft>
                <a:spcPts val="0"/>
              </a:spcAft>
              <a:buClr>
                <a:schemeClr val="dk2"/>
              </a:buClr>
              <a:buFont typeface="Arial" panose="020B0604020202020204" pitchFamily="34" charset="0"/>
              <a:buChar char="•"/>
            </a:pPr>
            <a:r>
              <a:rPr lang="en" sz="1800" b="0" i="0" u="none" strike="noStrike" cap="none" dirty="0" smtClean="0">
                <a:solidFill>
                  <a:schemeClr val="dk2"/>
                </a:solidFill>
                <a:latin typeface="+mn-lt"/>
                <a:sym typeface="Playfair Display"/>
              </a:rPr>
              <a:t>Describe </a:t>
            </a:r>
            <a:r>
              <a:rPr lang="en" sz="1800" b="0" i="0" u="none" strike="noStrike" cap="none" dirty="0">
                <a:solidFill>
                  <a:schemeClr val="dk2"/>
                </a:solidFill>
                <a:latin typeface="+mn-lt"/>
                <a:sym typeface="Playfair Display"/>
              </a:rPr>
              <a:t>the style/types of images and archival footage used in the video clip. Why do you think this choice has been made?</a:t>
            </a:r>
            <a:endParaRPr dirty="0">
              <a:latin typeface="+mn-lt"/>
            </a:endParaRPr>
          </a:p>
          <a:p>
            <a:pPr marL="285750" marR="0" lvl="0" indent="-285750" algn="l" rtl="0">
              <a:lnSpc>
                <a:spcPct val="100000"/>
              </a:lnSpc>
              <a:spcBef>
                <a:spcPts val="1600"/>
              </a:spcBef>
              <a:spcAft>
                <a:spcPts val="0"/>
              </a:spcAft>
              <a:buClr>
                <a:schemeClr val="dk2"/>
              </a:buClr>
              <a:buFont typeface="Arial" panose="020B0604020202020204" pitchFamily="34" charset="0"/>
              <a:buChar char="•"/>
            </a:pPr>
            <a:r>
              <a:rPr lang="en" sz="1800" b="0" i="0" u="none" strike="noStrike" cap="none" dirty="0" smtClean="0">
                <a:solidFill>
                  <a:schemeClr val="dk2"/>
                </a:solidFill>
                <a:latin typeface="+mn-lt"/>
                <a:sym typeface="Playfair Display"/>
              </a:rPr>
              <a:t>How </a:t>
            </a:r>
            <a:r>
              <a:rPr lang="en" sz="1800" b="0" i="0" u="none" strike="noStrike" cap="none" dirty="0">
                <a:solidFill>
                  <a:schemeClr val="dk2"/>
                </a:solidFill>
                <a:latin typeface="+mn-lt"/>
                <a:sym typeface="Playfair Display"/>
              </a:rPr>
              <a:t>is colour used within the video clip? Provide at least two examples.</a:t>
            </a:r>
            <a:endParaRPr dirty="0">
              <a:latin typeface="+mn-lt"/>
            </a:endParaRPr>
          </a:p>
          <a:p>
            <a:pPr marL="285750" marR="0" lvl="0" indent="-285750" algn="l" rtl="0">
              <a:lnSpc>
                <a:spcPct val="100000"/>
              </a:lnSpc>
              <a:spcBef>
                <a:spcPts val="1600"/>
              </a:spcBef>
              <a:spcAft>
                <a:spcPts val="0"/>
              </a:spcAft>
              <a:buClr>
                <a:schemeClr val="dk2"/>
              </a:buClr>
              <a:buFont typeface="Arial" panose="020B0604020202020204" pitchFamily="34" charset="0"/>
              <a:buChar char="•"/>
            </a:pPr>
            <a:r>
              <a:rPr lang="en" sz="1800" b="0" i="0" u="none" strike="noStrike" cap="none" dirty="0" smtClean="0">
                <a:solidFill>
                  <a:schemeClr val="dk2"/>
                </a:solidFill>
                <a:latin typeface="+mn-lt"/>
                <a:sym typeface="Playfair Display"/>
              </a:rPr>
              <a:t>Outline </a:t>
            </a:r>
            <a:r>
              <a:rPr lang="en" sz="1800" b="0" i="0" u="none" strike="noStrike" cap="none" dirty="0">
                <a:solidFill>
                  <a:schemeClr val="dk2"/>
                </a:solidFill>
                <a:latin typeface="+mn-lt"/>
                <a:sym typeface="Playfair Display"/>
              </a:rPr>
              <a:t>Rihanna’s characterisation  in the clip and discuss the effect</a:t>
            </a:r>
            <a:r>
              <a:rPr lang="en" sz="1800" b="0" i="0" u="none" strike="noStrike" cap="none" dirty="0" smtClean="0">
                <a:solidFill>
                  <a:schemeClr val="dk2"/>
                </a:solidFill>
                <a:latin typeface="+mn-lt"/>
                <a:sym typeface="Playfair Display"/>
              </a:rPr>
              <a:t>.</a:t>
            </a:r>
            <a:endParaRPr sz="1800" b="0" i="0" u="none" strike="noStrike" cap="none" dirty="0">
              <a:solidFill>
                <a:schemeClr val="dk2"/>
              </a:solidFill>
              <a:latin typeface="+mn-lt"/>
              <a:sym typeface="Playfair Display"/>
            </a:endParaRPr>
          </a:p>
          <a:p>
            <a:pPr marL="285750" marR="0" lvl="0" indent="-285750" algn="l" rtl="0">
              <a:lnSpc>
                <a:spcPct val="100000"/>
              </a:lnSpc>
              <a:spcBef>
                <a:spcPts val="0"/>
              </a:spcBef>
              <a:spcAft>
                <a:spcPts val="0"/>
              </a:spcAft>
              <a:buClr>
                <a:schemeClr val="dk2"/>
              </a:buClr>
              <a:buFont typeface="Arial" panose="020B0604020202020204" pitchFamily="34" charset="0"/>
              <a:buChar char="•"/>
            </a:pPr>
            <a:r>
              <a:rPr lang="en" sz="1800" b="0" i="0" u="none" strike="noStrike" cap="none" dirty="0" smtClean="0">
                <a:solidFill>
                  <a:schemeClr val="dk2"/>
                </a:solidFill>
                <a:latin typeface="+mn-lt"/>
                <a:sym typeface="Playfair Display"/>
              </a:rPr>
              <a:t>How </a:t>
            </a:r>
            <a:r>
              <a:rPr lang="en" sz="1800" b="0" i="0" u="none" strike="noStrike" cap="none" dirty="0">
                <a:solidFill>
                  <a:schemeClr val="dk2"/>
                </a:solidFill>
                <a:latin typeface="+mn-lt"/>
                <a:sym typeface="Playfair Display"/>
              </a:rPr>
              <a:t>does the video clip end? What does the ending symbolise? </a:t>
            </a:r>
            <a:endParaRPr dirty="0">
              <a:latin typeface="+mn-lt"/>
            </a:endParaRPr>
          </a:p>
          <a:p>
            <a:pPr marL="285750" marR="0" lvl="0" indent="-285750" algn="l" rtl="0">
              <a:lnSpc>
                <a:spcPct val="100000"/>
              </a:lnSpc>
              <a:spcBef>
                <a:spcPts val="0"/>
              </a:spcBef>
              <a:spcAft>
                <a:spcPts val="0"/>
              </a:spcAft>
              <a:buClr>
                <a:schemeClr val="dk2"/>
              </a:buClr>
              <a:buFont typeface="Arial" panose="020B0604020202020204" pitchFamily="34" charset="0"/>
              <a:buChar char="•"/>
            </a:pPr>
            <a:endParaRPr sz="1800" b="0" i="0" u="none" strike="noStrike" cap="none" dirty="0">
              <a:solidFill>
                <a:schemeClr val="dk2"/>
              </a:solidFill>
              <a:latin typeface="+mn-lt"/>
              <a:sym typeface="Playfair Display"/>
            </a:endParaRPr>
          </a:p>
          <a:p>
            <a:pPr marL="285750" marR="0" lvl="0" indent="-285750" algn="l" rtl="0">
              <a:lnSpc>
                <a:spcPct val="100000"/>
              </a:lnSpc>
              <a:spcBef>
                <a:spcPts val="0"/>
              </a:spcBef>
              <a:spcAft>
                <a:spcPts val="0"/>
              </a:spcAft>
              <a:buClr>
                <a:schemeClr val="dk2"/>
              </a:buClr>
              <a:buFont typeface="Arial" panose="020B0604020202020204" pitchFamily="34" charset="0"/>
              <a:buChar char="•"/>
            </a:pPr>
            <a:r>
              <a:rPr lang="en" sz="1800" b="0" i="0" u="none" strike="noStrike" cap="none" dirty="0" smtClean="0">
                <a:solidFill>
                  <a:schemeClr val="dk2"/>
                </a:solidFill>
                <a:latin typeface="+mn-lt"/>
                <a:sym typeface="Playfair Display"/>
              </a:rPr>
              <a:t>List </a:t>
            </a:r>
            <a:r>
              <a:rPr lang="en" sz="1800" b="0" i="0" u="none" strike="noStrike" cap="none" dirty="0">
                <a:solidFill>
                  <a:schemeClr val="dk2"/>
                </a:solidFill>
                <a:latin typeface="+mn-lt"/>
                <a:sym typeface="Playfair Display"/>
              </a:rPr>
              <a:t>the Rihanna songs/video clips that you are familiar with. Why do you think this is not one of her songs that has been widely listened to/viewed? What does this say about contemporary society? </a:t>
            </a:r>
            <a:endParaRPr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What does Multimodal mean? </a:t>
            </a:r>
            <a:endParaRPr dirty="0">
              <a:latin typeface="+mj-lt"/>
            </a:endParaRPr>
          </a:p>
        </p:txBody>
      </p:sp>
      <p:pic>
        <p:nvPicPr>
          <p:cNvPr id="71" name="Shape 71" descr="https://creatingmultimodaltexts.files.wordpress.com/2013/05/aob-meaning-systems.png?w=768&amp;h=573" title="Image describing the variety of multimodal and meaning systems in language"/>
          <p:cNvPicPr preferRelativeResize="0"/>
          <p:nvPr/>
        </p:nvPicPr>
        <p:blipFill rotWithShape="1">
          <a:blip r:embed="rId3">
            <a:alphaModFix/>
          </a:blip>
          <a:srcRect/>
          <a:stretch/>
        </p:blipFill>
        <p:spPr>
          <a:xfrm>
            <a:off x="361575" y="1142999"/>
            <a:ext cx="8520600" cy="3837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j-lt"/>
              </a:rPr>
              <a:t>The meaning systems</a:t>
            </a:r>
            <a:endParaRPr lang="en-AU" dirty="0">
              <a:latin typeface="+mj-lt"/>
            </a:endParaRPr>
          </a:p>
        </p:txBody>
      </p:sp>
      <p:sp>
        <p:nvSpPr>
          <p:cNvPr id="4" name="Text Placeholder 3"/>
          <p:cNvSpPr>
            <a:spLocks noGrp="1"/>
          </p:cNvSpPr>
          <p:nvPr>
            <p:ph type="body" idx="1"/>
          </p:nvPr>
        </p:nvSpPr>
        <p:spPr/>
        <p:txBody>
          <a:bodyPr/>
          <a:lstStyle/>
          <a:p>
            <a:pPr marL="114300" indent="0">
              <a:buNone/>
            </a:pPr>
            <a:r>
              <a:rPr lang="en-AU" sz="1400" b="1" dirty="0" smtClean="0">
                <a:latin typeface="+mn-lt"/>
              </a:rPr>
              <a:t>Written/Linguistic</a:t>
            </a:r>
            <a:r>
              <a:rPr lang="en-AU" sz="1400" dirty="0" smtClean="0">
                <a:latin typeface="+mn-lt"/>
              </a:rPr>
              <a:t> </a:t>
            </a:r>
            <a:r>
              <a:rPr lang="en-AU" sz="1400" dirty="0">
                <a:latin typeface="+mn-lt"/>
              </a:rPr>
              <a:t>meaning concerns spoken and written language through use of vocabulary, generic structure and grammar</a:t>
            </a:r>
          </a:p>
          <a:p>
            <a:pPr marL="114300" indent="0">
              <a:buNone/>
            </a:pPr>
            <a:r>
              <a:rPr lang="en-AU" sz="1400" b="1" dirty="0">
                <a:latin typeface="+mn-lt"/>
              </a:rPr>
              <a:t>Audio</a:t>
            </a:r>
            <a:r>
              <a:rPr lang="en-AU" sz="1400" dirty="0">
                <a:latin typeface="+mn-lt"/>
              </a:rPr>
              <a:t> meaning concerns music, sound effects, noises, ambient noise, and silence, through use of volume, pitch and rhythm</a:t>
            </a:r>
          </a:p>
          <a:p>
            <a:pPr marL="114300" indent="0">
              <a:buNone/>
            </a:pPr>
            <a:r>
              <a:rPr lang="en-AU" sz="1400" b="1" dirty="0">
                <a:latin typeface="+mn-lt"/>
              </a:rPr>
              <a:t>Visual</a:t>
            </a:r>
            <a:r>
              <a:rPr lang="en-AU" sz="1400" dirty="0">
                <a:latin typeface="+mn-lt"/>
              </a:rPr>
              <a:t> meaning concerns </a:t>
            </a:r>
            <a:r>
              <a:rPr lang="en-AU" sz="1400" b="1" dirty="0" smtClean="0">
                <a:latin typeface="+mn-lt"/>
              </a:rPr>
              <a:t>still</a:t>
            </a:r>
            <a:r>
              <a:rPr lang="en-AU" sz="1400" dirty="0" smtClean="0">
                <a:latin typeface="+mn-lt"/>
              </a:rPr>
              <a:t> </a:t>
            </a:r>
            <a:r>
              <a:rPr lang="en-AU" sz="1400" dirty="0">
                <a:latin typeface="+mn-lt"/>
              </a:rPr>
              <a:t>and </a:t>
            </a:r>
            <a:r>
              <a:rPr lang="en-AU" sz="1400" b="1" dirty="0" smtClean="0">
                <a:latin typeface="+mn-lt"/>
              </a:rPr>
              <a:t>moving </a:t>
            </a:r>
            <a:r>
              <a:rPr lang="en-AU" sz="1400" dirty="0">
                <a:latin typeface="+mn-lt"/>
              </a:rPr>
              <a:t>images through use of colour, saliency, page layouts, vectors, viewpoint, screen formats, visual symbols; shot framing, subject distance and angle; camera movement, subject movement</a:t>
            </a:r>
          </a:p>
          <a:p>
            <a:pPr marL="114300" indent="0">
              <a:buNone/>
            </a:pPr>
            <a:r>
              <a:rPr lang="en-AU" sz="1400" b="1" dirty="0">
                <a:latin typeface="+mn-lt"/>
              </a:rPr>
              <a:t>Gestural</a:t>
            </a:r>
            <a:r>
              <a:rPr lang="en-AU" sz="1400" dirty="0">
                <a:latin typeface="+mn-lt"/>
              </a:rPr>
              <a:t> meaning concerns movement of body, hands and eyes; facial expression, demeanours, and body language, and use of rhythm, speed, stillness and angles</a:t>
            </a:r>
          </a:p>
          <a:p>
            <a:pPr marL="114300" indent="0">
              <a:buNone/>
            </a:pPr>
            <a:r>
              <a:rPr lang="en-AU" sz="1400" b="1" dirty="0">
                <a:latin typeface="+mn-lt"/>
              </a:rPr>
              <a:t>Spatial</a:t>
            </a:r>
            <a:r>
              <a:rPr lang="en-AU" sz="1400" dirty="0">
                <a:latin typeface="+mn-lt"/>
              </a:rPr>
              <a:t> meaning concerns environmental spaces and architectural spaces and use of proximity, direction, layout, position of and organisation of objects in space. </a:t>
            </a:r>
          </a:p>
          <a:p>
            <a:pPr marL="114300" indent="0">
              <a:buNone/>
            </a:pPr>
            <a:r>
              <a:rPr lang="en-AU" sz="1400" b="1" dirty="0" smtClean="0">
                <a:latin typeface="+mn-lt"/>
              </a:rPr>
              <a:t>Multimodal</a:t>
            </a:r>
            <a:r>
              <a:rPr lang="en-AU" sz="1400" dirty="0" smtClean="0">
                <a:latin typeface="+mn-lt"/>
              </a:rPr>
              <a:t> </a:t>
            </a:r>
            <a:r>
              <a:rPr lang="en-AU" sz="1400" dirty="0">
                <a:latin typeface="+mn-lt"/>
              </a:rPr>
              <a:t>is the combination of two or more modes in various combinations </a:t>
            </a:r>
          </a:p>
          <a:p>
            <a:pPr marL="114300" indent="0">
              <a:buNone/>
            </a:pPr>
            <a:r>
              <a:rPr lang="en-AU" sz="1000" dirty="0">
                <a:latin typeface="+mn-lt"/>
              </a:rPr>
              <a:t>Adapted from The New London Group, 1996/2000) </a:t>
            </a:r>
            <a:r>
              <a:rPr lang="en-AU" sz="1000" dirty="0" err="1">
                <a:latin typeface="+mn-lt"/>
              </a:rPr>
              <a:t>Annemaree</a:t>
            </a:r>
            <a:r>
              <a:rPr lang="en-AU" sz="1000" dirty="0">
                <a:latin typeface="+mn-lt"/>
              </a:rPr>
              <a:t> O’Brien, 2013</a:t>
            </a:r>
          </a:p>
        </p:txBody>
      </p:sp>
    </p:spTree>
    <p:extLst>
      <p:ext uri="{BB962C8B-B14F-4D97-AF65-F5344CB8AC3E}">
        <p14:creationId xmlns:p14="http://schemas.microsoft.com/office/powerpoint/2010/main" val="333287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23528" y="123478"/>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sym typeface="Oswald"/>
              </a:rPr>
              <a:t>Cannon- Portraits with a Twist </a:t>
            </a:r>
            <a:endParaRPr dirty="0">
              <a:latin typeface="+mj-lt"/>
            </a:endParaRPr>
          </a:p>
        </p:txBody>
      </p:sp>
      <p:sp>
        <p:nvSpPr>
          <p:cNvPr id="77" name="Shape 77"/>
          <p:cNvSpPr txBox="1">
            <a:spLocks noGrp="1"/>
          </p:cNvSpPr>
          <p:nvPr>
            <p:ph type="body" idx="1"/>
          </p:nvPr>
        </p:nvSpPr>
        <p:spPr>
          <a:xfrm>
            <a:off x="323528" y="771550"/>
            <a:ext cx="8520600" cy="4248472"/>
          </a:xfrm>
          <a:prstGeom prst="rect">
            <a:avLst/>
          </a:prstGeom>
          <a:noFill/>
          <a:ln>
            <a:noFill/>
          </a:ln>
        </p:spPr>
        <p:txBody>
          <a:bodyPr spcFirstLastPara="1" wrap="square" lIns="91425" tIns="91425" rIns="91425" bIns="91425" anchor="t" anchorCtr="0">
            <a:noAutofit/>
          </a:bodyPr>
          <a:lstStyle/>
          <a:p>
            <a:pPr marL="0" indent="0">
              <a:buNone/>
            </a:pPr>
            <a:r>
              <a:rPr lang="en-AU" sz="1400" i="1" dirty="0">
                <a:highlight>
                  <a:srgbClr val="FFFFFF"/>
                </a:highlight>
                <a:latin typeface="Arial"/>
                <a:ea typeface="SimSun"/>
                <a:cs typeface="Times New Roman"/>
              </a:rPr>
              <a:t>“</a:t>
            </a:r>
            <a:r>
              <a:rPr lang="en-AU" dirty="0">
                <a:highlight>
                  <a:srgbClr val="FFFFFF"/>
                </a:highlight>
                <a:latin typeface="Arial"/>
                <a:ea typeface="SimSun"/>
                <a:cs typeface="Times New Roman"/>
              </a:rPr>
              <a:t>A photograph is shaped more by the person behind the camera than by what’s in front of </a:t>
            </a:r>
            <a:r>
              <a:rPr lang="en-AU" dirty="0" smtClean="0">
                <a:highlight>
                  <a:srgbClr val="FFFFFF"/>
                </a:highlight>
                <a:latin typeface="Arial"/>
                <a:ea typeface="SimSun"/>
                <a:cs typeface="Times New Roman"/>
              </a:rPr>
              <a:t>it.” </a:t>
            </a:r>
            <a:r>
              <a:rPr lang="en" b="0" u="none" strike="noStrike" cap="none" dirty="0" smtClean="0">
                <a:solidFill>
                  <a:srgbClr val="121212"/>
                </a:solidFill>
                <a:highlight>
                  <a:srgbClr val="FFFFFF"/>
                </a:highlight>
                <a:latin typeface="+mn-lt"/>
                <a:sym typeface="Playfair Display"/>
              </a:rPr>
              <a:t>Canon </a:t>
            </a:r>
            <a:r>
              <a:rPr lang="en" b="0" u="none" strike="noStrike" cap="none" dirty="0">
                <a:solidFill>
                  <a:srgbClr val="121212"/>
                </a:solidFill>
                <a:highlight>
                  <a:srgbClr val="FFFFFF"/>
                </a:highlight>
                <a:latin typeface="+mn-lt"/>
                <a:sym typeface="Playfair Display"/>
              </a:rPr>
              <a:t>says</a:t>
            </a:r>
            <a:endParaRPr dirty="0">
              <a:latin typeface="+mn-lt"/>
            </a:endParaRPr>
          </a:p>
          <a:p>
            <a:pPr marL="0" lvl="0" indent="0">
              <a:spcBef>
                <a:spcPts val="1600"/>
              </a:spcBef>
              <a:buNone/>
            </a:pPr>
            <a:r>
              <a:rPr lang="en-AU" b="1" dirty="0">
                <a:highlight>
                  <a:srgbClr val="FFFFFF"/>
                </a:highlight>
                <a:latin typeface="Arial"/>
                <a:ea typeface="SimSun"/>
                <a:cs typeface="Times New Roman"/>
              </a:rPr>
              <a:t>Learning goal: Who decides what the truth is</a:t>
            </a:r>
            <a:r>
              <a:rPr lang="en-AU" b="1" dirty="0" smtClean="0">
                <a:highlight>
                  <a:srgbClr val="FFFFFF"/>
                </a:highlight>
                <a:latin typeface="Arial"/>
                <a:ea typeface="SimSun"/>
                <a:cs typeface="Times New Roman"/>
              </a:rPr>
              <a:t>?</a:t>
            </a:r>
          </a:p>
          <a:p>
            <a:pPr marL="0" lvl="0" indent="0">
              <a:spcBef>
                <a:spcPts val="1600"/>
              </a:spcBef>
              <a:buNone/>
            </a:pPr>
            <a:r>
              <a:rPr lang="en" b="0" i="0" u="sng" strike="noStrike" cap="none" dirty="0" smtClean="0">
                <a:solidFill>
                  <a:schemeClr val="hlink"/>
                </a:solidFill>
                <a:latin typeface="+mn-lt"/>
                <a:sym typeface="Playfair Display"/>
                <a:hlinkClick r:id="rId3"/>
              </a:rPr>
              <a:t>Canon- </a:t>
            </a:r>
            <a:r>
              <a:rPr lang="en" b="0" i="0" u="sng" strike="noStrike" cap="none" dirty="0">
                <a:solidFill>
                  <a:schemeClr val="hlink"/>
                </a:solidFill>
                <a:latin typeface="+mn-lt"/>
                <a:sym typeface="Playfair Display"/>
                <a:hlinkClick r:id="rId3"/>
              </a:rPr>
              <a:t>Portraits with a Twist</a:t>
            </a:r>
            <a:r>
              <a:rPr lang="en" b="0" i="0" u="none" strike="noStrike" cap="none" dirty="0">
                <a:solidFill>
                  <a:schemeClr val="dk2"/>
                </a:solidFill>
                <a:latin typeface="+mn-lt"/>
                <a:sym typeface="Playfair Display"/>
                <a:hlinkClick r:id="rId3"/>
              </a:rPr>
              <a:t> </a:t>
            </a:r>
            <a:r>
              <a:rPr lang="en" b="0" i="0" u="none" strike="noStrike" cap="none" dirty="0">
                <a:solidFill>
                  <a:schemeClr val="dk2"/>
                </a:solidFill>
                <a:latin typeface="+mn-lt"/>
                <a:sym typeface="Playfair Display"/>
              </a:rPr>
              <a:t>(view up until 1.55 only</a:t>
            </a:r>
            <a:r>
              <a:rPr lang="en" b="0" i="0" u="none" strike="noStrike" cap="none" dirty="0" smtClean="0">
                <a:solidFill>
                  <a:schemeClr val="dk2"/>
                </a:solidFill>
                <a:latin typeface="+mn-lt"/>
                <a:sym typeface="Playfair Display"/>
              </a:rPr>
              <a:t>!) </a:t>
            </a:r>
            <a:endParaRPr dirty="0">
              <a:latin typeface="+mn-lt"/>
            </a:endParaRPr>
          </a:p>
          <a:p>
            <a:pPr marL="0" marR="0" lvl="0" indent="0" algn="l" rtl="0">
              <a:lnSpc>
                <a:spcPct val="115000"/>
              </a:lnSpc>
              <a:spcBef>
                <a:spcPts val="1600"/>
              </a:spcBef>
              <a:spcAft>
                <a:spcPts val="0"/>
              </a:spcAft>
              <a:buClr>
                <a:schemeClr val="dk2"/>
              </a:buClr>
              <a:buFont typeface="Playfair Display"/>
              <a:buNone/>
            </a:pPr>
            <a:r>
              <a:rPr lang="en" b="1" i="0" strike="noStrike" cap="none" dirty="0">
                <a:solidFill>
                  <a:schemeClr val="dk2"/>
                </a:solidFill>
                <a:latin typeface="+mn-lt"/>
                <a:sym typeface="Playfair Display"/>
              </a:rPr>
              <a:t>Activity:</a:t>
            </a:r>
            <a:r>
              <a:rPr lang="en" b="0" i="0" strike="noStrike" cap="none" dirty="0">
                <a:solidFill>
                  <a:schemeClr val="dk2"/>
                </a:solidFill>
                <a:latin typeface="+mn-lt"/>
                <a:sym typeface="Playfair Display"/>
              </a:rPr>
              <a:t>  </a:t>
            </a:r>
            <a:r>
              <a:rPr lang="en" b="0" i="0" u="none" strike="noStrike" cap="none" dirty="0">
                <a:solidFill>
                  <a:schemeClr val="dk2"/>
                </a:solidFill>
                <a:latin typeface="+mn-lt"/>
                <a:sym typeface="Playfair Display"/>
              </a:rPr>
              <a:t>Write down the following questions to answer for each of the following </a:t>
            </a:r>
            <a:r>
              <a:rPr lang="en" b="0" i="0" u="none" strike="noStrike" cap="none" dirty="0" smtClean="0">
                <a:solidFill>
                  <a:schemeClr val="dk2"/>
                </a:solidFill>
                <a:latin typeface="+mn-lt"/>
                <a:sym typeface="Playfair Display"/>
              </a:rPr>
              <a:t>images.</a:t>
            </a:r>
            <a:endParaRPr lang="en" dirty="0">
              <a:latin typeface="+mn-lt"/>
            </a:endParaRPr>
          </a:p>
          <a:p>
            <a:pPr marL="285750" indent="-285750">
              <a:spcBef>
                <a:spcPts val="1600"/>
              </a:spcBef>
              <a:buFont typeface="Arial" panose="020B0604020202020204" pitchFamily="34" charset="0"/>
              <a:buChar char="•"/>
            </a:pPr>
            <a:r>
              <a:rPr lang="en" b="0" i="0" u="none" strike="noStrike" cap="none" dirty="0" smtClean="0">
                <a:solidFill>
                  <a:schemeClr val="dk2"/>
                </a:solidFill>
                <a:latin typeface="+mn-lt"/>
                <a:sym typeface="Playfair Display"/>
              </a:rPr>
              <a:t>Identify </a:t>
            </a:r>
            <a:r>
              <a:rPr lang="en" b="0" i="0" u="none" strike="noStrike" cap="none" dirty="0">
                <a:solidFill>
                  <a:schemeClr val="dk2"/>
                </a:solidFill>
                <a:latin typeface="+mn-lt"/>
                <a:sym typeface="Playfair Display"/>
              </a:rPr>
              <a:t>the role of the protagonist (alcoholic, psychic, life saver, millionaire, convict, fisherman</a:t>
            </a:r>
            <a:r>
              <a:rPr lang="en" b="0" i="0" u="none" strike="noStrike" cap="none" dirty="0" smtClean="0">
                <a:solidFill>
                  <a:schemeClr val="dk2"/>
                </a:solidFill>
                <a:latin typeface="+mn-lt"/>
                <a:sym typeface="Playfair Display"/>
              </a:rPr>
              <a:t>).</a:t>
            </a:r>
            <a:endParaRPr lang="en" dirty="0">
              <a:latin typeface="+mn-lt"/>
            </a:endParaRPr>
          </a:p>
          <a:p>
            <a:pPr marL="285750" indent="-285750">
              <a:spcBef>
                <a:spcPts val="1600"/>
              </a:spcBef>
              <a:buFont typeface="Arial" panose="020B0604020202020204" pitchFamily="34" charset="0"/>
              <a:buChar char="•"/>
            </a:pPr>
            <a:r>
              <a:rPr lang="en" b="0" i="0" u="none" strike="noStrike" cap="none" dirty="0" smtClean="0">
                <a:solidFill>
                  <a:schemeClr val="dk2"/>
                </a:solidFill>
                <a:latin typeface="+mn-lt"/>
                <a:sym typeface="Playfair Display"/>
              </a:rPr>
              <a:t>Explain </a:t>
            </a:r>
            <a:r>
              <a:rPr lang="en" b="0" i="0" u="none" strike="noStrike" cap="none" dirty="0">
                <a:solidFill>
                  <a:schemeClr val="dk2"/>
                </a:solidFill>
                <a:latin typeface="+mn-lt"/>
                <a:sym typeface="Playfair Display"/>
              </a:rPr>
              <a:t>why you have made this decision (utilising at least one visual technique for each image) </a:t>
            </a:r>
            <a:endParaRPr dirty="0">
              <a:latin typeface="+mn-lt"/>
            </a:endParaRPr>
          </a:p>
          <a:p>
            <a:pPr marL="285750" indent="-285750">
              <a:spcBef>
                <a:spcPts val="1600"/>
              </a:spcBef>
              <a:buFont typeface="Arial" panose="020B0604020202020204" pitchFamily="34" charset="0"/>
              <a:buChar char="•"/>
            </a:pPr>
            <a:endParaRPr sz="1800" b="0" i="0" u="none" strike="noStrike" cap="none" dirty="0">
              <a:solidFill>
                <a:schemeClr val="dk2"/>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title="Medium shot of the photogrphed subject"/>
          <p:cNvPicPr preferRelativeResize="0"/>
          <p:nvPr/>
        </p:nvPicPr>
        <p:blipFill rotWithShape="1">
          <a:blip r:embed="rId3">
            <a:alphaModFix/>
          </a:blip>
          <a:srcRect/>
          <a:stretch/>
        </p:blipFill>
        <p:spPr>
          <a:xfrm>
            <a:off x="1586950" y="1178775"/>
            <a:ext cx="6276975" cy="3533775"/>
          </a:xfrm>
          <a:prstGeom prst="rect">
            <a:avLst/>
          </a:prstGeom>
          <a:noFill/>
          <a:ln>
            <a:noFill/>
          </a:ln>
        </p:spPr>
      </p:pic>
      <p:sp>
        <p:nvSpPr>
          <p:cNvPr id="83" name="Shape 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One: </a:t>
            </a:r>
            <a:r>
              <a:rPr lang="en" sz="1400" u="sng" dirty="0">
                <a:solidFill>
                  <a:schemeClr val="accent5"/>
                </a:solidFill>
                <a:latin typeface="Playfair Display"/>
                <a:ea typeface="Playfair Display"/>
                <a:cs typeface="Playfair Display"/>
                <a:sym typeface="Playfair Display"/>
                <a:hlinkClick r:id="rId4"/>
              </a:rPr>
              <a:t>Canon- Portraits with a Twist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title="Long shot of the photographed subject sitting on a crate"/>
          <p:cNvPicPr preferRelativeResize="0"/>
          <p:nvPr/>
        </p:nvPicPr>
        <p:blipFill rotWithShape="1">
          <a:blip r:embed="rId3">
            <a:alphaModFix/>
          </a:blip>
          <a:srcRect/>
          <a:stretch/>
        </p:blipFill>
        <p:spPr>
          <a:xfrm>
            <a:off x="1621975" y="1200425"/>
            <a:ext cx="6305550" cy="3629025"/>
          </a:xfrm>
          <a:prstGeom prst="rect">
            <a:avLst/>
          </a:prstGeom>
          <a:noFill/>
          <a:ln>
            <a:noFill/>
          </a:ln>
        </p:spPr>
      </p:pic>
      <p:sp>
        <p:nvSpPr>
          <p:cNvPr id="89" name="Shape 89"/>
          <p:cNvSpPr txBox="1">
            <a:spLocks noGrp="1"/>
          </p:cNvSpPr>
          <p:nvPr>
            <p:ph type="title"/>
          </p:nvPr>
        </p:nvSpPr>
        <p:spPr>
          <a:xfrm>
            <a:off x="311700" y="43337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Two: </a:t>
            </a:r>
            <a:r>
              <a:rPr lang="en" sz="1400" u="sng" dirty="0">
                <a:solidFill>
                  <a:schemeClr val="accent5"/>
                </a:solidFill>
                <a:latin typeface="Playfair Display"/>
                <a:ea typeface="Playfair Display"/>
                <a:cs typeface="Playfair Display"/>
                <a:sym typeface="Playfair Display"/>
                <a:hlinkClick r:id="rId4"/>
              </a:rPr>
              <a:t>Canon- Portraits with a Twist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title="Close up of the photographed subject - deep focus on subject"/>
          <p:cNvPicPr preferRelativeResize="0"/>
          <p:nvPr/>
        </p:nvPicPr>
        <p:blipFill rotWithShape="1">
          <a:blip r:embed="rId3">
            <a:alphaModFix/>
          </a:blip>
          <a:srcRect/>
          <a:stretch/>
        </p:blipFill>
        <p:spPr>
          <a:xfrm>
            <a:off x="1551975" y="1188787"/>
            <a:ext cx="6305550" cy="3629025"/>
          </a:xfrm>
          <a:prstGeom prst="rect">
            <a:avLst/>
          </a:prstGeom>
          <a:noFill/>
          <a:ln>
            <a:noFill/>
          </a:ln>
        </p:spPr>
      </p:pic>
      <p:sp>
        <p:nvSpPr>
          <p:cNvPr id="95" name="Shape 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Three: </a:t>
            </a:r>
            <a:r>
              <a:rPr lang="en" sz="1400" u="sng" dirty="0">
                <a:solidFill>
                  <a:schemeClr val="accent5"/>
                </a:solidFill>
                <a:latin typeface="Playfair Display"/>
                <a:ea typeface="Playfair Display"/>
                <a:cs typeface="Playfair Display"/>
                <a:sym typeface="Playfair Display"/>
                <a:hlinkClick r:id="rId4"/>
              </a:rPr>
              <a:t>Canon- Portraits with a Twist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title="Half turned close up of subject's face - the mood is tense"/>
          <p:cNvPicPr preferRelativeResize="0"/>
          <p:nvPr/>
        </p:nvPicPr>
        <p:blipFill rotWithShape="1">
          <a:blip r:embed="rId3">
            <a:alphaModFix/>
          </a:blip>
          <a:srcRect/>
          <a:stretch/>
        </p:blipFill>
        <p:spPr>
          <a:xfrm>
            <a:off x="1691975" y="1213775"/>
            <a:ext cx="6315075" cy="3695700"/>
          </a:xfrm>
          <a:prstGeom prst="rect">
            <a:avLst/>
          </a:prstGeom>
          <a:noFill/>
          <a:ln>
            <a:noFill/>
          </a:ln>
        </p:spPr>
      </p:pic>
      <p:sp>
        <p:nvSpPr>
          <p:cNvPr id="101" name="Shape 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0" i="0" u="none" strike="noStrike" cap="none" dirty="0">
                <a:solidFill>
                  <a:schemeClr val="dk2"/>
                </a:solidFill>
                <a:latin typeface="+mj-lt"/>
                <a:ea typeface="Oswald"/>
                <a:cs typeface="Oswald"/>
                <a:sym typeface="Oswald"/>
              </a:rPr>
              <a:t>Image Four: </a:t>
            </a:r>
            <a:r>
              <a:rPr lang="en" sz="1400" u="sng" dirty="0">
                <a:solidFill>
                  <a:schemeClr val="accent5"/>
                </a:solidFill>
                <a:latin typeface="Playfair Display"/>
                <a:ea typeface="Playfair Display"/>
                <a:cs typeface="Playfair Display"/>
                <a:sym typeface="Playfair Display"/>
                <a:hlinkClick r:id="rId4"/>
              </a:rPr>
              <a:t>Canon- Portraits with a Twist</a:t>
            </a:r>
            <a:endParaRPr dirty="0"/>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1085</Words>
  <Application>Microsoft Office PowerPoint</Application>
  <PresentationFormat>On-screen Show (16:9)</PresentationFormat>
  <Paragraphs>79</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SimSun</vt:lpstr>
      <vt:lpstr>Oswald</vt:lpstr>
      <vt:lpstr>Times New Roman</vt:lpstr>
      <vt:lpstr>Playfair Display</vt:lpstr>
      <vt:lpstr>Montserrat</vt:lpstr>
      <vt:lpstr>Pop</vt:lpstr>
      <vt:lpstr>Module A: Contemporary Possibilities An Introduction  </vt:lpstr>
      <vt:lpstr>Rubric Activities</vt:lpstr>
      <vt:lpstr>What does Multimodal mean? </vt:lpstr>
      <vt:lpstr>The meaning systems</vt:lpstr>
      <vt:lpstr>Cannon- Portraits with a Twist </vt:lpstr>
      <vt:lpstr>Image One: Canon- Portraits with a Twist</vt:lpstr>
      <vt:lpstr>Image Two: Canon- Portraits with a Twist</vt:lpstr>
      <vt:lpstr>Image Three: Canon- Portraits with a Twist</vt:lpstr>
      <vt:lpstr>Image Four: Canon- Portraits with a Twist</vt:lpstr>
      <vt:lpstr>Image Five: Canon- Portraits with a Twist</vt:lpstr>
      <vt:lpstr>Image Six: Canon- Portraits with a Twist</vt:lpstr>
      <vt:lpstr>Cannon- Portraits with a Twist Continued </vt:lpstr>
      <vt:lpstr>Class Discussion</vt:lpstr>
      <vt:lpstr>Instagram: Perceptions of Reality </vt:lpstr>
      <vt:lpstr>Instagram: Perceptions of Reality continued </vt:lpstr>
      <vt:lpstr>PowerPoint Presentation</vt:lpstr>
      <vt:lpstr>PowerPoint Presentation</vt:lpstr>
      <vt:lpstr>PowerPoint Presentation</vt:lpstr>
      <vt:lpstr>PowerPoint Presentation</vt:lpstr>
      <vt:lpstr>PowerPoint Presentation</vt:lpstr>
      <vt:lpstr>PowerPoint Presentation</vt:lpstr>
      <vt:lpstr>Instagram: Perceptions of Reality Continued</vt:lpstr>
      <vt:lpstr>Related Text 1- American Oxygen by Rihanna</vt:lpstr>
      <vt:lpstr>American Oxygen continued. </vt:lpstr>
      <vt:lpstr>American Oxygen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A: Contemporary Possibilities An Introduction</dc:title>
  <dc:creator>Adler, Maha</dc:creator>
  <cp:lastModifiedBy>Martin, Rowena</cp:lastModifiedBy>
  <cp:revision>18</cp:revision>
  <dcterms:modified xsi:type="dcterms:W3CDTF">2018-04-09T04:12:38Z</dcterms:modified>
</cp:coreProperties>
</file>