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2" r:id="rId1"/>
    <p:sldMasterId id="2147483697" r:id="rId2"/>
    <p:sldMasterId id="2147483712" r:id="rId3"/>
  </p:sldMasterIdLst>
  <p:sldIdLst>
    <p:sldId id="256" r:id="rId4"/>
    <p:sldId id="257" r:id="rId5"/>
    <p:sldId id="262" r:id="rId6"/>
    <p:sldId id="260" r:id="rId7"/>
    <p:sldId id="263" r:id="rId8"/>
    <p:sldId id="264" r:id="rId9"/>
    <p:sldId id="259" r:id="rId10"/>
    <p:sldId id="265" r:id="rId11"/>
    <p:sldId id="266" r:id="rId12"/>
    <p:sldId id="275" r:id="rId13"/>
    <p:sldId id="285" r:id="rId14"/>
    <p:sldId id="282" r:id="rId15"/>
    <p:sldId id="286" r:id="rId16"/>
    <p:sldId id="290" r:id="rId17"/>
    <p:sldId id="29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CFAF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91" autoAdjust="0"/>
    <p:restoredTop sz="94707" autoAdjust="0"/>
  </p:normalViewPr>
  <p:slideViewPr>
    <p:cSldViewPr snapToGrid="0">
      <p:cViewPr varScale="1">
        <p:scale>
          <a:sx n="71" d="100"/>
          <a:sy n="71" d="100"/>
        </p:scale>
        <p:origin x="90" y="85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 Id="rId35"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smtClean="0"/>
              <a:pPr/>
              <a:t>12/8/2017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79595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smtClean="0"/>
              <a:pPr/>
              <a:t>12/8/2017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2016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12/8/2017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436642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smtClean="0"/>
              <a:pPr/>
              <a:t>12/8/2017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514449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12/8/2017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541961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smtClean="0"/>
              <a:pPr/>
              <a:t>12/8/2017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201748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smtClean="0"/>
              <a:pPr/>
              <a:t>12/8/2017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430658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smtClean="0"/>
              <a:pPr/>
              <a:t>12/8/2017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344559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12/8/2017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537787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12/8/2017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62487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smtClean="0"/>
              <a:pPr/>
              <a:t>12/8/2017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51115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smtClean="0"/>
              <a:pPr/>
              <a:t>12/8/2017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005435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12/8/2017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947015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smtClean="0"/>
              <a:pPr/>
              <a:t>12/8/2017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693435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smtClean="0"/>
              <a:pPr/>
              <a:t>12/8/2017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2470340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smtClean="0"/>
              <a:pPr/>
              <a:t>12/8/2017</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7237020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smtClean="0"/>
              <a:pPr/>
              <a:t>12/8/2017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7175110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12/8/2017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8708685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smtClean="0"/>
              <a:pPr/>
              <a:t>12/8/2017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149779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12/8/2017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5052931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smtClean="0"/>
              <a:pPr/>
              <a:t>12/8/2017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6945935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smtClean="0"/>
              <a:pPr/>
              <a:t>12/8/2017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26140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12/8/2017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7323330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smtClean="0"/>
              <a:pPr/>
              <a:t>12/8/2017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3309902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12/8/2017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7977145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12/8/2017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7544023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smtClean="0"/>
              <a:pPr/>
              <a:t>12/8/2017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6459479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12/8/2017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3863725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smtClean="0"/>
              <a:pPr/>
              <a:t>12/8/2017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4436483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smtClean="0"/>
              <a:pPr/>
              <a:t>12/8/2017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6035178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smtClean="0"/>
              <a:pPr/>
              <a:t>12/8/2017</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5916088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smtClean="0"/>
              <a:pPr/>
              <a:t>12/8/2017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9307312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12/8/2017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26590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12/8/2017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0228994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smtClean="0"/>
              <a:pPr/>
              <a:t>12/8/2017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8489231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12/8/2017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8048230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smtClean="0"/>
              <a:pPr/>
              <a:t>12/8/2017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73992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smtClean="0"/>
              <a:pPr/>
              <a:t>12/8/2017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76887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12/8/2017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25455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smtClean="0"/>
              <a:pPr/>
              <a:t>12/8/2017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50878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smtClean="0"/>
              <a:pPr/>
              <a:t>12/8/2017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92196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smtClean="0"/>
              <a:pPr/>
              <a:t>12/8/2017</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180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theme" Target="../theme/theme2.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13" Type="http://schemas.openxmlformats.org/officeDocument/2006/relationships/slideLayout" Target="../slideLayouts/slideLayout41.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slideLayout" Target="../slideLayouts/slideLayout40.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5" Type="http://schemas.openxmlformats.org/officeDocument/2006/relationships/theme" Target="../theme/theme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 Id="rId14"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smtClean="0"/>
              <a:pPr/>
              <a:t>12/8/2017</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7978239"/>
      </p:ext>
    </p:extLst>
  </p:cSld>
  <p:clrMap bg1="dk1" tx1="lt1" bg2="dk2" tx2="lt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 id="2147483696"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smtClean="0"/>
              <a:pPr/>
              <a:t>12/8/2017</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16354695"/>
      </p:ext>
    </p:extLst>
  </p:cSld>
  <p:clrMap bg1="dk1" tx1="lt1" bg2="dk2" tx2="lt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710" r:id="rId13"/>
    <p:sldLayoutId id="2147483711"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smtClean="0"/>
              <a:pPr/>
              <a:t>12/8/2017</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73741506"/>
      </p:ext>
    </p:extLst>
  </p:cSld>
  <p:clrMap bg1="dk1" tx1="lt1" bg2="dk2" tx2="lt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 id="2147483726"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19thcenturyart-facos.com/artwork/saturn-devouring-his-children" TargetMode="External"/><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4.xml.rels><?xml version="1.0" encoding="UTF-8" standalone="yes"?>
<Relationships xmlns="http://schemas.openxmlformats.org/package/2006/relationships"><Relationship Id="rId2" Type="http://schemas.openxmlformats.org/officeDocument/2006/relationships/hyperlink" Target="http://www.alamy.com/stock-photo-jonah-and-the-whale-fresco-holy-monastery-of-saint-nicholas-anapausas-65410809.html" TargetMode="External"/><Relationship Id="rId1" Type="http://schemas.openxmlformats.org/officeDocument/2006/relationships/slideLayout" Target="../slideLayouts/slideLayout30.xml"/></Relationships>
</file>

<file path=ppt/slides/_rels/slide15.xml.rels><?xml version="1.0" encoding="UTF-8" standalone="yes"?>
<Relationships xmlns="http://schemas.openxmlformats.org/package/2006/relationships"><Relationship Id="rId2" Type="http://schemas.openxmlformats.org/officeDocument/2006/relationships/hyperlink" Target="http://www.alamy.com/stock-photo-jonah-and-the-whale-fresco-holy-monastery-of-saint-nicholas-anapausas-65410809.html" TargetMode="External"/><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2" Type="http://schemas.openxmlformats.org/officeDocument/2006/relationships/hyperlink" Target="https://en.wikipedia.org/wiki/The_Treachery_of_Image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gif"/></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si.berkeley.edu/gsi-guide-contents/learning-theory-research/learning-overview/" TargetMode="External"/><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2" Type="http://schemas.openxmlformats.org/officeDocument/2006/relationships/hyperlink" Target="https://www.fridakahlo.org/images/paintings/the-two-fridas.jpg" TargetMode="Externa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2BFDD-F5A9-4D09-B417-B0B71D51DAF2}"/>
              </a:ext>
            </a:extLst>
          </p:cNvPr>
          <p:cNvSpPr>
            <a:spLocks noGrp="1"/>
          </p:cNvSpPr>
          <p:nvPr>
            <p:ph type="ctrTitle"/>
          </p:nvPr>
        </p:nvSpPr>
        <p:spPr/>
        <p:txBody>
          <a:bodyPr/>
          <a:lstStyle/>
          <a:p>
            <a:r>
              <a:rPr lang="en-AU" dirty="0">
                <a:solidFill>
                  <a:schemeClr val="bg1"/>
                </a:solidFill>
              </a:rPr>
              <a:t>Reading to Writing</a:t>
            </a:r>
          </a:p>
        </p:txBody>
      </p:sp>
      <p:sp>
        <p:nvSpPr>
          <p:cNvPr id="3" name="Subtitle 2">
            <a:extLst>
              <a:ext uri="{FF2B5EF4-FFF2-40B4-BE49-F238E27FC236}">
                <a16:creationId xmlns:a16="http://schemas.microsoft.com/office/drawing/2014/main" id="{B37C275E-2902-4095-8417-E34C31265B2D}"/>
              </a:ext>
            </a:extLst>
          </p:cNvPr>
          <p:cNvSpPr>
            <a:spLocks noGrp="1"/>
          </p:cNvSpPr>
          <p:nvPr>
            <p:ph type="subTitle" idx="1"/>
          </p:nvPr>
        </p:nvSpPr>
        <p:spPr>
          <a:xfrm>
            <a:off x="810000" y="5280846"/>
            <a:ext cx="11031479" cy="1272353"/>
          </a:xfrm>
        </p:spPr>
        <p:txBody>
          <a:bodyPr>
            <a:normAutofit fontScale="70000" lnSpcReduction="20000"/>
          </a:bodyPr>
          <a:lstStyle/>
          <a:p>
            <a:r>
              <a:rPr lang="en-AU" sz="3800" dirty="0"/>
              <a:t>Exploring and Mapping the Unknown</a:t>
            </a:r>
          </a:p>
          <a:p>
            <a:endParaRPr lang="en-AU" dirty="0"/>
          </a:p>
          <a:p>
            <a:r>
              <a:rPr lang="en-AU" dirty="0"/>
              <a:t>																			</a:t>
            </a:r>
            <a:r>
              <a:rPr lang="en-AU" dirty="0" err="1"/>
              <a:t>R.Chapman</a:t>
            </a:r>
            <a:endParaRPr lang="en-AU" dirty="0"/>
          </a:p>
          <a:p>
            <a:r>
              <a:rPr lang="en-AU" dirty="0"/>
              <a:t>																			Kooringal High School</a:t>
            </a:r>
          </a:p>
        </p:txBody>
      </p:sp>
    </p:spTree>
    <p:extLst>
      <p:ext uri="{BB962C8B-B14F-4D97-AF65-F5344CB8AC3E}">
        <p14:creationId xmlns:p14="http://schemas.microsoft.com/office/powerpoint/2010/main" val="151580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A3F0B-D7CA-4609-9530-2BFF37585411}"/>
              </a:ext>
            </a:extLst>
          </p:cNvPr>
          <p:cNvSpPr>
            <a:spLocks noGrp="1"/>
          </p:cNvSpPr>
          <p:nvPr>
            <p:ph type="title"/>
          </p:nvPr>
        </p:nvSpPr>
        <p:spPr>
          <a:xfrm>
            <a:off x="251214" y="292100"/>
            <a:ext cx="10571998" cy="970450"/>
          </a:xfrm>
        </p:spPr>
        <p:txBody>
          <a:bodyPr/>
          <a:lstStyle/>
          <a:p>
            <a:r>
              <a:rPr lang="en-AU" dirty="0">
                <a:solidFill>
                  <a:schemeClr val="bg1"/>
                </a:solidFill>
              </a:rPr>
              <a:t>Symbols and </a:t>
            </a:r>
            <a:r>
              <a:rPr lang="en-AU" dirty="0" smtClean="0">
                <a:solidFill>
                  <a:schemeClr val="bg1"/>
                </a:solidFill>
              </a:rPr>
              <a:t>learning </a:t>
            </a:r>
            <a:endParaRPr lang="en-AU" dirty="0">
              <a:solidFill>
                <a:schemeClr val="bg1"/>
              </a:solidFill>
            </a:endParaRPr>
          </a:p>
        </p:txBody>
      </p:sp>
      <p:sp>
        <p:nvSpPr>
          <p:cNvPr id="6" name="TextBox 5">
            <a:extLst>
              <a:ext uri="{FF2B5EF4-FFF2-40B4-BE49-F238E27FC236}">
                <a16:creationId xmlns:a16="http://schemas.microsoft.com/office/drawing/2014/main" id="{5AA8C458-59CA-461E-BB55-2F022E1196F9}"/>
              </a:ext>
            </a:extLst>
          </p:cNvPr>
          <p:cNvSpPr txBox="1"/>
          <p:nvPr/>
        </p:nvSpPr>
        <p:spPr>
          <a:xfrm>
            <a:off x="251214" y="2491947"/>
            <a:ext cx="8003786" cy="4431983"/>
          </a:xfrm>
          <a:prstGeom prst="rect">
            <a:avLst/>
          </a:prstGeom>
          <a:noFill/>
        </p:spPr>
        <p:txBody>
          <a:bodyPr wrap="square" rtlCol="0">
            <a:spAutoFit/>
          </a:bodyPr>
          <a:lstStyle/>
          <a:p>
            <a:r>
              <a:rPr lang="en-AU" sz="2200" i="1" dirty="0"/>
              <a:t>Or when you look at a painting and you can’t fully grasp what it means or why it’s affecting you like it is…</a:t>
            </a:r>
          </a:p>
          <a:p>
            <a:endParaRPr lang="en-AU" sz="2200" i="1" dirty="0"/>
          </a:p>
          <a:p>
            <a:r>
              <a:rPr lang="en-AU" sz="2200" i="1" dirty="0"/>
              <a:t>This is the ‘boundary area’ where symbols operate.</a:t>
            </a:r>
          </a:p>
          <a:p>
            <a:endParaRPr lang="en-AU" sz="2200" i="1" dirty="0"/>
          </a:p>
          <a:p>
            <a:r>
              <a:rPr lang="en-AU" sz="2200" i="1" dirty="0"/>
              <a:t>And as the symbols make your unconscious mind concrete, you can ‘think’ about the symbols. And after thinking about them, you can ‘articulate’ your thoughts. </a:t>
            </a:r>
          </a:p>
          <a:p>
            <a:endParaRPr lang="en-AU" sz="2200" i="1" dirty="0"/>
          </a:p>
          <a:p>
            <a:r>
              <a:rPr lang="en-AU" sz="2200" i="1" dirty="0"/>
              <a:t>And through this process, you ‘map out’ an area of the unknown, you expand your conscious mind.  </a:t>
            </a:r>
          </a:p>
          <a:p>
            <a:endParaRPr lang="en-AU" sz="2000" i="1" dirty="0"/>
          </a:p>
          <a:p>
            <a:r>
              <a:rPr lang="en-AU" sz="2000" i="1" dirty="0"/>
              <a:t> </a:t>
            </a:r>
            <a:endParaRPr lang="en-AU" sz="2000" b="1" i="1" dirty="0"/>
          </a:p>
        </p:txBody>
      </p:sp>
      <p:sp>
        <p:nvSpPr>
          <p:cNvPr id="10" name="TextBox 9">
            <a:extLst>
              <a:ext uri="{FF2B5EF4-FFF2-40B4-BE49-F238E27FC236}">
                <a16:creationId xmlns:a16="http://schemas.microsoft.com/office/drawing/2014/main" id="{42C38770-7D8B-412F-A1B3-ED55A148C18B}"/>
              </a:ext>
            </a:extLst>
          </p:cNvPr>
          <p:cNvSpPr txBox="1"/>
          <p:nvPr/>
        </p:nvSpPr>
        <p:spPr>
          <a:xfrm>
            <a:off x="8255000" y="5610849"/>
            <a:ext cx="4251960" cy="646331"/>
          </a:xfrm>
          <a:prstGeom prst="rect">
            <a:avLst/>
          </a:prstGeom>
          <a:noFill/>
        </p:spPr>
        <p:txBody>
          <a:bodyPr wrap="square" rtlCol="0">
            <a:spAutoFit/>
          </a:bodyPr>
          <a:lstStyle/>
          <a:p>
            <a:r>
              <a:rPr lang="en-AU" dirty="0"/>
              <a:t>Goya- Saturn </a:t>
            </a:r>
            <a:r>
              <a:rPr lang="en-AU" dirty="0" smtClean="0"/>
              <a:t>devouring </a:t>
            </a:r>
            <a:r>
              <a:rPr lang="en-AU" dirty="0"/>
              <a:t>his </a:t>
            </a:r>
            <a:r>
              <a:rPr lang="en-AU" dirty="0" smtClean="0"/>
              <a:t>son</a:t>
            </a:r>
            <a:endParaRPr lang="en-AU" i="1" dirty="0"/>
          </a:p>
          <a:p>
            <a:endParaRPr lang="en-AU" i="1" dirty="0"/>
          </a:p>
        </p:txBody>
      </p:sp>
      <p:sp>
        <p:nvSpPr>
          <p:cNvPr id="3" name="TextBox 2"/>
          <p:cNvSpPr txBox="1"/>
          <p:nvPr/>
        </p:nvSpPr>
        <p:spPr>
          <a:xfrm>
            <a:off x="8967787" y="4419326"/>
            <a:ext cx="3319463" cy="1015663"/>
          </a:xfrm>
          <a:prstGeom prst="rect">
            <a:avLst/>
          </a:prstGeom>
          <a:noFill/>
        </p:spPr>
        <p:txBody>
          <a:bodyPr wrap="square" rtlCol="0">
            <a:spAutoFit/>
          </a:bodyPr>
          <a:lstStyle/>
          <a:p>
            <a:r>
              <a:rPr lang="en-US" sz="1400" dirty="0" smtClean="0">
                <a:hlinkClick r:id="rId2"/>
              </a:rPr>
              <a:t>Saturn Devouring his Children</a:t>
            </a:r>
            <a:r>
              <a:rPr lang="en-US" sz="1400" dirty="0" smtClean="0"/>
              <a:t>: http</a:t>
            </a:r>
            <a:r>
              <a:rPr lang="en-US" sz="1400" dirty="0"/>
              <a:t>://</a:t>
            </a:r>
            <a:r>
              <a:rPr lang="en-US" sz="1400" dirty="0" smtClean="0"/>
              <a:t>www.19thcenturyart-facos.com/artwork/saturn-devouring-his-childre</a:t>
            </a:r>
            <a:r>
              <a:rPr lang="en-US" dirty="0" smtClean="0"/>
              <a:t>n </a:t>
            </a:r>
            <a:endParaRPr lang="en-US" dirty="0"/>
          </a:p>
        </p:txBody>
      </p:sp>
    </p:spTree>
    <p:extLst>
      <p:ext uri="{BB962C8B-B14F-4D97-AF65-F5344CB8AC3E}">
        <p14:creationId xmlns:p14="http://schemas.microsoft.com/office/powerpoint/2010/main" val="35928282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9EFBD-19D2-4BDD-9193-3673A8D9C883}"/>
              </a:ext>
            </a:extLst>
          </p:cNvPr>
          <p:cNvSpPr>
            <a:spLocks noGrp="1"/>
          </p:cNvSpPr>
          <p:nvPr>
            <p:ph type="title"/>
          </p:nvPr>
        </p:nvSpPr>
        <p:spPr/>
        <p:txBody>
          <a:bodyPr/>
          <a:lstStyle/>
          <a:p>
            <a:r>
              <a:rPr lang="en-AU" dirty="0">
                <a:solidFill>
                  <a:schemeClr val="bg1"/>
                </a:solidFill>
              </a:rPr>
              <a:t>Recap</a:t>
            </a:r>
          </a:p>
        </p:txBody>
      </p:sp>
      <p:sp>
        <p:nvSpPr>
          <p:cNvPr id="6" name="TextBox 5">
            <a:extLst>
              <a:ext uri="{FF2B5EF4-FFF2-40B4-BE49-F238E27FC236}">
                <a16:creationId xmlns:a16="http://schemas.microsoft.com/office/drawing/2014/main" id="{10196EF3-5852-4421-9683-BB817AEFD38E}"/>
              </a:ext>
            </a:extLst>
          </p:cNvPr>
          <p:cNvSpPr txBox="1"/>
          <p:nvPr/>
        </p:nvSpPr>
        <p:spPr>
          <a:xfrm>
            <a:off x="693665" y="2147818"/>
            <a:ext cx="10485613" cy="5203989"/>
          </a:xfrm>
          <a:prstGeom prst="rect">
            <a:avLst/>
          </a:prstGeom>
          <a:noFill/>
        </p:spPr>
        <p:txBody>
          <a:bodyPr wrap="square" rtlCol="0">
            <a:spAutoFit/>
          </a:bodyPr>
          <a:lstStyle/>
          <a:p>
            <a:pPr marL="457200" indent="-457200">
              <a:lnSpc>
                <a:spcPts val="3500"/>
              </a:lnSpc>
              <a:buAutoNum type="arabicPeriod"/>
            </a:pPr>
            <a:r>
              <a:rPr lang="en-AU" sz="2200" i="1" dirty="0"/>
              <a:t>Language is symbolic- we </a:t>
            </a:r>
            <a:r>
              <a:rPr lang="en-AU" sz="2200" i="1" u="sng" dirty="0"/>
              <a:t>communicate</a:t>
            </a:r>
            <a:r>
              <a:rPr lang="en-AU" sz="2200" i="1" dirty="0"/>
              <a:t> symbolically.</a:t>
            </a:r>
          </a:p>
          <a:p>
            <a:pPr marL="457200" indent="-457200">
              <a:lnSpc>
                <a:spcPts val="3500"/>
              </a:lnSpc>
              <a:buAutoNum type="arabicPeriod"/>
            </a:pPr>
            <a:r>
              <a:rPr lang="en-AU" sz="2200" i="1" dirty="0"/>
              <a:t>Symbols have meaning ‘packed into’ them. </a:t>
            </a:r>
          </a:p>
          <a:p>
            <a:pPr marL="457200" indent="-457200">
              <a:lnSpc>
                <a:spcPts val="3500"/>
              </a:lnSpc>
              <a:buAutoNum type="arabicPeriod"/>
            </a:pPr>
            <a:r>
              <a:rPr lang="en-AU" sz="2200" i="1" dirty="0"/>
              <a:t>But they also enable us to learn about the world in an interconnected way, so we can understand new information and experiences.</a:t>
            </a:r>
          </a:p>
          <a:p>
            <a:pPr marL="457200" indent="-457200">
              <a:lnSpc>
                <a:spcPts val="3500"/>
              </a:lnSpc>
              <a:buAutoNum type="arabicPeriod"/>
            </a:pPr>
            <a:r>
              <a:rPr lang="en-AU" sz="2200" i="1" dirty="0" smtClean="0"/>
              <a:t>We </a:t>
            </a:r>
            <a:r>
              <a:rPr lang="en-AU" sz="2200" i="1" dirty="0"/>
              <a:t>think in symbols- whether they are ‘words’, ‘images’ or ‘sounds’. </a:t>
            </a:r>
          </a:p>
          <a:p>
            <a:pPr marL="457200" indent="-457200">
              <a:lnSpc>
                <a:spcPts val="3500"/>
              </a:lnSpc>
              <a:buAutoNum type="arabicPeriod"/>
            </a:pPr>
            <a:r>
              <a:rPr lang="en-AU" sz="2200" i="1" dirty="0">
                <a:solidFill>
                  <a:srgbClr val="FFFF00"/>
                </a:solidFill>
              </a:rPr>
              <a:t>Symbolic thinking is probably essential to expanding our own conscious awareness of ourselves as we grow and develop.</a:t>
            </a:r>
          </a:p>
          <a:p>
            <a:pPr marL="457200" indent="-457200">
              <a:buAutoNum type="arabicPeriod"/>
            </a:pPr>
            <a:endParaRPr lang="en-AU" sz="2200" i="1" dirty="0"/>
          </a:p>
          <a:p>
            <a:r>
              <a:rPr lang="en-AU" sz="2200" i="1" dirty="0"/>
              <a:t>But… thinking about this last point... Does this mean that we all have to become expert dream interpreters if we want to get any smarter? </a:t>
            </a:r>
          </a:p>
          <a:p>
            <a:pPr marL="457200" indent="-457200">
              <a:buAutoNum type="arabicPeriod"/>
            </a:pPr>
            <a:endParaRPr lang="en-AU" sz="2200" i="1" dirty="0"/>
          </a:p>
          <a:p>
            <a:endParaRPr lang="en-AU" sz="2000" i="1" dirty="0"/>
          </a:p>
          <a:p>
            <a:r>
              <a:rPr lang="en-AU" sz="2000" i="1" dirty="0"/>
              <a:t> </a:t>
            </a:r>
            <a:endParaRPr lang="en-AU" sz="2000" b="1" i="1" dirty="0"/>
          </a:p>
        </p:txBody>
      </p:sp>
    </p:spTree>
    <p:extLst>
      <p:ext uri="{BB962C8B-B14F-4D97-AF65-F5344CB8AC3E}">
        <p14:creationId xmlns:p14="http://schemas.microsoft.com/office/powerpoint/2010/main" val="14091213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9EFBD-19D2-4BDD-9193-3673A8D9C883}"/>
              </a:ext>
            </a:extLst>
          </p:cNvPr>
          <p:cNvSpPr>
            <a:spLocks noGrp="1"/>
          </p:cNvSpPr>
          <p:nvPr>
            <p:ph type="title"/>
          </p:nvPr>
        </p:nvSpPr>
        <p:spPr/>
        <p:txBody>
          <a:bodyPr/>
          <a:lstStyle/>
          <a:p>
            <a:r>
              <a:rPr lang="en-AU" dirty="0">
                <a:solidFill>
                  <a:schemeClr val="bg1"/>
                </a:solidFill>
              </a:rPr>
              <a:t>Stories as symbols</a:t>
            </a:r>
          </a:p>
        </p:txBody>
      </p:sp>
      <p:sp>
        <p:nvSpPr>
          <p:cNvPr id="6" name="TextBox 5">
            <a:extLst>
              <a:ext uri="{FF2B5EF4-FFF2-40B4-BE49-F238E27FC236}">
                <a16:creationId xmlns:a16="http://schemas.microsoft.com/office/drawing/2014/main" id="{10196EF3-5852-4421-9683-BB817AEFD38E}"/>
              </a:ext>
            </a:extLst>
          </p:cNvPr>
          <p:cNvSpPr txBox="1"/>
          <p:nvPr/>
        </p:nvSpPr>
        <p:spPr>
          <a:xfrm>
            <a:off x="222934" y="2501374"/>
            <a:ext cx="6837844" cy="4290470"/>
          </a:xfrm>
          <a:prstGeom prst="rect">
            <a:avLst/>
          </a:prstGeom>
          <a:noFill/>
        </p:spPr>
        <p:txBody>
          <a:bodyPr wrap="square" rtlCol="0">
            <a:spAutoFit/>
          </a:bodyPr>
          <a:lstStyle/>
          <a:p>
            <a:pPr>
              <a:lnSpc>
                <a:spcPts val="3000"/>
              </a:lnSpc>
            </a:pPr>
            <a:r>
              <a:rPr lang="en-AU" sz="2200" dirty="0"/>
              <a:t>A symbol is something which stands for </a:t>
            </a:r>
            <a:r>
              <a:rPr lang="en-AU" sz="2200" u="sng" dirty="0"/>
              <a:t>more</a:t>
            </a:r>
            <a:r>
              <a:rPr lang="en-AU" sz="2200" dirty="0"/>
              <a:t> than itself.</a:t>
            </a:r>
          </a:p>
          <a:p>
            <a:pPr>
              <a:lnSpc>
                <a:spcPts val="3000"/>
              </a:lnSpc>
            </a:pPr>
            <a:endParaRPr lang="en-AU" sz="2200" dirty="0"/>
          </a:p>
          <a:p>
            <a:pPr>
              <a:lnSpc>
                <a:spcPts val="3000"/>
              </a:lnSpc>
            </a:pPr>
            <a:r>
              <a:rPr lang="en-AU" sz="2200" dirty="0"/>
              <a:t>A shape, an object, a sound, a word…</a:t>
            </a:r>
          </a:p>
          <a:p>
            <a:pPr>
              <a:lnSpc>
                <a:spcPts val="3000"/>
              </a:lnSpc>
            </a:pPr>
            <a:endParaRPr lang="en-AU" sz="2200" dirty="0"/>
          </a:p>
          <a:p>
            <a:pPr>
              <a:lnSpc>
                <a:spcPts val="3000"/>
              </a:lnSpc>
            </a:pPr>
            <a:r>
              <a:rPr lang="en-AU" sz="2200" dirty="0"/>
              <a:t>But symbols can also be bigger and more complicated. Characters and stories can be seen as symbolic. Shakespeare’s characters Romeo and Juliet symbolise the intensity of young love.  The story of Frankenstein symbolises the dangers of science devoid of morality.</a:t>
            </a:r>
            <a:endParaRPr lang="en-AU" sz="2000" b="1" dirty="0"/>
          </a:p>
        </p:txBody>
      </p:sp>
    </p:spTree>
    <p:extLst>
      <p:ext uri="{BB962C8B-B14F-4D97-AF65-F5344CB8AC3E}">
        <p14:creationId xmlns:p14="http://schemas.microsoft.com/office/powerpoint/2010/main" val="12081122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9EFBD-19D2-4BDD-9193-3673A8D9C883}"/>
              </a:ext>
            </a:extLst>
          </p:cNvPr>
          <p:cNvSpPr>
            <a:spLocks noGrp="1"/>
          </p:cNvSpPr>
          <p:nvPr>
            <p:ph type="title"/>
          </p:nvPr>
        </p:nvSpPr>
        <p:spPr/>
        <p:txBody>
          <a:bodyPr/>
          <a:lstStyle/>
          <a:p>
            <a:r>
              <a:rPr lang="en-AU" dirty="0">
                <a:solidFill>
                  <a:schemeClr val="bg1"/>
                </a:solidFill>
              </a:rPr>
              <a:t>Story survivors</a:t>
            </a:r>
          </a:p>
        </p:txBody>
      </p:sp>
      <p:sp>
        <p:nvSpPr>
          <p:cNvPr id="6" name="TextBox 5">
            <a:extLst>
              <a:ext uri="{FF2B5EF4-FFF2-40B4-BE49-F238E27FC236}">
                <a16:creationId xmlns:a16="http://schemas.microsoft.com/office/drawing/2014/main" id="{10196EF3-5852-4421-9683-BB817AEFD38E}"/>
              </a:ext>
            </a:extLst>
          </p:cNvPr>
          <p:cNvSpPr txBox="1"/>
          <p:nvPr/>
        </p:nvSpPr>
        <p:spPr>
          <a:xfrm>
            <a:off x="187661" y="2221285"/>
            <a:ext cx="5908338" cy="4708981"/>
          </a:xfrm>
          <a:prstGeom prst="rect">
            <a:avLst/>
          </a:prstGeom>
          <a:noFill/>
        </p:spPr>
        <p:txBody>
          <a:bodyPr wrap="square" rtlCol="0">
            <a:spAutoFit/>
          </a:bodyPr>
          <a:lstStyle/>
          <a:p>
            <a:r>
              <a:rPr lang="en-AU" sz="2000" dirty="0"/>
              <a:t>The oldest stories within cultures have been chosen and remembered over thousands of years. </a:t>
            </a:r>
          </a:p>
          <a:p>
            <a:endParaRPr lang="en-AU" sz="2000" dirty="0"/>
          </a:p>
          <a:p>
            <a:r>
              <a:rPr lang="en-AU" sz="2000" dirty="0"/>
              <a:t>Jung might say they have been remembered because they were seen as ‘useful’. Why ‘useful’? Because they (symbolically) told some deep truth about the world.  </a:t>
            </a:r>
          </a:p>
          <a:p>
            <a:endParaRPr lang="en-AU" sz="2000" dirty="0"/>
          </a:p>
          <a:p>
            <a:r>
              <a:rPr lang="en-AU" sz="2000" dirty="0"/>
              <a:t>…Even if people were not able to ‘explain’ the symbolic meaning. In a sense, they did not need to explain it- they had the story, the story ‘held’ the meaning and it could easily be passed down. (This was before English classes were invented).</a:t>
            </a:r>
            <a:endParaRPr lang="en-AU" sz="2000" b="1" dirty="0"/>
          </a:p>
        </p:txBody>
      </p:sp>
      <p:sp>
        <p:nvSpPr>
          <p:cNvPr id="4" name="Rectangle 3">
            <a:extLst>
              <a:ext uri="{FF2B5EF4-FFF2-40B4-BE49-F238E27FC236}">
                <a16:creationId xmlns:a16="http://schemas.microsoft.com/office/drawing/2014/main" id="{C3051597-1AAC-41C2-845C-3D81E9B67196}"/>
              </a:ext>
            </a:extLst>
          </p:cNvPr>
          <p:cNvSpPr/>
          <p:nvPr/>
        </p:nvSpPr>
        <p:spPr>
          <a:xfrm>
            <a:off x="6644912" y="6102899"/>
            <a:ext cx="5222622" cy="584775"/>
          </a:xfrm>
          <a:prstGeom prst="rect">
            <a:avLst/>
          </a:prstGeom>
        </p:spPr>
        <p:txBody>
          <a:bodyPr wrap="square">
            <a:spAutoFit/>
          </a:bodyPr>
          <a:lstStyle/>
          <a:p>
            <a:r>
              <a:rPr lang="en-AU" sz="1600" dirty="0">
                <a:latin typeface="arial" panose="020B0604020202020204" pitchFamily="34" charset="0"/>
              </a:rPr>
              <a:t>Jonah and the Whale Fresco Holy Monastery of Saint Nicholas </a:t>
            </a:r>
            <a:r>
              <a:rPr lang="en-AU" sz="1600" dirty="0" err="1">
                <a:latin typeface="arial" panose="020B0604020202020204" pitchFamily="34" charset="0"/>
              </a:rPr>
              <a:t>Anapausas</a:t>
            </a:r>
            <a:r>
              <a:rPr lang="en-AU" sz="1600" dirty="0">
                <a:latin typeface="arial" panose="020B0604020202020204" pitchFamily="34" charset="0"/>
              </a:rPr>
              <a:t> </a:t>
            </a:r>
            <a:r>
              <a:rPr lang="en-AU" sz="1600" dirty="0" err="1">
                <a:latin typeface="arial" panose="020B0604020202020204" pitchFamily="34" charset="0"/>
              </a:rPr>
              <a:t>Meteora</a:t>
            </a:r>
            <a:r>
              <a:rPr lang="en-AU" sz="1600" dirty="0">
                <a:latin typeface="arial" panose="020B0604020202020204" pitchFamily="34" charset="0"/>
              </a:rPr>
              <a:t> Thessaly Greece</a:t>
            </a:r>
            <a:endParaRPr lang="en-AU" sz="1600" dirty="0"/>
          </a:p>
        </p:txBody>
      </p:sp>
    </p:spTree>
    <p:extLst>
      <p:ext uri="{BB962C8B-B14F-4D97-AF65-F5344CB8AC3E}">
        <p14:creationId xmlns:p14="http://schemas.microsoft.com/office/powerpoint/2010/main" val="1181510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9EFBD-19D2-4BDD-9193-3673A8D9C883}"/>
              </a:ext>
            </a:extLst>
          </p:cNvPr>
          <p:cNvSpPr>
            <a:spLocks noGrp="1"/>
          </p:cNvSpPr>
          <p:nvPr>
            <p:ph type="title"/>
          </p:nvPr>
        </p:nvSpPr>
        <p:spPr/>
        <p:txBody>
          <a:bodyPr/>
          <a:lstStyle/>
          <a:p>
            <a:r>
              <a:rPr lang="en-AU" dirty="0">
                <a:solidFill>
                  <a:schemeClr val="bg1"/>
                </a:solidFill>
              </a:rPr>
              <a:t>Story survivor: Jonah</a:t>
            </a:r>
          </a:p>
        </p:txBody>
      </p:sp>
      <p:sp>
        <p:nvSpPr>
          <p:cNvPr id="4" name="Rectangle 3">
            <a:extLst>
              <a:ext uri="{FF2B5EF4-FFF2-40B4-BE49-F238E27FC236}">
                <a16:creationId xmlns:a16="http://schemas.microsoft.com/office/drawing/2014/main" id="{C3051597-1AAC-41C2-845C-3D81E9B67196}"/>
              </a:ext>
            </a:extLst>
          </p:cNvPr>
          <p:cNvSpPr/>
          <p:nvPr/>
        </p:nvSpPr>
        <p:spPr>
          <a:xfrm>
            <a:off x="6644912" y="6102899"/>
            <a:ext cx="5222622" cy="584775"/>
          </a:xfrm>
          <a:prstGeom prst="rect">
            <a:avLst/>
          </a:prstGeom>
        </p:spPr>
        <p:txBody>
          <a:bodyPr wrap="square">
            <a:spAutoFit/>
          </a:bodyPr>
          <a:lstStyle/>
          <a:p>
            <a:r>
              <a:rPr lang="en-AU" sz="1600" dirty="0">
                <a:latin typeface="arial" panose="020B0604020202020204" pitchFamily="34" charset="0"/>
              </a:rPr>
              <a:t>Jonah and the Whale Fresco Holy Monastery of Saint Nicholas </a:t>
            </a:r>
            <a:r>
              <a:rPr lang="en-AU" sz="1600" dirty="0" err="1">
                <a:latin typeface="arial" panose="020B0604020202020204" pitchFamily="34" charset="0"/>
              </a:rPr>
              <a:t>Anapausas</a:t>
            </a:r>
            <a:r>
              <a:rPr lang="en-AU" sz="1600" dirty="0">
                <a:latin typeface="arial" panose="020B0604020202020204" pitchFamily="34" charset="0"/>
              </a:rPr>
              <a:t> </a:t>
            </a:r>
            <a:r>
              <a:rPr lang="en-AU" sz="1600" dirty="0" err="1">
                <a:latin typeface="arial" panose="020B0604020202020204" pitchFamily="34" charset="0"/>
              </a:rPr>
              <a:t>Meteora</a:t>
            </a:r>
            <a:r>
              <a:rPr lang="en-AU" sz="1600" dirty="0">
                <a:latin typeface="arial" panose="020B0604020202020204" pitchFamily="34" charset="0"/>
              </a:rPr>
              <a:t> Thessaly Greece</a:t>
            </a:r>
            <a:endParaRPr lang="en-AU" sz="1600" dirty="0"/>
          </a:p>
        </p:txBody>
      </p:sp>
      <p:sp>
        <p:nvSpPr>
          <p:cNvPr id="6" name="TextBox 5">
            <a:extLst>
              <a:ext uri="{FF2B5EF4-FFF2-40B4-BE49-F238E27FC236}">
                <a16:creationId xmlns:a16="http://schemas.microsoft.com/office/drawing/2014/main" id="{10196EF3-5852-4421-9683-BB817AEFD38E}"/>
              </a:ext>
            </a:extLst>
          </p:cNvPr>
          <p:cNvSpPr txBox="1"/>
          <p:nvPr/>
        </p:nvSpPr>
        <p:spPr>
          <a:xfrm>
            <a:off x="83965" y="2221285"/>
            <a:ext cx="6213139" cy="4503797"/>
          </a:xfrm>
          <a:prstGeom prst="rect">
            <a:avLst/>
          </a:prstGeom>
          <a:noFill/>
        </p:spPr>
        <p:txBody>
          <a:bodyPr wrap="square" rtlCol="0">
            <a:spAutoFit/>
          </a:bodyPr>
          <a:lstStyle/>
          <a:p>
            <a:pPr>
              <a:lnSpc>
                <a:spcPts val="2800"/>
              </a:lnSpc>
            </a:pPr>
            <a:r>
              <a:rPr lang="en-AU" sz="2000" dirty="0"/>
              <a:t>This is a story which appears in the Jewish </a:t>
            </a:r>
            <a:r>
              <a:rPr lang="en-AU" sz="2000" dirty="0" err="1"/>
              <a:t>Tanakh</a:t>
            </a:r>
            <a:r>
              <a:rPr lang="en-AU" sz="2000" dirty="0"/>
              <a:t> and the Christian Old Testament. It references a time in the 8</a:t>
            </a:r>
            <a:r>
              <a:rPr lang="en-AU" sz="2000" baseline="30000" dirty="0"/>
              <a:t>th</a:t>
            </a:r>
            <a:r>
              <a:rPr lang="en-AU" sz="2000" dirty="0"/>
              <a:t> century BCE.</a:t>
            </a:r>
          </a:p>
          <a:p>
            <a:pPr>
              <a:lnSpc>
                <a:spcPts val="2800"/>
              </a:lnSpc>
            </a:pPr>
            <a:endParaRPr lang="en-AU" sz="2000" dirty="0"/>
          </a:p>
          <a:p>
            <a:pPr>
              <a:lnSpc>
                <a:spcPts val="2800"/>
              </a:lnSpc>
            </a:pPr>
            <a:r>
              <a:rPr lang="en-AU" sz="2000" dirty="0"/>
              <a:t>Read the handout which summarises the story of Jonah and suggests some ‘archetypal’ symbols within the text. </a:t>
            </a:r>
          </a:p>
          <a:p>
            <a:pPr>
              <a:lnSpc>
                <a:spcPts val="2800"/>
              </a:lnSpc>
            </a:pPr>
            <a:endParaRPr lang="en-AU" sz="2000" dirty="0"/>
          </a:p>
          <a:p>
            <a:r>
              <a:rPr lang="en-AU" sz="2000" i="1" dirty="0"/>
              <a:t>1. What ‘important truths’ do you think this story might have told to its readers over the centuries?</a:t>
            </a:r>
          </a:p>
          <a:p>
            <a:endParaRPr lang="en-AU" sz="2000" i="1" dirty="0"/>
          </a:p>
          <a:p>
            <a:r>
              <a:rPr lang="en-AU" sz="2000" i="1" dirty="0"/>
              <a:t>2. To what extent do you think these ‘truths’ may have changed/ remained the same over time?</a:t>
            </a:r>
          </a:p>
        </p:txBody>
      </p:sp>
      <p:sp>
        <p:nvSpPr>
          <p:cNvPr id="3" name="TextBox 2"/>
          <p:cNvSpPr txBox="1"/>
          <p:nvPr/>
        </p:nvSpPr>
        <p:spPr>
          <a:xfrm>
            <a:off x="6644913" y="4914900"/>
            <a:ext cx="4194538" cy="954107"/>
          </a:xfrm>
          <a:prstGeom prst="rect">
            <a:avLst/>
          </a:prstGeom>
          <a:noFill/>
        </p:spPr>
        <p:txBody>
          <a:bodyPr wrap="square" rtlCol="0">
            <a:spAutoFit/>
          </a:bodyPr>
          <a:lstStyle/>
          <a:p>
            <a:r>
              <a:rPr lang="en-US" sz="1400" dirty="0" smtClean="0">
                <a:hlinkClick r:id="rId2"/>
              </a:rPr>
              <a:t>Jonah and the whale fresco</a:t>
            </a:r>
            <a:r>
              <a:rPr lang="en-US" sz="1400" dirty="0" smtClean="0"/>
              <a:t>: http</a:t>
            </a:r>
            <a:r>
              <a:rPr lang="en-US" sz="1400" dirty="0"/>
              <a:t>://</a:t>
            </a:r>
            <a:r>
              <a:rPr lang="en-US" sz="1400" dirty="0" smtClean="0"/>
              <a:t>www.alamy.com/stock-photo-jonah-and-the-whale-fresco-holy-monastery-of-saint-nicholas-anapausas-65410809.html </a:t>
            </a:r>
            <a:endParaRPr lang="en-US" sz="1400" dirty="0"/>
          </a:p>
        </p:txBody>
      </p:sp>
    </p:spTree>
    <p:extLst>
      <p:ext uri="{BB962C8B-B14F-4D97-AF65-F5344CB8AC3E}">
        <p14:creationId xmlns:p14="http://schemas.microsoft.com/office/powerpoint/2010/main" val="37985399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D43A1-FA50-4D99-8F93-83481C1C0179}"/>
              </a:ext>
            </a:extLst>
          </p:cNvPr>
          <p:cNvSpPr>
            <a:spLocks noGrp="1"/>
          </p:cNvSpPr>
          <p:nvPr>
            <p:ph type="title"/>
          </p:nvPr>
        </p:nvSpPr>
        <p:spPr>
          <a:xfrm>
            <a:off x="178475" y="689619"/>
            <a:ext cx="12127825" cy="970450"/>
          </a:xfrm>
        </p:spPr>
        <p:txBody>
          <a:bodyPr/>
          <a:lstStyle/>
          <a:p>
            <a:r>
              <a:rPr lang="en-AU" sz="2400" b="0" dirty="0">
                <a:solidFill>
                  <a:schemeClr val="bg1"/>
                </a:solidFill>
              </a:rPr>
              <a:t>ACTIVITY: a) Choose </a:t>
            </a:r>
            <a:r>
              <a:rPr lang="en-AU" sz="2400" b="0" u="sng" dirty="0">
                <a:solidFill>
                  <a:schemeClr val="bg1"/>
                </a:solidFill>
              </a:rPr>
              <a:t>at least one</a:t>
            </a:r>
            <a:r>
              <a:rPr lang="en-AU" sz="2400" b="0" dirty="0">
                <a:solidFill>
                  <a:schemeClr val="bg1"/>
                </a:solidFill>
              </a:rPr>
              <a:t> major symbolic element from one of the images below. b) Draft a narrative exploring the concept of transformation in which this symbol acts as a central motif. You are encouraged to be creative with your choice/ use of form. </a:t>
            </a:r>
          </a:p>
        </p:txBody>
      </p:sp>
      <p:sp>
        <p:nvSpPr>
          <p:cNvPr id="3" name="TextBox 2"/>
          <p:cNvSpPr txBox="1"/>
          <p:nvPr/>
        </p:nvSpPr>
        <p:spPr>
          <a:xfrm>
            <a:off x="432886" y="5325593"/>
            <a:ext cx="4697120" cy="369332"/>
          </a:xfrm>
          <a:prstGeom prst="rect">
            <a:avLst/>
          </a:prstGeom>
          <a:noFill/>
        </p:spPr>
        <p:txBody>
          <a:bodyPr wrap="none" rtlCol="0">
            <a:spAutoFit/>
          </a:bodyPr>
          <a:lstStyle/>
          <a:p>
            <a:r>
              <a:rPr lang="en-US" dirty="0" smtClean="0"/>
              <a:t>‘Frankenstein’ Boris Karloff image search</a:t>
            </a:r>
            <a:endParaRPr lang="en-US" sz="1400" dirty="0"/>
          </a:p>
        </p:txBody>
      </p:sp>
      <p:sp>
        <p:nvSpPr>
          <p:cNvPr id="7" name="TextBox 6"/>
          <p:cNvSpPr txBox="1"/>
          <p:nvPr/>
        </p:nvSpPr>
        <p:spPr>
          <a:xfrm>
            <a:off x="190133" y="5917509"/>
            <a:ext cx="11062644" cy="523220"/>
          </a:xfrm>
          <a:prstGeom prst="rect">
            <a:avLst/>
          </a:prstGeom>
          <a:noFill/>
        </p:spPr>
        <p:txBody>
          <a:bodyPr wrap="none" rtlCol="0">
            <a:spAutoFit/>
          </a:bodyPr>
          <a:lstStyle/>
          <a:p>
            <a:r>
              <a:rPr lang="en-US" sz="1400" dirty="0" smtClean="0">
                <a:hlinkClick r:id="rId2"/>
              </a:rPr>
              <a:t>Jonah and the Whale Fresco</a:t>
            </a:r>
            <a:r>
              <a:rPr lang="en-US" sz="1400" dirty="0" smtClean="0"/>
              <a:t>:</a:t>
            </a:r>
          </a:p>
          <a:p>
            <a:r>
              <a:rPr lang="en-US" sz="1400" dirty="0" smtClean="0"/>
              <a:t>http</a:t>
            </a:r>
            <a:r>
              <a:rPr lang="en-US" sz="1400" dirty="0"/>
              <a:t>://</a:t>
            </a:r>
            <a:r>
              <a:rPr lang="en-US" sz="1400" dirty="0" smtClean="0"/>
              <a:t>www.alamy.com/stock-photo-jonah-and-the-whale-fresco-holy-monastery-of-saint-nicholas-anapausas-65410809.html </a:t>
            </a:r>
            <a:endParaRPr lang="en-US" sz="1400" dirty="0"/>
          </a:p>
        </p:txBody>
      </p:sp>
    </p:spTree>
    <p:extLst>
      <p:ext uri="{BB962C8B-B14F-4D97-AF65-F5344CB8AC3E}">
        <p14:creationId xmlns:p14="http://schemas.microsoft.com/office/powerpoint/2010/main" val="2936781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49E5A-F3A7-427C-92A3-4988497160A6}"/>
              </a:ext>
            </a:extLst>
          </p:cNvPr>
          <p:cNvSpPr>
            <a:spLocks noGrp="1"/>
          </p:cNvSpPr>
          <p:nvPr>
            <p:ph type="title"/>
          </p:nvPr>
        </p:nvSpPr>
        <p:spPr/>
        <p:txBody>
          <a:bodyPr/>
          <a:lstStyle/>
          <a:p>
            <a:r>
              <a:rPr lang="en-AU" dirty="0">
                <a:solidFill>
                  <a:schemeClr val="bg1"/>
                </a:solidFill>
              </a:rPr>
              <a:t>Representation is symbolic</a:t>
            </a:r>
          </a:p>
        </p:txBody>
      </p:sp>
      <p:sp>
        <p:nvSpPr>
          <p:cNvPr id="4" name="TextBox 3">
            <a:extLst>
              <a:ext uri="{FF2B5EF4-FFF2-40B4-BE49-F238E27FC236}">
                <a16:creationId xmlns:a16="http://schemas.microsoft.com/office/drawing/2014/main" id="{ED2954AF-F099-45A2-8F05-2B010D85B86E}"/>
              </a:ext>
            </a:extLst>
          </p:cNvPr>
          <p:cNvSpPr txBox="1"/>
          <p:nvPr/>
        </p:nvSpPr>
        <p:spPr>
          <a:xfrm>
            <a:off x="7051982" y="2473980"/>
            <a:ext cx="4866640" cy="4601260"/>
          </a:xfrm>
          <a:prstGeom prst="rect">
            <a:avLst/>
          </a:prstGeom>
          <a:noFill/>
        </p:spPr>
        <p:txBody>
          <a:bodyPr wrap="square" rtlCol="0">
            <a:spAutoFit/>
          </a:bodyPr>
          <a:lstStyle/>
          <a:p>
            <a:pPr>
              <a:lnSpc>
                <a:spcPts val="3000"/>
              </a:lnSpc>
            </a:pPr>
            <a:r>
              <a:rPr lang="en-AU" dirty="0"/>
              <a:t>This is a painting by Belgian surrealist artist René Magritte. The text can be translated as: </a:t>
            </a:r>
          </a:p>
          <a:p>
            <a:pPr>
              <a:lnSpc>
                <a:spcPts val="3000"/>
              </a:lnSpc>
            </a:pPr>
            <a:endParaRPr lang="en-AU" dirty="0"/>
          </a:p>
          <a:p>
            <a:pPr>
              <a:lnSpc>
                <a:spcPts val="3000"/>
              </a:lnSpc>
            </a:pPr>
            <a:r>
              <a:rPr lang="en-AU" dirty="0"/>
              <a:t>          </a:t>
            </a:r>
            <a:r>
              <a:rPr lang="en-AU" i="1" dirty="0"/>
              <a:t>“This is not a pipe”</a:t>
            </a:r>
          </a:p>
          <a:p>
            <a:pPr>
              <a:lnSpc>
                <a:spcPts val="3000"/>
              </a:lnSpc>
            </a:pPr>
            <a:endParaRPr lang="en-AU" dirty="0"/>
          </a:p>
          <a:p>
            <a:pPr marL="342900" indent="-342900">
              <a:lnSpc>
                <a:spcPts val="3000"/>
              </a:lnSpc>
              <a:buAutoNum type="arabicPeriod"/>
            </a:pPr>
            <a:r>
              <a:rPr lang="en-AU" dirty="0"/>
              <a:t>What point is Magritte trying to make?</a:t>
            </a:r>
          </a:p>
          <a:p>
            <a:pPr marL="342900" indent="-342900">
              <a:lnSpc>
                <a:spcPts val="3000"/>
              </a:lnSpc>
              <a:buAutoNum type="arabicPeriod"/>
            </a:pPr>
            <a:r>
              <a:rPr lang="en-AU" dirty="0"/>
              <a:t>If this is ‘not a pipe’, what purpose does it serve?</a:t>
            </a:r>
          </a:p>
          <a:p>
            <a:pPr marL="342900" indent="-342900">
              <a:lnSpc>
                <a:spcPts val="3000"/>
              </a:lnSpc>
              <a:buAutoNum type="arabicPeriod"/>
            </a:pPr>
            <a:r>
              <a:rPr lang="en-AU" dirty="0"/>
              <a:t>What is he telling us about the way we ‘experience’ the world around us?</a:t>
            </a:r>
          </a:p>
          <a:p>
            <a:endParaRPr lang="en-AU" dirty="0"/>
          </a:p>
        </p:txBody>
      </p:sp>
      <p:sp>
        <p:nvSpPr>
          <p:cNvPr id="5" name="Rectangle 4"/>
          <p:cNvSpPr/>
          <p:nvPr/>
        </p:nvSpPr>
        <p:spPr>
          <a:xfrm>
            <a:off x="327891" y="3303840"/>
            <a:ext cx="6448800" cy="923330"/>
          </a:xfrm>
          <a:prstGeom prst="rect">
            <a:avLst/>
          </a:prstGeom>
        </p:spPr>
        <p:txBody>
          <a:bodyPr wrap="square">
            <a:spAutoFit/>
          </a:bodyPr>
          <a:lstStyle/>
          <a:p>
            <a:r>
              <a:rPr lang="en-US" dirty="0" smtClean="0">
                <a:hlinkClick r:id="rId2"/>
              </a:rPr>
              <a:t>The Treachery</a:t>
            </a:r>
            <a:r>
              <a:rPr lang="en-US" dirty="0" smtClean="0"/>
              <a:t>: https</a:t>
            </a:r>
            <a:r>
              <a:rPr lang="en-US" dirty="0"/>
              <a:t>://</a:t>
            </a:r>
            <a:r>
              <a:rPr lang="en-US" dirty="0" smtClean="0"/>
              <a:t>en.wikipedia.org/wiki/The_Treachery_of_Images</a:t>
            </a:r>
          </a:p>
          <a:p>
            <a:endParaRPr lang="en-US" dirty="0"/>
          </a:p>
        </p:txBody>
      </p:sp>
    </p:spTree>
    <p:extLst>
      <p:ext uri="{BB962C8B-B14F-4D97-AF65-F5344CB8AC3E}">
        <p14:creationId xmlns:p14="http://schemas.microsoft.com/office/powerpoint/2010/main" val="5634482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1A384-0EAC-47ED-92D6-456771B1F556}"/>
              </a:ext>
            </a:extLst>
          </p:cNvPr>
          <p:cNvSpPr>
            <a:spLocks noGrp="1"/>
          </p:cNvSpPr>
          <p:nvPr>
            <p:ph type="title"/>
          </p:nvPr>
        </p:nvSpPr>
        <p:spPr/>
        <p:txBody>
          <a:bodyPr/>
          <a:lstStyle/>
          <a:p>
            <a:r>
              <a:rPr lang="en-AU" dirty="0">
                <a:solidFill>
                  <a:schemeClr val="bg1"/>
                </a:solidFill>
              </a:rPr>
              <a:t>Symbol</a:t>
            </a:r>
          </a:p>
        </p:txBody>
      </p:sp>
      <p:sp>
        <p:nvSpPr>
          <p:cNvPr id="4" name="TextBox 3">
            <a:extLst>
              <a:ext uri="{FF2B5EF4-FFF2-40B4-BE49-F238E27FC236}">
                <a16:creationId xmlns:a16="http://schemas.microsoft.com/office/drawing/2014/main" id="{9271D22D-34A4-4D3D-94DD-A8478DAA3CF3}"/>
              </a:ext>
            </a:extLst>
          </p:cNvPr>
          <p:cNvSpPr txBox="1"/>
          <p:nvPr/>
        </p:nvSpPr>
        <p:spPr>
          <a:xfrm>
            <a:off x="273378" y="2245380"/>
            <a:ext cx="11918622" cy="1081002"/>
          </a:xfrm>
          <a:prstGeom prst="rect">
            <a:avLst/>
          </a:prstGeom>
          <a:noFill/>
        </p:spPr>
        <p:txBody>
          <a:bodyPr wrap="square" rtlCol="0">
            <a:spAutoFit/>
          </a:bodyPr>
          <a:lstStyle/>
          <a:p>
            <a:pPr>
              <a:lnSpc>
                <a:spcPts val="4000"/>
              </a:lnSpc>
            </a:pPr>
            <a:r>
              <a:rPr lang="en-AU" sz="3200" dirty="0"/>
              <a:t>A ‘symbol’ is something which stands for more than itself. Symbols can be visual or aural.</a:t>
            </a:r>
          </a:p>
        </p:txBody>
      </p:sp>
      <p:sp>
        <p:nvSpPr>
          <p:cNvPr id="8" name="TextBox 7">
            <a:extLst>
              <a:ext uri="{FF2B5EF4-FFF2-40B4-BE49-F238E27FC236}">
                <a16:creationId xmlns:a16="http://schemas.microsoft.com/office/drawing/2014/main" id="{5172215B-7AE1-4C23-B1B8-9EF62F0A20EA}"/>
              </a:ext>
            </a:extLst>
          </p:cNvPr>
          <p:cNvSpPr txBox="1"/>
          <p:nvPr/>
        </p:nvSpPr>
        <p:spPr>
          <a:xfrm>
            <a:off x="8624898" y="3745095"/>
            <a:ext cx="3810942" cy="2657138"/>
          </a:xfrm>
          <a:prstGeom prst="rect">
            <a:avLst/>
          </a:prstGeom>
          <a:noFill/>
        </p:spPr>
        <p:txBody>
          <a:bodyPr wrap="square" rtlCol="0">
            <a:spAutoFit/>
          </a:bodyPr>
          <a:lstStyle/>
          <a:p>
            <a:pPr>
              <a:lnSpc>
                <a:spcPts val="4000"/>
              </a:lnSpc>
            </a:pPr>
            <a:r>
              <a:rPr lang="en-AU" sz="2800" dirty="0"/>
              <a:t>But this is also just a bunch of pixels which are a representation of </a:t>
            </a:r>
            <a:endParaRPr lang="en-AU" sz="2800" dirty="0" smtClean="0"/>
          </a:p>
          <a:p>
            <a:pPr>
              <a:lnSpc>
                <a:spcPts val="4000"/>
              </a:lnSpc>
            </a:pPr>
            <a:r>
              <a:rPr lang="en-AU" sz="2800" dirty="0" smtClean="0"/>
              <a:t>the </a:t>
            </a:r>
            <a:r>
              <a:rPr lang="en-AU" sz="2800" dirty="0"/>
              <a:t>‘reality’. </a:t>
            </a:r>
          </a:p>
        </p:txBody>
      </p:sp>
      <p:cxnSp>
        <p:nvCxnSpPr>
          <p:cNvPr id="12" name="Straight Arrow Connector 11" descr="arrow between text and picture">
            <a:extLst>
              <a:ext uri="{FF2B5EF4-FFF2-40B4-BE49-F238E27FC236}">
                <a16:creationId xmlns:a16="http://schemas.microsoft.com/office/drawing/2014/main" id="{7A740429-3ADF-4A69-B9CE-6252E9A6CD4B}"/>
              </a:ext>
            </a:extLst>
          </p:cNvPr>
          <p:cNvCxnSpPr>
            <a:cxnSpLocks/>
            <a:stCxn id="8" idx="1"/>
          </p:cNvCxnSpPr>
          <p:nvPr/>
        </p:nvCxnSpPr>
        <p:spPr>
          <a:xfrm flipH="1">
            <a:off x="7553546" y="5073664"/>
            <a:ext cx="1071352"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pic>
        <p:nvPicPr>
          <p:cNvPr id="4100" name="Picture 4" descr="Image result for woodstock">
            <a:extLst>
              <a:ext uri="{FF2B5EF4-FFF2-40B4-BE49-F238E27FC236}">
                <a16:creationId xmlns:a16="http://schemas.microsoft.com/office/drawing/2014/main" id="{6FE86407-118F-450C-BC26-4E885E0AED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43125" y="3982734"/>
            <a:ext cx="3253740" cy="2169160"/>
          </a:xfrm>
          <a:prstGeom prst="rect">
            <a:avLst/>
          </a:prstGeom>
          <a:noFill/>
          <a:extLst>
            <a:ext uri="{909E8E84-426E-40DD-AFC4-6F175D3DCCD1}">
              <a14:hiddenFill xmlns:a14="http://schemas.microsoft.com/office/drawing/2010/main">
                <a:solidFill>
                  <a:srgbClr val="FFFFFF"/>
                </a:solidFill>
              </a14:hiddenFill>
            </a:ext>
          </a:extLst>
        </p:spPr>
      </p:pic>
      <p:cxnSp>
        <p:nvCxnSpPr>
          <p:cNvPr id="14" name="Straight Arrow Connector 13" descr="arrow between pictures">
            <a:extLst>
              <a:ext uri="{FF2B5EF4-FFF2-40B4-BE49-F238E27FC236}">
                <a16:creationId xmlns:a16="http://schemas.microsoft.com/office/drawing/2014/main" id="{410244BB-92F7-447F-9204-8CE0EF58482D}"/>
              </a:ext>
            </a:extLst>
          </p:cNvPr>
          <p:cNvCxnSpPr/>
          <p:nvPr/>
        </p:nvCxnSpPr>
        <p:spPr>
          <a:xfrm flipH="1" flipV="1">
            <a:off x="2758411" y="5060964"/>
            <a:ext cx="1228033" cy="635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pic>
        <p:nvPicPr>
          <p:cNvPr id="6" name="Picture 5" descr="peace symbol">
            <a:extLst>
              <a:ext uri="{FF2B5EF4-FFF2-40B4-BE49-F238E27FC236}">
                <a16:creationId xmlns:a16="http://schemas.microsoft.com/office/drawing/2014/main" id="{56372232-5E9A-4F0B-B858-DBD49905163F}"/>
              </a:ext>
            </a:extLst>
          </p:cNvPr>
          <p:cNvPicPr>
            <a:picLocks noChangeAspect="1"/>
          </p:cNvPicPr>
          <p:nvPr/>
        </p:nvPicPr>
        <p:blipFill>
          <a:blip r:embed="rId3"/>
          <a:stretch>
            <a:fillRect/>
          </a:stretch>
        </p:blipFill>
        <p:spPr>
          <a:xfrm>
            <a:off x="273378" y="3995434"/>
            <a:ext cx="2328352" cy="2156460"/>
          </a:xfrm>
          <a:prstGeom prst="rect">
            <a:avLst/>
          </a:prstGeom>
        </p:spPr>
      </p:pic>
    </p:spTree>
    <p:extLst>
      <p:ext uri="{BB962C8B-B14F-4D97-AF65-F5344CB8AC3E}">
        <p14:creationId xmlns:p14="http://schemas.microsoft.com/office/powerpoint/2010/main" val="11102779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76BAA-8D22-49DE-AF82-BF21ACDB60CE}"/>
              </a:ext>
            </a:extLst>
          </p:cNvPr>
          <p:cNvSpPr>
            <a:spLocks noGrp="1"/>
          </p:cNvSpPr>
          <p:nvPr>
            <p:ph type="title"/>
          </p:nvPr>
        </p:nvSpPr>
        <p:spPr/>
        <p:txBody>
          <a:bodyPr/>
          <a:lstStyle/>
          <a:p>
            <a:r>
              <a:rPr lang="en-AU" dirty="0">
                <a:solidFill>
                  <a:schemeClr val="bg1"/>
                </a:solidFill>
              </a:rPr>
              <a:t>Language is symbolic</a:t>
            </a:r>
          </a:p>
        </p:txBody>
      </p:sp>
      <p:pic>
        <p:nvPicPr>
          <p:cNvPr id="5" name="Picture 4" descr="language is symbolic image">
            <a:extLst>
              <a:ext uri="{FF2B5EF4-FFF2-40B4-BE49-F238E27FC236}">
                <a16:creationId xmlns:a16="http://schemas.microsoft.com/office/drawing/2014/main" id="{E73982B2-8AFE-4FD7-80A1-536EEC5998D6}"/>
              </a:ext>
            </a:extLst>
          </p:cNvPr>
          <p:cNvPicPr>
            <a:picLocks noChangeAspect="1"/>
          </p:cNvPicPr>
          <p:nvPr/>
        </p:nvPicPr>
        <p:blipFill>
          <a:blip r:embed="rId2"/>
          <a:stretch>
            <a:fillRect/>
          </a:stretch>
        </p:blipFill>
        <p:spPr>
          <a:xfrm>
            <a:off x="417196" y="2533778"/>
            <a:ext cx="2311654" cy="2363024"/>
          </a:xfrm>
          <a:prstGeom prst="rect">
            <a:avLst/>
          </a:prstGeom>
        </p:spPr>
      </p:pic>
      <p:pic>
        <p:nvPicPr>
          <p:cNvPr id="8" name="Picture 7" descr="Language is symbolic image">
            <a:extLst>
              <a:ext uri="{FF2B5EF4-FFF2-40B4-BE49-F238E27FC236}">
                <a16:creationId xmlns:a16="http://schemas.microsoft.com/office/drawing/2014/main" id="{E73982B2-8AFE-4FD7-80A1-536EEC5998D6}"/>
              </a:ext>
            </a:extLst>
          </p:cNvPr>
          <p:cNvPicPr>
            <a:picLocks noChangeAspect="1"/>
          </p:cNvPicPr>
          <p:nvPr/>
        </p:nvPicPr>
        <p:blipFill>
          <a:blip r:embed="rId2"/>
          <a:stretch>
            <a:fillRect/>
          </a:stretch>
        </p:blipFill>
        <p:spPr>
          <a:xfrm>
            <a:off x="360046" y="2557050"/>
            <a:ext cx="2311654" cy="2363024"/>
          </a:xfrm>
          <a:prstGeom prst="rect">
            <a:avLst/>
          </a:prstGeom>
        </p:spPr>
      </p:pic>
      <p:pic>
        <p:nvPicPr>
          <p:cNvPr id="2052" name="Picture 4" descr="Image result for music symbol">
            <a:extLst>
              <a:ext uri="{FF2B5EF4-FFF2-40B4-BE49-F238E27FC236}">
                <a16:creationId xmlns:a16="http://schemas.microsoft.com/office/drawing/2014/main" id="{B035C74D-C6CA-4349-A09E-3333A0B9AF6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23603" y="2557050"/>
            <a:ext cx="2977642" cy="2316480"/>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Image result for greek symbol">
            <a:extLst>
              <a:ext uri="{FF2B5EF4-FFF2-40B4-BE49-F238E27FC236}">
                <a16:creationId xmlns:a16="http://schemas.microsoft.com/office/drawing/2014/main" id="{7E354E3F-9D6F-4029-AADC-B457BC48037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5999" y="2533778"/>
            <a:ext cx="2772422" cy="2316480"/>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Image result for math symbol">
            <a:extLst>
              <a:ext uri="{FF2B5EF4-FFF2-40B4-BE49-F238E27FC236}">
                <a16:creationId xmlns:a16="http://schemas.microsoft.com/office/drawing/2014/main" id="{92EDE0B0-D167-4CA4-9B34-14215F38D56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044121" y="2531873"/>
            <a:ext cx="2845726" cy="231838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F23341CA-26E5-4F56-97F4-56B7FDB9834A}"/>
              </a:ext>
            </a:extLst>
          </p:cNvPr>
          <p:cNvSpPr txBox="1"/>
          <p:nvPr/>
        </p:nvSpPr>
        <p:spPr>
          <a:xfrm>
            <a:off x="563880" y="5273040"/>
            <a:ext cx="10957560" cy="1200329"/>
          </a:xfrm>
          <a:prstGeom prst="rect">
            <a:avLst/>
          </a:prstGeom>
          <a:noFill/>
        </p:spPr>
        <p:txBody>
          <a:bodyPr wrap="square" rtlCol="0">
            <a:spAutoFit/>
          </a:bodyPr>
          <a:lstStyle/>
          <a:p>
            <a:r>
              <a:rPr lang="en-AU" sz="2400" dirty="0"/>
              <a:t>All human language systems are symbolic. When we learn to use language, we are learning the connection between the symbol and the ‘thing it represents’. This is actually very complex and sophisticated. </a:t>
            </a:r>
          </a:p>
        </p:txBody>
      </p:sp>
    </p:spTree>
    <p:extLst>
      <p:ext uri="{BB962C8B-B14F-4D97-AF65-F5344CB8AC3E}">
        <p14:creationId xmlns:p14="http://schemas.microsoft.com/office/powerpoint/2010/main" val="1657529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46536-DD11-4160-ADF2-76EC55724B36}"/>
              </a:ext>
            </a:extLst>
          </p:cNvPr>
          <p:cNvSpPr>
            <a:spLocks noGrp="1"/>
          </p:cNvSpPr>
          <p:nvPr>
            <p:ph type="title"/>
          </p:nvPr>
        </p:nvSpPr>
        <p:spPr/>
        <p:txBody>
          <a:bodyPr/>
          <a:lstStyle/>
          <a:p>
            <a:r>
              <a:rPr lang="en-AU" dirty="0">
                <a:solidFill>
                  <a:schemeClr val="bg1"/>
                </a:solidFill>
              </a:rPr>
              <a:t>Symbolic thinking and learning</a:t>
            </a:r>
          </a:p>
        </p:txBody>
      </p:sp>
      <p:sp>
        <p:nvSpPr>
          <p:cNvPr id="4" name="TextBox 3">
            <a:extLst>
              <a:ext uri="{FF2B5EF4-FFF2-40B4-BE49-F238E27FC236}">
                <a16:creationId xmlns:a16="http://schemas.microsoft.com/office/drawing/2014/main" id="{22C9F8BD-0F3F-44DB-96BC-7F2F877731DB}"/>
              </a:ext>
            </a:extLst>
          </p:cNvPr>
          <p:cNvSpPr txBox="1"/>
          <p:nvPr/>
        </p:nvSpPr>
        <p:spPr>
          <a:xfrm>
            <a:off x="458687" y="2477958"/>
            <a:ext cx="5875206" cy="3046988"/>
          </a:xfrm>
          <a:prstGeom prst="rect">
            <a:avLst/>
          </a:prstGeom>
          <a:noFill/>
        </p:spPr>
        <p:txBody>
          <a:bodyPr wrap="square" rtlCol="0">
            <a:spAutoFit/>
          </a:bodyPr>
          <a:lstStyle/>
          <a:p>
            <a:r>
              <a:rPr lang="en-AU" sz="2400" dirty="0"/>
              <a:t>Do you think this is a good representation of: </a:t>
            </a:r>
          </a:p>
          <a:p>
            <a:endParaRPr lang="en-AU" sz="2400" dirty="0"/>
          </a:p>
          <a:p>
            <a:pPr marL="457200" indent="-457200">
              <a:buAutoNum type="alphaLcParenR"/>
            </a:pPr>
            <a:r>
              <a:rPr lang="en-AU" sz="2400" dirty="0"/>
              <a:t>Knowledge?</a:t>
            </a:r>
          </a:p>
          <a:p>
            <a:pPr marL="457200" indent="-457200">
              <a:buAutoNum type="alphaLcParenR"/>
            </a:pPr>
            <a:endParaRPr lang="en-AU" sz="2400" dirty="0"/>
          </a:p>
          <a:p>
            <a:pPr marL="457200" indent="-457200">
              <a:buAutoNum type="alphaLcParenR"/>
            </a:pPr>
            <a:r>
              <a:rPr lang="en-AU" sz="2400" dirty="0"/>
              <a:t>The learning process?</a:t>
            </a:r>
          </a:p>
          <a:p>
            <a:pPr marL="457200" indent="-457200">
              <a:buAutoNum type="alphaLcParenR"/>
            </a:pPr>
            <a:endParaRPr lang="en-AU" sz="2400" dirty="0"/>
          </a:p>
          <a:p>
            <a:r>
              <a:rPr lang="en-AU" sz="2400" dirty="0"/>
              <a:t>Explain your thinking.</a:t>
            </a:r>
          </a:p>
        </p:txBody>
      </p:sp>
      <p:pic>
        <p:nvPicPr>
          <p:cNvPr id="8194" name="Picture 2" descr="Image result for math symbols">
            <a:extLst>
              <a:ext uri="{FF2B5EF4-FFF2-40B4-BE49-F238E27FC236}">
                <a16:creationId xmlns:a16="http://schemas.microsoft.com/office/drawing/2014/main" id="{DBCF9D54-CC30-49E1-85D2-74ACD5B4BB4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12354" y="2301239"/>
            <a:ext cx="3400425" cy="3400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02920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9ED12-E4F6-4080-8C63-E5CF32D903DB}"/>
              </a:ext>
            </a:extLst>
          </p:cNvPr>
          <p:cNvSpPr>
            <a:spLocks noGrp="1"/>
          </p:cNvSpPr>
          <p:nvPr>
            <p:ph type="title"/>
          </p:nvPr>
        </p:nvSpPr>
        <p:spPr/>
        <p:txBody>
          <a:bodyPr/>
          <a:lstStyle/>
          <a:p>
            <a:r>
              <a:rPr lang="en-AU" dirty="0">
                <a:solidFill>
                  <a:schemeClr val="bg1"/>
                </a:solidFill>
              </a:rPr>
              <a:t>Symbolic thinking and </a:t>
            </a:r>
            <a:r>
              <a:rPr lang="en-AU" dirty="0" smtClean="0">
                <a:solidFill>
                  <a:schemeClr val="bg1"/>
                </a:solidFill>
              </a:rPr>
              <a:t>learning (continued)</a:t>
            </a:r>
            <a:endParaRPr lang="en-AU" dirty="0">
              <a:solidFill>
                <a:schemeClr val="bg1"/>
              </a:solidFill>
            </a:endParaRPr>
          </a:p>
        </p:txBody>
      </p:sp>
      <p:sp>
        <p:nvSpPr>
          <p:cNvPr id="6" name="TextBox 5">
            <a:extLst>
              <a:ext uri="{FF2B5EF4-FFF2-40B4-BE49-F238E27FC236}">
                <a16:creationId xmlns:a16="http://schemas.microsoft.com/office/drawing/2014/main" id="{F1BCE993-2E48-4BAF-B996-D9F7B79BF2E0}"/>
              </a:ext>
            </a:extLst>
          </p:cNvPr>
          <p:cNvSpPr txBox="1"/>
          <p:nvPr/>
        </p:nvSpPr>
        <p:spPr>
          <a:xfrm>
            <a:off x="213360" y="2301240"/>
            <a:ext cx="10957560" cy="2677656"/>
          </a:xfrm>
          <a:prstGeom prst="rect">
            <a:avLst/>
          </a:prstGeom>
          <a:noFill/>
        </p:spPr>
        <p:txBody>
          <a:bodyPr wrap="square" rtlCol="0">
            <a:spAutoFit/>
          </a:bodyPr>
          <a:lstStyle/>
          <a:p>
            <a:r>
              <a:rPr lang="en-AU" sz="2400" dirty="0"/>
              <a:t>Visit the website below and consider:</a:t>
            </a:r>
          </a:p>
          <a:p>
            <a:endParaRPr lang="en-AU" sz="2400" dirty="0"/>
          </a:p>
          <a:p>
            <a:pPr marL="457200" indent="-457200">
              <a:buAutoNum type="arabicPeriod"/>
            </a:pPr>
            <a:r>
              <a:rPr lang="en-AU" sz="2400" dirty="0"/>
              <a:t>Which ‘theory of learning’ best accommodates what you have learned about the way we ‘think symbolically’.  </a:t>
            </a:r>
          </a:p>
          <a:p>
            <a:pPr marL="457200" indent="-457200">
              <a:buAutoNum type="arabicPeriod"/>
            </a:pPr>
            <a:endParaRPr lang="en-AU" sz="2400" dirty="0"/>
          </a:p>
          <a:p>
            <a:pPr marL="457200" indent="-457200">
              <a:buAutoNum type="arabicPeriod"/>
            </a:pPr>
            <a:r>
              <a:rPr lang="en-AU" sz="2400" dirty="0"/>
              <a:t>How does these ‘theories of learning’ help you to further understand why ‘symbolic thinking’ might be important?</a:t>
            </a:r>
          </a:p>
        </p:txBody>
      </p:sp>
      <p:pic>
        <p:nvPicPr>
          <p:cNvPr id="7170" name="Picture 2" descr="Related image">
            <a:extLst>
              <a:ext uri="{FF2B5EF4-FFF2-40B4-BE49-F238E27FC236}">
                <a16:creationId xmlns:a16="http://schemas.microsoft.com/office/drawing/2014/main" id="{0AB5821C-4AC8-45D2-9E9B-B938A97955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32068" y="4932348"/>
            <a:ext cx="3249930" cy="155661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28CA769A-0397-4333-A135-7432BFC648E2}"/>
              </a:ext>
            </a:extLst>
          </p:cNvPr>
          <p:cNvSpPr/>
          <p:nvPr/>
        </p:nvSpPr>
        <p:spPr>
          <a:xfrm>
            <a:off x="810000" y="5539332"/>
            <a:ext cx="6723122" cy="646331"/>
          </a:xfrm>
          <a:prstGeom prst="rect">
            <a:avLst/>
          </a:prstGeom>
        </p:spPr>
        <p:txBody>
          <a:bodyPr wrap="square">
            <a:spAutoFit/>
          </a:bodyPr>
          <a:lstStyle/>
          <a:p>
            <a:r>
              <a:rPr lang="en-AU" dirty="0">
                <a:hlinkClick r:id="rId3"/>
              </a:rPr>
              <a:t>http</a:t>
            </a:r>
            <a:r>
              <a:rPr lang="en-AU" dirty="0"/>
              <a:t>://gsi.berkeley.edu/gsi-guide-contents/learning-theory-research/learning-overview/</a:t>
            </a:r>
          </a:p>
        </p:txBody>
      </p:sp>
    </p:spTree>
    <p:extLst>
      <p:ext uri="{BB962C8B-B14F-4D97-AF65-F5344CB8AC3E}">
        <p14:creationId xmlns:p14="http://schemas.microsoft.com/office/powerpoint/2010/main" val="11772259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B1531-5D37-4326-8656-A3E2CE32C9C5}"/>
              </a:ext>
            </a:extLst>
          </p:cNvPr>
          <p:cNvSpPr>
            <a:spLocks noGrp="1"/>
          </p:cNvSpPr>
          <p:nvPr>
            <p:ph type="title"/>
          </p:nvPr>
        </p:nvSpPr>
        <p:spPr>
          <a:xfrm>
            <a:off x="810000" y="447188"/>
            <a:ext cx="11382000" cy="970450"/>
          </a:xfrm>
        </p:spPr>
        <p:txBody>
          <a:bodyPr/>
          <a:lstStyle/>
          <a:p>
            <a:r>
              <a:rPr lang="en-AU" dirty="0">
                <a:solidFill>
                  <a:schemeClr val="bg1"/>
                </a:solidFill>
              </a:rPr>
              <a:t>Symbols as packets and symbols as webs</a:t>
            </a:r>
          </a:p>
        </p:txBody>
      </p:sp>
      <p:sp>
        <p:nvSpPr>
          <p:cNvPr id="4" name="Rectangle 3">
            <a:extLst>
              <a:ext uri="{FF2B5EF4-FFF2-40B4-BE49-F238E27FC236}">
                <a16:creationId xmlns:a16="http://schemas.microsoft.com/office/drawing/2014/main" id="{B600B692-2F85-40ED-9631-F4888831D2AF}"/>
              </a:ext>
            </a:extLst>
          </p:cNvPr>
          <p:cNvSpPr/>
          <p:nvPr/>
        </p:nvSpPr>
        <p:spPr>
          <a:xfrm>
            <a:off x="411480" y="2237154"/>
            <a:ext cx="7985760" cy="4814138"/>
          </a:xfrm>
          <a:prstGeom prst="rect">
            <a:avLst/>
          </a:prstGeom>
        </p:spPr>
        <p:txBody>
          <a:bodyPr wrap="square">
            <a:spAutoFit/>
          </a:bodyPr>
          <a:lstStyle/>
          <a:p>
            <a:pPr marL="342900" indent="-342900">
              <a:buAutoNum type="arabicPeriod"/>
            </a:pPr>
            <a:endParaRPr lang="en-AU" dirty="0"/>
          </a:p>
          <a:p>
            <a:pPr>
              <a:lnSpc>
                <a:spcPts val="2500"/>
              </a:lnSpc>
            </a:pPr>
            <a:r>
              <a:rPr lang="en-AU" dirty="0"/>
              <a:t>Since symbols are such fundamentally interconnected things, our symbolic way of thinking allows us to: </a:t>
            </a:r>
          </a:p>
          <a:p>
            <a:pPr>
              <a:lnSpc>
                <a:spcPts val="2500"/>
              </a:lnSpc>
            </a:pPr>
            <a:endParaRPr lang="en-AU" dirty="0"/>
          </a:p>
          <a:p>
            <a:pPr marL="342900" indent="-342900">
              <a:lnSpc>
                <a:spcPts val="2500"/>
              </a:lnSpc>
              <a:buAutoNum type="alphaLcParenR"/>
            </a:pPr>
            <a:r>
              <a:rPr lang="en-AU" dirty="0"/>
              <a:t>Organise the world in an efficient way</a:t>
            </a:r>
            <a:r>
              <a:rPr lang="en-AU"/>
              <a:t>: </a:t>
            </a:r>
            <a:r>
              <a:rPr lang="en-AU" smtClean="0"/>
              <a:t>for example,</a:t>
            </a:r>
            <a:r>
              <a:rPr lang="en-AU" smtClean="0"/>
              <a:t> </a:t>
            </a:r>
            <a:r>
              <a:rPr lang="en-AU" dirty="0"/>
              <a:t>I can ‘pack up’ all the </a:t>
            </a:r>
            <a:r>
              <a:rPr lang="en-AU" u="sng" dirty="0"/>
              <a:t>useful</a:t>
            </a:r>
            <a:r>
              <a:rPr lang="en-AU" dirty="0"/>
              <a:t> stuff I know about lions into a very rough symbol of a ‘lion’- this might include different contextual understandings of ‘lion’- as in the previous slide. </a:t>
            </a:r>
          </a:p>
          <a:p>
            <a:pPr marL="342900" indent="-342900">
              <a:lnSpc>
                <a:spcPts val="2500"/>
              </a:lnSpc>
              <a:buAutoNum type="alphaLcParenR"/>
            </a:pPr>
            <a:endParaRPr lang="en-AU" dirty="0"/>
          </a:p>
          <a:p>
            <a:pPr marL="342900" indent="-342900">
              <a:lnSpc>
                <a:spcPts val="2500"/>
              </a:lnSpc>
              <a:buAutoNum type="alphaLcParenR"/>
            </a:pPr>
            <a:r>
              <a:rPr lang="en-AU" dirty="0"/>
              <a:t>Make sense of new symbolic meaning through its interconnections with what we already know… Think of the way you can work out an unknown word by considering the other words in the sentence, the order of the words, the context in which the word is written or spoken. </a:t>
            </a:r>
          </a:p>
          <a:p>
            <a:endParaRPr lang="en-AU" dirty="0"/>
          </a:p>
        </p:txBody>
      </p:sp>
      <p:pic>
        <p:nvPicPr>
          <p:cNvPr id="5" name="Picture 4" descr="image of the earth in a box">
            <a:extLst>
              <a:ext uri="{FF2B5EF4-FFF2-40B4-BE49-F238E27FC236}">
                <a16:creationId xmlns:a16="http://schemas.microsoft.com/office/drawing/2014/main" id="{D7567640-556A-4F0E-B8B6-A460820CAB65}"/>
              </a:ext>
            </a:extLst>
          </p:cNvPr>
          <p:cNvPicPr>
            <a:picLocks noChangeAspect="1"/>
          </p:cNvPicPr>
          <p:nvPr/>
        </p:nvPicPr>
        <p:blipFill rotWithShape="1">
          <a:blip r:embed="rId2"/>
          <a:srcRect l="22000" b="12393"/>
          <a:stretch/>
        </p:blipFill>
        <p:spPr>
          <a:xfrm>
            <a:off x="9387840" y="2716631"/>
            <a:ext cx="2346960" cy="1927592"/>
          </a:xfrm>
          <a:prstGeom prst="rect">
            <a:avLst/>
          </a:prstGeom>
        </p:spPr>
      </p:pic>
      <p:pic>
        <p:nvPicPr>
          <p:cNvPr id="5122" name="Picture 2" descr="Image result for spider web drawing">
            <a:extLst>
              <a:ext uri="{FF2B5EF4-FFF2-40B4-BE49-F238E27FC236}">
                <a16:creationId xmlns:a16="http://schemas.microsoft.com/office/drawing/2014/main" id="{34A82BE3-29D7-4E62-80DF-813F9FCE4B0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87840" y="4968239"/>
            <a:ext cx="2277343" cy="17676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8639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7CBC0-D3C7-47A7-A8DB-71BC8108E7E7}"/>
              </a:ext>
            </a:extLst>
          </p:cNvPr>
          <p:cNvSpPr>
            <a:spLocks noGrp="1"/>
          </p:cNvSpPr>
          <p:nvPr>
            <p:ph type="title"/>
          </p:nvPr>
        </p:nvSpPr>
        <p:spPr/>
        <p:txBody>
          <a:bodyPr/>
          <a:lstStyle/>
          <a:p>
            <a:r>
              <a:rPr lang="en-AU" dirty="0">
                <a:solidFill>
                  <a:schemeClr val="bg1"/>
                </a:solidFill>
              </a:rPr>
              <a:t>Symbols and Dreams</a:t>
            </a:r>
          </a:p>
        </p:txBody>
      </p:sp>
      <p:sp>
        <p:nvSpPr>
          <p:cNvPr id="6" name="Rectangle 5">
            <a:extLst>
              <a:ext uri="{FF2B5EF4-FFF2-40B4-BE49-F238E27FC236}">
                <a16:creationId xmlns:a16="http://schemas.microsoft.com/office/drawing/2014/main" id="{42713141-2317-419A-B2F0-D22F7854A60A}"/>
              </a:ext>
            </a:extLst>
          </p:cNvPr>
          <p:cNvSpPr/>
          <p:nvPr/>
        </p:nvSpPr>
        <p:spPr>
          <a:xfrm>
            <a:off x="7464177" y="2307894"/>
            <a:ext cx="4924802" cy="3816429"/>
          </a:xfrm>
          <a:prstGeom prst="rect">
            <a:avLst/>
          </a:prstGeom>
        </p:spPr>
        <p:txBody>
          <a:bodyPr wrap="square">
            <a:spAutoFit/>
          </a:bodyPr>
          <a:lstStyle/>
          <a:p>
            <a:pPr marL="457200" indent="-457200">
              <a:buAutoNum type="arabicPeriod"/>
            </a:pPr>
            <a:r>
              <a:rPr lang="en-AU" sz="2200" dirty="0"/>
              <a:t>Have you seen art like this before?</a:t>
            </a:r>
          </a:p>
          <a:p>
            <a:pPr marL="457200" indent="-457200">
              <a:buAutoNum type="arabicPeriod"/>
            </a:pPr>
            <a:endParaRPr lang="en-AU" sz="2200" dirty="0"/>
          </a:p>
          <a:p>
            <a:pPr marL="457200" indent="-457200">
              <a:buAutoNum type="arabicPeriod"/>
            </a:pPr>
            <a:r>
              <a:rPr lang="en-AU" sz="2200" dirty="0"/>
              <a:t>Does it remind you of anything?</a:t>
            </a:r>
          </a:p>
          <a:p>
            <a:pPr marL="457200" indent="-457200">
              <a:buAutoNum type="arabicPeriod"/>
            </a:pPr>
            <a:endParaRPr lang="en-AU" sz="2200" dirty="0"/>
          </a:p>
          <a:p>
            <a:pPr marL="457200" indent="-457200">
              <a:buAutoNum type="arabicPeriod"/>
            </a:pPr>
            <a:r>
              <a:rPr lang="en-AU" sz="2200" dirty="0"/>
              <a:t>What details do you notice in the image?</a:t>
            </a:r>
          </a:p>
          <a:p>
            <a:pPr marL="457200" indent="-457200">
              <a:buAutoNum type="arabicPeriod"/>
            </a:pPr>
            <a:endParaRPr lang="en-AU" sz="2200" dirty="0"/>
          </a:p>
          <a:p>
            <a:pPr marL="457200" indent="-457200">
              <a:buAutoNum type="arabicPeriod"/>
            </a:pPr>
            <a:r>
              <a:rPr lang="en-AU" sz="2200" dirty="0"/>
              <a:t>What might this painting be about?</a:t>
            </a:r>
          </a:p>
        </p:txBody>
      </p:sp>
      <p:sp>
        <p:nvSpPr>
          <p:cNvPr id="5" name="TextBox 4">
            <a:extLst>
              <a:ext uri="{FF2B5EF4-FFF2-40B4-BE49-F238E27FC236}">
                <a16:creationId xmlns:a16="http://schemas.microsoft.com/office/drawing/2014/main" id="{0B0308F1-3A8E-4BD0-AABF-6B9A62F5B9CF}"/>
              </a:ext>
            </a:extLst>
          </p:cNvPr>
          <p:cNvSpPr txBox="1"/>
          <p:nvPr/>
        </p:nvSpPr>
        <p:spPr>
          <a:xfrm>
            <a:off x="7464177" y="6438151"/>
            <a:ext cx="4251960" cy="646331"/>
          </a:xfrm>
          <a:prstGeom prst="rect">
            <a:avLst/>
          </a:prstGeom>
          <a:noFill/>
        </p:spPr>
        <p:txBody>
          <a:bodyPr wrap="square" rtlCol="0">
            <a:spAutoFit/>
          </a:bodyPr>
          <a:lstStyle/>
          <a:p>
            <a:r>
              <a:rPr lang="en-AU" dirty="0"/>
              <a:t>Salvador Dali       </a:t>
            </a:r>
            <a:r>
              <a:rPr lang="en-AU" i="1" dirty="0"/>
              <a:t>Sleep 1937</a:t>
            </a:r>
          </a:p>
          <a:p>
            <a:endParaRPr lang="en-AU" i="1" dirty="0"/>
          </a:p>
        </p:txBody>
      </p:sp>
      <p:sp>
        <p:nvSpPr>
          <p:cNvPr id="3" name="TextBox 2"/>
          <p:cNvSpPr txBox="1"/>
          <p:nvPr/>
        </p:nvSpPr>
        <p:spPr>
          <a:xfrm>
            <a:off x="222590" y="5619750"/>
            <a:ext cx="2250937" cy="307777"/>
          </a:xfrm>
          <a:prstGeom prst="rect">
            <a:avLst/>
          </a:prstGeom>
          <a:noFill/>
        </p:spPr>
        <p:txBody>
          <a:bodyPr wrap="none" rtlCol="0">
            <a:spAutoFit/>
          </a:bodyPr>
          <a:lstStyle/>
          <a:p>
            <a:r>
              <a:rPr lang="en-US" sz="1400" dirty="0" smtClean="0"/>
              <a:t>‘Sleep’ by Salvador Dali</a:t>
            </a:r>
            <a:endParaRPr lang="en-US" sz="1400" dirty="0"/>
          </a:p>
        </p:txBody>
      </p:sp>
    </p:spTree>
    <p:extLst>
      <p:ext uri="{BB962C8B-B14F-4D97-AF65-F5344CB8AC3E}">
        <p14:creationId xmlns:p14="http://schemas.microsoft.com/office/powerpoint/2010/main" val="28910806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F40EF-503A-417E-9B02-AA68865D3C00}"/>
              </a:ext>
            </a:extLst>
          </p:cNvPr>
          <p:cNvSpPr>
            <a:spLocks noGrp="1"/>
          </p:cNvSpPr>
          <p:nvPr>
            <p:ph type="title"/>
          </p:nvPr>
        </p:nvSpPr>
        <p:spPr/>
        <p:txBody>
          <a:bodyPr/>
          <a:lstStyle/>
          <a:p>
            <a:r>
              <a:rPr lang="en-AU" dirty="0">
                <a:solidFill>
                  <a:schemeClr val="bg1"/>
                </a:solidFill>
              </a:rPr>
              <a:t>Surrealist art</a:t>
            </a:r>
          </a:p>
        </p:txBody>
      </p:sp>
      <p:sp>
        <p:nvSpPr>
          <p:cNvPr id="6" name="Rectangle 5">
            <a:extLst>
              <a:ext uri="{FF2B5EF4-FFF2-40B4-BE49-F238E27FC236}">
                <a16:creationId xmlns:a16="http://schemas.microsoft.com/office/drawing/2014/main" id="{632151E6-0744-47E4-8041-E5BA19FA6DF7}"/>
              </a:ext>
            </a:extLst>
          </p:cNvPr>
          <p:cNvSpPr/>
          <p:nvPr/>
        </p:nvSpPr>
        <p:spPr>
          <a:xfrm>
            <a:off x="6962398" y="2320079"/>
            <a:ext cx="4924802" cy="3139321"/>
          </a:xfrm>
          <a:prstGeom prst="rect">
            <a:avLst/>
          </a:prstGeom>
        </p:spPr>
        <p:txBody>
          <a:bodyPr wrap="square">
            <a:spAutoFit/>
          </a:bodyPr>
          <a:lstStyle/>
          <a:p>
            <a:r>
              <a:rPr lang="en-AU" sz="2200" dirty="0"/>
              <a:t>Surrealism is a cultural movement that began in the early 1920s, and is best known for its visual artworks and writings. Artists painted unnerving, illogical scenes with photographic precision…and developed painting techniques that </a:t>
            </a:r>
            <a:r>
              <a:rPr lang="en-AU" sz="2200" dirty="0">
                <a:solidFill>
                  <a:schemeClr val="bg1"/>
                </a:solidFill>
                <a:highlight>
                  <a:srgbClr val="FFFF00"/>
                </a:highlight>
              </a:rPr>
              <a:t>allowed the unconscious to express itself</a:t>
            </a:r>
            <a:r>
              <a:rPr lang="en-AU" sz="2200" dirty="0"/>
              <a:t>. [Wikipedia]</a:t>
            </a:r>
          </a:p>
        </p:txBody>
      </p:sp>
      <p:sp>
        <p:nvSpPr>
          <p:cNvPr id="4" name="TextBox 3">
            <a:extLst>
              <a:ext uri="{FF2B5EF4-FFF2-40B4-BE49-F238E27FC236}">
                <a16:creationId xmlns:a16="http://schemas.microsoft.com/office/drawing/2014/main" id="{A3CC91A5-2C89-4092-BA5F-1A0D74F095DB}"/>
              </a:ext>
            </a:extLst>
          </p:cNvPr>
          <p:cNvSpPr txBox="1"/>
          <p:nvPr/>
        </p:nvSpPr>
        <p:spPr>
          <a:xfrm>
            <a:off x="6962398" y="5649873"/>
            <a:ext cx="4251960" cy="923330"/>
          </a:xfrm>
          <a:prstGeom prst="rect">
            <a:avLst/>
          </a:prstGeom>
          <a:noFill/>
        </p:spPr>
        <p:txBody>
          <a:bodyPr wrap="square" rtlCol="0">
            <a:spAutoFit/>
          </a:bodyPr>
          <a:lstStyle/>
          <a:p>
            <a:r>
              <a:rPr lang="en-AU" dirty="0"/>
              <a:t>Frida </a:t>
            </a:r>
            <a:r>
              <a:rPr lang="en-AU" dirty="0" err="1"/>
              <a:t>Khalo</a:t>
            </a:r>
            <a:endParaRPr lang="en-AU" dirty="0"/>
          </a:p>
          <a:p>
            <a:r>
              <a:rPr lang="en-AU" i="1" dirty="0"/>
              <a:t>The Two </a:t>
            </a:r>
            <a:r>
              <a:rPr lang="en-AU" i="1" dirty="0" err="1"/>
              <a:t>Fridas</a:t>
            </a:r>
            <a:r>
              <a:rPr lang="en-AU" i="1" dirty="0"/>
              <a:t>, 1939</a:t>
            </a:r>
          </a:p>
          <a:p>
            <a:endParaRPr lang="en-AU" i="1" dirty="0"/>
          </a:p>
        </p:txBody>
      </p:sp>
      <p:sp>
        <p:nvSpPr>
          <p:cNvPr id="9" name="TextBox 8"/>
          <p:cNvSpPr txBox="1"/>
          <p:nvPr/>
        </p:nvSpPr>
        <p:spPr>
          <a:xfrm>
            <a:off x="810000" y="5649873"/>
            <a:ext cx="4219200" cy="923330"/>
          </a:xfrm>
          <a:prstGeom prst="rect">
            <a:avLst/>
          </a:prstGeom>
          <a:noFill/>
        </p:spPr>
        <p:txBody>
          <a:bodyPr wrap="square" rtlCol="0">
            <a:spAutoFit/>
          </a:bodyPr>
          <a:lstStyle/>
          <a:p>
            <a:r>
              <a:rPr lang="en-US" dirty="0" smtClean="0">
                <a:hlinkClick r:id="rId2"/>
              </a:rPr>
              <a:t>The Two </a:t>
            </a:r>
            <a:r>
              <a:rPr lang="en-US" dirty="0" err="1" smtClean="0">
                <a:hlinkClick r:id="rId2"/>
              </a:rPr>
              <a:t>Fridas</a:t>
            </a:r>
            <a:r>
              <a:rPr lang="en-US" dirty="0" smtClean="0"/>
              <a:t>: </a:t>
            </a:r>
            <a:r>
              <a:rPr lang="en-US" dirty="0" smtClean="0"/>
              <a:t>(https</a:t>
            </a:r>
            <a:r>
              <a:rPr lang="en-US" dirty="0"/>
              <a:t>://</a:t>
            </a:r>
            <a:r>
              <a:rPr lang="en-US" dirty="0" smtClean="0"/>
              <a:t>www.fridakahlo.org/images/paintings/the-two-fridas.jpg) </a:t>
            </a:r>
            <a:endParaRPr lang="en-US" dirty="0"/>
          </a:p>
        </p:txBody>
      </p:sp>
    </p:spTree>
    <p:extLst>
      <p:ext uri="{BB962C8B-B14F-4D97-AF65-F5344CB8AC3E}">
        <p14:creationId xmlns:p14="http://schemas.microsoft.com/office/powerpoint/2010/main" val="16286000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1_Quotable">
  <a:themeElements>
    <a:clrScheme name="Custom 1">
      <a:dk1>
        <a:sysClr val="windowText" lastClr="000000"/>
      </a:dk1>
      <a:lt1>
        <a:sysClr val="window" lastClr="FFFFFF"/>
      </a:lt1>
      <a:dk2>
        <a:srgbClr val="212121"/>
      </a:dk2>
      <a:lt2>
        <a:srgbClr val="636363"/>
      </a:lt2>
      <a:accent1>
        <a:srgbClr val="F6899E"/>
      </a:accent1>
      <a:accent2>
        <a:srgbClr val="DC6FEC"/>
      </a:accent2>
      <a:accent3>
        <a:srgbClr val="60B1F2"/>
      </a:accent3>
      <a:accent4>
        <a:srgbClr val="6AD5BB"/>
      </a:accent4>
      <a:accent5>
        <a:srgbClr val="E8AB4E"/>
      </a:accent5>
      <a:accent6>
        <a:srgbClr val="F56447"/>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ACECE1E4-636E-48DB-87ED-4A76DC93378F}"/>
    </a:ext>
  </a:extLst>
</a:theme>
</file>

<file path=ppt/theme/theme3.xml><?xml version="1.0" encoding="utf-8"?>
<a:theme xmlns:a="http://schemas.openxmlformats.org/drawingml/2006/main" name="2_Quotable">
  <a:themeElements>
    <a:clrScheme name="Custom 2">
      <a:dk1>
        <a:sysClr val="windowText" lastClr="000000"/>
      </a:dk1>
      <a:lt1>
        <a:sysClr val="window" lastClr="FFFFFF"/>
      </a:lt1>
      <a:dk2>
        <a:srgbClr val="212121"/>
      </a:dk2>
      <a:lt2>
        <a:srgbClr val="636363"/>
      </a:lt2>
      <a:accent1>
        <a:srgbClr val="B6A1CF"/>
      </a:accent1>
      <a:accent2>
        <a:srgbClr val="D75BCD"/>
      </a:accent2>
      <a:accent3>
        <a:srgbClr val="E54D86"/>
      </a:accent3>
      <a:accent4>
        <a:srgbClr val="DE4547"/>
      </a:accent4>
      <a:accent5>
        <a:srgbClr val="F16E40"/>
      </a:accent5>
      <a:accent6>
        <a:srgbClr val="EB9C5A"/>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7AF46513-5B0D-4B03-9323-32F3F0BFC9D6}"/>
    </a:ext>
  </a:extLst>
</a:theme>
</file>

<file path=docProps/app.xml><?xml version="1.0" encoding="utf-8"?>
<Properties xmlns="http://schemas.openxmlformats.org/officeDocument/2006/extended-properties" xmlns:vt="http://schemas.openxmlformats.org/officeDocument/2006/docPropsVTypes">
  <Template>TM03457503[[fn=Quotable]]</Template>
  <TotalTime>915</TotalTime>
  <Words>1066</Words>
  <Application>Microsoft Office PowerPoint</Application>
  <PresentationFormat>Widescreen</PresentationFormat>
  <Paragraphs>107</Paragraphs>
  <Slides>15</Slides>
  <Notes>0</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15</vt:i4>
      </vt:variant>
    </vt:vector>
  </HeadingPairs>
  <TitlesOfParts>
    <vt:vector size="21" baseType="lpstr">
      <vt:lpstr>Arial</vt:lpstr>
      <vt:lpstr>Century Gothic</vt:lpstr>
      <vt:lpstr>Wingdings 2</vt:lpstr>
      <vt:lpstr>Quotable</vt:lpstr>
      <vt:lpstr>1_Quotable</vt:lpstr>
      <vt:lpstr>2_Quotable</vt:lpstr>
      <vt:lpstr>Reading to Writing</vt:lpstr>
      <vt:lpstr>Representation is symbolic</vt:lpstr>
      <vt:lpstr>Symbol</vt:lpstr>
      <vt:lpstr>Language is symbolic</vt:lpstr>
      <vt:lpstr>Symbolic thinking and learning</vt:lpstr>
      <vt:lpstr>Symbolic thinking and learning (continued)</vt:lpstr>
      <vt:lpstr>Symbols as packets and symbols as webs</vt:lpstr>
      <vt:lpstr>Symbols and Dreams</vt:lpstr>
      <vt:lpstr>Surrealist art</vt:lpstr>
      <vt:lpstr>Symbols and learning </vt:lpstr>
      <vt:lpstr>Recap</vt:lpstr>
      <vt:lpstr>Stories as symbols</vt:lpstr>
      <vt:lpstr>Story survivors</vt:lpstr>
      <vt:lpstr>Story survivor: Jonah</vt:lpstr>
      <vt:lpstr>ACTIVITY: a) Choose at least one major symbolic element from one of the images below. b) Draft a narrative exploring the concept of transformation in which this symbol acts as a central motif. You are encouraged to be creative with your choice/ use of form.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Reading to Writing</dc:title>
  <dc:creator>Chapman, Robert</dc:creator>
  <cp:lastModifiedBy>Hastings, Stuart</cp:lastModifiedBy>
  <cp:revision>83</cp:revision>
  <dcterms:created xsi:type="dcterms:W3CDTF">2017-07-26T00:25:26Z</dcterms:created>
  <dcterms:modified xsi:type="dcterms:W3CDTF">2017-12-08T02:28:02Z</dcterms:modified>
</cp:coreProperties>
</file>