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2"/>
  </p:notesMasterIdLst>
  <p:handoutMasterIdLst>
    <p:handoutMasterId r:id="rId13"/>
  </p:handoutMasterIdLst>
  <p:sldIdLst>
    <p:sldId id="312" r:id="rId5"/>
    <p:sldId id="328" r:id="rId6"/>
    <p:sldId id="326" r:id="rId7"/>
    <p:sldId id="338" r:id="rId8"/>
    <p:sldId id="321" r:id="rId9"/>
    <p:sldId id="322" r:id="rId10"/>
    <p:sldId id="323" r:id="rId11"/>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312"/>
            <p14:sldId id="328"/>
            <p14:sldId id="326"/>
            <p14:sldId id="338"/>
            <p14:sldId id="321"/>
            <p14:sldId id="322"/>
            <p14:sldId id="323"/>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EF484A-4C99-C516-5794-B58F9D35D5AE}" name="Barbara Gunn" initials="BG" userId="S::Barbara.Gunn@det.nsw.edu.au::2474ccc2-e9c2-4289-996e-b4de0231db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64"/>
    <a:srgbClr val="CE0037"/>
    <a:srgbClr val="6CACE4"/>
    <a:srgbClr val="407EC9"/>
    <a:srgbClr val="385E9D"/>
    <a:srgbClr val="000000"/>
    <a:srgbClr val="D70C3D"/>
    <a:srgbClr val="19233E"/>
    <a:srgbClr val="041D42"/>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82789" autoAdjust="0"/>
  </p:normalViewPr>
  <p:slideViewPr>
    <p:cSldViewPr snapToGrid="0" showGuides="1">
      <p:cViewPr varScale="1">
        <p:scale>
          <a:sx n="105" d="100"/>
          <a:sy n="105" d="100"/>
        </p:scale>
        <p:origin x="512" y="184"/>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8/3/22</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3/8/2022</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deck supports professional learning with ____</a:t>
            </a:r>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12443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add:</a:t>
            </a:r>
          </a:p>
          <a:p>
            <a:pPr marL="171450" indent="-171450">
              <a:buFontTx/>
              <a:buChar char="-"/>
            </a:pPr>
            <a:r>
              <a:rPr lang="en-AU" dirty="0"/>
              <a:t>Image</a:t>
            </a:r>
          </a:p>
          <a:p>
            <a:pPr marL="171450" indent="-171450">
              <a:buFontTx/>
              <a:buChar char="-"/>
            </a:pPr>
            <a:r>
              <a:rPr lang="en-AU" dirty="0"/>
              <a:t>Title of image and artist</a:t>
            </a: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815340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Professional learning opportunity: present quote to staff as an engaging ‘hook’ for consideration or conversation.</a:t>
            </a: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02066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AU" sz="1200" b="0" i="0" u="none" strike="noStrike" kern="1200" dirty="0">
                <a:solidFill>
                  <a:schemeClr val="tx1"/>
                </a:solidFill>
                <a:effectLst/>
                <a:latin typeface="+mn-lt"/>
                <a:ea typeface="+mn-ea"/>
                <a:cs typeface="+mn-cs"/>
              </a:rPr>
              <a:t>This text-based protocol is a way to engage teachers to think creatively and critically with the research.</a:t>
            </a:r>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AU" sz="1200" b="0" i="0" u="none" strike="noStrike" kern="1200" dirty="0">
                <a:solidFill>
                  <a:schemeClr val="tx1"/>
                </a:solidFill>
                <a:effectLst/>
                <a:latin typeface="+mn-lt"/>
                <a:ea typeface="+mn-ea"/>
                <a:cs typeface="+mn-cs"/>
              </a:rPr>
              <a:t>Professional learning opportunity: Leaders can use this text-based protocol to unpack the research. All instructions are provided on the slide.</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070564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0" i="0" kern="1200" dirty="0">
                <a:solidFill>
                  <a:schemeClr val="tx1"/>
                </a:solidFill>
                <a:effectLst/>
                <a:latin typeface="+mn-lt"/>
                <a:ea typeface="+mn-ea"/>
                <a:cs typeface="+mn-cs"/>
              </a:rPr>
              <a:t>These questions can be used to prompt reflection and discussion.</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7852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Optional slide to review content. This slide is currently hidden. Leaders can choose to use this slide as a summary. However, using the text-based protocol to unpack will provide more opportunities for engagement and deep understanding.​</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To unhide: right click on the slide overview in the left-hand panel and select ‘Hide Slide’.</a:t>
            </a:r>
            <a:endParaRPr lang="en-US"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180486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Aft>
                <a:spcPts val="600"/>
              </a:spcAft>
              <a:buFont typeface="Arial"/>
              <a:buChar char="•"/>
            </a:pPr>
            <a:r>
              <a:rPr lang="en-AU" dirty="0"/>
              <a:t>*ideas for implementation in the classroom and changes to practice</a:t>
            </a:r>
            <a:endParaRPr lang="en-US" dirty="0"/>
          </a:p>
          <a:p>
            <a:pPr marL="171450" indent="-171450">
              <a:lnSpc>
                <a:spcPct val="150000"/>
              </a:lnSpc>
              <a:spcAft>
                <a:spcPts val="600"/>
              </a:spcAft>
              <a:buFont typeface="Arial"/>
              <a:buChar char="•"/>
            </a:pPr>
            <a:r>
              <a:rPr lang="en-AU" dirty="0"/>
              <a:t>*Other recommendations? </a:t>
            </a:r>
          </a:p>
          <a:p>
            <a:pPr marL="171450" indent="-171450">
              <a:lnSpc>
                <a:spcPct val="150000"/>
              </a:lnSpc>
              <a:spcAft>
                <a:spcPts val="600"/>
              </a:spcAft>
              <a:buFont typeface="Arial"/>
              <a:buChar char="•"/>
            </a:pPr>
            <a:endParaRPr lang="en-AU" dirty="0"/>
          </a:p>
          <a:p>
            <a:pPr marL="0" indent="0">
              <a:lnSpc>
                <a:spcPct val="150000"/>
              </a:lnSpc>
              <a:spcAft>
                <a:spcPts val="600"/>
              </a:spcAft>
              <a:buFont typeface="Arial"/>
              <a:buNone/>
            </a:pPr>
            <a:r>
              <a:rPr lang="en-AU" sz="1200" b="0" i="0" kern="1200" dirty="0">
                <a:solidFill>
                  <a:schemeClr val="tx1"/>
                </a:solidFill>
                <a:effectLst/>
                <a:latin typeface="+mn-lt"/>
                <a:ea typeface="+mn-ea"/>
                <a:cs typeface="+mn-cs"/>
              </a:rPr>
              <a:t>This slide reiterates the importance of taking what has been learnt and putting it into action into the classroom to improve student learning as part of High Impact Professional Learning (HIPL). All 'Unpacking the evidence base' PowerPoint slide decks have these three slides.</a:t>
            </a:r>
            <a:endParaRPr lang="en-AU" dirty="0"/>
          </a:p>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1611640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5" name="Picture 4">
            <a:extLst>
              <a:ext uri="{FF2B5EF4-FFF2-40B4-BE49-F238E27FC236}">
                <a16:creationId xmlns:a16="http://schemas.microsoft.com/office/drawing/2014/main" id="{C96238DA-D27A-4359-9D1B-5F6018995D05}"/>
              </a:ext>
            </a:extLst>
          </p:cNvPr>
          <p:cNvPicPr>
            <a:picLocks noChangeAspect="1"/>
          </p:cNvPicPr>
          <p:nvPr userDrawn="1"/>
        </p:nvPicPr>
        <p:blipFill rotWithShape="1">
          <a:blip r:embed="rId4"/>
          <a:srcRect l="1636" r="1636"/>
          <a:stretch/>
        </p:blipFill>
        <p:spPr>
          <a:xfrm>
            <a:off x="5728536" y="471466"/>
            <a:ext cx="5915068" cy="591506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212681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11482699"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colum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A79248D-427C-4258-9D72-95746639793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ext Placeholder 5"/>
          <p:cNvSpPr>
            <a:spLocks noGrp="1"/>
          </p:cNvSpPr>
          <p:nvPr>
            <p:ph type="body" sz="quarter" idx="18"/>
          </p:nvPr>
        </p:nvSpPr>
        <p:spPr>
          <a:xfrm>
            <a:off x="6096000" y="2145722"/>
            <a:ext cx="5707063"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334963" y="2145722"/>
            <a:ext cx="5559425" cy="39279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8" name="Picture 7">
            <a:extLst>
              <a:ext uri="{FF2B5EF4-FFF2-40B4-BE49-F238E27FC236}">
                <a16:creationId xmlns:a16="http://schemas.microsoft.com/office/drawing/2014/main" id="{38427C98-1723-41E1-97D5-792551852F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AE37911E-EA01-438C-A3B1-59A48E44B602}"/>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Title Placeholder 1">
            <a:extLst>
              <a:ext uri="{FF2B5EF4-FFF2-40B4-BE49-F238E27FC236}">
                <a16:creationId xmlns:a16="http://schemas.microsoft.com/office/drawing/2014/main" id="{7F76E378-82CB-4079-A54C-DD36386AA267}"/>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06B8EE41-7DF0-46B1-B9C0-0084FA18F9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6DA44297-47D5-4628-91C5-B9629C6062ED}"/>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6F0B32E4-34EC-4307-84EA-2C148409C1C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C10C34B-A785-45A4-A6DF-CB7C14F178D6}"/>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15680570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Column pictur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F09E9CF-94EC-4352-B0E2-5B1CF283A96D}"/>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2161068"/>
            <a:ext cx="5868987" cy="3839665"/>
          </a:xfrm>
        </p:spPr>
        <p:txBody>
          <a:bodyPr>
            <a:normAutofit/>
          </a:bodyPr>
          <a:lstStyle>
            <a:lvl1pPr marL="0" indent="0">
              <a:buNone/>
              <a:defRPr sz="1800"/>
            </a:lvl1pPr>
          </a:lstStyle>
          <a:p>
            <a:r>
              <a:rPr lang="en-US"/>
              <a:t>Click icon to add picture</a:t>
            </a:r>
            <a:endParaRPr lang="en-AU" dirty="0"/>
          </a:p>
        </p:txBody>
      </p:sp>
      <p:sp>
        <p:nvSpPr>
          <p:cNvPr id="3" name="Text Placeholder 2"/>
          <p:cNvSpPr>
            <a:spLocks noGrp="1"/>
          </p:cNvSpPr>
          <p:nvPr>
            <p:ph type="body" sz="quarter" idx="16"/>
          </p:nvPr>
        </p:nvSpPr>
        <p:spPr>
          <a:xfrm>
            <a:off x="334962" y="2161068"/>
            <a:ext cx="5392737"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3" name="Picture 12" descr="NSW Government Logo.&#10;">
            <a:extLst>
              <a:ext uri="{FF2B5EF4-FFF2-40B4-BE49-F238E27FC236}">
                <a16:creationId xmlns:a16="http://schemas.microsoft.com/office/drawing/2014/main" id="{255F0A23-A023-452C-B2C2-29B0B8E33F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5" name="Group 14">
            <a:extLst>
              <a:ext uri="{FF2B5EF4-FFF2-40B4-BE49-F238E27FC236}">
                <a16:creationId xmlns:a16="http://schemas.microsoft.com/office/drawing/2014/main" id="{E7E6D0BF-BEAE-4E69-A041-547C9FCA0204}"/>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58A67C3E-CE43-4EC5-A40A-9E3858DA3C3B}"/>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3B6269-100D-4167-A01A-240FB65A4DD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 picture">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21" name="Picture Placeholder 3">
            <a:extLst>
              <a:ext uri="{FF2B5EF4-FFF2-40B4-BE49-F238E27FC236}">
                <a16:creationId xmlns:a16="http://schemas.microsoft.com/office/drawing/2014/main" id="{A9ED096D-DD4A-48F8-B319-5105E67CA4F3}"/>
              </a:ext>
            </a:extLst>
          </p:cNvPr>
          <p:cNvSpPr>
            <a:spLocks noGrp="1"/>
          </p:cNvSpPr>
          <p:nvPr>
            <p:ph type="pic" sz="quarter" idx="17"/>
          </p:nvPr>
        </p:nvSpPr>
        <p:spPr>
          <a:xfrm>
            <a:off x="4296626" y="2161068"/>
            <a:ext cx="3574488" cy="3839665"/>
          </a:xfrm>
        </p:spPr>
        <p:txBody>
          <a:bodyPr>
            <a:normAutofit/>
          </a:bodyPr>
          <a:lstStyle>
            <a:lvl1pPr marL="0" indent="0">
              <a:buNone/>
              <a:defRPr sz="1800"/>
            </a:lvl1pPr>
          </a:lstStyle>
          <a:p>
            <a:r>
              <a:rPr lang="en-US"/>
              <a:t>Click icon to add picture</a:t>
            </a:r>
            <a:endParaRPr lang="en-AU" dirty="0"/>
          </a:p>
        </p:txBody>
      </p:sp>
      <p:sp>
        <p:nvSpPr>
          <p:cNvPr id="22" name="Picture Placeholder 3">
            <a:extLst>
              <a:ext uri="{FF2B5EF4-FFF2-40B4-BE49-F238E27FC236}">
                <a16:creationId xmlns:a16="http://schemas.microsoft.com/office/drawing/2014/main" id="{0D170E72-C51D-48FF-8D44-FF66BDE71EE9}"/>
              </a:ext>
            </a:extLst>
          </p:cNvPr>
          <p:cNvSpPr>
            <a:spLocks noGrp="1"/>
          </p:cNvSpPr>
          <p:nvPr>
            <p:ph type="pic" sz="quarter" idx="18"/>
          </p:nvPr>
        </p:nvSpPr>
        <p:spPr>
          <a:xfrm>
            <a:off x="8081489" y="2144306"/>
            <a:ext cx="3738273" cy="3839665"/>
          </a:xfrm>
        </p:spPr>
        <p:txBody>
          <a:bodyPr>
            <a:normAutofit/>
          </a:bodyPr>
          <a:lstStyle>
            <a:lvl1pPr marL="0" indent="0">
              <a:buNone/>
              <a:defRPr sz="1800"/>
            </a:lvl1pPr>
          </a:lstStyle>
          <a:p>
            <a:r>
              <a:rPr lang="en-US"/>
              <a:t>Click icon to add picture</a:t>
            </a:r>
            <a:endParaRPr lang="en-AU" dirty="0"/>
          </a:p>
        </p:txBody>
      </p:sp>
    </p:spTree>
    <p:extLst>
      <p:ext uri="{BB962C8B-B14F-4D97-AF65-F5344CB8AC3E}">
        <p14:creationId xmlns:p14="http://schemas.microsoft.com/office/powerpoint/2010/main" val="3405221408"/>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image right">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3" name="Picture 12">
            <a:extLst>
              <a:ext uri="{FF2B5EF4-FFF2-40B4-BE49-F238E27FC236}">
                <a16:creationId xmlns:a16="http://schemas.microsoft.com/office/drawing/2014/main" id="{A0535633-CD0B-488C-BD15-851EE8B44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4" name="Text Placeholder 3"/>
          <p:cNvSpPr>
            <a:spLocks noGrp="1"/>
          </p:cNvSpPr>
          <p:nvPr>
            <p:ph type="body" sz="quarter" idx="16"/>
          </p:nvPr>
        </p:nvSpPr>
        <p:spPr>
          <a:xfrm>
            <a:off x="337062" y="2145724"/>
            <a:ext cx="5694861" cy="3842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7" name="Title Placeholder 1">
            <a:extLst>
              <a:ext uri="{FF2B5EF4-FFF2-40B4-BE49-F238E27FC236}">
                <a16:creationId xmlns:a16="http://schemas.microsoft.com/office/drawing/2014/main" id="{36FA615B-3B52-42BD-86E2-CCB9F13AC1B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4" name="Picture 13" descr="NSW Government Logo.&#10;">
            <a:extLst>
              <a:ext uri="{FF2B5EF4-FFF2-40B4-BE49-F238E27FC236}">
                <a16:creationId xmlns:a16="http://schemas.microsoft.com/office/drawing/2014/main" id="{FCF420F8-AA86-4549-B388-583B09A25F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Tree>
    <p:extLst>
      <p:ext uri="{BB962C8B-B14F-4D97-AF65-F5344CB8AC3E}">
        <p14:creationId xmlns:p14="http://schemas.microsoft.com/office/powerpoint/2010/main" val="97211762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ab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386964-EA08-4379-BA8A-23020EFB5B00}"/>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2161309"/>
            <a:ext cx="5964237" cy="3985056"/>
          </a:xfrm>
        </p:spPr>
        <p:txBody>
          <a:bodyPr>
            <a:normAutofit/>
          </a:bodyPr>
          <a:lstStyle>
            <a:lvl1pPr marL="0" indent="0">
              <a:buNone/>
              <a:defRPr sz="1800"/>
            </a:lvl1pPr>
          </a:lstStyle>
          <a:p>
            <a:r>
              <a:rPr lang="en-US"/>
              <a:t>Click icon to add table</a:t>
            </a:r>
            <a:endParaRPr lang="en-AU" dirty="0"/>
          </a:p>
        </p:txBody>
      </p:sp>
      <p:sp>
        <p:nvSpPr>
          <p:cNvPr id="4" name="Text Placeholder 3"/>
          <p:cNvSpPr>
            <a:spLocks noGrp="1"/>
          </p:cNvSpPr>
          <p:nvPr>
            <p:ph type="body" sz="quarter" idx="17"/>
          </p:nvPr>
        </p:nvSpPr>
        <p:spPr>
          <a:xfrm>
            <a:off x="334963" y="2158548"/>
            <a:ext cx="5211822" cy="3985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7" name="Picture 6">
            <a:extLst>
              <a:ext uri="{FF2B5EF4-FFF2-40B4-BE49-F238E27FC236}">
                <a16:creationId xmlns:a16="http://schemas.microsoft.com/office/drawing/2014/main" id="{B89AF0F9-1A5A-404E-BD88-2DE40BCEBA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9" name="Text Placeholder 2078">
            <a:extLst>
              <a:ext uri="{FF2B5EF4-FFF2-40B4-BE49-F238E27FC236}">
                <a16:creationId xmlns:a16="http://schemas.microsoft.com/office/drawing/2014/main" id="{386D6206-57BD-4B3F-A3C3-780342C22863}"/>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0" name="Title Placeholder 1">
            <a:extLst>
              <a:ext uri="{FF2B5EF4-FFF2-40B4-BE49-F238E27FC236}">
                <a16:creationId xmlns:a16="http://schemas.microsoft.com/office/drawing/2014/main" id="{353D99B0-80DA-4DD6-9AF4-833889058BFA}"/>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B9BEFD18-F805-4E99-8F24-22B0DC8F4A78}"/>
              </a:ext>
            </a:extLst>
          </p:cNvPr>
          <p:cNvGrpSpPr/>
          <p:nvPr userDrawn="1"/>
        </p:nvGrpSpPr>
        <p:grpSpPr>
          <a:xfrm>
            <a:off x="337062" y="365496"/>
            <a:ext cx="2576121" cy="184666"/>
            <a:chOff x="446350" y="402893"/>
            <a:chExt cx="2780477" cy="203560"/>
          </a:xfrm>
        </p:grpSpPr>
        <p:cxnSp>
          <p:nvCxnSpPr>
            <p:cNvPr id="16" name="Straight Connector 15">
              <a:extLst>
                <a:ext uri="{FF2B5EF4-FFF2-40B4-BE49-F238E27FC236}">
                  <a16:creationId xmlns:a16="http://schemas.microsoft.com/office/drawing/2014/main" id="{736612CE-8200-4928-9703-EC00903A05FE}"/>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491136-D9BC-4D57-A659-E95B44D0A6D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ha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22C0E87-005C-46F1-8215-998D2A22C0E3}"/>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1" name="Picture 10">
            <a:extLst>
              <a:ext uri="{FF2B5EF4-FFF2-40B4-BE49-F238E27FC236}">
                <a16:creationId xmlns:a16="http://schemas.microsoft.com/office/drawing/2014/main" id="{4D9FADBA-739A-4A57-8FF5-ECEF04D1A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4" name="Text Placeholder 2078">
            <a:extLst>
              <a:ext uri="{FF2B5EF4-FFF2-40B4-BE49-F238E27FC236}">
                <a16:creationId xmlns:a16="http://schemas.microsoft.com/office/drawing/2014/main" id="{A19AF1AB-7B2F-49C0-8403-F4E7645BAA6D}"/>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Placeholder 1">
            <a:extLst>
              <a:ext uri="{FF2B5EF4-FFF2-40B4-BE49-F238E27FC236}">
                <a16:creationId xmlns:a16="http://schemas.microsoft.com/office/drawing/2014/main" id="{4F22B557-E4B2-45E5-8F76-8A11F3CA6B2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17" name="Group 16">
            <a:extLst>
              <a:ext uri="{FF2B5EF4-FFF2-40B4-BE49-F238E27FC236}">
                <a16:creationId xmlns:a16="http://schemas.microsoft.com/office/drawing/2014/main" id="{FF5B1E7C-1286-4229-A56B-411F9E3AFB61}"/>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EC1AAB98-DB43-425E-977B-DC4DF1AA157F}"/>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402FD7A-14A7-4DDD-83E3-67FA453175C8}"/>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890869-DFF2-4A42-9410-2837D86725A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2201498"/>
            <a:ext cx="2628000" cy="1519601"/>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2182498"/>
            <a:ext cx="2628000" cy="1538602"/>
          </a:xfrm>
          <a:noFill/>
        </p:spPr>
        <p:txBody>
          <a:bodyPr anchor="ctr" anchorCtr="1"/>
          <a:lstStyle>
            <a:lvl1pPr>
              <a:defRPr>
                <a:solidFill>
                  <a:schemeClr val="tx1">
                    <a:alpha val="50000"/>
                  </a:schemeClr>
                </a:solidFill>
              </a:defRPr>
            </a:lvl1pPr>
          </a:lstStyle>
          <a:p>
            <a:r>
              <a:rPr lang="en-US"/>
              <a:t>Click icon to add picture</a:t>
            </a:r>
            <a:endParaRPr lang="en-US" dirty="0"/>
          </a:p>
        </p:txBody>
      </p:sp>
      <p:sp>
        <p:nvSpPr>
          <p:cNvPr id="20" name="Text Placeholder 19"/>
          <p:cNvSpPr>
            <a:spLocks noGrp="1"/>
          </p:cNvSpPr>
          <p:nvPr>
            <p:ph type="body" sz="quarter" idx="37"/>
          </p:nvPr>
        </p:nvSpPr>
        <p:spPr>
          <a:xfrm>
            <a:off x="315913" y="3913188"/>
            <a:ext cx="2627312"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2" name="Text Placeholder 21"/>
          <p:cNvSpPr>
            <a:spLocks noGrp="1"/>
          </p:cNvSpPr>
          <p:nvPr>
            <p:ph type="body" sz="quarter" idx="38"/>
          </p:nvPr>
        </p:nvSpPr>
        <p:spPr>
          <a:xfrm>
            <a:off x="3243263" y="3913188"/>
            <a:ext cx="2740025"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pic>
        <p:nvPicPr>
          <p:cNvPr id="15" name="Picture 14">
            <a:extLst>
              <a:ext uri="{FF2B5EF4-FFF2-40B4-BE49-F238E27FC236}">
                <a16:creationId xmlns:a16="http://schemas.microsoft.com/office/drawing/2014/main" id="{8C23382F-43C7-4FC5-B9F6-9044C1E31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ext Placeholder 2078">
            <a:extLst>
              <a:ext uri="{FF2B5EF4-FFF2-40B4-BE49-F238E27FC236}">
                <a16:creationId xmlns:a16="http://schemas.microsoft.com/office/drawing/2014/main" id="{E980ED87-F7F5-4171-924C-676266850BAC}"/>
              </a:ext>
            </a:extLst>
          </p:cNvPr>
          <p:cNvSpPr>
            <a:spLocks noGrp="1"/>
          </p:cNvSpPr>
          <p:nvPr>
            <p:ph type="body" sz="quarter" idx="15" hasCustomPrompt="1"/>
          </p:nvPr>
        </p:nvSpPr>
        <p:spPr>
          <a:xfrm>
            <a:off x="337376" y="1519666"/>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9" name="Title Placeholder 1">
            <a:extLst>
              <a:ext uri="{FF2B5EF4-FFF2-40B4-BE49-F238E27FC236}">
                <a16:creationId xmlns:a16="http://schemas.microsoft.com/office/drawing/2014/main" id="{89F39AA6-CA18-449B-825C-152C209D2A56}"/>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grpSp>
        <p:nvGrpSpPr>
          <p:cNvPr id="21" name="Group 20">
            <a:extLst>
              <a:ext uri="{FF2B5EF4-FFF2-40B4-BE49-F238E27FC236}">
                <a16:creationId xmlns:a16="http://schemas.microsoft.com/office/drawing/2014/main" id="{84CE7BB4-26B4-445F-B467-A330C1D40FEC}"/>
              </a:ext>
            </a:extLst>
          </p:cNvPr>
          <p:cNvGrpSpPr/>
          <p:nvPr userDrawn="1"/>
        </p:nvGrpSpPr>
        <p:grpSpPr>
          <a:xfrm>
            <a:off x="337062" y="365496"/>
            <a:ext cx="2576121" cy="184666"/>
            <a:chOff x="446350" y="402893"/>
            <a:chExt cx="2780477" cy="203560"/>
          </a:xfrm>
        </p:grpSpPr>
        <p:cxnSp>
          <p:nvCxnSpPr>
            <p:cNvPr id="23" name="Straight Connector 22">
              <a:extLst>
                <a:ext uri="{FF2B5EF4-FFF2-40B4-BE49-F238E27FC236}">
                  <a16:creationId xmlns:a16="http://schemas.microsoft.com/office/drawing/2014/main" id="{E8ECCFA1-8D5D-4F2E-9D6B-9F77B6D5D90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C42F076-2D7A-4262-B7D3-F5BD2747088C}"/>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blocks light">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8ED0BA-8795-436E-A0BF-0BE8C635EBBA}"/>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0"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3" name="Text Placeholder 2"/>
          <p:cNvSpPr>
            <a:spLocks noGrp="1"/>
          </p:cNvSpPr>
          <p:nvPr>
            <p:ph type="body" sz="quarter" idx="16"/>
          </p:nvPr>
        </p:nvSpPr>
        <p:spPr>
          <a:xfrm>
            <a:off x="334962" y="2161068"/>
            <a:ext cx="3738273" cy="3839665"/>
          </a:xfrm>
          <a:prstGeom prst="roundRect">
            <a:avLst>
              <a:gd name="adj" fmla="val 2769"/>
            </a:avLst>
          </a:prstGeom>
          <a:solidFill>
            <a:srgbClr val="6CACE4"/>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13" name="Title Placeholder 1">
            <a:extLst>
              <a:ext uri="{FF2B5EF4-FFF2-40B4-BE49-F238E27FC236}">
                <a16:creationId xmlns:a16="http://schemas.microsoft.com/office/drawing/2014/main" id="{34AD936F-6F07-4C83-A0F6-0208B8E73A93}"/>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5" name="Picture 14" descr="NSW Government Logo.&#10;">
            <a:extLst>
              <a:ext uri="{FF2B5EF4-FFF2-40B4-BE49-F238E27FC236}">
                <a16:creationId xmlns:a16="http://schemas.microsoft.com/office/drawing/2014/main" id="{28C1C6D2-ABED-479C-846D-BA5E5259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7" name="Group 16">
            <a:extLst>
              <a:ext uri="{FF2B5EF4-FFF2-40B4-BE49-F238E27FC236}">
                <a16:creationId xmlns:a16="http://schemas.microsoft.com/office/drawing/2014/main" id="{F016A4F5-6576-4277-B646-8C6B929CE7B4}"/>
              </a:ext>
            </a:extLst>
          </p:cNvPr>
          <p:cNvGrpSpPr/>
          <p:nvPr userDrawn="1"/>
        </p:nvGrpSpPr>
        <p:grpSpPr>
          <a:xfrm>
            <a:off x="337062" y="365496"/>
            <a:ext cx="2576121" cy="184666"/>
            <a:chOff x="446350" y="402893"/>
            <a:chExt cx="2780477" cy="203560"/>
          </a:xfrm>
        </p:grpSpPr>
        <p:cxnSp>
          <p:nvCxnSpPr>
            <p:cNvPr id="18" name="Straight Connector 17">
              <a:extLst>
                <a:ext uri="{FF2B5EF4-FFF2-40B4-BE49-F238E27FC236}">
                  <a16:creationId xmlns:a16="http://schemas.microsoft.com/office/drawing/2014/main" id="{B072942D-9AD2-4F5F-AF42-10A37ABB948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0391DF-CC00-4D92-AD95-9AF30AF92BF9}"/>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4" name="Text Placeholder 2">
            <a:extLst>
              <a:ext uri="{FF2B5EF4-FFF2-40B4-BE49-F238E27FC236}">
                <a16:creationId xmlns:a16="http://schemas.microsoft.com/office/drawing/2014/main" id="{48F0164B-EDFE-44A6-92EF-07EF663056C2}"/>
              </a:ext>
            </a:extLst>
          </p:cNvPr>
          <p:cNvSpPr>
            <a:spLocks noGrp="1"/>
          </p:cNvSpPr>
          <p:nvPr>
            <p:ph type="body" sz="quarter" idx="17"/>
          </p:nvPr>
        </p:nvSpPr>
        <p:spPr>
          <a:xfrm>
            <a:off x="4226863" y="2161067"/>
            <a:ext cx="3738273" cy="3839665"/>
          </a:xfrm>
          <a:prstGeom prst="roundRect">
            <a:avLst>
              <a:gd name="adj" fmla="val 2908"/>
            </a:avLst>
          </a:prstGeom>
          <a:solidFill>
            <a:srgbClr val="E9C4C7"/>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Text Placeholder 2">
            <a:extLst>
              <a:ext uri="{FF2B5EF4-FFF2-40B4-BE49-F238E27FC236}">
                <a16:creationId xmlns:a16="http://schemas.microsoft.com/office/drawing/2014/main" id="{CEABF8C1-86E9-4D3A-91B7-BE98AEB96060}"/>
              </a:ext>
            </a:extLst>
          </p:cNvPr>
          <p:cNvSpPr>
            <a:spLocks noGrp="1"/>
          </p:cNvSpPr>
          <p:nvPr>
            <p:ph type="body" sz="quarter" idx="18"/>
          </p:nvPr>
        </p:nvSpPr>
        <p:spPr>
          <a:xfrm>
            <a:off x="8118765" y="2161067"/>
            <a:ext cx="3738273" cy="3839665"/>
          </a:xfrm>
          <a:prstGeom prst="roundRect">
            <a:avLst>
              <a:gd name="adj" fmla="val 2630"/>
            </a:avLst>
          </a:prstGeom>
          <a:solidFill>
            <a:schemeClr val="bg2"/>
          </a:solidFill>
          <a:ln>
            <a:noFill/>
          </a:ln>
          <a:effectLst>
            <a:outerShdw blurRad="50800" dist="38100" dir="2700000" algn="tl" rotWithShape="0">
              <a:prstClr val="black">
                <a:alpha val="40000"/>
              </a:prstClr>
            </a:outerShdw>
          </a:effectLst>
        </p:spPr>
        <p:txBody>
          <a:bodyPr/>
          <a:lstStyle>
            <a:lvl1pPr>
              <a:defRPr>
                <a:solidFill>
                  <a:srgbClr val="19233E"/>
                </a:solidFill>
              </a:defRPr>
            </a:lvl1pPr>
            <a:lvl2pPr>
              <a:defRPr>
                <a:solidFill>
                  <a:srgbClr val="19233E"/>
                </a:solidFill>
              </a:defRPr>
            </a:lvl2pPr>
            <a:lvl3pPr>
              <a:defRPr>
                <a:solidFill>
                  <a:srgbClr val="19233E"/>
                </a:solidFill>
              </a:defRPr>
            </a:lvl3pPr>
            <a:lvl4pPr>
              <a:defRPr>
                <a:solidFill>
                  <a:srgbClr val="19233E"/>
                </a:solidFill>
              </a:defRPr>
            </a:lvl4pPr>
            <a:lvl5pPr>
              <a:defRPr>
                <a:solidFill>
                  <a:srgbClr val="1923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86940925"/>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3986551"/>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4" name="Picture 3">
            <a:extLst>
              <a:ext uri="{FF2B5EF4-FFF2-40B4-BE49-F238E27FC236}">
                <a16:creationId xmlns:a16="http://schemas.microsoft.com/office/drawing/2014/main" id="{A98B2F57-E8FB-47B0-AA6D-01E8C42AB1D0}"/>
              </a:ext>
            </a:extLst>
          </p:cNvPr>
          <p:cNvPicPr>
            <a:picLocks noChangeAspect="1"/>
          </p:cNvPicPr>
          <p:nvPr userDrawn="1"/>
        </p:nvPicPr>
        <p:blipFill rotWithShape="1">
          <a:blip r:embed="rId4"/>
          <a:srcRect t="149" b="149"/>
          <a:stretch/>
        </p:blipFill>
        <p:spPr>
          <a:xfrm>
            <a:off x="5902039" y="608684"/>
            <a:ext cx="5640632" cy="5640632"/>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33049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NSW Government Logo.">
            <a:extLst>
              <a:ext uri="{FF2B5EF4-FFF2-40B4-BE49-F238E27FC236}">
                <a16:creationId xmlns:a16="http://schemas.microsoft.com/office/drawing/2014/main" id="{820F0D99-72A4-4CD4-AF1A-7B00D85C6C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52" y="5778098"/>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409292" y="2603227"/>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409292" y="1440257"/>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59660BD8-DF0A-4238-8491-048D65991C42}"/>
              </a:ext>
            </a:extLst>
          </p:cNvPr>
          <p:cNvPicPr>
            <a:picLocks noChangeAspect="1"/>
          </p:cNvPicPr>
          <p:nvPr userDrawn="1"/>
        </p:nvPicPr>
        <p:blipFill rotWithShape="1">
          <a:blip r:embed="rId4"/>
          <a:srcRect l="5023" r="5023"/>
          <a:stretch/>
        </p:blipFill>
        <p:spPr>
          <a:xfrm>
            <a:off x="5620205" y="442434"/>
            <a:ext cx="5963288" cy="5963288"/>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93301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
            <a:extLst>
              <a:ext uri="{FF2B5EF4-FFF2-40B4-BE49-F238E27FC236}">
                <a16:creationId xmlns:a16="http://schemas.microsoft.com/office/drawing/2014/main" id="{7DE244E5-D7E7-46C8-BBB5-55532B070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7060551"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7060553"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3" name="Picture 2">
            <a:extLst>
              <a:ext uri="{FF2B5EF4-FFF2-40B4-BE49-F238E27FC236}">
                <a16:creationId xmlns:a16="http://schemas.microsoft.com/office/drawing/2014/main" id="{43C43D05-C338-4B54-B0EE-EFCA65CF9451}"/>
              </a:ext>
            </a:extLst>
          </p:cNvPr>
          <p:cNvPicPr>
            <a:picLocks noChangeAspect="1"/>
          </p:cNvPicPr>
          <p:nvPr userDrawn="1"/>
        </p:nvPicPr>
        <p:blipFill rotWithShape="1">
          <a:blip r:embed="rId4"/>
          <a:srcRect l="80" r="80"/>
          <a:stretch/>
        </p:blipFill>
        <p:spPr>
          <a:xfrm>
            <a:off x="770020" y="692552"/>
            <a:ext cx="5874503" cy="587450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191405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561267" y="3160988"/>
            <a:ext cx="4636034" cy="931618"/>
          </a:xfrm>
          <a:prstGeom prst="rect">
            <a:avLst/>
          </a:prstGeom>
        </p:spPr>
        <p:txBody>
          <a:bodyPr wrap="square" lIns="0">
            <a:noAutofit/>
          </a:bodyPr>
          <a:lstStyle>
            <a:lvl1pPr marL="0" indent="0">
              <a:buNone/>
              <a:defRPr sz="2000" b="0" i="0">
                <a:solidFill>
                  <a:srgbClr val="D70C3D"/>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561269" y="1935814"/>
            <a:ext cx="4636033" cy="1107996"/>
          </a:xfrm>
        </p:spPr>
        <p:txBody>
          <a:bodyPr anchor="b">
            <a:noAutofit/>
          </a:bodyPr>
          <a:lstStyle>
            <a:lvl1pPr>
              <a:lnSpc>
                <a:spcPct val="90000"/>
              </a:lnSpc>
              <a:defRPr sz="4000">
                <a:solidFill>
                  <a:srgbClr val="19233E"/>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2" name="Picture 1">
            <a:extLst>
              <a:ext uri="{FF2B5EF4-FFF2-40B4-BE49-F238E27FC236}">
                <a16:creationId xmlns:a16="http://schemas.microsoft.com/office/drawing/2014/main" id="{FBFC8DBC-ACA8-4606-932B-0C7C2C5EEF46}"/>
              </a:ext>
            </a:extLst>
          </p:cNvPr>
          <p:cNvPicPr>
            <a:picLocks noChangeAspect="1"/>
          </p:cNvPicPr>
          <p:nvPr userDrawn="1"/>
        </p:nvPicPr>
        <p:blipFill rotWithShape="1">
          <a:blip r:embed="rId4"/>
          <a:srcRect l="10666" r="10666"/>
          <a:stretch/>
        </p:blipFill>
        <p:spPr>
          <a:xfrm>
            <a:off x="409292" y="593913"/>
            <a:ext cx="5863763" cy="5863763"/>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5527883"/>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cknowledgement fille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5" name="Picture 4">
            <a:extLst>
              <a:ext uri="{FF2B5EF4-FFF2-40B4-BE49-F238E27FC236}">
                <a16:creationId xmlns:a16="http://schemas.microsoft.com/office/drawing/2014/main" id="{B6949CC1-A1A3-4FBE-8457-7CE9D29A45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5155" y="1757643"/>
            <a:ext cx="3286287" cy="441455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7" name="TextBox 6">
            <a:extLst>
              <a:ext uri="{FF2B5EF4-FFF2-40B4-BE49-F238E27FC236}">
                <a16:creationId xmlns:a16="http://schemas.microsoft.com/office/drawing/2014/main" id="{09E31C12-23BD-4BF9-8F1C-67AFC06ACCEC}"/>
              </a:ext>
            </a:extLst>
          </p:cNvPr>
          <p:cNvSpPr txBox="1"/>
          <p:nvPr userDrawn="1"/>
        </p:nvSpPr>
        <p:spPr>
          <a:xfrm>
            <a:off x="565155" y="6266671"/>
            <a:ext cx="2852305" cy="410105"/>
          </a:xfrm>
          <a:prstGeom prst="rect">
            <a:avLst/>
          </a:prstGeom>
          <a:noFill/>
        </p:spPr>
        <p:txBody>
          <a:bodyPr wrap="square" lIns="0" tIns="0" rIns="0" bIns="0" rtlCol="0">
            <a:noAutofit/>
          </a:bodyPr>
          <a:lstStyle/>
          <a:p>
            <a:pPr algn="l"/>
            <a:r>
              <a:rPr lang="en-AU" sz="1200" dirty="0"/>
              <a:t>‘Stronger together’ by Class 2P, Glendore Public School</a:t>
            </a:r>
          </a:p>
        </p:txBody>
      </p:sp>
    </p:spTree>
    <p:extLst>
      <p:ext uri="{BB962C8B-B14F-4D97-AF65-F5344CB8AC3E}">
        <p14:creationId xmlns:p14="http://schemas.microsoft.com/office/powerpoint/2010/main" val="108144400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cknowledgement blank">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rgbClr val="19233E"/>
                </a:solidFill>
                <a:latin typeface="Montserrat SemiBold" pitchFamily="2" charset="77"/>
              </a:rPr>
              <a:t>NSW Department of Education</a:t>
            </a:r>
          </a:p>
        </p:txBody>
      </p:sp>
      <p:pic>
        <p:nvPicPr>
          <p:cNvPr id="8" name="Picture 7" descr="NSW Government Logo.">
            <a:extLst>
              <a:ext uri="{FF2B5EF4-FFF2-40B4-BE49-F238E27FC236}">
                <a16:creationId xmlns:a16="http://schemas.microsoft.com/office/drawing/2014/main" id="{F07D394B-C080-457C-92C7-49F9035EA6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739" y="5768370"/>
            <a:ext cx="853045" cy="931618"/>
          </a:xfrm>
          <a:prstGeom prst="rect">
            <a:avLst/>
          </a:prstGeom>
        </p:spPr>
      </p:pic>
      <p:pic>
        <p:nvPicPr>
          <p:cNvPr id="15" name="Picture 14">
            <a:extLst>
              <a:ext uri="{FF2B5EF4-FFF2-40B4-BE49-F238E27FC236}">
                <a16:creationId xmlns:a16="http://schemas.microsoft.com/office/drawing/2014/main" id="{4C8F4662-654E-473A-845A-72401943D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6" name="Title Placeholder 1">
            <a:extLst>
              <a:ext uri="{FF2B5EF4-FFF2-40B4-BE49-F238E27FC236}">
                <a16:creationId xmlns:a16="http://schemas.microsoft.com/office/drawing/2014/main" id="{21619A8A-FCF3-40EB-866D-4B9C11168845}"/>
              </a:ext>
            </a:extLst>
          </p:cNvPr>
          <p:cNvSpPr txBox="1">
            <a:spLocks/>
          </p:cNvSpPr>
          <p:nvPr userDrawn="1"/>
        </p:nvSpPr>
        <p:spPr>
          <a:xfrm>
            <a:off x="326861" y="841637"/>
            <a:ext cx="10348432"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US" dirty="0"/>
              <a:t>Acknowledgement of Country</a:t>
            </a:r>
          </a:p>
        </p:txBody>
      </p:sp>
      <p:sp>
        <p:nvSpPr>
          <p:cNvPr id="3" name="Picture Placeholder 2">
            <a:extLst>
              <a:ext uri="{FF2B5EF4-FFF2-40B4-BE49-F238E27FC236}">
                <a16:creationId xmlns:a16="http://schemas.microsoft.com/office/drawing/2014/main" id="{EAC43337-C5E9-4FD5-97A3-D949130B02C5}"/>
              </a:ext>
            </a:extLst>
          </p:cNvPr>
          <p:cNvSpPr>
            <a:spLocks noGrp="1"/>
          </p:cNvSpPr>
          <p:nvPr>
            <p:ph type="pic" sz="quarter" idx="10"/>
          </p:nvPr>
        </p:nvSpPr>
        <p:spPr>
          <a:xfrm>
            <a:off x="534988" y="1735138"/>
            <a:ext cx="4857750" cy="4480926"/>
          </a:xfrm>
        </p:spPr>
        <p:txBody>
          <a:bodyPr/>
          <a:lstStyle/>
          <a:p>
            <a:r>
              <a:rPr lang="en-US"/>
              <a:t>Click icon to add picture</a:t>
            </a:r>
            <a:endParaRPr lang="en-AU"/>
          </a:p>
        </p:txBody>
      </p:sp>
    </p:spTree>
    <p:extLst>
      <p:ext uri="{BB962C8B-B14F-4D97-AF65-F5344CB8AC3E}">
        <p14:creationId xmlns:p14="http://schemas.microsoft.com/office/powerpoint/2010/main" val="3853234102"/>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F8C1279-4F9F-44D6-BE19-64299AE2E92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5" name="Picture 4">
            <a:extLst>
              <a:ext uri="{FF2B5EF4-FFF2-40B4-BE49-F238E27FC236}">
                <a16:creationId xmlns:a16="http://schemas.microsoft.com/office/drawing/2014/main" id="{EE9E9654-6C3E-4D25-828F-5436C7E13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9" name="Title Placeholder 1">
            <a:extLst>
              <a:ext uri="{FF2B5EF4-FFF2-40B4-BE49-F238E27FC236}">
                <a16:creationId xmlns:a16="http://schemas.microsoft.com/office/drawing/2014/main" id="{AE1A3A7B-1292-4CA7-8605-87AED74B85C9}"/>
              </a:ext>
            </a:extLst>
          </p:cNvPr>
          <p:cNvSpPr>
            <a:spLocks noGrp="1"/>
          </p:cNvSpPr>
          <p:nvPr>
            <p:ph type="title"/>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a:t>Click to edit Master title style</a:t>
            </a:r>
            <a:endParaRPr lang="en-US" dirty="0"/>
          </a:p>
        </p:txBody>
      </p:sp>
      <p:pic>
        <p:nvPicPr>
          <p:cNvPr id="11" name="Picture 10" descr="NSW Government Logo.&#10;">
            <a:extLst>
              <a:ext uri="{FF2B5EF4-FFF2-40B4-BE49-F238E27FC236}">
                <a16:creationId xmlns:a16="http://schemas.microsoft.com/office/drawing/2014/main" id="{BC54AF63-0512-450D-BC4D-12F18CB7F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grpSp>
        <p:nvGrpSpPr>
          <p:cNvPr id="13" name="Group 12">
            <a:extLst>
              <a:ext uri="{FF2B5EF4-FFF2-40B4-BE49-F238E27FC236}">
                <a16:creationId xmlns:a16="http://schemas.microsoft.com/office/drawing/2014/main" id="{1F5456C2-9465-4D36-B958-D18F40D664AF}"/>
              </a:ext>
            </a:extLst>
          </p:cNvPr>
          <p:cNvGrpSpPr/>
          <p:nvPr userDrawn="1"/>
        </p:nvGrpSpPr>
        <p:grpSpPr>
          <a:xfrm>
            <a:off x="337062" y="365496"/>
            <a:ext cx="2576121" cy="184666"/>
            <a:chOff x="446350" y="402893"/>
            <a:chExt cx="2780477" cy="203560"/>
          </a:xfrm>
        </p:grpSpPr>
        <p:cxnSp>
          <p:nvCxnSpPr>
            <p:cNvPr id="14" name="Straight Connector 13">
              <a:extLst>
                <a:ext uri="{FF2B5EF4-FFF2-40B4-BE49-F238E27FC236}">
                  <a16:creationId xmlns:a16="http://schemas.microsoft.com/office/drawing/2014/main" id="{5E0F0BEE-9FE6-416D-AE3E-A4ADB3442D5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792FED-3C96-4FBD-94DA-C165EFD1EE12}"/>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Tree>
    <p:extLst>
      <p:ext uri="{BB962C8B-B14F-4D97-AF65-F5344CB8AC3E}">
        <p14:creationId xmlns:p14="http://schemas.microsoft.com/office/powerpoint/2010/main" val="268207259"/>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FC6504-9160-40BB-9634-E200DDA7887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pic>
        <p:nvPicPr>
          <p:cNvPr id="10" name="Picture 9">
            <a:extLst>
              <a:ext uri="{FF2B5EF4-FFF2-40B4-BE49-F238E27FC236}">
                <a16:creationId xmlns:a16="http://schemas.microsoft.com/office/drawing/2014/main" id="{B7CF786F-DDDF-40D5-9439-DEE064774F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641936"/>
            <a:ext cx="12191996" cy="898626"/>
          </a:xfrm>
          <a:prstGeom prst="rect">
            <a:avLst/>
          </a:prstGeom>
        </p:spPr>
      </p:pic>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65859" y="6112960"/>
            <a:ext cx="540000" cy="589738"/>
          </a:xfrm>
          <a:prstGeom prst="rect">
            <a:avLst/>
          </a:prstGeom>
        </p:spPr>
      </p:pic>
      <p:sp>
        <p:nvSpPr>
          <p:cNvPr id="13" name="Text Placeholder 2078">
            <a:extLst>
              <a:ext uri="{FF2B5EF4-FFF2-40B4-BE49-F238E27FC236}">
                <a16:creationId xmlns:a16="http://schemas.microsoft.com/office/drawing/2014/main" id="{5439921B-9CBC-44F2-B03F-62930E9C0E46}"/>
              </a:ext>
            </a:extLst>
          </p:cNvPr>
          <p:cNvSpPr>
            <a:spLocks noGrp="1"/>
          </p:cNvSpPr>
          <p:nvPr>
            <p:ph type="body" sz="quarter" idx="15" hasCustomPrompt="1"/>
          </p:nvPr>
        </p:nvSpPr>
        <p:spPr>
          <a:xfrm>
            <a:off x="334963" y="1531993"/>
            <a:ext cx="11484799" cy="48332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4" name="Title Placeholder 1">
            <a:extLst>
              <a:ext uri="{FF2B5EF4-FFF2-40B4-BE49-F238E27FC236}">
                <a16:creationId xmlns:a16="http://schemas.microsoft.com/office/drawing/2014/main" id="{283AC657-0F86-40B8-B1EB-A6AADFF12722}"/>
              </a:ext>
            </a:extLst>
          </p:cNvPr>
          <p:cNvSpPr>
            <a:spLocks noGrp="1"/>
          </p:cNvSpPr>
          <p:nvPr>
            <p:ph type="title" hasCustomPrompt="1"/>
          </p:nvPr>
        </p:nvSpPr>
        <p:spPr>
          <a:xfrm>
            <a:off x="326861" y="841637"/>
            <a:ext cx="10348432" cy="498470"/>
          </a:xfrm>
          <a:prstGeom prst="rect">
            <a:avLst/>
          </a:prstGeom>
        </p:spPr>
        <p:txBody>
          <a:bodyPr vert="horz" wrap="square" lIns="0" tIns="0" rIns="0" bIns="0" rtlCol="0" anchor="ctr">
            <a:noAutofit/>
          </a:bodyPr>
          <a:lstStyle>
            <a:lvl1pPr>
              <a:defRPr>
                <a:solidFill>
                  <a:srgbClr val="FFFFFF"/>
                </a:solidFill>
              </a:defRPr>
            </a:lvl1pPr>
          </a:lstStyle>
          <a:p>
            <a:r>
              <a:rPr lang="en-US" dirty="0"/>
              <a:t>Agenda slide</a:t>
            </a:r>
          </a:p>
        </p:txBody>
      </p:sp>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704" r:id="rId1"/>
    <p:sldLayoutId id="2147483718" r:id="rId2"/>
    <p:sldLayoutId id="2147483714" r:id="rId3"/>
    <p:sldLayoutId id="2147483705" r:id="rId4"/>
    <p:sldLayoutId id="2147483706" r:id="rId5"/>
    <p:sldLayoutId id="2147483721" r:id="rId6"/>
    <p:sldLayoutId id="2147483724" r:id="rId7"/>
    <p:sldLayoutId id="2147483719" r:id="rId8"/>
    <p:sldLayoutId id="2147483675" r:id="rId9"/>
    <p:sldLayoutId id="2147483689" r:id="rId10"/>
    <p:sldLayoutId id="2147483717" r:id="rId11"/>
    <p:sldLayoutId id="2147483695" r:id="rId12"/>
    <p:sldLayoutId id="2147483711" r:id="rId13"/>
    <p:sldLayoutId id="2147483720" r:id="rId14"/>
    <p:sldLayoutId id="2147483698" r:id="rId15"/>
    <p:sldLayoutId id="2147483687" r:id="rId16"/>
    <p:sldLayoutId id="2147483699" r:id="rId17"/>
    <p:sldLayoutId id="2147483723" r:id="rId18"/>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5.sv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7BACED-3934-4A70-9C95-0AD4983363AA}"/>
              </a:ext>
            </a:extLst>
          </p:cNvPr>
          <p:cNvSpPr>
            <a:spLocks noGrp="1"/>
          </p:cNvSpPr>
          <p:nvPr>
            <p:ph type="title"/>
          </p:nvPr>
        </p:nvSpPr>
        <p:spPr/>
        <p:txBody>
          <a:bodyPr/>
          <a:lstStyle/>
          <a:p>
            <a:r>
              <a:rPr lang="en-AU" dirty="0"/>
              <a:t>Numbers and algebra – Forming groups</a:t>
            </a:r>
            <a:endParaRPr lang="en-AU"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E446D90-DBDC-42D2-AF52-7FF90CBEB172}"/>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Research toolkit: Unpacking the evidence base</a:t>
            </a:r>
          </a:p>
        </p:txBody>
      </p:sp>
    </p:spTree>
    <p:extLst>
      <p:ext uri="{BB962C8B-B14F-4D97-AF65-F5344CB8AC3E}">
        <p14:creationId xmlns:p14="http://schemas.microsoft.com/office/powerpoint/2010/main" val="11689319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DC99B-451D-467B-82B1-67E9BC9B139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Acknowledgement of Country</a:t>
            </a:r>
          </a:p>
        </p:txBody>
      </p:sp>
      <p:sp>
        <p:nvSpPr>
          <p:cNvPr id="3" name="Text Placeholder 2">
            <a:extLst>
              <a:ext uri="{FF2B5EF4-FFF2-40B4-BE49-F238E27FC236}">
                <a16:creationId xmlns:a16="http://schemas.microsoft.com/office/drawing/2014/main" id="{23B4B13D-660B-47A9-B5DA-8D17391C2A5E}"/>
              </a:ext>
            </a:extLst>
          </p:cNvPr>
          <p:cNvSpPr>
            <a:spLocks noGrp="1"/>
          </p:cNvSpPr>
          <p:nvPr>
            <p:ph type="body" sz="quarter" idx="16"/>
          </p:nvPr>
        </p:nvSpPr>
        <p:spPr>
          <a:xfrm>
            <a:off x="684625" y="2610347"/>
            <a:ext cx="5392737" cy="3839665"/>
          </a:xfrm>
        </p:spPr>
        <p:txBody>
          <a:bodyPr/>
          <a:lstStyle/>
          <a:p>
            <a:pPr marL="0" indent="0" defTabSz="457173">
              <a:lnSpc>
                <a:spcPct val="100000"/>
              </a:lnSpc>
              <a:spcAft>
                <a:spcPts val="0"/>
              </a:spcAft>
              <a:buNone/>
            </a:pPr>
            <a:r>
              <a:rPr lang="en-AU" sz="2400" dirty="0">
                <a:solidFill>
                  <a:schemeClr val="tx1"/>
                </a:solidFill>
                <a:latin typeface="Arial" panose="020B0604020202020204" pitchFamily="34" charset="0"/>
                <a:cs typeface="Arial" panose="020B0604020202020204" pitchFamily="34" charset="0"/>
              </a:rPr>
              <a:t>I would like to pay my respect and acknowledge the Traditional Custodians of the land on which we gather. I pay respect to Elders past and present and extend that respect to other Aboriginal people here today.</a:t>
            </a:r>
          </a:p>
          <a:p>
            <a:pPr marL="0" indent="0">
              <a:buNone/>
            </a:pPr>
            <a:endParaRPr lang="en-AU" dirty="0">
              <a:latin typeface="Arial" panose="020B0604020202020204" pitchFamily="34" charset="0"/>
              <a:cs typeface="Arial" panose="020B0604020202020204" pitchFamily="34" charset="0"/>
            </a:endParaRPr>
          </a:p>
        </p:txBody>
      </p:sp>
      <p:sp>
        <p:nvSpPr>
          <p:cNvPr id="2" name="Picture Placeholder 1">
            <a:extLst>
              <a:ext uri="{FF2B5EF4-FFF2-40B4-BE49-F238E27FC236}">
                <a16:creationId xmlns:a16="http://schemas.microsoft.com/office/drawing/2014/main" id="{B2F22B5A-BF79-40AC-857B-8BEA3D0F737F}"/>
              </a:ext>
            </a:extLst>
          </p:cNvPr>
          <p:cNvSpPr>
            <a:spLocks noGrp="1"/>
          </p:cNvSpPr>
          <p:nvPr>
            <p:ph type="pic" sz="quarter" idx="17"/>
          </p:nvPr>
        </p:nvSpPr>
        <p:spPr>
          <a:xfrm>
            <a:off x="7676708" y="2176698"/>
            <a:ext cx="3442069" cy="3839665"/>
          </a:xfrm>
        </p:spPr>
      </p:sp>
      <p:sp>
        <p:nvSpPr>
          <p:cNvPr id="7" name="TextBox 6">
            <a:extLst>
              <a:ext uri="{FF2B5EF4-FFF2-40B4-BE49-F238E27FC236}">
                <a16:creationId xmlns:a16="http://schemas.microsoft.com/office/drawing/2014/main" id="{B60E2C77-3E65-47A8-8F6F-30D6C26CED17}"/>
              </a:ext>
            </a:extLst>
          </p:cNvPr>
          <p:cNvSpPr txBox="1"/>
          <p:nvPr/>
        </p:nvSpPr>
        <p:spPr>
          <a:xfrm>
            <a:off x="7676708" y="6177743"/>
            <a:ext cx="2852305" cy="410105"/>
          </a:xfrm>
          <a:prstGeom prst="rect">
            <a:avLst/>
          </a:prstGeom>
          <a:noFill/>
        </p:spPr>
        <p:txBody>
          <a:bodyPr wrap="square" lIns="0" tIns="0" rIns="0" bIns="0" rtlCol="0">
            <a:noAutofit/>
          </a:bodyPr>
          <a:lstStyle/>
          <a:p>
            <a:pPr algn="l"/>
            <a:r>
              <a:rPr lang="en-AU" sz="1200" dirty="0">
                <a:latin typeface="Arial" panose="020B0604020202020204" pitchFamily="34" charset="0"/>
                <a:cs typeface="Arial" panose="020B0604020202020204" pitchFamily="34" charset="0"/>
              </a:rPr>
              <a:t>‘Title’ by Artist</a:t>
            </a:r>
          </a:p>
        </p:txBody>
      </p:sp>
      <p:sp>
        <p:nvSpPr>
          <p:cNvPr id="8" name="Footer Placeholder 7">
            <a:extLst>
              <a:ext uri="{FF2B5EF4-FFF2-40B4-BE49-F238E27FC236}">
                <a16:creationId xmlns:a16="http://schemas.microsoft.com/office/drawing/2014/main" id="{C5755332-5AEA-4C3C-A414-AAE948BC4D5B}"/>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427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2">
            <a:extLst>
              <a:ext uri="{FF2B5EF4-FFF2-40B4-BE49-F238E27FC236}">
                <a16:creationId xmlns:a16="http://schemas.microsoft.com/office/drawing/2014/main" id="{5BEA2935-7845-4485-A25E-93DE5F442679}"/>
              </a:ext>
            </a:extLst>
          </p:cNvPr>
          <p:cNvSpPr txBox="1">
            <a:spLocks/>
          </p:cNvSpPr>
          <p:nvPr/>
        </p:nvSpPr>
        <p:spPr>
          <a:xfrm>
            <a:off x="877823" y="841637"/>
            <a:ext cx="9797469"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2800" b="0" i="0" kern="1200">
                <a:solidFill>
                  <a:srgbClr val="FFFFFF"/>
                </a:solidFill>
                <a:latin typeface="Montserrat SemiBold" panose="00000700000000000000" pitchFamily="2" charset="0"/>
                <a:ea typeface="+mj-ea"/>
                <a:cs typeface="+mj-cs"/>
              </a:defRPr>
            </a:lvl1pPr>
          </a:lstStyle>
          <a:p>
            <a:r>
              <a:rPr lang="en-AU" dirty="0">
                <a:latin typeface="Arial" panose="020B0604020202020204" pitchFamily="34" charset="0"/>
                <a:cs typeface="Arial" panose="020B0604020202020204" pitchFamily="34" charset="0"/>
              </a:rPr>
              <a:t>Research toolkit: Unpacking the evidence base</a:t>
            </a:r>
          </a:p>
        </p:txBody>
      </p:sp>
      <p:pic>
        <p:nvPicPr>
          <p:cNvPr id="13" name="Graphic 6" descr="Briefcase outline">
            <a:extLst>
              <a:ext uri="{FF2B5EF4-FFF2-40B4-BE49-F238E27FC236}">
                <a16:creationId xmlns:a16="http://schemas.microsoft.com/office/drawing/2014/main" id="{A1C351A4-19DE-4DD0-8BFC-F4F0DA5EE5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8277E0C3-B286-4F98-83F4-D963F8C6997E}"/>
              </a:ext>
            </a:extLst>
          </p:cNvPr>
          <p:cNvSpPr>
            <a:spLocks noGrp="1"/>
          </p:cNvSpPr>
          <p:nvPr>
            <p:ph type="body" sz="quarter" idx="15"/>
          </p:nvPr>
        </p:nvSpPr>
        <p:spPr/>
        <p:txBody>
          <a:bodyPr/>
          <a:lstStyle/>
          <a:p>
            <a:r>
              <a:rPr lang="en-AU" dirty="0"/>
              <a:t>Numbers and algebra – Forming groups</a:t>
            </a:r>
          </a:p>
        </p:txBody>
      </p:sp>
      <p:sp>
        <p:nvSpPr>
          <p:cNvPr id="7" name="Text Placeholder 6">
            <a:extLst>
              <a:ext uri="{FF2B5EF4-FFF2-40B4-BE49-F238E27FC236}">
                <a16:creationId xmlns:a16="http://schemas.microsoft.com/office/drawing/2014/main" id="{32A10BE2-D964-41E1-B0C4-F8AD296AF0F4}"/>
              </a:ext>
            </a:extLst>
          </p:cNvPr>
          <p:cNvSpPr>
            <a:spLocks noGrp="1"/>
          </p:cNvSpPr>
          <p:nvPr>
            <p:ph type="body" sz="quarter" idx="16"/>
          </p:nvPr>
        </p:nvSpPr>
        <p:spPr>
          <a:xfrm>
            <a:off x="530696" y="2172481"/>
            <a:ext cx="3738273" cy="3839665"/>
          </a:xfrm>
        </p:spPr>
        <p:txBody>
          <a:bodyPr/>
          <a:lstStyle/>
          <a:p>
            <a:r>
              <a:rPr lang="en-US" i="1" dirty="0"/>
              <a:t>Virtually all mathematics is based on pattern and structure (Mulligan &amp; </a:t>
            </a:r>
            <a:r>
              <a:rPr lang="en-US" i="1" dirty="0" err="1"/>
              <a:t>Mitchelmore</a:t>
            </a:r>
            <a:r>
              <a:rPr lang="en-US" i="1" dirty="0"/>
              <a:t> 2009, p. 33)</a:t>
            </a:r>
            <a:endParaRPr lang="en-AU"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0874058A-5CF7-4951-9FE3-5E9734EF20C4}"/>
              </a:ext>
            </a:extLst>
          </p:cNvPr>
          <p:cNvSpPr>
            <a:spLocks noGrp="1"/>
          </p:cNvSpPr>
          <p:nvPr>
            <p:ph type="body" sz="quarter" idx="18"/>
          </p:nvPr>
        </p:nvSpPr>
        <p:spPr>
          <a:xfrm>
            <a:off x="4711000" y="2161067"/>
            <a:ext cx="3738273" cy="3839665"/>
          </a:xfrm>
        </p:spPr>
        <p:txBody>
          <a:bodyPr/>
          <a:lstStyle/>
          <a:p>
            <a:r>
              <a:rPr lang="en-AU" dirty="0">
                <a:latin typeface="Arial" panose="020B0604020202020204" pitchFamily="34" charset="0"/>
                <a:cs typeface="Arial" panose="020B0604020202020204" pitchFamily="34" charset="0"/>
              </a:rPr>
              <a:t>List all the areas of mathematics where you see patterns.</a:t>
            </a:r>
          </a:p>
        </p:txBody>
      </p:sp>
      <p:pic>
        <p:nvPicPr>
          <p:cNvPr id="11" name="Picture 10" descr="Decorative graphic of a red-haired man wearing a navy striped shirt and white pants pointing to information on the left">
            <a:extLst>
              <a:ext uri="{FF2B5EF4-FFF2-40B4-BE49-F238E27FC236}">
                <a16:creationId xmlns:a16="http://schemas.microsoft.com/office/drawing/2014/main" id="{B6B47D05-E8A1-4A3A-A93E-A51F0E17B503}"/>
              </a:ext>
            </a:extLst>
          </p:cNvPr>
          <p:cNvPicPr>
            <a:picLocks noChangeAspect="1"/>
          </p:cNvPicPr>
          <p:nvPr/>
        </p:nvPicPr>
        <p:blipFill>
          <a:blip r:embed="rId5"/>
          <a:stretch>
            <a:fillRect/>
          </a:stretch>
        </p:blipFill>
        <p:spPr>
          <a:xfrm>
            <a:off x="8769002" y="2412694"/>
            <a:ext cx="2065455" cy="3588038"/>
          </a:xfrm>
          <a:prstGeom prst="rect">
            <a:avLst/>
          </a:prstGeom>
        </p:spPr>
      </p:pic>
      <p:sp>
        <p:nvSpPr>
          <p:cNvPr id="3" name="Footer Placeholder 2">
            <a:extLst>
              <a:ext uri="{FF2B5EF4-FFF2-40B4-BE49-F238E27FC236}">
                <a16:creationId xmlns:a16="http://schemas.microsoft.com/office/drawing/2014/main" id="{5122A882-42EB-44CD-A837-B77C6576128C}"/>
              </a:ext>
            </a:extLst>
          </p:cNvPr>
          <p:cNvSpPr>
            <a:spLocks noGrp="1"/>
          </p:cNvSpPr>
          <p:nvPr>
            <p:ph type="ftr" sz="quarter" idx="3"/>
          </p:nvPr>
        </p:nvSpPr>
        <p:spPr/>
        <p:txBody>
          <a:bodyPr/>
          <a:lstStyle/>
          <a:p>
            <a:fld id="{5116C895-348D-4FA1-AC3F-6A98EE2CBA64}" type="slidenum">
              <a:rPr lang="en-US" smtClean="0"/>
              <a:pPr/>
              <a:t>3</a:t>
            </a:fld>
            <a:endParaRPr lang="en-US" dirty="0"/>
          </a:p>
        </p:txBody>
      </p:sp>
    </p:spTree>
    <p:extLst>
      <p:ext uri="{BB962C8B-B14F-4D97-AF65-F5344CB8AC3E}">
        <p14:creationId xmlns:p14="http://schemas.microsoft.com/office/powerpoint/2010/main" val="42508718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a:extLst>
              <a:ext uri="{FF2B5EF4-FFF2-40B4-BE49-F238E27FC236}">
                <a16:creationId xmlns:a16="http://schemas.microsoft.com/office/drawing/2014/main" id="{833BF1EC-7569-4A0B-8698-A26D39FE05EF}"/>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1" name="Graphic 6" descr="Briefcase outline">
            <a:extLst>
              <a:ext uri="{FF2B5EF4-FFF2-40B4-BE49-F238E27FC236}">
                <a16:creationId xmlns:a16="http://schemas.microsoft.com/office/drawing/2014/main" id="{326E52A8-4E69-4309-99E8-E02AC471C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grpSp>
        <p:nvGrpSpPr>
          <p:cNvPr id="3" name="Group 2">
            <a:extLst>
              <a:ext uri="{FF2B5EF4-FFF2-40B4-BE49-F238E27FC236}">
                <a16:creationId xmlns:a16="http://schemas.microsoft.com/office/drawing/2014/main" id="{0CCEC739-F62F-41A4-8712-562108F50EAE}"/>
              </a:ext>
            </a:extLst>
          </p:cNvPr>
          <p:cNvGrpSpPr/>
          <p:nvPr/>
        </p:nvGrpSpPr>
        <p:grpSpPr>
          <a:xfrm>
            <a:off x="8773390" y="370872"/>
            <a:ext cx="1440000" cy="1440000"/>
            <a:chOff x="8773390" y="370872"/>
            <a:chExt cx="1440000" cy="1440000"/>
          </a:xfrm>
        </p:grpSpPr>
        <p:sp>
          <p:nvSpPr>
            <p:cNvPr id="6" name="Rectangle: Rounded Corners 5">
              <a:extLst>
                <a:ext uri="{FF2B5EF4-FFF2-40B4-BE49-F238E27FC236}">
                  <a16:creationId xmlns:a16="http://schemas.microsoft.com/office/drawing/2014/main" id="{F314B6E9-389D-479E-979D-C5129FBF6F65}"/>
                </a:ext>
              </a:extLst>
            </p:cNvPr>
            <p:cNvSpPr/>
            <p:nvPr/>
          </p:nvSpPr>
          <p:spPr>
            <a:xfrm>
              <a:off x="8773390" y="370872"/>
              <a:ext cx="1440000" cy="1440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800" b="1" dirty="0">
                <a:latin typeface="Arial" panose="020B0604020202020204" pitchFamily="34" charset="0"/>
                <a:cs typeface="Arial" panose="020B0604020202020204" pitchFamily="34" charset="0"/>
              </a:endParaRPr>
            </a:p>
            <a:p>
              <a:pPr algn="ctr"/>
              <a:endParaRPr lang="en-AU" sz="2800" b="1" dirty="0">
                <a:latin typeface="Arial" panose="020B0604020202020204" pitchFamily="34" charset="0"/>
                <a:cs typeface="Arial" panose="020B0604020202020204" pitchFamily="34" charset="0"/>
              </a:endParaRPr>
            </a:p>
            <a:p>
              <a:pPr algn="ctr"/>
              <a:r>
                <a:rPr lang="en-AU" sz="1300" dirty="0">
                  <a:latin typeface="Arial" panose="020B0604020202020204" pitchFamily="34" charset="0"/>
                  <a:cs typeface="Arial" panose="020B0604020202020204" pitchFamily="34" charset="0"/>
                </a:rPr>
                <a:t>Surfacing significant ideas</a:t>
              </a:r>
            </a:p>
            <a:p>
              <a:pPr algn="ctr"/>
              <a:endParaRPr lang="en-AU" sz="2000" dirty="0">
                <a:latin typeface="Arial" panose="020B0604020202020204" pitchFamily="34" charset="0"/>
                <a:cs typeface="Arial" panose="020B0604020202020204" pitchFamily="34" charset="0"/>
              </a:endParaRPr>
            </a:p>
          </p:txBody>
        </p:sp>
        <p:pic>
          <p:nvPicPr>
            <p:cNvPr id="7" name="Graphic 13" descr="Group brainstorm outline">
              <a:extLst>
                <a:ext uri="{FF2B5EF4-FFF2-40B4-BE49-F238E27FC236}">
                  <a16:creationId xmlns:a16="http://schemas.microsoft.com/office/drawing/2014/main" id="{BA6689D4-D2AB-4F3C-BB57-5AEF074BC4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89821" y="499598"/>
              <a:ext cx="607137" cy="607137"/>
            </a:xfrm>
            <a:prstGeom prst="rect">
              <a:avLst/>
            </a:prstGeom>
          </p:spPr>
        </p:pic>
      </p:grpSp>
      <p:sp>
        <p:nvSpPr>
          <p:cNvPr id="12" name="Text Placeholder 7">
            <a:extLst>
              <a:ext uri="{FF2B5EF4-FFF2-40B4-BE49-F238E27FC236}">
                <a16:creationId xmlns:a16="http://schemas.microsoft.com/office/drawing/2014/main" id="{4B9853B9-A11B-41B2-B4D7-827DD7B23F94}"/>
              </a:ext>
            </a:extLst>
          </p:cNvPr>
          <p:cNvSpPr>
            <a:spLocks noGrp="1"/>
          </p:cNvSpPr>
          <p:nvPr>
            <p:ph type="body" sz="quarter" idx="15"/>
          </p:nvPr>
        </p:nvSpPr>
        <p:spPr>
          <a:xfrm>
            <a:off x="334963" y="1531993"/>
            <a:ext cx="11484799" cy="483325"/>
          </a:xfrm>
        </p:spPr>
        <p:txBody>
          <a:bodyPr/>
          <a:lstStyle/>
          <a:p>
            <a:r>
              <a:rPr lang="en-AU" dirty="0">
                <a:latin typeface="Arial" panose="020B0604020202020204" pitchFamily="34" charset="0"/>
                <a:cs typeface="Arial" panose="020B0604020202020204" pitchFamily="34" charset="0"/>
              </a:rPr>
              <a:t>Thinking creatively and critically with research</a:t>
            </a:r>
          </a:p>
        </p:txBody>
      </p:sp>
      <p:sp>
        <p:nvSpPr>
          <p:cNvPr id="2" name="Text Placeholder 1">
            <a:extLst>
              <a:ext uri="{FF2B5EF4-FFF2-40B4-BE49-F238E27FC236}">
                <a16:creationId xmlns:a16="http://schemas.microsoft.com/office/drawing/2014/main" id="{3CA10FDC-DB0D-48FA-81C9-8A1E5F3C8BD9}"/>
              </a:ext>
            </a:extLst>
          </p:cNvPr>
          <p:cNvSpPr>
            <a:spLocks noGrp="1"/>
          </p:cNvSpPr>
          <p:nvPr>
            <p:ph type="body" sz="quarter" idx="16"/>
          </p:nvPr>
        </p:nvSpPr>
        <p:spPr>
          <a:xfrm>
            <a:off x="530696" y="1946080"/>
            <a:ext cx="11512030" cy="4418804"/>
          </a:xfrm>
        </p:spPr>
        <p:txBody>
          <a:bodyPr>
            <a:normAutofit fontScale="92500" lnSpcReduction="10000"/>
          </a:bodyPr>
          <a:lstStyle/>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Read the article and highlight two passages that represent the most significant ideas.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Each person writes their short passages with associated page numbers and posts them somewhere visible to the whole group (post it notes on a wall or digital alternative e.g. Microsoft Whiteboard, Jam Board).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Each person presents one significant idea from the text, stating why it’s significant and what implication it has for their work. Members of the group add to this idea after each person has presented their idea.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If a significant idea is connected to another person’s idea, the short passages should be moved together. </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The process is repeated until each person has presented a significant idea.</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Time permitting, the second set of significant ideas can be shared.</a:t>
            </a:r>
          </a:p>
          <a:p>
            <a:pPr marL="342900" indent="-342900">
              <a:lnSpc>
                <a:spcPct val="160000"/>
              </a:lnSpc>
              <a:buFont typeface="+mj-lt"/>
              <a:buAutoNum type="arabicPeriod"/>
            </a:pPr>
            <a:r>
              <a:rPr lang="en-AU" sz="1900" dirty="0">
                <a:latin typeface="Arial" panose="020B0604020202020204" pitchFamily="34" charset="0"/>
                <a:cs typeface="Arial" panose="020B0604020202020204" pitchFamily="34" charset="0"/>
              </a:rPr>
              <a:t>A general discussion summarising what has been learned.</a:t>
            </a:r>
          </a:p>
          <a:p>
            <a:endParaRPr lang="en-AU"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462E7FB6-67C0-4EFD-84B7-147980D932AA}"/>
              </a:ext>
            </a:extLst>
          </p:cNvPr>
          <p:cNvSpPr>
            <a:spLocks noGrp="1"/>
          </p:cNvSpPr>
          <p:nvPr>
            <p:ph type="ftr" sz="quarter" idx="3"/>
          </p:nvPr>
        </p:nvSpPr>
        <p:spPr/>
        <p:txBody>
          <a:bodyPr/>
          <a:lstStyle/>
          <a:p>
            <a:fld id="{5116C895-348D-4FA1-AC3F-6A98EE2CBA64}"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0984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FA191977-817C-4936-B65C-506669B8EDF8}"/>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8" name="Graphic 6" descr="Briefcase outline">
            <a:extLst>
              <a:ext uri="{FF2B5EF4-FFF2-40B4-BE49-F238E27FC236}">
                <a16:creationId xmlns:a16="http://schemas.microsoft.com/office/drawing/2014/main" id="{7E7F2B84-6238-4034-89E0-E1ABB2D0E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4" name="Text Placeholder 23">
            <a:extLst>
              <a:ext uri="{FF2B5EF4-FFF2-40B4-BE49-F238E27FC236}">
                <a16:creationId xmlns:a16="http://schemas.microsoft.com/office/drawing/2014/main" id="{5139CCF8-EDB7-4A2C-B446-8BC7993E5A66}"/>
              </a:ext>
            </a:extLst>
          </p:cNvPr>
          <p:cNvSpPr>
            <a:spLocks noGrp="1"/>
          </p:cNvSpPr>
          <p:nvPr>
            <p:ph type="body" sz="quarter" idx="15"/>
          </p:nvPr>
        </p:nvSpPr>
        <p:spPr/>
        <p:txBody>
          <a:bodyPr/>
          <a:lstStyle/>
          <a:p>
            <a:r>
              <a:rPr lang="en-AU" dirty="0"/>
              <a:t>Numbers and algebra – Forming groups</a:t>
            </a:r>
          </a:p>
        </p:txBody>
      </p:sp>
      <p:pic>
        <p:nvPicPr>
          <p:cNvPr id="4" name="Picture 3" descr="Decorative graphic of brunette woman sitting in front of computer. A red circle with a question mark sits above her. ">
            <a:extLst>
              <a:ext uri="{FF2B5EF4-FFF2-40B4-BE49-F238E27FC236}">
                <a16:creationId xmlns:a16="http://schemas.microsoft.com/office/drawing/2014/main" id="{9006C998-5640-46F4-BA6B-89BEF50BBEB6}"/>
              </a:ext>
            </a:extLst>
          </p:cNvPr>
          <p:cNvPicPr>
            <a:picLocks noChangeAspect="1"/>
          </p:cNvPicPr>
          <p:nvPr/>
        </p:nvPicPr>
        <p:blipFill>
          <a:blip r:embed="rId5"/>
          <a:stretch>
            <a:fillRect/>
          </a:stretch>
        </p:blipFill>
        <p:spPr>
          <a:xfrm>
            <a:off x="326860" y="2914913"/>
            <a:ext cx="2587718" cy="2452941"/>
          </a:xfrm>
          <a:prstGeom prst="rect">
            <a:avLst/>
          </a:prstGeom>
        </p:spPr>
      </p:pic>
      <p:grpSp>
        <p:nvGrpSpPr>
          <p:cNvPr id="6" name="Group 5">
            <a:extLst>
              <a:ext uri="{FF2B5EF4-FFF2-40B4-BE49-F238E27FC236}">
                <a16:creationId xmlns:a16="http://schemas.microsoft.com/office/drawing/2014/main" id="{0BB36E06-1703-4A91-BC70-8A448DE1E198}"/>
              </a:ext>
            </a:extLst>
          </p:cNvPr>
          <p:cNvGrpSpPr/>
          <p:nvPr/>
        </p:nvGrpSpPr>
        <p:grpSpPr>
          <a:xfrm>
            <a:off x="3316939" y="2436671"/>
            <a:ext cx="7909299" cy="926823"/>
            <a:chOff x="4996447" y="2611628"/>
            <a:chExt cx="6202780" cy="926823"/>
          </a:xfrm>
        </p:grpSpPr>
        <p:sp>
          <p:nvSpPr>
            <p:cNvPr id="16" name="Rectangle: Rounded Corners 15">
              <a:extLst>
                <a:ext uri="{FF2B5EF4-FFF2-40B4-BE49-F238E27FC236}">
                  <a16:creationId xmlns:a16="http://schemas.microsoft.com/office/drawing/2014/main" id="{1E1B2BE5-4FDF-417F-AE36-C65E1EAC30F6}"/>
                </a:ext>
              </a:extLst>
            </p:cNvPr>
            <p:cNvSpPr/>
            <p:nvPr/>
          </p:nvSpPr>
          <p:spPr>
            <a:xfrm>
              <a:off x="4996447" y="2611628"/>
              <a:ext cx="6202780" cy="926823"/>
            </a:xfrm>
            <a:prstGeom prst="roundRect">
              <a:avLst/>
            </a:prstGeom>
            <a:solidFill>
              <a:srgbClr val="385E9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2" name="TextBox 31">
              <a:extLst>
                <a:ext uri="{FF2B5EF4-FFF2-40B4-BE49-F238E27FC236}">
                  <a16:creationId xmlns:a16="http://schemas.microsoft.com/office/drawing/2014/main" id="{CC44AFDF-7CE2-4E05-918F-FC762317B22C}"/>
                </a:ext>
              </a:extLst>
            </p:cNvPr>
            <p:cNvSpPr txBox="1"/>
            <p:nvPr/>
          </p:nvSpPr>
          <p:spPr>
            <a:xfrm>
              <a:off x="5379134" y="2852620"/>
              <a:ext cx="5447362"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800" b="1" dirty="0">
                  <a:solidFill>
                    <a:srgbClr val="FFFFFF"/>
                  </a:solidFill>
                  <a:latin typeface="Arial"/>
                  <a:cs typeface="Arial"/>
                </a:rPr>
                <a:t>Questions to ponder</a:t>
              </a:r>
            </a:p>
          </p:txBody>
        </p:sp>
      </p:grpSp>
      <p:grpSp>
        <p:nvGrpSpPr>
          <p:cNvPr id="5" name="Group 4">
            <a:extLst>
              <a:ext uri="{FF2B5EF4-FFF2-40B4-BE49-F238E27FC236}">
                <a16:creationId xmlns:a16="http://schemas.microsoft.com/office/drawing/2014/main" id="{E307A7D3-C46B-42E0-8A88-526CB0E38B87}"/>
              </a:ext>
            </a:extLst>
          </p:cNvPr>
          <p:cNvGrpSpPr/>
          <p:nvPr/>
        </p:nvGrpSpPr>
        <p:grpSpPr>
          <a:xfrm>
            <a:off x="3316941" y="3460447"/>
            <a:ext cx="7909298" cy="784666"/>
            <a:chOff x="4996445" y="3677972"/>
            <a:chExt cx="3018613" cy="926823"/>
          </a:xfrm>
        </p:grpSpPr>
        <p:sp>
          <p:nvSpPr>
            <p:cNvPr id="51" name="Rectangle: Rounded Corners 50">
              <a:extLst>
                <a:ext uri="{FF2B5EF4-FFF2-40B4-BE49-F238E27FC236}">
                  <a16:creationId xmlns:a16="http://schemas.microsoft.com/office/drawing/2014/main" id="{8CD278B1-5A44-4729-82C0-836F1BA91DEF}"/>
                </a:ext>
              </a:extLst>
            </p:cNvPr>
            <p:cNvSpPr/>
            <p:nvPr/>
          </p:nvSpPr>
          <p:spPr>
            <a:xfrm>
              <a:off x="4996445" y="3677972"/>
              <a:ext cx="3018613" cy="926823"/>
            </a:xfrm>
            <a:prstGeom prst="roundRect">
              <a:avLst/>
            </a:prstGeom>
            <a:solidFill>
              <a:srgbClr val="407E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0" name="TextBox 19">
              <a:extLst>
                <a:ext uri="{FF2B5EF4-FFF2-40B4-BE49-F238E27FC236}">
                  <a16:creationId xmlns:a16="http://schemas.microsoft.com/office/drawing/2014/main" id="{0DF6FA48-04DA-4A44-94EE-6EC8D214A00B}"/>
                </a:ext>
              </a:extLst>
            </p:cNvPr>
            <p:cNvSpPr txBox="1"/>
            <p:nvPr/>
          </p:nvSpPr>
          <p:spPr>
            <a:xfrm>
              <a:off x="5081220" y="3898519"/>
              <a:ext cx="2869426" cy="654365"/>
            </a:xfrm>
            <a:prstGeom prst="rect">
              <a:avLst/>
            </a:prstGeom>
            <a:solidFill>
              <a:srgbClr val="407EC9"/>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How could you teach mathematics with a greater focus on pattern and structure?</a:t>
              </a:r>
            </a:p>
          </p:txBody>
        </p:sp>
      </p:grpSp>
      <p:grpSp>
        <p:nvGrpSpPr>
          <p:cNvPr id="2" name="Group 1">
            <a:extLst>
              <a:ext uri="{FF2B5EF4-FFF2-40B4-BE49-F238E27FC236}">
                <a16:creationId xmlns:a16="http://schemas.microsoft.com/office/drawing/2014/main" id="{D8FF2BED-510A-4B75-8FA9-CAB7E94B2BF3}"/>
              </a:ext>
            </a:extLst>
          </p:cNvPr>
          <p:cNvGrpSpPr/>
          <p:nvPr/>
        </p:nvGrpSpPr>
        <p:grpSpPr>
          <a:xfrm>
            <a:off x="3316941" y="4340532"/>
            <a:ext cx="7909297" cy="796376"/>
            <a:chOff x="8180614" y="3677972"/>
            <a:chExt cx="3018613" cy="926823"/>
          </a:xfrm>
        </p:grpSpPr>
        <p:sp>
          <p:nvSpPr>
            <p:cNvPr id="48" name="Rectangle: Rounded Corners 47">
              <a:extLst>
                <a:ext uri="{FF2B5EF4-FFF2-40B4-BE49-F238E27FC236}">
                  <a16:creationId xmlns:a16="http://schemas.microsoft.com/office/drawing/2014/main" id="{081BC523-2ED4-41C3-B9AB-28F3C9845CF6}"/>
                </a:ext>
              </a:extLst>
            </p:cNvPr>
            <p:cNvSpPr/>
            <p:nvPr/>
          </p:nvSpPr>
          <p:spPr>
            <a:xfrm>
              <a:off x="8180614" y="3677972"/>
              <a:ext cx="3018613" cy="926823"/>
            </a:xfrm>
            <a:prstGeom prst="roundRect">
              <a:avLst/>
            </a:prstGeom>
            <a:solidFill>
              <a:srgbClr val="6CACE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err="1"/>
            </a:p>
          </p:txBody>
        </p:sp>
        <p:sp>
          <p:nvSpPr>
            <p:cNvPr id="14" name="TextBox 13">
              <a:extLst>
                <a:ext uri="{FF2B5EF4-FFF2-40B4-BE49-F238E27FC236}">
                  <a16:creationId xmlns:a16="http://schemas.microsoft.com/office/drawing/2014/main" id="{AA6248D1-042D-4516-BEE0-6197C539104E}"/>
                </a:ext>
              </a:extLst>
            </p:cNvPr>
            <p:cNvSpPr txBox="1"/>
            <p:nvPr/>
          </p:nvSpPr>
          <p:spPr>
            <a:xfrm>
              <a:off x="8265389" y="3919318"/>
              <a:ext cx="2869426" cy="644743"/>
            </a:xfrm>
            <a:prstGeom prst="rect">
              <a:avLst/>
            </a:prstGeom>
            <a:solidFill>
              <a:srgbClr val="6CACE4"/>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Why would this approach to mathematical instruction be beneficial to students?</a:t>
              </a:r>
            </a:p>
          </p:txBody>
        </p:sp>
      </p:grpSp>
      <p:grpSp>
        <p:nvGrpSpPr>
          <p:cNvPr id="7" name="Group 6">
            <a:extLst>
              <a:ext uri="{FF2B5EF4-FFF2-40B4-BE49-F238E27FC236}">
                <a16:creationId xmlns:a16="http://schemas.microsoft.com/office/drawing/2014/main" id="{81E5F0BB-1DA3-435A-B871-AD8DD1F257D2}"/>
              </a:ext>
            </a:extLst>
          </p:cNvPr>
          <p:cNvGrpSpPr/>
          <p:nvPr/>
        </p:nvGrpSpPr>
        <p:grpSpPr>
          <a:xfrm>
            <a:off x="3316939" y="5232328"/>
            <a:ext cx="7909300" cy="796469"/>
            <a:chOff x="6588530" y="4726508"/>
            <a:chExt cx="3018613" cy="926931"/>
          </a:xfrm>
        </p:grpSpPr>
        <p:sp>
          <p:nvSpPr>
            <p:cNvPr id="57" name="Rectangle: Rounded Corners 56">
              <a:extLst>
                <a:ext uri="{FF2B5EF4-FFF2-40B4-BE49-F238E27FC236}">
                  <a16:creationId xmlns:a16="http://schemas.microsoft.com/office/drawing/2014/main" id="{831C4C19-7D60-426F-91A8-7F656F788F4D}"/>
                </a:ext>
              </a:extLst>
            </p:cNvPr>
            <p:cNvSpPr/>
            <p:nvPr/>
          </p:nvSpPr>
          <p:spPr>
            <a:xfrm>
              <a:off x="6588530" y="4726508"/>
              <a:ext cx="3018613" cy="926823"/>
            </a:xfrm>
            <a:prstGeom prst="roundRect">
              <a:avLst/>
            </a:prstGeom>
            <a:solidFill>
              <a:srgbClr val="A4C8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9" name="TextBox 28">
              <a:extLst>
                <a:ext uri="{FF2B5EF4-FFF2-40B4-BE49-F238E27FC236}">
                  <a16:creationId xmlns:a16="http://schemas.microsoft.com/office/drawing/2014/main" id="{95D076F5-F520-469A-953A-F2DEA021FB04}"/>
                </a:ext>
              </a:extLst>
            </p:cNvPr>
            <p:cNvSpPr txBox="1"/>
            <p:nvPr/>
          </p:nvSpPr>
          <p:spPr>
            <a:xfrm>
              <a:off x="6671363" y="5008696"/>
              <a:ext cx="2871368" cy="644743"/>
            </a:xfrm>
            <a:prstGeom prst="rect">
              <a:avLst/>
            </a:prstGeom>
            <a:solidFill>
              <a:srgbClr val="A4C8E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19233E"/>
                  </a:solidFill>
                  <a:latin typeface="Arial"/>
                  <a:cs typeface="Arial"/>
                </a:rPr>
                <a:t>Which mathematical </a:t>
              </a:r>
              <a:r>
                <a:rPr lang="en-US" dirty="0" err="1">
                  <a:solidFill>
                    <a:srgbClr val="19233E"/>
                  </a:solidFill>
                  <a:latin typeface="Arial"/>
                  <a:cs typeface="Arial"/>
                </a:rPr>
                <a:t>substrands</a:t>
              </a:r>
              <a:r>
                <a:rPr lang="en-US" dirty="0">
                  <a:solidFill>
                    <a:srgbClr val="19233E"/>
                  </a:solidFill>
                  <a:latin typeface="Arial"/>
                  <a:cs typeface="Arial"/>
                </a:rPr>
                <a:t> could not be comprehensively taught with a focus on pattern and structure?</a:t>
              </a:r>
            </a:p>
          </p:txBody>
        </p:sp>
      </p:gr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5</a:t>
            </a:fld>
            <a:endParaRPr lang="en-US" dirty="0"/>
          </a:p>
        </p:txBody>
      </p:sp>
    </p:spTree>
    <p:extLst>
      <p:ext uri="{BB962C8B-B14F-4D97-AF65-F5344CB8AC3E}">
        <p14:creationId xmlns:p14="http://schemas.microsoft.com/office/powerpoint/2010/main" val="8741854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22">
            <a:extLst>
              <a:ext uri="{FF2B5EF4-FFF2-40B4-BE49-F238E27FC236}">
                <a16:creationId xmlns:a16="http://schemas.microsoft.com/office/drawing/2014/main" id="{62CC3547-7FAE-432B-BBB0-FC25B90BC06F}"/>
              </a:ext>
            </a:extLst>
          </p:cNvPr>
          <p:cNvSpPr>
            <a:spLocks noGrp="1"/>
          </p:cNvSpPr>
          <p:nvPr>
            <p:ph type="title"/>
          </p:nvPr>
        </p:nvSpPr>
        <p:spPr>
          <a:xfrm>
            <a:off x="877823" y="841637"/>
            <a:ext cx="9797469" cy="498470"/>
          </a:xfrm>
        </p:spPr>
        <p:txBody>
          <a:bodyPr/>
          <a:lstStyle/>
          <a:p>
            <a:r>
              <a:rPr lang="en-AU" dirty="0"/>
              <a:t>Research toolkit: Unpacking the evidence base</a:t>
            </a:r>
          </a:p>
        </p:txBody>
      </p:sp>
      <p:pic>
        <p:nvPicPr>
          <p:cNvPr id="14" name="Graphic 6" descr="Briefcase outline">
            <a:extLst>
              <a:ext uri="{FF2B5EF4-FFF2-40B4-BE49-F238E27FC236}">
                <a16:creationId xmlns:a16="http://schemas.microsoft.com/office/drawing/2014/main" id="{BF7AB933-8AA4-408E-B3D0-40206EACD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2" name="Text Placeholder 1">
            <a:extLst>
              <a:ext uri="{FF2B5EF4-FFF2-40B4-BE49-F238E27FC236}">
                <a16:creationId xmlns:a16="http://schemas.microsoft.com/office/drawing/2014/main" id="{7E110A68-13E5-4333-BF84-E906A9464AD4}"/>
              </a:ext>
            </a:extLst>
          </p:cNvPr>
          <p:cNvSpPr>
            <a:spLocks noGrp="1"/>
          </p:cNvSpPr>
          <p:nvPr>
            <p:ph type="body" sz="quarter" idx="15"/>
          </p:nvPr>
        </p:nvSpPr>
        <p:spPr/>
        <p:txBody>
          <a:bodyPr/>
          <a:lstStyle/>
          <a:p>
            <a:r>
              <a:rPr lang="en-AU" dirty="0"/>
              <a:t>Snapshot of research</a:t>
            </a:r>
          </a:p>
        </p:txBody>
      </p:sp>
      <p:sp>
        <p:nvSpPr>
          <p:cNvPr id="5" name="Text Placeholder 3">
            <a:extLst>
              <a:ext uri="{FF2B5EF4-FFF2-40B4-BE49-F238E27FC236}">
                <a16:creationId xmlns:a16="http://schemas.microsoft.com/office/drawing/2014/main" id="{4FBC109A-2A73-4DA3-9433-BFBC085FAA36}"/>
              </a:ext>
            </a:extLst>
          </p:cNvPr>
          <p:cNvSpPr txBox="1">
            <a:spLocks/>
          </p:cNvSpPr>
          <p:nvPr/>
        </p:nvSpPr>
        <p:spPr>
          <a:xfrm>
            <a:off x="334963" y="2015318"/>
            <a:ext cx="11484799" cy="3845986"/>
          </a:xfrm>
          <a:prstGeom prst="rect">
            <a:avLst/>
          </a:prstGeom>
        </p:spPr>
        <p:txBody>
          <a:bodyPr/>
          <a:lst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rgbClr val="19233E"/>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rgbClr val="19233E"/>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rgbClr val="19233E"/>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rgbClr val="19233E"/>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rgbClr val="19233E"/>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600" dirty="0"/>
              <a:t>This research outlines the value of an approach to teaching mathematics in the early years with a focus on pattern and structure. It asserts that students who recognise the structure of mathematical processes and representations acquire deep conceptual understanding (p. 33).</a:t>
            </a:r>
          </a:p>
          <a:p>
            <a:pPr marL="0" indent="0">
              <a:buNone/>
            </a:pPr>
            <a:r>
              <a:rPr lang="en-AU" sz="1600" dirty="0"/>
              <a:t>It highlights the following points:</a:t>
            </a:r>
          </a:p>
          <a:p>
            <a:pPr lvl="0"/>
            <a:r>
              <a:rPr lang="en-AU" sz="1600" dirty="0"/>
              <a:t>a focus on patterns and structure in the early years can help students make connections across mathematical domains (p. 37)</a:t>
            </a:r>
          </a:p>
          <a:p>
            <a:pPr lvl="0"/>
            <a:r>
              <a:rPr lang="en-AU" sz="1600" dirty="0"/>
              <a:t>students awareness of mathematical pattern and structure can be a good indicator of their general level of mathematical achievement (p. 45)</a:t>
            </a:r>
          </a:p>
          <a:p>
            <a:pPr lvl="0"/>
            <a:r>
              <a:rPr lang="en-AU" sz="1600" dirty="0"/>
              <a:t>awareness of mathematical pattern and structure focuses on deep understanding, rather than procedural skills (p. 45).</a:t>
            </a:r>
          </a:p>
          <a:p>
            <a:endParaRPr lang="en-AU"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3E566AF-8F03-48E0-98F8-535F4BE8B578}"/>
              </a:ext>
            </a:extLst>
          </p:cNvPr>
          <p:cNvSpPr>
            <a:spLocks noGrp="1"/>
          </p:cNvSpPr>
          <p:nvPr>
            <p:ph type="ftr" sz="quarter" idx="3"/>
          </p:nvPr>
        </p:nvSpPr>
        <p:spPr/>
        <p:txBody>
          <a:bodyPr/>
          <a:lstStyle/>
          <a:p>
            <a:fld id="{5116C895-348D-4FA1-AC3F-6A98EE2CBA64}" type="slidenum">
              <a:rPr lang="en-US" smtClean="0"/>
              <a:pPr/>
              <a:t>6</a:t>
            </a:fld>
            <a:endParaRPr lang="en-US" dirty="0"/>
          </a:p>
        </p:txBody>
      </p:sp>
    </p:spTree>
    <p:extLst>
      <p:ext uri="{BB962C8B-B14F-4D97-AF65-F5344CB8AC3E}">
        <p14:creationId xmlns:p14="http://schemas.microsoft.com/office/powerpoint/2010/main" val="1467612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37D5B3-D025-4E0C-B9A3-8E014840CAD7}"/>
              </a:ext>
            </a:extLst>
          </p:cNvPr>
          <p:cNvSpPr>
            <a:spLocks noGrp="1"/>
          </p:cNvSpPr>
          <p:nvPr>
            <p:ph type="title"/>
          </p:nvPr>
        </p:nvSpPr>
        <p:spPr>
          <a:xfrm>
            <a:off x="877823" y="841637"/>
            <a:ext cx="9797469" cy="498470"/>
          </a:xfrm>
        </p:spPr>
        <p:txBody>
          <a:bodyPr/>
          <a:lstStyle/>
          <a:p>
            <a:r>
              <a:rPr lang="en-AU" dirty="0">
                <a:latin typeface="Arial" panose="020B0604020202020204" pitchFamily="34" charset="0"/>
                <a:cs typeface="Arial" panose="020B0604020202020204" pitchFamily="34" charset="0"/>
              </a:rPr>
              <a:t>Research toolkit: Unpacking the evidence base</a:t>
            </a:r>
          </a:p>
        </p:txBody>
      </p:sp>
      <p:pic>
        <p:nvPicPr>
          <p:cNvPr id="17" name="Graphic 6" descr="Briefcase outline">
            <a:extLst>
              <a:ext uri="{FF2B5EF4-FFF2-40B4-BE49-F238E27FC236}">
                <a16:creationId xmlns:a16="http://schemas.microsoft.com/office/drawing/2014/main" id="{F9E4C991-189F-460F-8597-A5BE9510B2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308" y="771382"/>
            <a:ext cx="638979" cy="638979"/>
          </a:xfrm>
          <a:prstGeom prst="rect">
            <a:avLst/>
          </a:prstGeom>
        </p:spPr>
      </p:pic>
      <p:sp>
        <p:nvSpPr>
          <p:cNvPr id="6" name="Text Placeholder 5">
            <a:extLst>
              <a:ext uri="{FF2B5EF4-FFF2-40B4-BE49-F238E27FC236}">
                <a16:creationId xmlns:a16="http://schemas.microsoft.com/office/drawing/2014/main" id="{CB1D106C-AF52-43DE-B40D-25FFA8EB672A}"/>
              </a:ext>
            </a:extLst>
          </p:cNvPr>
          <p:cNvSpPr>
            <a:spLocks noGrp="1"/>
          </p:cNvSpPr>
          <p:nvPr>
            <p:ph type="body" sz="quarter" idx="15"/>
          </p:nvPr>
        </p:nvSpPr>
        <p:spPr/>
        <p:txBody>
          <a:bodyPr/>
          <a:lstStyle/>
          <a:p>
            <a:r>
              <a:rPr lang="en-AU" dirty="0">
                <a:latin typeface="Arial" panose="020B0604020202020204" pitchFamily="34" charset="0"/>
                <a:cs typeface="Arial" panose="020B0604020202020204" pitchFamily="34" charset="0"/>
              </a:rPr>
              <a:t>Call to action</a:t>
            </a:r>
          </a:p>
        </p:txBody>
      </p:sp>
      <p:grpSp>
        <p:nvGrpSpPr>
          <p:cNvPr id="77" name="Group 76">
            <a:extLst>
              <a:ext uri="{FF2B5EF4-FFF2-40B4-BE49-F238E27FC236}">
                <a16:creationId xmlns:a16="http://schemas.microsoft.com/office/drawing/2014/main" id="{FE4A042C-F992-4754-A1BD-764E2C92B63A}"/>
              </a:ext>
            </a:extLst>
          </p:cNvPr>
          <p:cNvGrpSpPr/>
          <p:nvPr/>
        </p:nvGrpSpPr>
        <p:grpSpPr>
          <a:xfrm>
            <a:off x="1266092" y="2701384"/>
            <a:ext cx="2880000" cy="2880000"/>
            <a:chOff x="1266092" y="2899825"/>
            <a:chExt cx="2880000" cy="2880000"/>
          </a:xfrm>
          <a:solidFill>
            <a:srgbClr val="6CACE4"/>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2FCC6A83-440E-4CDF-9433-B7D5171F8996}"/>
                </a:ext>
              </a:extLst>
            </p:cNvPr>
            <p:cNvSpPr/>
            <p:nvPr/>
          </p:nvSpPr>
          <p:spPr>
            <a:xfrm>
              <a:off x="1266092"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8F0AAEB-A430-4FFB-82F8-1C7120D67ACA}"/>
                </a:ext>
              </a:extLst>
            </p:cNvPr>
            <p:cNvSpPr txBox="1"/>
            <p:nvPr/>
          </p:nvSpPr>
          <p:spPr>
            <a:xfrm>
              <a:off x="1555132" y="4215363"/>
              <a:ext cx="2301920"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could this look like in my classroom?</a:t>
              </a:r>
            </a:p>
          </p:txBody>
        </p:sp>
      </p:grpSp>
      <p:pic>
        <p:nvPicPr>
          <p:cNvPr id="21" name="Graphic 20" descr="Thought outline">
            <a:extLst>
              <a:ext uri="{FF2B5EF4-FFF2-40B4-BE49-F238E27FC236}">
                <a16:creationId xmlns:a16="http://schemas.microsoft.com/office/drawing/2014/main" id="{ED5250D0-A888-458E-8FC6-3CF66A064D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8892" y="2969195"/>
            <a:ext cx="914400" cy="914400"/>
          </a:xfrm>
          <a:prstGeom prst="rect">
            <a:avLst/>
          </a:prstGeom>
        </p:spPr>
      </p:pic>
      <p:grpSp>
        <p:nvGrpSpPr>
          <p:cNvPr id="78" name="Group 77">
            <a:extLst>
              <a:ext uri="{FF2B5EF4-FFF2-40B4-BE49-F238E27FC236}">
                <a16:creationId xmlns:a16="http://schemas.microsoft.com/office/drawing/2014/main" id="{FA9E0170-27A8-4A12-AB8C-5097A787F3A3}"/>
              </a:ext>
            </a:extLst>
          </p:cNvPr>
          <p:cNvGrpSpPr/>
          <p:nvPr/>
        </p:nvGrpSpPr>
        <p:grpSpPr>
          <a:xfrm>
            <a:off x="4685323" y="2701384"/>
            <a:ext cx="2880000" cy="2880000"/>
            <a:chOff x="4685323" y="2899825"/>
            <a:chExt cx="2880000" cy="2880000"/>
          </a:xfrm>
          <a:solidFill>
            <a:srgbClr val="E9C4C7"/>
          </a:solidFill>
          <a:effectLst>
            <a:outerShdw blurRad="50800" dist="38100" dir="2700000" algn="tl" rotWithShape="0">
              <a:prstClr val="black">
                <a:alpha val="40000"/>
              </a:prstClr>
            </a:outerShdw>
          </a:effectLst>
        </p:grpSpPr>
        <p:sp>
          <p:nvSpPr>
            <p:cNvPr id="65" name="Oval 64">
              <a:extLst>
                <a:ext uri="{FF2B5EF4-FFF2-40B4-BE49-F238E27FC236}">
                  <a16:creationId xmlns:a16="http://schemas.microsoft.com/office/drawing/2014/main" id="{88BD138D-AA81-4EFA-839C-B1CBD536088C}"/>
                </a:ext>
              </a:extLst>
            </p:cNvPr>
            <p:cNvSpPr/>
            <p:nvPr/>
          </p:nvSpPr>
          <p:spPr>
            <a:xfrm>
              <a:off x="4685323" y="2899825"/>
              <a:ext cx="2880000" cy="28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solidFill>
                  <a:srgbClr val="385E9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A4A90FF-10F1-4A12-908C-8AE5AE9F7599}"/>
                </a:ext>
              </a:extLst>
            </p:cNvPr>
            <p:cNvSpPr txBox="1"/>
            <p:nvPr/>
          </p:nvSpPr>
          <p:spPr>
            <a:xfrm>
              <a:off x="5186795" y="4216401"/>
              <a:ext cx="1877055" cy="914399"/>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How could this improve student learning?</a:t>
              </a:r>
            </a:p>
          </p:txBody>
        </p:sp>
      </p:grpSp>
      <p:pic>
        <p:nvPicPr>
          <p:cNvPr id="20" name="Graphic 17" descr="Group brainstorm outline">
            <a:extLst>
              <a:ext uri="{FF2B5EF4-FFF2-40B4-BE49-F238E27FC236}">
                <a16:creationId xmlns:a16="http://schemas.microsoft.com/office/drawing/2014/main" id="{8B4306AE-37F2-4143-99F6-EF04634BC1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8122" y="3005698"/>
            <a:ext cx="914400" cy="914400"/>
          </a:xfrm>
          <a:prstGeom prst="rect">
            <a:avLst/>
          </a:prstGeom>
        </p:spPr>
      </p:pic>
      <p:grpSp>
        <p:nvGrpSpPr>
          <p:cNvPr id="79" name="Group 78">
            <a:extLst>
              <a:ext uri="{FF2B5EF4-FFF2-40B4-BE49-F238E27FC236}">
                <a16:creationId xmlns:a16="http://schemas.microsoft.com/office/drawing/2014/main" id="{8C984D15-239A-426E-9CB7-3C5B41FE107B}"/>
              </a:ext>
            </a:extLst>
          </p:cNvPr>
          <p:cNvGrpSpPr/>
          <p:nvPr/>
        </p:nvGrpSpPr>
        <p:grpSpPr>
          <a:xfrm>
            <a:off x="8104553" y="2701383"/>
            <a:ext cx="2901298" cy="2928235"/>
            <a:chOff x="8104553" y="2899824"/>
            <a:chExt cx="2901298" cy="2928235"/>
          </a:xfrm>
          <a:solidFill>
            <a:srgbClr val="A4C8E1"/>
          </a:solidFill>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F97B049B-C95F-427C-969F-DA1D812909A5}"/>
                </a:ext>
              </a:extLst>
            </p:cNvPr>
            <p:cNvSpPr/>
            <p:nvPr/>
          </p:nvSpPr>
          <p:spPr>
            <a:xfrm>
              <a:off x="8104553" y="2899824"/>
              <a:ext cx="2901298" cy="29282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856D444B-256C-4636-A20C-3011ABFA6CF6}"/>
                </a:ext>
              </a:extLst>
            </p:cNvPr>
            <p:cNvSpPr txBox="1"/>
            <p:nvPr/>
          </p:nvSpPr>
          <p:spPr>
            <a:xfrm>
              <a:off x="8363402" y="4215362"/>
              <a:ext cx="2363207" cy="914401"/>
            </a:xfrm>
            <a:prstGeom prst="rect">
              <a:avLst/>
            </a:prstGeom>
            <a:grpFill/>
          </p:spPr>
          <p:txBody>
            <a:bodyPr wrap="square" lIns="0" tIns="0" rIns="0" bIns="0" rtlCol="0">
              <a:noAutofit/>
            </a:bodyPr>
            <a:lstStyle/>
            <a:p>
              <a:pPr algn="ctr"/>
              <a:r>
                <a:rPr lang="en-AU" dirty="0">
                  <a:solidFill>
                    <a:srgbClr val="002664"/>
                  </a:solidFill>
                  <a:latin typeface="Arial" panose="020B0604020202020204" pitchFamily="34" charset="0"/>
                  <a:cs typeface="Arial" panose="020B0604020202020204" pitchFamily="34" charset="0"/>
                </a:rPr>
                <a:t>What changes can we make as a school in light of this research?</a:t>
              </a:r>
            </a:p>
          </p:txBody>
        </p:sp>
      </p:grpSp>
      <p:pic>
        <p:nvPicPr>
          <p:cNvPr id="19" name="Graphic 14" descr="Schoolhouse outline">
            <a:extLst>
              <a:ext uri="{FF2B5EF4-FFF2-40B4-BE49-F238E27FC236}">
                <a16:creationId xmlns:a16="http://schemas.microsoft.com/office/drawing/2014/main" id="{23B8381A-C748-4D57-B405-DC4B7195B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7352" y="3005698"/>
            <a:ext cx="914400" cy="914400"/>
          </a:xfrm>
          <a:prstGeom prst="rect">
            <a:avLst/>
          </a:prstGeom>
        </p:spPr>
      </p:pic>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latin typeface="Arial" panose="020B0604020202020204" pitchFamily="34" charset="0"/>
                <a:cs typeface="Arial" panose="020B0604020202020204" pitchFamily="34" charset="0"/>
              </a:rPr>
              <a:p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660082"/>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Research-toolkit-CR-template final 2.potx" id="{DC111BC7-5464-4253-BF14-EC126C242BB2}" vid="{A8B112F6-C005-4254-9E9E-EE822276D3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ED0BFCDC106F42AFD7303E64311402" ma:contentTypeVersion="15" ma:contentTypeDescription="Create a new document." ma:contentTypeScope="" ma:versionID="0f42018c1ad41fd0288a38c8e37e03c1">
  <xsd:schema xmlns:xsd="http://www.w3.org/2001/XMLSchema" xmlns:xs="http://www.w3.org/2001/XMLSchema" xmlns:p="http://schemas.microsoft.com/office/2006/metadata/properties" xmlns:ns2="a8441e0c-3836-4147-9f50-85b650ca543e" xmlns:ns3="b60a03c9-a4d9-4451-8a0f-0c770f8935a2" targetNamespace="http://schemas.microsoft.com/office/2006/metadata/properties" ma:root="true" ma:fieldsID="80b95e227d46ec41897963b911f77674" ns2:_="" ns3:_="">
    <xsd:import namespace="a8441e0c-3836-4147-9f50-85b650ca543e"/>
    <xsd:import namespace="b60a03c9-a4d9-4451-8a0f-0c770f8935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441e0c-3836-4147-9f50-85b650ca54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8c4ecc-99a6-4e6d-a5ad-a451159284a5}" ma:internalName="TaxCatchAll" ma:showField="CatchAllData" ma:web="a8441e0c-3836-4147-9f50-85b650ca543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0a03c9-a4d9-4451-8a0f-0c770f8935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8441e0c-3836-4147-9f50-85b650ca543e">
      <UserInfo>
        <DisplayName/>
        <AccountId xsi:nil="true"/>
        <AccountType/>
      </UserInfo>
    </SharedWithUsers>
    <TaxCatchAll xmlns="a8441e0c-3836-4147-9f50-85b650ca543e" xsi:nil="true"/>
    <lcf76f155ced4ddcb4097134ff3c332f xmlns="b60a03c9-a4d9-4451-8a0f-0c770f8935a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7C793E-23F1-41E8-9428-2EE03402C1AD}">
  <ds:schemaRefs>
    <ds:schemaRef ds:uri="http://schemas.microsoft.com/sharepoint/v3/contenttype/forms"/>
  </ds:schemaRefs>
</ds:datastoreItem>
</file>

<file path=customXml/itemProps2.xml><?xml version="1.0" encoding="utf-8"?>
<ds:datastoreItem xmlns:ds="http://schemas.openxmlformats.org/officeDocument/2006/customXml" ds:itemID="{BC4072E8-A863-4DDA-AE34-4E96F7DF1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441e0c-3836-4147-9f50-85b650ca543e"/>
    <ds:schemaRef ds:uri="b60a03c9-a4d9-4451-8a0f-0c770f893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088CDE-1CC2-4957-ACC1-2D9865E24CCC}">
  <ds:schemaRefs>
    <ds:schemaRef ds:uri="http://schemas.microsoft.com/office/2006/documentManagement/types"/>
    <ds:schemaRef ds:uri="http://www.w3.org/XML/1998/namespace"/>
    <ds:schemaRef ds:uri="436c3689-eb3a-4009-8685-6396a21abf0c"/>
    <ds:schemaRef ds:uri="http://purl.org/dc/dcmitype/"/>
    <ds:schemaRef ds:uri="http://schemas.microsoft.com/office/infopath/2007/PartnerControls"/>
    <ds:schemaRef ds:uri="c8e2d0b5-04b6-42d6-a75d-42bfd1c2b6a8"/>
    <ds:schemaRef ds:uri="http://purl.org/dc/terms/"/>
    <ds:schemaRef ds:uri="http://schemas.microsoft.com/office/2006/metadata/properties"/>
    <ds:schemaRef ds:uri="http://purl.org/dc/elements/1.1/"/>
    <ds:schemaRef ds:uri="http://schemas.openxmlformats.org/package/2006/metadata/core-properties"/>
    <ds:schemaRef ds:uri="60129b06-f64b-40a8-96e2-c5b2f86112b1"/>
    <ds:schemaRef ds:uri="a8441e0c-3836-4147-9f50-85b650ca543e"/>
    <ds:schemaRef ds:uri="b60a03c9-a4d9-4451-8a0f-0c770f8935a2"/>
  </ds:schemaRefs>
</ds:datastoreItem>
</file>

<file path=docProps/app.xml><?xml version="1.0" encoding="utf-8"?>
<Properties xmlns="http://schemas.openxmlformats.org/officeDocument/2006/extended-properties" xmlns:vt="http://schemas.openxmlformats.org/officeDocument/2006/docPropsVTypes">
  <Template>Mulligan &amp; Mitchelmore</Template>
  <TotalTime>29</TotalTime>
  <Words>716</Words>
  <Application>Microsoft Macintosh PowerPoint</Application>
  <PresentationFormat>Widescreen</PresentationFormat>
  <Paragraphs>68</Paragraphs>
  <Slides>7</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Montserrat Medium</vt:lpstr>
      <vt:lpstr>Montserrat SemiBold</vt:lpstr>
      <vt:lpstr>Office Theme</vt:lpstr>
      <vt:lpstr>Numbers and algebra – Forming groups</vt:lpstr>
      <vt:lpstr>Acknowledgement of Country</vt:lpstr>
      <vt:lpstr>PowerPoint Presentation</vt:lpstr>
      <vt:lpstr>Research toolkit: Unpacking the evidence base</vt:lpstr>
      <vt:lpstr>Research toolkit: Unpacking the evidence base</vt:lpstr>
      <vt:lpstr>Research toolkit: Unpacking the evidence base</vt:lpstr>
      <vt:lpstr>Research toolkit: Unpacking the evidence base</vt:lpstr>
    </vt:vector>
  </TitlesOfParts>
  <Manager/>
  <Company>NSW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and algebra – Forming groups</dc:title>
  <dc:subject/>
  <dc:creator>NSW Department of Education</dc:creator>
  <cp:keywords/>
  <dc:description/>
  <cp:lastModifiedBy>David Boccalatte</cp:lastModifiedBy>
  <cp:revision>6</cp:revision>
  <cp:lastPrinted>2018-09-13T06:50:27Z</cp:lastPrinted>
  <dcterms:created xsi:type="dcterms:W3CDTF">2021-11-30T04:56:48Z</dcterms:created>
  <dcterms:modified xsi:type="dcterms:W3CDTF">2022-08-03T08:20:55Z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Order">
    <vt:r8>10000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