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25" r:id="rId5"/>
  </p:sldMasterIdLst>
  <p:notesMasterIdLst>
    <p:notesMasterId r:id="rId15"/>
  </p:notesMasterIdLst>
  <p:handoutMasterIdLst>
    <p:handoutMasterId r:id="rId16"/>
  </p:handoutMasterIdLst>
  <p:sldIdLst>
    <p:sldId id="293" r:id="rId6"/>
    <p:sldId id="328" r:id="rId7"/>
    <p:sldId id="326" r:id="rId8"/>
    <p:sldId id="330" r:id="rId9"/>
    <p:sldId id="321" r:id="rId10"/>
    <p:sldId id="322" r:id="rId11"/>
    <p:sldId id="337" r:id="rId12"/>
    <p:sldId id="323" r:id="rId13"/>
    <p:sldId id="338" r:id="rId14"/>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93"/>
            <p14:sldId id="328"/>
            <p14:sldId id="326"/>
            <p14:sldId id="330"/>
            <p14:sldId id="321"/>
            <p14:sldId id="322"/>
            <p14:sldId id="337"/>
            <p14:sldId id="323"/>
            <p14:sldId id="338"/>
          </p14:sldIdLst>
        </p14:section>
        <p14:section name="Thinking routines" id="{1954142D-F9C7-461C-80D1-644C8EBC82D9}">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E0037"/>
    <a:srgbClr val="6CACE4"/>
    <a:srgbClr val="407EC9"/>
    <a:srgbClr val="385E9D"/>
    <a:srgbClr val="000000"/>
    <a:srgbClr val="D70C3D"/>
    <a:srgbClr val="19233E"/>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7D89C-63C2-1103-5C95-4E9DFD798B54}" v="12" dt="2021-12-10T02:37:48.112"/>
    <p1510:client id="{E56C872F-6FE8-4869-8D82-A0C2390AE87D}" v="8" dt="2021-11-28T04:35:15.90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42"/>
        <p:guide orient="horz" pos="3294"/>
        <p:guide orient="horz" pos="2228"/>
        <p:guide orient="horz" pos="2614"/>
        <p:guide pos="3812"/>
        <p:guide orient="horz" pos="1570"/>
        <p:guide orient="horz" pos="1616"/>
        <p:guide pos="1300"/>
        <p:guide pos="3407"/>
        <p:guide pos="236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ster Carmeli" userId="S::easter.carmeli@det.nsw.edu.au::ba8d3078-1e0c-486b-a8bb-489542d2f92d" providerId="AD" clId="Web-{E56C872F-6FE8-4869-8D82-A0C2390AE87D}"/>
    <pc:docChg chg="modSld">
      <pc:chgData name="Easter Carmeli" userId="S::easter.carmeli@det.nsw.edu.au::ba8d3078-1e0c-486b-a8bb-489542d2f92d" providerId="AD" clId="Web-{E56C872F-6FE8-4869-8D82-A0C2390AE87D}" dt="2021-11-28T04:35:15.904" v="7" actId="20577"/>
      <pc:docMkLst>
        <pc:docMk/>
      </pc:docMkLst>
      <pc:sldChg chg="modSp">
        <pc:chgData name="Easter Carmeli" userId="S::easter.carmeli@det.nsw.edu.au::ba8d3078-1e0c-486b-a8bb-489542d2f92d" providerId="AD" clId="Web-{E56C872F-6FE8-4869-8D82-A0C2390AE87D}" dt="2021-11-28T04:35:15.904" v="7" actId="20577"/>
        <pc:sldMkLst>
          <pc:docMk/>
          <pc:sldMk cId="874185483" sldId="321"/>
        </pc:sldMkLst>
        <pc:spChg chg="mod">
          <ac:chgData name="Easter Carmeli" userId="S::easter.carmeli@det.nsw.edu.au::ba8d3078-1e0c-486b-a8bb-489542d2f92d" providerId="AD" clId="Web-{E56C872F-6FE8-4869-8D82-A0C2390AE87D}" dt="2021-11-28T04:35:15.904" v="7" actId="20577"/>
          <ac:spMkLst>
            <pc:docMk/>
            <pc:sldMk cId="874185483" sldId="321"/>
            <ac:spMk id="24" creationId="{5139CCF8-EDB7-4A2C-B446-8BC7993E5A66}"/>
          </ac:spMkLst>
        </pc:spChg>
      </pc:sldChg>
    </pc:docChg>
  </pc:docChgLst>
  <pc:docChgLst>
    <pc:chgData name="Jill Andrew" userId="S::jill.andrew@det.nsw.edu.au::88fc9fc9-5cc0-47e2-a305-89fae92bedbc" providerId="AD" clId="Web-{00D7D89C-63C2-1103-5C95-4E9DFD798B54}"/>
    <pc:docChg chg="addSld modSld addMainMaster modSection">
      <pc:chgData name="Jill Andrew" userId="S::jill.andrew@det.nsw.edu.au::88fc9fc9-5cc0-47e2-a305-89fae92bedbc" providerId="AD" clId="Web-{00D7D89C-63C2-1103-5C95-4E9DFD798B54}" dt="2021-12-10T02:37:48.112" v="9" actId="1076"/>
      <pc:docMkLst>
        <pc:docMk/>
      </pc:docMkLst>
      <pc:sldChg chg="modSp">
        <pc:chgData name="Jill Andrew" userId="S::jill.andrew@det.nsw.edu.au::88fc9fc9-5cc0-47e2-a305-89fae92bedbc" providerId="AD" clId="Web-{00D7D89C-63C2-1103-5C95-4E9DFD798B54}" dt="2021-12-10T02:36:31.407" v="4" actId="20577"/>
        <pc:sldMkLst>
          <pc:docMk/>
          <pc:sldMk cId="206644145" sldId="293"/>
        </pc:sldMkLst>
        <pc:spChg chg="mod">
          <ac:chgData name="Jill Andrew" userId="S::jill.andrew@det.nsw.edu.au::88fc9fc9-5cc0-47e2-a305-89fae92bedbc" providerId="AD" clId="Web-{00D7D89C-63C2-1103-5C95-4E9DFD798B54}" dt="2021-12-10T02:36:31.407" v="4" actId="20577"/>
          <ac:spMkLst>
            <pc:docMk/>
            <pc:sldMk cId="206644145" sldId="293"/>
            <ac:spMk id="3" creationId="{506A8251-DAA4-4063-BEA4-42181C82D911}"/>
          </ac:spMkLst>
        </pc:spChg>
      </pc:sldChg>
      <pc:sldChg chg="addSp delSp modSp add">
        <pc:chgData name="Jill Andrew" userId="S::jill.andrew@det.nsw.edu.au::88fc9fc9-5cc0-47e2-a305-89fae92bedbc" providerId="AD" clId="Web-{00D7D89C-63C2-1103-5C95-4E9DFD798B54}" dt="2021-12-10T02:37:48.112" v="9" actId="1076"/>
        <pc:sldMkLst>
          <pc:docMk/>
          <pc:sldMk cId="3840259446" sldId="338"/>
        </pc:sldMkLst>
        <pc:spChg chg="mod">
          <ac:chgData name="Jill Andrew" userId="S::jill.andrew@det.nsw.edu.au::88fc9fc9-5cc0-47e2-a305-89fae92bedbc" providerId="AD" clId="Web-{00D7D89C-63C2-1103-5C95-4E9DFD798B54}" dt="2021-12-10T02:37:27.533" v="6" actId="20577"/>
          <ac:spMkLst>
            <pc:docMk/>
            <pc:sldMk cId="3840259446" sldId="338"/>
            <ac:spMk id="2" creationId="{D8142ECA-0E32-4FFF-80EA-E1C712BDB85E}"/>
          </ac:spMkLst>
        </pc:spChg>
        <pc:picChg chg="add mod">
          <ac:chgData name="Jill Andrew" userId="S::jill.andrew@det.nsw.edu.au::88fc9fc9-5cc0-47e2-a305-89fae92bedbc" providerId="AD" clId="Web-{00D7D89C-63C2-1103-5C95-4E9DFD798B54}" dt="2021-12-10T02:37:48.112" v="9" actId="1076"/>
          <ac:picMkLst>
            <pc:docMk/>
            <pc:sldMk cId="3840259446" sldId="338"/>
            <ac:picMk id="6" creationId="{619A8D28-14B4-4E44-A69E-6E3ABCD681E2}"/>
          </ac:picMkLst>
        </pc:picChg>
        <pc:picChg chg="del">
          <ac:chgData name="Jill Andrew" userId="S::jill.andrew@det.nsw.edu.au::88fc9fc9-5cc0-47e2-a305-89fae92bedbc" providerId="AD" clId="Web-{00D7D89C-63C2-1103-5C95-4E9DFD798B54}" dt="2021-12-10T02:37:29.002" v="7"/>
          <ac:picMkLst>
            <pc:docMk/>
            <pc:sldMk cId="3840259446" sldId="338"/>
            <ac:picMk id="7" creationId="{64006434-9D88-4A42-8C02-02A07B12DE58}"/>
          </ac:picMkLst>
        </pc:picChg>
      </pc:sldChg>
      <pc:sldMasterChg chg="add addSldLayout">
        <pc:chgData name="Jill Andrew" userId="S::jill.andrew@det.nsw.edu.au::88fc9fc9-5cc0-47e2-a305-89fae92bedbc" providerId="AD" clId="Web-{00D7D89C-63C2-1103-5C95-4E9DFD798B54}" dt="2021-12-10T02:31:47.652" v="0"/>
        <pc:sldMasterMkLst>
          <pc:docMk/>
          <pc:sldMasterMk cId="2180352252" sldId="2147483725"/>
        </pc:sldMasterMkLst>
        <pc:sldLayoutChg chg="add">
          <pc:chgData name="Jill Andrew" userId="S::jill.andrew@det.nsw.edu.au::88fc9fc9-5cc0-47e2-a305-89fae92bedbc" providerId="AD" clId="Web-{00D7D89C-63C2-1103-5C95-4E9DFD798B54}" dt="2021-12-10T02:31:47.652" v="0"/>
          <pc:sldLayoutMkLst>
            <pc:docMk/>
            <pc:sldMasterMk cId="2180352252" sldId="2147483725"/>
            <pc:sldLayoutMk cId="1212126812" sldId="2147483726"/>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2772330496" sldId="2147483727"/>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1385933019" sldId="2147483728"/>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3411914056" sldId="2147483729"/>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2805527883" sldId="2147483730"/>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1081444000" sldId="2147483731"/>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3853234102" sldId="2147483732"/>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268207259" sldId="2147483733"/>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2766815072" sldId="2147483734"/>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4102682973" sldId="2147483735"/>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2156805704" sldId="2147483736"/>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2334971249" sldId="2147483737"/>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3405221408" sldId="2147483738"/>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972117627" sldId="2147483739"/>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4219724567" sldId="2147483740"/>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1279288669" sldId="2147483741"/>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1214571071" sldId="2147483742"/>
          </pc:sldLayoutMkLst>
        </pc:sldLayoutChg>
        <pc:sldLayoutChg chg="add">
          <pc:chgData name="Jill Andrew" userId="S::jill.andrew@det.nsw.edu.au::88fc9fc9-5cc0-47e2-a305-89fae92bedbc" providerId="AD" clId="Web-{00D7D89C-63C2-1103-5C95-4E9DFD798B54}" dt="2021-12-10T02:31:47.652" v="0"/>
          <pc:sldLayoutMkLst>
            <pc:docMk/>
            <pc:sldMasterMk cId="2180352252" sldId="2147483725"/>
            <pc:sldLayoutMk cId="2686940925" sldId="214748374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12/9/2021</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9/12/2021</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p.edu/read/9822/chapter/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add:</a:t>
            </a:r>
          </a:p>
          <a:p>
            <a:r>
              <a:rPr lang="en-AU"/>
              <a:t> - Name of focus area</a:t>
            </a:r>
          </a:p>
          <a:p>
            <a:endParaRPr lang="en-AU"/>
          </a:p>
          <a:p>
            <a:pPr marL="0" marR="0" lvl="0" indent="0" algn="l" defTabSz="914347" rtl="0" eaLnBrk="1" fontAlgn="auto" latinLnBrk="0" hangingPunct="1">
              <a:lnSpc>
                <a:spcPct val="100000"/>
              </a:lnSpc>
              <a:spcBef>
                <a:spcPts val="0"/>
              </a:spcBef>
              <a:spcAft>
                <a:spcPts val="0"/>
              </a:spcAft>
              <a:buClrTx/>
              <a:buSzTx/>
              <a:buFontTx/>
              <a:buNone/>
              <a:tabLst/>
              <a:defRPr/>
            </a:pPr>
            <a:r>
              <a:rPr lang="en-AU"/>
              <a:t>This slide deck supports professional learning with ____</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24465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add:</a:t>
            </a:r>
          </a:p>
          <a:p>
            <a:pPr marL="171450" indent="-171450">
              <a:buFontTx/>
              <a:buChar char="-"/>
            </a:pPr>
            <a:r>
              <a:rPr lang="en-AU"/>
              <a:t>Image</a:t>
            </a:r>
          </a:p>
          <a:p>
            <a:pPr marL="171450" indent="-171450">
              <a:buFontTx/>
              <a:buChar char="-"/>
            </a:pPr>
            <a:r>
              <a:rPr lang="en-AU"/>
              <a:t>Title of image and artist</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81534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a:t>Professional learning opportunity: present quote to staff as an engaging ‘hook’ for consideration or conversation.</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a:p>
          <a:p>
            <a:pPr marL="0" marR="0" lvl="0" indent="0" algn="l" defTabSz="914347" rtl="0" eaLnBrk="1" fontAlgn="auto" latinLnBrk="0" hangingPunct="1">
              <a:lnSpc>
                <a:spcPct val="100000"/>
              </a:lnSpc>
              <a:spcBef>
                <a:spcPts val="0"/>
              </a:spcBef>
              <a:spcAft>
                <a:spcPts val="0"/>
              </a:spcAft>
              <a:buClrTx/>
              <a:buSzTx/>
              <a:buFontTx/>
              <a:buNone/>
              <a:tabLst/>
              <a:defRPr/>
            </a:pPr>
            <a:r>
              <a:rPr lang="en-AU"/>
              <a:t>Link to article: </a:t>
            </a:r>
            <a:r>
              <a:rPr lang="en-AU" sz="1200" b="0" i="0" u="sng" strike="noStrike" kern="1200">
                <a:solidFill>
                  <a:schemeClr val="tx1"/>
                </a:solidFill>
                <a:effectLst/>
                <a:latin typeface="+mn-lt"/>
                <a:ea typeface="+mn-ea"/>
                <a:cs typeface="+mn-cs"/>
                <a:hlinkClick r:id="rId3"/>
              </a:rPr>
              <a:t>National Research Council (2001) Adding it up: Helping children learn mathematics</a:t>
            </a:r>
            <a:r>
              <a:rPr lang="en-AU" sz="1200" b="0" i="0" kern="1200">
                <a:solidFill>
                  <a:schemeClr val="tx1"/>
                </a:solidFill>
                <a:effectLst/>
                <a:latin typeface="+mn-lt"/>
                <a:ea typeface="+mn-ea"/>
                <a:cs typeface="+mn-cs"/>
              </a:rPr>
              <a:t> </a:t>
            </a:r>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02066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a:t>This text-based protocol is a way to engage teachers to think creatively and critically with the research.</a:t>
            </a:r>
            <a:r>
              <a:rPr lang="en-US"/>
              <a:t>​​</a:t>
            </a:r>
          </a:p>
          <a:p>
            <a:pPr rtl="0" fontAlgn="base"/>
            <a:r>
              <a:rPr lang="en-AU"/>
              <a:t>​</a:t>
            </a:r>
            <a:r>
              <a:rPr lang="en-US"/>
              <a:t>​</a:t>
            </a:r>
          </a:p>
          <a:p>
            <a:pPr rtl="0" fontAlgn="base"/>
            <a:r>
              <a:rPr lang="en-AU"/>
              <a:t>Professional learning opportunity: Leaders can use this text-based protocol to unpack the research. All instructions are provided on the slide.</a:t>
            </a:r>
          </a:p>
          <a:p>
            <a:endParaRPr lang="en-AU"/>
          </a:p>
          <a:p>
            <a:r>
              <a:rPr lang="en-AU"/>
              <a:t>Suggestion: split into groups of six. </a:t>
            </a:r>
          </a:p>
          <a:p>
            <a:r>
              <a:rPr lang="en-AU"/>
              <a:t>Section 1: conceptual understanding</a:t>
            </a:r>
          </a:p>
          <a:p>
            <a:r>
              <a:rPr lang="en-AU"/>
              <a:t>Section 2: Procedural fluency</a:t>
            </a:r>
          </a:p>
          <a:p>
            <a:r>
              <a:rPr lang="en-AU"/>
              <a:t>Section 3: Strategic competence</a:t>
            </a:r>
          </a:p>
          <a:p>
            <a:r>
              <a:rPr lang="en-AU"/>
              <a:t>Section 4: Adaptive reasoning</a:t>
            </a:r>
          </a:p>
          <a:p>
            <a:r>
              <a:rPr lang="en-AU"/>
              <a:t>Section 5: Productive disposition</a:t>
            </a:r>
          </a:p>
          <a:p>
            <a:r>
              <a:rPr lang="en-AU"/>
              <a:t>Section 6: Properties of mathematical proficiency p 133-135</a:t>
            </a: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84369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add:</a:t>
            </a:r>
          </a:p>
          <a:p>
            <a:pPr marL="171450" indent="-171450">
              <a:buFontTx/>
              <a:buChar char="-"/>
            </a:pPr>
            <a:r>
              <a:rPr lang="en-AU"/>
              <a:t>Name of content area</a:t>
            </a:r>
          </a:p>
          <a:p>
            <a:pPr marL="171450" indent="-171450">
              <a:buFontTx/>
              <a:buChar char="-"/>
            </a:pPr>
            <a:r>
              <a:rPr lang="en-AU"/>
              <a:t>3 discussion questions</a:t>
            </a:r>
          </a:p>
          <a:p>
            <a:pPr marL="171450" indent="-171450">
              <a:buFontTx/>
              <a:buChar char="-"/>
            </a:pPr>
            <a:endParaRPr lang="en-AU"/>
          </a:p>
          <a:p>
            <a:pPr marL="0" indent="0">
              <a:buFontTx/>
              <a:buNone/>
            </a:pPr>
            <a:r>
              <a:rPr lang="en-AU" sz="1200" b="0" i="0" kern="1200">
                <a:solidFill>
                  <a:schemeClr val="tx1"/>
                </a:solidFill>
                <a:effectLst/>
                <a:latin typeface="+mn-lt"/>
                <a:ea typeface="+mn-ea"/>
                <a:cs typeface="+mn-cs"/>
              </a:rPr>
              <a:t>These questions can be used to prompt reflection and discussion.</a:t>
            </a:r>
            <a:endParaRPr lang="en-AU"/>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78528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Optional slide to review content</a:t>
            </a:r>
            <a:r>
              <a:rPr lang="en-US" sz="1200" b="0" i="0" u="none" strike="noStrike" kern="1200">
                <a:solidFill>
                  <a:schemeClr val="tx1"/>
                </a:solidFill>
                <a:effectLst/>
                <a:latin typeface="+mn-lt"/>
                <a:ea typeface="+mn-ea"/>
                <a:cs typeface="+mn-cs"/>
              </a:rPr>
              <a:t>. This slide is currently hidden. Leaders can choose to use this slide as a summary. However, using the text-based protocol to unpack will provide more opportunities for engagement and deep understanding.​</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unhide: right click on the slide overview in the left-hand panel and select ‘Hide Slide’.</a:t>
            </a:r>
            <a:endParaRPr lang="en-US" sz="1200" b="0" i="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18048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Optional slide to review content</a:t>
            </a:r>
            <a:r>
              <a:rPr lang="en-US" sz="1200" b="0" i="0" u="none" strike="noStrike" kern="1200">
                <a:solidFill>
                  <a:schemeClr val="tx1"/>
                </a:solidFill>
                <a:effectLst/>
                <a:latin typeface="+mn-lt"/>
                <a:ea typeface="+mn-ea"/>
                <a:cs typeface="+mn-cs"/>
              </a:rPr>
              <a:t>. This slide is currently hidden. Leaders can choose to use this slide as a summary. However, using the text-based protocol to unpack will provide more opportunities for engagement and deep understanding.​</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unhide: right click on the slide overview in the left-hand panel and select ‘Hide Slide’.</a:t>
            </a:r>
            <a:endParaRPr lang="en-US" sz="1200" b="0" i="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64761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600"/>
              </a:spcAft>
              <a:buFont typeface="Arial"/>
              <a:buChar char="•"/>
            </a:pPr>
            <a:r>
              <a:rPr lang="en-AU"/>
              <a:t>*ideas for implementation in the classroom and changes to practice</a:t>
            </a:r>
            <a:endParaRPr lang="en-US"/>
          </a:p>
          <a:p>
            <a:pPr marL="171450" indent="-171450">
              <a:lnSpc>
                <a:spcPct val="150000"/>
              </a:lnSpc>
              <a:spcAft>
                <a:spcPts val="600"/>
              </a:spcAft>
              <a:buFont typeface="Arial"/>
              <a:buChar char="•"/>
            </a:pPr>
            <a:r>
              <a:rPr lang="en-AU"/>
              <a:t>*Other recommendations? </a:t>
            </a:r>
          </a:p>
          <a:p>
            <a:pPr marL="171450" indent="-171450">
              <a:lnSpc>
                <a:spcPct val="150000"/>
              </a:lnSpc>
              <a:spcAft>
                <a:spcPts val="600"/>
              </a:spcAft>
              <a:buFont typeface="Arial"/>
              <a:buChar char="•"/>
            </a:pPr>
            <a:endParaRPr lang="en-AU"/>
          </a:p>
          <a:p>
            <a:pPr marL="0" indent="0">
              <a:lnSpc>
                <a:spcPct val="150000"/>
              </a:lnSpc>
              <a:spcAft>
                <a:spcPts val="600"/>
              </a:spcAft>
              <a:buFont typeface="Arial"/>
              <a:buNone/>
            </a:pPr>
            <a:r>
              <a:rPr lang="en-AU" sz="1200" b="0" i="0" kern="1200">
                <a:solidFill>
                  <a:schemeClr val="tx1"/>
                </a:solidFill>
                <a:effectLst/>
                <a:latin typeface="+mn-lt"/>
                <a:ea typeface="+mn-ea"/>
                <a:cs typeface="+mn-cs"/>
              </a:rPr>
              <a:t>This slide reiterates the importance of taking what has been learnt and putting it into action into the classroom to improve student learning as part of High Impact Professional Learning (HIPL). All 'Unpacking the evidence base' PowerPoint slide decks have these three slides.</a:t>
            </a:r>
            <a:endParaRPr lang="en-AU"/>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1611640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04" r:id="rId1"/>
    <p:sldLayoutId id="2147483718" r:id="rId2"/>
    <p:sldLayoutId id="2147483714" r:id="rId3"/>
    <p:sldLayoutId id="2147483705" r:id="rId4"/>
    <p:sldLayoutId id="2147483706" r:id="rId5"/>
    <p:sldLayoutId id="2147483721" r:id="rId6"/>
    <p:sldLayoutId id="2147483724" r:id="rId7"/>
    <p:sldLayoutId id="2147483719" r:id="rId8"/>
    <p:sldLayoutId id="2147483675" r:id="rId9"/>
    <p:sldLayoutId id="2147483689" r:id="rId10"/>
    <p:sldLayoutId id="2147483717" r:id="rId11"/>
    <p:sldLayoutId id="2147483695" r:id="rId12"/>
    <p:sldLayoutId id="2147483711" r:id="rId13"/>
    <p:sldLayoutId id="2147483720" r:id="rId14"/>
    <p:sldLayoutId id="2147483698" r:id="rId15"/>
    <p:sldLayoutId id="2147483687" r:id="rId16"/>
    <p:sldLayoutId id="2147483699" r:id="rId17"/>
    <p:sldLayoutId id="214748372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https://www.nap.edu/read/9822/chapter/6" TargetMode="Externa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rms.office.com/r/c7QmKcctc0"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CA70-963E-4EE0-8AF7-8F32BEF3E1DC}"/>
              </a:ext>
            </a:extLst>
          </p:cNvPr>
          <p:cNvSpPr>
            <a:spLocks noGrp="1"/>
          </p:cNvSpPr>
          <p:nvPr>
            <p:ph type="title"/>
          </p:nvPr>
        </p:nvSpPr>
        <p:spPr>
          <a:xfrm>
            <a:off x="409292" y="1440257"/>
            <a:ext cx="5513043" cy="1107996"/>
          </a:xfrm>
        </p:spPr>
        <p:txBody>
          <a:bodyPr/>
          <a:lstStyle/>
          <a:p>
            <a:r>
              <a:rPr lang="en-AU">
                <a:latin typeface="Arial" panose="020B0604020202020204" pitchFamily="34" charset="0"/>
                <a:cs typeface="Arial" panose="020B0604020202020204" pitchFamily="34" charset="0"/>
              </a:rPr>
              <a:t>Mathematics pedagogy and practice</a:t>
            </a:r>
          </a:p>
        </p:txBody>
      </p:sp>
      <p:sp>
        <p:nvSpPr>
          <p:cNvPr id="3" name="Text Placeholder 2">
            <a:extLst>
              <a:ext uri="{FF2B5EF4-FFF2-40B4-BE49-F238E27FC236}">
                <a16:creationId xmlns:a16="http://schemas.microsoft.com/office/drawing/2014/main" id="{506A8251-DAA4-4063-BEA4-42181C82D911}"/>
              </a:ext>
            </a:extLst>
          </p:cNvPr>
          <p:cNvSpPr>
            <a:spLocks noGrp="1"/>
          </p:cNvSpPr>
          <p:nvPr>
            <p:ph type="body" sz="quarter" idx="15"/>
          </p:nvPr>
        </p:nvSpPr>
        <p:spPr/>
        <p:txBody>
          <a:bodyPr vert="horz" wrap="square" lIns="0" tIns="45720" rIns="91440" bIns="45720" rtlCol="0" anchor="t">
            <a:noAutofit/>
          </a:bodyPr>
          <a:lstStyle/>
          <a:p>
            <a:r>
              <a:rPr lang="en-AU">
                <a:latin typeface="Arial" panose="020B0604020202020204" pitchFamily="34" charset="0"/>
                <a:cs typeface="Arial" panose="020B0604020202020204" pitchFamily="34" charset="0"/>
              </a:rPr>
              <a:t>Research toolkit: Unpacking the evidence base</a:t>
            </a:r>
          </a:p>
          <a:p>
            <a:r>
              <a:rPr lang="en-AU">
                <a:solidFill>
                  <a:schemeClr val="tx1"/>
                </a:solidFill>
                <a:latin typeface="Arial"/>
                <a:cs typeface="Arial"/>
              </a:rPr>
              <a:t>Adding it up: Helping children learn mathematics</a:t>
            </a:r>
            <a:r>
              <a:rPr lang="en-AU">
                <a:latin typeface="Montserrat SemiBold"/>
                <a:cs typeface="Arial"/>
              </a:rPr>
              <a:t> </a:t>
            </a:r>
            <a:endParaRPr lang="en-AU">
              <a:cs typeface="Arial"/>
            </a:endParaRPr>
          </a:p>
        </p:txBody>
      </p:sp>
    </p:spTree>
    <p:extLst>
      <p:ext uri="{BB962C8B-B14F-4D97-AF65-F5344CB8AC3E}">
        <p14:creationId xmlns:p14="http://schemas.microsoft.com/office/powerpoint/2010/main" val="2066441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DC99B-451D-467B-82B1-67E9BC9B139D}"/>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Acknowledgement of Country</a:t>
            </a:r>
          </a:p>
        </p:txBody>
      </p:sp>
      <p:sp>
        <p:nvSpPr>
          <p:cNvPr id="3" name="Text Placeholder 2">
            <a:extLst>
              <a:ext uri="{FF2B5EF4-FFF2-40B4-BE49-F238E27FC236}">
                <a16:creationId xmlns:a16="http://schemas.microsoft.com/office/drawing/2014/main" id="{23B4B13D-660B-47A9-B5DA-8D17391C2A5E}"/>
              </a:ext>
            </a:extLst>
          </p:cNvPr>
          <p:cNvSpPr>
            <a:spLocks noGrp="1"/>
          </p:cNvSpPr>
          <p:nvPr>
            <p:ph type="body" sz="quarter" idx="16"/>
          </p:nvPr>
        </p:nvSpPr>
        <p:spPr>
          <a:xfrm>
            <a:off x="684625" y="2610347"/>
            <a:ext cx="5392737" cy="3839665"/>
          </a:xfrm>
        </p:spPr>
        <p:txBody>
          <a:bodyPr/>
          <a:lstStyle/>
          <a:p>
            <a:pPr marL="0" indent="0" defTabSz="457173">
              <a:lnSpc>
                <a:spcPct val="100000"/>
              </a:lnSpc>
              <a:spcAft>
                <a:spcPts val="0"/>
              </a:spcAft>
              <a:buNone/>
            </a:pPr>
            <a:r>
              <a:rPr lang="en-AU" sz="2400">
                <a:solidFill>
                  <a:schemeClr val="tx1"/>
                </a:solidFill>
                <a:latin typeface="Arial" panose="020B0604020202020204" pitchFamily="34" charset="0"/>
                <a:cs typeface="Arial" panose="020B0604020202020204" pitchFamily="34" charset="0"/>
              </a:rPr>
              <a:t>I would like to pay my respect and acknowledge the Traditional Custodians of the land on which we gather. I pay respect to Elders past and present and extend that respect to other Aboriginal people here today.</a:t>
            </a:r>
          </a:p>
          <a:p>
            <a:pPr marL="0" indent="0">
              <a:buNone/>
            </a:pPr>
            <a:endParaRPr lang="en-AU">
              <a:latin typeface="Arial" panose="020B0604020202020204" pitchFamily="34" charset="0"/>
              <a:cs typeface="Arial" panose="020B0604020202020204" pitchFamily="34" charset="0"/>
            </a:endParaRPr>
          </a:p>
        </p:txBody>
      </p:sp>
      <p:sp>
        <p:nvSpPr>
          <p:cNvPr id="2" name="Picture Placeholder 1">
            <a:extLst>
              <a:ext uri="{FF2B5EF4-FFF2-40B4-BE49-F238E27FC236}">
                <a16:creationId xmlns:a16="http://schemas.microsoft.com/office/drawing/2014/main" id="{B2F22B5A-BF79-40AC-857B-8BEA3D0F737F}"/>
              </a:ext>
            </a:extLst>
          </p:cNvPr>
          <p:cNvSpPr>
            <a:spLocks noGrp="1"/>
          </p:cNvSpPr>
          <p:nvPr>
            <p:ph type="pic" sz="quarter" idx="17"/>
          </p:nvPr>
        </p:nvSpPr>
        <p:spPr>
          <a:xfrm>
            <a:off x="7676708" y="2176698"/>
            <a:ext cx="3442069" cy="3839665"/>
          </a:xfrm>
        </p:spPr>
      </p:sp>
      <p:sp>
        <p:nvSpPr>
          <p:cNvPr id="7" name="TextBox 6">
            <a:extLst>
              <a:ext uri="{FF2B5EF4-FFF2-40B4-BE49-F238E27FC236}">
                <a16:creationId xmlns:a16="http://schemas.microsoft.com/office/drawing/2014/main" id="{B60E2C77-3E65-47A8-8F6F-30D6C26CED17}"/>
              </a:ext>
            </a:extLst>
          </p:cNvPr>
          <p:cNvSpPr txBox="1"/>
          <p:nvPr/>
        </p:nvSpPr>
        <p:spPr>
          <a:xfrm>
            <a:off x="7676708" y="6177743"/>
            <a:ext cx="2852305" cy="410105"/>
          </a:xfrm>
          <a:prstGeom prst="rect">
            <a:avLst/>
          </a:prstGeom>
          <a:noFill/>
        </p:spPr>
        <p:txBody>
          <a:bodyPr wrap="square" lIns="0" tIns="0" rIns="0" bIns="0" rtlCol="0">
            <a:noAutofit/>
          </a:bodyPr>
          <a:lstStyle/>
          <a:p>
            <a:pPr algn="l"/>
            <a:r>
              <a:rPr lang="en-AU" sz="1200">
                <a:latin typeface="Arial" panose="020B0604020202020204" pitchFamily="34" charset="0"/>
                <a:cs typeface="Arial" panose="020B0604020202020204" pitchFamily="34" charset="0"/>
              </a:rPr>
              <a:t>‘Title’ by Artist</a:t>
            </a:r>
          </a:p>
        </p:txBody>
      </p:sp>
      <p:sp>
        <p:nvSpPr>
          <p:cNvPr id="8" name="Footer Placeholder 7">
            <a:extLst>
              <a:ext uri="{FF2B5EF4-FFF2-40B4-BE49-F238E27FC236}">
                <a16:creationId xmlns:a16="http://schemas.microsoft.com/office/drawing/2014/main" id="{C5755332-5AEA-4C3C-A414-AAE948BC4D5B}"/>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3427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2">
            <a:extLst>
              <a:ext uri="{FF2B5EF4-FFF2-40B4-BE49-F238E27FC236}">
                <a16:creationId xmlns:a16="http://schemas.microsoft.com/office/drawing/2014/main" id="{5BEA2935-7845-4485-A25E-93DE5F442679}"/>
              </a:ext>
            </a:extLst>
          </p:cNvPr>
          <p:cNvSpPr txBox="1">
            <a:spLocks/>
          </p:cNvSpPr>
          <p:nvPr/>
        </p:nvSpPr>
        <p:spPr>
          <a:xfrm>
            <a:off x="877823" y="841637"/>
            <a:ext cx="9797469"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AU">
                <a:latin typeface="Arial" panose="020B0604020202020204" pitchFamily="34" charset="0"/>
                <a:cs typeface="Arial" panose="020B0604020202020204" pitchFamily="34" charset="0"/>
              </a:rPr>
              <a:t>Research toolkit: Unpacking the evidence base</a:t>
            </a:r>
          </a:p>
        </p:txBody>
      </p:sp>
      <p:pic>
        <p:nvPicPr>
          <p:cNvPr id="13" name="Graphic 6" descr="Briefcase outline">
            <a:extLst>
              <a:ext uri="{FF2B5EF4-FFF2-40B4-BE49-F238E27FC236}">
                <a16:creationId xmlns:a16="http://schemas.microsoft.com/office/drawing/2014/main" id="{A1C351A4-19DE-4DD0-8BFC-F4F0DA5EE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8277E0C3-B286-4F98-83F4-D963F8C6997E}"/>
              </a:ext>
            </a:extLst>
          </p:cNvPr>
          <p:cNvSpPr>
            <a:spLocks noGrp="1"/>
          </p:cNvSpPr>
          <p:nvPr>
            <p:ph type="body" sz="quarter" idx="15"/>
          </p:nvPr>
        </p:nvSpPr>
        <p:spPr/>
        <p:txBody>
          <a:bodyPr/>
          <a:lstStyle/>
          <a:p>
            <a:r>
              <a:rPr lang="en-AU"/>
              <a:t>Mathematics pedagogy and practice</a:t>
            </a:r>
            <a:endParaRPr lang="en-AU">
              <a:latin typeface="Arial" panose="020B0604020202020204" pitchFamily="34" charset="0"/>
              <a:cs typeface="Arial" panose="020B0604020202020204" pitchFamily="34" charset="0"/>
            </a:endParaRPr>
          </a:p>
          <a:p>
            <a:endParaRPr lang="en-AU"/>
          </a:p>
        </p:txBody>
      </p:sp>
      <p:sp>
        <p:nvSpPr>
          <p:cNvPr id="7" name="Text Placeholder 6">
            <a:extLst>
              <a:ext uri="{FF2B5EF4-FFF2-40B4-BE49-F238E27FC236}">
                <a16:creationId xmlns:a16="http://schemas.microsoft.com/office/drawing/2014/main" id="{32A10BE2-D964-41E1-B0C4-F8AD296AF0F4}"/>
              </a:ext>
            </a:extLst>
          </p:cNvPr>
          <p:cNvSpPr>
            <a:spLocks noGrp="1"/>
          </p:cNvSpPr>
          <p:nvPr>
            <p:ph type="body" sz="quarter" idx="16"/>
          </p:nvPr>
        </p:nvSpPr>
        <p:spPr>
          <a:xfrm>
            <a:off x="530696" y="2172481"/>
            <a:ext cx="3738273" cy="3839665"/>
          </a:xfrm>
        </p:spPr>
        <p:txBody>
          <a:bodyPr/>
          <a:lstStyle/>
          <a:p>
            <a:r>
              <a:rPr lang="en-AU" u="sng">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National Research Council (2001) Adding it up: Helping children learn mathematics</a:t>
            </a:r>
            <a:r>
              <a:rPr lang="en-AU"/>
              <a:t> </a:t>
            </a:r>
            <a:endParaRPr lang="en-AU">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0874058A-5CF7-4951-9FE3-5E9734EF20C4}"/>
              </a:ext>
            </a:extLst>
          </p:cNvPr>
          <p:cNvSpPr>
            <a:spLocks noGrp="1"/>
          </p:cNvSpPr>
          <p:nvPr>
            <p:ph type="body" sz="quarter" idx="18"/>
          </p:nvPr>
        </p:nvSpPr>
        <p:spPr>
          <a:xfrm>
            <a:off x="4711000" y="2161067"/>
            <a:ext cx="3738273" cy="3839665"/>
          </a:xfrm>
        </p:spPr>
        <p:txBody>
          <a:bodyPr/>
          <a:lstStyle/>
          <a:p>
            <a:r>
              <a:rPr lang="en-AU">
                <a:solidFill>
                  <a:schemeClr val="tx1"/>
                </a:solidFill>
                <a:latin typeface="Arial" panose="020B0604020202020204" pitchFamily="34" charset="0"/>
                <a:cs typeface="Arial" panose="020B0604020202020204" pitchFamily="34" charset="0"/>
              </a:rPr>
              <a:t>‘Mathematical proficiency is not a one-dimensional trait’ p.116</a:t>
            </a:r>
          </a:p>
          <a:p>
            <a:pPr marL="0" indent="0">
              <a:buNone/>
            </a:pPr>
            <a:endParaRPr lang="en-AU">
              <a:latin typeface="Arial" panose="020B0604020202020204" pitchFamily="34" charset="0"/>
              <a:cs typeface="Arial" panose="020B0604020202020204" pitchFamily="34" charset="0"/>
            </a:endParaRPr>
          </a:p>
        </p:txBody>
      </p:sp>
      <p:pic>
        <p:nvPicPr>
          <p:cNvPr id="11" name="Picture 10" descr="Decorative graphic of a red-haired man wearing a navy striped shirt and white pants pointing to information on the left">
            <a:extLst>
              <a:ext uri="{FF2B5EF4-FFF2-40B4-BE49-F238E27FC236}">
                <a16:creationId xmlns:a16="http://schemas.microsoft.com/office/drawing/2014/main" id="{B6B47D05-E8A1-4A3A-A93E-A51F0E17B503}"/>
              </a:ext>
            </a:extLst>
          </p:cNvPr>
          <p:cNvPicPr>
            <a:picLocks noChangeAspect="1"/>
          </p:cNvPicPr>
          <p:nvPr/>
        </p:nvPicPr>
        <p:blipFill>
          <a:blip r:embed="rId6"/>
          <a:stretch>
            <a:fillRect/>
          </a:stretch>
        </p:blipFill>
        <p:spPr>
          <a:xfrm>
            <a:off x="8769002" y="2412694"/>
            <a:ext cx="2065455" cy="3588038"/>
          </a:xfrm>
          <a:prstGeom prst="rect">
            <a:avLst/>
          </a:prstGeom>
        </p:spPr>
      </p:pic>
      <p:sp>
        <p:nvSpPr>
          <p:cNvPr id="3" name="Footer Placeholder 2">
            <a:extLst>
              <a:ext uri="{FF2B5EF4-FFF2-40B4-BE49-F238E27FC236}">
                <a16:creationId xmlns:a16="http://schemas.microsoft.com/office/drawing/2014/main" id="{5122A882-42EB-44CD-A837-B77C6576128C}"/>
              </a:ext>
            </a:extLst>
          </p:cNvPr>
          <p:cNvSpPr>
            <a:spLocks noGrp="1"/>
          </p:cNvSpPr>
          <p:nvPr>
            <p:ph type="ftr" sz="quarter" idx="3"/>
          </p:nvPr>
        </p:nvSpPr>
        <p:spPr/>
        <p:txBody>
          <a:bodyPr/>
          <a:lstStyle/>
          <a:p>
            <a:fld id="{5116C895-348D-4FA1-AC3F-6A98EE2CBA64}" type="slidenum">
              <a:rPr lang="en-US" smtClean="0"/>
              <a:pPr/>
              <a:t>3</a:t>
            </a:fld>
            <a:endParaRPr lang="en-US"/>
          </a:p>
        </p:txBody>
      </p:sp>
    </p:spTree>
    <p:extLst>
      <p:ext uri="{BB962C8B-B14F-4D97-AF65-F5344CB8AC3E}">
        <p14:creationId xmlns:p14="http://schemas.microsoft.com/office/powerpoint/2010/main" val="42508718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2">
            <a:extLst>
              <a:ext uri="{FF2B5EF4-FFF2-40B4-BE49-F238E27FC236}">
                <a16:creationId xmlns:a16="http://schemas.microsoft.com/office/drawing/2014/main" id="{D2060806-8ADC-4AE1-81A7-D7E58C0B7247}"/>
              </a:ext>
            </a:extLst>
          </p:cNvPr>
          <p:cNvSpPr>
            <a:spLocks noGrp="1"/>
          </p:cNvSpPr>
          <p:nvPr>
            <p:ph type="title"/>
          </p:nvPr>
        </p:nvSpPr>
        <p:spPr>
          <a:xfrm>
            <a:off x="877823" y="841637"/>
            <a:ext cx="9797469" cy="498470"/>
          </a:xfrm>
        </p:spPr>
        <p:txBody>
          <a:bodyPr/>
          <a:lstStyle/>
          <a:p>
            <a:r>
              <a:rPr lang="en-AU">
                <a:latin typeface="Arial" panose="020B0604020202020204" pitchFamily="34" charset="0"/>
                <a:cs typeface="Arial" panose="020B0604020202020204" pitchFamily="34" charset="0"/>
              </a:rPr>
              <a:t>Research toolkit: Unpacking the evidence base</a:t>
            </a:r>
          </a:p>
        </p:txBody>
      </p:sp>
      <p:pic>
        <p:nvPicPr>
          <p:cNvPr id="13" name="Graphic 6" descr="Briefcase outline">
            <a:extLst>
              <a:ext uri="{FF2B5EF4-FFF2-40B4-BE49-F238E27FC236}">
                <a16:creationId xmlns:a16="http://schemas.microsoft.com/office/drawing/2014/main" id="{AD85B207-BD00-4D3C-9770-D6B2441091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a:latin typeface="Arial" panose="020B0604020202020204" pitchFamily="34" charset="0"/>
                <a:cs typeface="Arial" panose="020B0604020202020204" pitchFamily="34" charset="0"/>
              </a:endParaRPr>
            </a:p>
            <a:p>
              <a:pPr algn="ctr"/>
              <a:endParaRPr lang="en-AU" sz="2800" b="1">
                <a:latin typeface="Arial" panose="020B0604020202020204" pitchFamily="34" charset="0"/>
                <a:cs typeface="Arial" panose="020B0604020202020204" pitchFamily="34" charset="0"/>
              </a:endParaRPr>
            </a:p>
            <a:p>
              <a:pPr algn="ctr"/>
              <a:r>
                <a:rPr lang="en-AU" sz="1600">
                  <a:latin typeface="Arial" panose="020B0604020202020204" pitchFamily="34" charset="0"/>
                  <a:cs typeface="Arial" panose="020B0604020202020204" pitchFamily="34" charset="0"/>
                </a:rPr>
                <a:t>Big ideas jigsaw</a:t>
              </a:r>
            </a:p>
            <a:p>
              <a:pPr algn="ctr"/>
              <a:endParaRPr lang="en-AU" sz="200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4" name="Text Placeholder 7">
            <a:extLst>
              <a:ext uri="{FF2B5EF4-FFF2-40B4-BE49-F238E27FC236}">
                <a16:creationId xmlns:a16="http://schemas.microsoft.com/office/drawing/2014/main" id="{5B940976-CF0E-4FB1-9D57-70D03BB963C7}"/>
              </a:ext>
            </a:extLst>
          </p:cNvPr>
          <p:cNvSpPr>
            <a:spLocks noGrp="1"/>
          </p:cNvSpPr>
          <p:nvPr>
            <p:ph type="body" sz="quarter" idx="15"/>
          </p:nvPr>
        </p:nvSpPr>
        <p:spPr>
          <a:xfrm>
            <a:off x="334963" y="1531993"/>
            <a:ext cx="11484799" cy="483325"/>
          </a:xfrm>
        </p:spPr>
        <p:txBody>
          <a:bodyPr/>
          <a:lstStyle/>
          <a:p>
            <a:r>
              <a:rPr lang="en-AU">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2002758"/>
            <a:ext cx="11512030" cy="4404560"/>
          </a:xfrm>
        </p:spPr>
        <p:txBody>
          <a:bodyPr>
            <a:normAutofit/>
          </a:bodyPr>
          <a:lstStyle/>
          <a:p>
            <a:pPr marL="342900" indent="-342900">
              <a:lnSpc>
                <a:spcPct val="160000"/>
              </a:lnSpc>
              <a:buFont typeface="+mj-lt"/>
              <a:buAutoNum type="arabicPeriod"/>
            </a:pPr>
            <a:r>
              <a:rPr lang="en-AU">
                <a:latin typeface="Arial" panose="020B0604020202020204" pitchFamily="34" charset="0"/>
                <a:cs typeface="Arial" panose="020B0604020202020204" pitchFamily="34" charset="0"/>
              </a:rPr>
              <a:t>Split into groups of six</a:t>
            </a:r>
          </a:p>
          <a:p>
            <a:pPr marL="342900" indent="-342900">
              <a:lnSpc>
                <a:spcPct val="160000"/>
              </a:lnSpc>
              <a:buFont typeface="+mj-lt"/>
              <a:buAutoNum type="arabicPeriod"/>
            </a:pPr>
            <a:r>
              <a:rPr lang="en-AU">
                <a:latin typeface="Arial" panose="020B0604020202020204" pitchFamily="34" charset="0"/>
                <a:cs typeface="Arial" panose="020B0604020202020204" pitchFamily="34" charset="0"/>
              </a:rPr>
              <a:t>Each group member reads Chapter 4 ‘The strands of mathematical proficiency’ introduction and one section (see notes). </a:t>
            </a:r>
          </a:p>
          <a:p>
            <a:pPr marL="342900" indent="-342900">
              <a:lnSpc>
                <a:spcPct val="160000"/>
              </a:lnSpc>
              <a:buFont typeface="+mj-lt"/>
              <a:buAutoNum type="arabicPeriod"/>
            </a:pPr>
            <a:r>
              <a:rPr lang="en-AU">
                <a:latin typeface="Arial" panose="020B0604020202020204" pitchFamily="34" charset="0"/>
                <a:cs typeface="Arial" panose="020B0604020202020204" pitchFamily="34" charset="0"/>
              </a:rPr>
              <a:t>Each group presents the key points or big ideas to their group </a:t>
            </a:r>
          </a:p>
          <a:p>
            <a:pPr marL="342900" indent="-342900">
              <a:lnSpc>
                <a:spcPct val="160000"/>
              </a:lnSpc>
              <a:buFont typeface="+mj-lt"/>
              <a:buAutoNum type="arabicPeriod"/>
            </a:pPr>
            <a:r>
              <a:rPr lang="en-AU">
                <a:latin typeface="Arial" panose="020B0604020202020204" pitchFamily="34" charset="0"/>
                <a:cs typeface="Arial" panose="020B0604020202020204" pitchFamily="34" charset="0"/>
              </a:rPr>
              <a:t>Present back to the wider group in order of the sections from the text. Each person who read that section has the opportunity to say something about the ideas in the text. Clarifying questions may be asked.</a:t>
            </a:r>
          </a:p>
          <a:p>
            <a:pPr marL="342900" indent="-342900">
              <a:lnSpc>
                <a:spcPct val="160000"/>
              </a:lnSpc>
              <a:buFont typeface="+mj-lt"/>
              <a:buAutoNum type="arabicPeriod"/>
            </a:pPr>
            <a:r>
              <a:rPr lang="en-AU">
                <a:latin typeface="Arial" panose="020B0604020202020204" pitchFamily="34" charset="0"/>
                <a:cs typeface="Arial" panose="020B0604020202020204" pitchFamily="34" charset="0"/>
              </a:rPr>
              <a:t>Discuss the implications of the big ideas on teaching practice.</a:t>
            </a:r>
          </a:p>
          <a:p>
            <a:endParaRPr lang="en-AU">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4807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A191977-817C-4936-B65C-506669B8EDF8}"/>
              </a:ext>
            </a:extLst>
          </p:cNvPr>
          <p:cNvSpPr>
            <a:spLocks noGrp="1"/>
          </p:cNvSpPr>
          <p:nvPr>
            <p:ph type="title"/>
          </p:nvPr>
        </p:nvSpPr>
        <p:spPr>
          <a:xfrm>
            <a:off x="877823" y="841637"/>
            <a:ext cx="9797469" cy="498470"/>
          </a:xfrm>
        </p:spPr>
        <p:txBody>
          <a:bodyPr/>
          <a:lstStyle/>
          <a:p>
            <a:r>
              <a:rPr lang="en-AU"/>
              <a:t>Research toolkit: Unpacking the evidence base</a:t>
            </a:r>
          </a:p>
        </p:txBody>
      </p:sp>
      <p:pic>
        <p:nvPicPr>
          <p:cNvPr id="18" name="Graphic 6" descr="Briefcase outline">
            <a:extLst>
              <a:ext uri="{FF2B5EF4-FFF2-40B4-BE49-F238E27FC236}">
                <a16:creationId xmlns:a16="http://schemas.microsoft.com/office/drawing/2014/main" id="{7E7F2B84-6238-4034-89E0-E1ABB2D0E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4" name="Text Placeholder 23">
            <a:extLst>
              <a:ext uri="{FF2B5EF4-FFF2-40B4-BE49-F238E27FC236}">
                <a16:creationId xmlns:a16="http://schemas.microsoft.com/office/drawing/2014/main" id="{5139CCF8-EDB7-4A2C-B446-8BC7993E5A66}"/>
              </a:ext>
            </a:extLst>
          </p:cNvPr>
          <p:cNvSpPr>
            <a:spLocks noGrp="1"/>
          </p:cNvSpPr>
          <p:nvPr>
            <p:ph type="body" sz="quarter" idx="15"/>
          </p:nvPr>
        </p:nvSpPr>
        <p:spPr/>
        <p:txBody>
          <a:bodyPr vert="horz" wrap="square" lIns="0" tIns="45720" rIns="91440" bIns="45720" rtlCol="0" anchor="t">
            <a:noAutofit/>
          </a:bodyPr>
          <a:lstStyle/>
          <a:p>
            <a:r>
              <a:rPr lang="en-AU">
                <a:latin typeface="Montserrat SemiBold"/>
              </a:rPr>
              <a:t>Mathematics pedagogy and practice</a:t>
            </a:r>
            <a:endParaRPr lang="en-AU"/>
          </a:p>
        </p:txBody>
      </p:sp>
      <p:pic>
        <p:nvPicPr>
          <p:cNvPr id="4" name="Picture 3" descr="Decorative graphic of brunette woman sitting in front of computer. A red circle with a question mark sits above her. ">
            <a:extLst>
              <a:ext uri="{FF2B5EF4-FFF2-40B4-BE49-F238E27FC236}">
                <a16:creationId xmlns:a16="http://schemas.microsoft.com/office/drawing/2014/main" id="{9006C998-5640-46F4-BA6B-89BEF50BBEB6}"/>
              </a:ext>
            </a:extLst>
          </p:cNvPr>
          <p:cNvPicPr>
            <a:picLocks noChangeAspect="1"/>
          </p:cNvPicPr>
          <p:nvPr/>
        </p:nvPicPr>
        <p:blipFill>
          <a:blip r:embed="rId5"/>
          <a:stretch>
            <a:fillRect/>
          </a:stretch>
        </p:blipFill>
        <p:spPr>
          <a:xfrm>
            <a:off x="326860" y="2914913"/>
            <a:ext cx="2587718" cy="2452941"/>
          </a:xfrm>
          <a:prstGeom prst="rect">
            <a:avLst/>
          </a:prstGeom>
        </p:spPr>
      </p:pic>
      <p:grpSp>
        <p:nvGrpSpPr>
          <p:cNvPr id="6" name="Group 5">
            <a:extLst>
              <a:ext uri="{FF2B5EF4-FFF2-40B4-BE49-F238E27FC236}">
                <a16:creationId xmlns:a16="http://schemas.microsoft.com/office/drawing/2014/main" id="{0BB36E06-1703-4A91-BC70-8A448DE1E198}"/>
              </a:ext>
            </a:extLst>
          </p:cNvPr>
          <p:cNvGrpSpPr/>
          <p:nvPr/>
        </p:nvGrpSpPr>
        <p:grpSpPr>
          <a:xfrm>
            <a:off x="3316939" y="2436671"/>
            <a:ext cx="7909299" cy="926823"/>
            <a:chOff x="4996447" y="2611628"/>
            <a:chExt cx="6202780" cy="926823"/>
          </a:xfrm>
        </p:grpSpPr>
        <p:sp>
          <p:nvSpPr>
            <p:cNvPr id="16" name="Rectangle: Rounded Corners 15">
              <a:extLst>
                <a:ext uri="{FF2B5EF4-FFF2-40B4-BE49-F238E27FC236}">
                  <a16:creationId xmlns:a16="http://schemas.microsoft.com/office/drawing/2014/main" id="{1E1B2BE5-4FDF-417F-AE36-C65E1EAC30F6}"/>
                </a:ext>
              </a:extLst>
            </p:cNvPr>
            <p:cNvSpPr/>
            <p:nvPr/>
          </p:nvSpPr>
          <p:spPr>
            <a:xfrm>
              <a:off x="4996447" y="2611628"/>
              <a:ext cx="6202780" cy="926823"/>
            </a:xfrm>
            <a:prstGeom prst="roundRect">
              <a:avLst/>
            </a:prstGeom>
            <a:solidFill>
              <a:srgbClr val="38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2" name="TextBox 31">
              <a:extLst>
                <a:ext uri="{FF2B5EF4-FFF2-40B4-BE49-F238E27FC236}">
                  <a16:creationId xmlns:a16="http://schemas.microsoft.com/office/drawing/2014/main" id="{CC44AFDF-7CE2-4E05-918F-FC762317B22C}"/>
                </a:ext>
              </a:extLst>
            </p:cNvPr>
            <p:cNvSpPr txBox="1"/>
            <p:nvPr/>
          </p:nvSpPr>
          <p:spPr>
            <a:xfrm>
              <a:off x="5379134" y="2852620"/>
              <a:ext cx="544736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800" b="1">
                  <a:solidFill>
                    <a:srgbClr val="FFFFFF"/>
                  </a:solidFill>
                  <a:latin typeface="Arial"/>
                  <a:cs typeface="Arial"/>
                </a:rPr>
                <a:t>Questions to ponder</a:t>
              </a:r>
            </a:p>
          </p:txBody>
        </p:sp>
      </p:grpSp>
      <p:grpSp>
        <p:nvGrpSpPr>
          <p:cNvPr id="5" name="Group 4">
            <a:extLst>
              <a:ext uri="{FF2B5EF4-FFF2-40B4-BE49-F238E27FC236}">
                <a16:creationId xmlns:a16="http://schemas.microsoft.com/office/drawing/2014/main" id="{E307A7D3-C46B-42E0-8A88-526CB0E38B87}"/>
              </a:ext>
            </a:extLst>
          </p:cNvPr>
          <p:cNvGrpSpPr/>
          <p:nvPr/>
        </p:nvGrpSpPr>
        <p:grpSpPr>
          <a:xfrm>
            <a:off x="3316941" y="3503681"/>
            <a:ext cx="7909298" cy="784666"/>
            <a:chOff x="4996445" y="3729039"/>
            <a:chExt cx="3018613" cy="926823"/>
          </a:xfrm>
        </p:grpSpPr>
        <p:sp>
          <p:nvSpPr>
            <p:cNvPr id="51" name="Rectangle: Rounded Corners 50">
              <a:extLst>
                <a:ext uri="{FF2B5EF4-FFF2-40B4-BE49-F238E27FC236}">
                  <a16:creationId xmlns:a16="http://schemas.microsoft.com/office/drawing/2014/main" id="{8CD278B1-5A44-4729-82C0-836F1BA91DEF}"/>
                </a:ext>
              </a:extLst>
            </p:cNvPr>
            <p:cNvSpPr/>
            <p:nvPr/>
          </p:nvSpPr>
          <p:spPr>
            <a:xfrm>
              <a:off x="4996445" y="3729039"/>
              <a:ext cx="3018613" cy="926823"/>
            </a:xfrm>
            <a:prstGeom prst="roundRect">
              <a:avLst/>
            </a:prstGeom>
            <a:solidFill>
              <a:srgbClr val="407E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0" name="TextBox 19">
              <a:extLst>
                <a:ext uri="{FF2B5EF4-FFF2-40B4-BE49-F238E27FC236}">
                  <a16:creationId xmlns:a16="http://schemas.microsoft.com/office/drawing/2014/main" id="{0DF6FA48-04DA-4A44-94EE-6EC8D214A00B}"/>
                </a:ext>
              </a:extLst>
            </p:cNvPr>
            <p:cNvSpPr txBox="1"/>
            <p:nvPr/>
          </p:nvSpPr>
          <p:spPr>
            <a:xfrm>
              <a:off x="5071038" y="3858428"/>
              <a:ext cx="2869426" cy="654365"/>
            </a:xfrm>
            <a:prstGeom prst="rect">
              <a:avLst/>
            </a:prstGeom>
            <a:solidFill>
              <a:srgbClr val="407EC9"/>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19233E"/>
                  </a:solidFill>
                  <a:latin typeface="Arial"/>
                  <a:cs typeface="Arial"/>
                </a:rPr>
                <a:t>What do the five components of mathematical proficiency currently look like in your classroom?</a:t>
              </a:r>
            </a:p>
          </p:txBody>
        </p:sp>
      </p:grpSp>
      <p:grpSp>
        <p:nvGrpSpPr>
          <p:cNvPr id="2" name="Group 1">
            <a:extLst>
              <a:ext uri="{FF2B5EF4-FFF2-40B4-BE49-F238E27FC236}">
                <a16:creationId xmlns:a16="http://schemas.microsoft.com/office/drawing/2014/main" id="{D8FF2BED-510A-4B75-8FA9-CAB7E94B2BF3}"/>
              </a:ext>
            </a:extLst>
          </p:cNvPr>
          <p:cNvGrpSpPr/>
          <p:nvPr/>
        </p:nvGrpSpPr>
        <p:grpSpPr>
          <a:xfrm>
            <a:off x="3316941" y="4340532"/>
            <a:ext cx="7909297" cy="796376"/>
            <a:chOff x="8180614" y="3677972"/>
            <a:chExt cx="3018613" cy="926823"/>
          </a:xfrm>
        </p:grpSpPr>
        <p:sp>
          <p:nvSpPr>
            <p:cNvPr id="48" name="Rectangle: Rounded Corners 47">
              <a:extLst>
                <a:ext uri="{FF2B5EF4-FFF2-40B4-BE49-F238E27FC236}">
                  <a16:creationId xmlns:a16="http://schemas.microsoft.com/office/drawing/2014/main" id="{081BC523-2ED4-41C3-B9AB-28F3C9845CF6}"/>
                </a:ext>
              </a:extLst>
            </p:cNvPr>
            <p:cNvSpPr/>
            <p:nvPr/>
          </p:nvSpPr>
          <p:spPr>
            <a:xfrm>
              <a:off x="8180614" y="3677972"/>
              <a:ext cx="3018613" cy="926823"/>
            </a:xfrm>
            <a:prstGeom prst="roundRect">
              <a:avLst/>
            </a:prstGeom>
            <a:solidFill>
              <a:srgbClr val="6CAC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4" name="TextBox 13">
              <a:extLst>
                <a:ext uri="{FF2B5EF4-FFF2-40B4-BE49-F238E27FC236}">
                  <a16:creationId xmlns:a16="http://schemas.microsoft.com/office/drawing/2014/main" id="{AA6248D1-042D-4516-BEE0-6197C539104E}"/>
                </a:ext>
              </a:extLst>
            </p:cNvPr>
            <p:cNvSpPr txBox="1"/>
            <p:nvPr/>
          </p:nvSpPr>
          <p:spPr>
            <a:xfrm>
              <a:off x="8265389" y="3919318"/>
              <a:ext cx="2869426" cy="644743"/>
            </a:xfrm>
            <a:prstGeom prst="rect">
              <a:avLst/>
            </a:prstGeom>
            <a:solidFill>
              <a:srgbClr val="6CACE4"/>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19233E"/>
                  </a:solidFill>
                  <a:latin typeface="Arial"/>
                  <a:cs typeface="Arial"/>
                </a:rPr>
                <a:t>Which of the five components would you like to enhance your understanding of and why? How will this impact student learning?</a:t>
              </a:r>
            </a:p>
          </p:txBody>
        </p:sp>
      </p:grpSp>
      <p:grpSp>
        <p:nvGrpSpPr>
          <p:cNvPr id="7" name="Group 6">
            <a:extLst>
              <a:ext uri="{FF2B5EF4-FFF2-40B4-BE49-F238E27FC236}">
                <a16:creationId xmlns:a16="http://schemas.microsoft.com/office/drawing/2014/main" id="{81E5F0BB-1DA3-435A-B871-AD8DD1F257D2}"/>
              </a:ext>
            </a:extLst>
          </p:cNvPr>
          <p:cNvGrpSpPr/>
          <p:nvPr/>
        </p:nvGrpSpPr>
        <p:grpSpPr>
          <a:xfrm>
            <a:off x="3316939" y="5232327"/>
            <a:ext cx="7909300" cy="796376"/>
            <a:chOff x="6588530" y="4726508"/>
            <a:chExt cx="3018613" cy="926823"/>
          </a:xfrm>
        </p:grpSpPr>
        <p:sp>
          <p:nvSpPr>
            <p:cNvPr id="57" name="Rectangle: Rounded Corners 56">
              <a:extLst>
                <a:ext uri="{FF2B5EF4-FFF2-40B4-BE49-F238E27FC236}">
                  <a16:creationId xmlns:a16="http://schemas.microsoft.com/office/drawing/2014/main" id="{831C4C19-7D60-426F-91A8-7F656F788F4D}"/>
                </a:ext>
              </a:extLst>
            </p:cNvPr>
            <p:cNvSpPr/>
            <p:nvPr/>
          </p:nvSpPr>
          <p:spPr>
            <a:xfrm>
              <a:off x="6588530" y="4726508"/>
              <a:ext cx="3018613" cy="926823"/>
            </a:xfrm>
            <a:prstGeom prst="roundRect">
              <a:avLst/>
            </a:prstGeom>
            <a:solidFill>
              <a:srgbClr val="A4C8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9" name="TextBox 28">
              <a:extLst>
                <a:ext uri="{FF2B5EF4-FFF2-40B4-BE49-F238E27FC236}">
                  <a16:creationId xmlns:a16="http://schemas.microsoft.com/office/drawing/2014/main" id="{95D076F5-F520-469A-953A-F2DEA021FB04}"/>
                </a:ext>
              </a:extLst>
            </p:cNvPr>
            <p:cNvSpPr txBox="1"/>
            <p:nvPr/>
          </p:nvSpPr>
          <p:spPr>
            <a:xfrm>
              <a:off x="6671363" y="4867548"/>
              <a:ext cx="2871368" cy="322372"/>
            </a:xfrm>
            <a:prstGeom prst="rect">
              <a:avLst/>
            </a:prstGeom>
            <a:solidFill>
              <a:srgbClr val="A4C8E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19233E"/>
                  </a:solidFill>
                  <a:latin typeface="Arial"/>
                  <a:cs typeface="Arial"/>
                </a:rPr>
                <a:t>How can you further build students’ adaptive reasoning?</a:t>
              </a:r>
            </a:p>
          </p:txBody>
        </p:sp>
      </p:grpSp>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5</a:t>
            </a:fld>
            <a:endParaRPr lang="en-US"/>
          </a:p>
        </p:txBody>
      </p:sp>
    </p:spTree>
    <p:extLst>
      <p:ext uri="{BB962C8B-B14F-4D97-AF65-F5344CB8AC3E}">
        <p14:creationId xmlns:p14="http://schemas.microsoft.com/office/powerpoint/2010/main" val="8741854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3845986"/>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None/>
            </a:pPr>
            <a:r>
              <a:rPr lang="en-AU"/>
              <a:t>This research outlines five strands of mathematical proficiencies. These five strands are interwoven and interdependent in the development of proficiency in mathematics. </a:t>
            </a:r>
          </a:p>
          <a:p>
            <a:pPr marL="0" indent="0" fontAlgn="base">
              <a:buNone/>
            </a:pPr>
            <a:r>
              <a:rPr lang="en-AU"/>
              <a:t>It highlights that </a:t>
            </a:r>
            <a:r>
              <a:rPr lang="en-AU" i="1"/>
              <a:t>mathematical proficiency</a:t>
            </a:r>
            <a:r>
              <a:rPr lang="en-AU"/>
              <a:t> has five components, or strands: </a:t>
            </a:r>
          </a:p>
          <a:p>
            <a:pPr fontAlgn="base"/>
            <a:r>
              <a:rPr lang="en-AU"/>
              <a:t>conceptual understanding – comprehension of mathematical concepts, operations and relations </a:t>
            </a:r>
          </a:p>
          <a:p>
            <a:pPr fontAlgn="base"/>
            <a:r>
              <a:rPr lang="en-AU"/>
              <a:t>procedural fluency – skill in carrying out procedures flexibly, accurately, efficiently and appropriately </a:t>
            </a:r>
          </a:p>
          <a:p>
            <a:pPr marL="0" indent="0">
              <a:buNone/>
            </a:pPr>
            <a:endParaRPr lang="en-AU">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6</a:t>
            </a:fld>
            <a:endParaRPr lang="en-US"/>
          </a:p>
        </p:txBody>
      </p:sp>
    </p:spTree>
    <p:extLst>
      <p:ext uri="{BB962C8B-B14F-4D97-AF65-F5344CB8AC3E}">
        <p14:creationId xmlns:p14="http://schemas.microsoft.com/office/powerpoint/2010/main" val="14676120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3845986"/>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None/>
            </a:pPr>
            <a:r>
              <a:rPr lang="en-AU"/>
              <a:t> </a:t>
            </a:r>
          </a:p>
          <a:p>
            <a:pPr fontAlgn="base"/>
            <a:r>
              <a:rPr lang="en-AU"/>
              <a:t>strategic competence – ability to formulate, represent, and solve mathematical problems </a:t>
            </a:r>
          </a:p>
          <a:p>
            <a:pPr fontAlgn="base"/>
            <a:r>
              <a:rPr lang="en-AU"/>
              <a:t>adaptive reasoning – capacity for logical thought, reflection, explanation, and justification </a:t>
            </a:r>
          </a:p>
          <a:p>
            <a:pPr fontAlgn="base"/>
            <a:r>
              <a:rPr lang="en-AU"/>
              <a:t>productive disposition – habitual inclusion to see mathematics as sensible, useful, and worthwhile, coupled with a belief in diligence and one’s own efficacy.  </a:t>
            </a:r>
          </a:p>
          <a:p>
            <a:endParaRPr lang="en-AU">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7</a:t>
            </a:fld>
            <a:endParaRPr lang="en-US"/>
          </a:p>
        </p:txBody>
      </p:sp>
    </p:spTree>
    <p:extLst>
      <p:ext uri="{BB962C8B-B14F-4D97-AF65-F5344CB8AC3E}">
        <p14:creationId xmlns:p14="http://schemas.microsoft.com/office/powerpoint/2010/main" val="10072351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7D5B3-D025-4E0C-B9A3-8E014840CAD7}"/>
              </a:ext>
            </a:extLst>
          </p:cNvPr>
          <p:cNvSpPr>
            <a:spLocks noGrp="1"/>
          </p:cNvSpPr>
          <p:nvPr>
            <p:ph type="title"/>
          </p:nvPr>
        </p:nvSpPr>
        <p:spPr>
          <a:xfrm>
            <a:off x="877823" y="841637"/>
            <a:ext cx="9797469" cy="498470"/>
          </a:xfrm>
        </p:spPr>
        <p:txBody>
          <a:bodyPr/>
          <a:lstStyle/>
          <a:p>
            <a:r>
              <a:rPr lang="en-AU">
                <a:latin typeface="Arial" panose="020B0604020202020204" pitchFamily="34" charset="0"/>
                <a:cs typeface="Arial" panose="020B0604020202020204" pitchFamily="34" charset="0"/>
              </a:rPr>
              <a:t>Research toolkit: Unpacking the evidence base</a:t>
            </a:r>
          </a:p>
        </p:txBody>
      </p:sp>
      <p:pic>
        <p:nvPicPr>
          <p:cNvPr id="17" name="Graphic 6" descr="Briefcase outline">
            <a:extLst>
              <a:ext uri="{FF2B5EF4-FFF2-40B4-BE49-F238E27FC236}">
                <a16:creationId xmlns:a16="http://schemas.microsoft.com/office/drawing/2014/main" id="{F9E4C991-189F-460F-8597-A5BE9510B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CB1D106C-AF52-43DE-B40D-25FFA8EB672A}"/>
              </a:ext>
            </a:extLst>
          </p:cNvPr>
          <p:cNvSpPr>
            <a:spLocks noGrp="1"/>
          </p:cNvSpPr>
          <p:nvPr>
            <p:ph type="body" sz="quarter" idx="15"/>
          </p:nvPr>
        </p:nvSpPr>
        <p:spPr/>
        <p:txBody>
          <a:bodyPr/>
          <a:lstStyle/>
          <a:p>
            <a:r>
              <a:rPr lang="en-AU">
                <a:latin typeface="Arial" panose="020B0604020202020204" pitchFamily="34" charset="0"/>
                <a:cs typeface="Arial" panose="020B0604020202020204" pitchFamily="34" charset="0"/>
              </a:rPr>
              <a:t>Call to action</a:t>
            </a:r>
          </a:p>
        </p:txBody>
      </p:sp>
      <p:grpSp>
        <p:nvGrpSpPr>
          <p:cNvPr id="77" name="Group 76">
            <a:extLst>
              <a:ext uri="{FF2B5EF4-FFF2-40B4-BE49-F238E27FC236}">
                <a16:creationId xmlns:a16="http://schemas.microsoft.com/office/drawing/2014/main" id="{FE4A042C-F992-4754-A1BD-764E2C92B63A}"/>
              </a:ext>
            </a:extLst>
          </p:cNvPr>
          <p:cNvGrpSpPr/>
          <p:nvPr/>
        </p:nvGrpSpPr>
        <p:grpSpPr>
          <a:xfrm>
            <a:off x="1266092" y="2701384"/>
            <a:ext cx="2880000" cy="2880000"/>
            <a:chOff x="1266092" y="2899825"/>
            <a:chExt cx="2880000" cy="2880000"/>
          </a:xfrm>
          <a:solidFill>
            <a:srgbClr val="6CACE4"/>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2FCC6A83-440E-4CDF-9433-B7D5171F8996}"/>
                </a:ext>
              </a:extLst>
            </p:cNvPr>
            <p:cNvSpPr/>
            <p:nvPr/>
          </p:nvSpPr>
          <p:spPr>
            <a:xfrm>
              <a:off x="1266092"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8F0AAEB-A430-4FFB-82F8-1C7120D67ACA}"/>
                </a:ext>
              </a:extLst>
            </p:cNvPr>
            <p:cNvSpPr txBox="1"/>
            <p:nvPr/>
          </p:nvSpPr>
          <p:spPr>
            <a:xfrm>
              <a:off x="1555132" y="4215363"/>
              <a:ext cx="2301920" cy="914401"/>
            </a:xfrm>
            <a:prstGeom prst="rect">
              <a:avLst/>
            </a:prstGeom>
            <a:grpFill/>
          </p:spPr>
          <p:txBody>
            <a:bodyPr wrap="square" lIns="0" tIns="0" rIns="0" bIns="0" rtlCol="0">
              <a:noAutofit/>
            </a:bodyPr>
            <a:lstStyle/>
            <a:p>
              <a:pPr algn="ctr"/>
              <a:r>
                <a:rPr lang="en-AU">
                  <a:solidFill>
                    <a:srgbClr val="002664"/>
                  </a:solidFill>
                  <a:latin typeface="Arial" panose="020B0604020202020204" pitchFamily="34" charset="0"/>
                  <a:cs typeface="Arial" panose="020B0604020202020204" pitchFamily="34" charset="0"/>
                </a:rPr>
                <a:t>What could this look like in my classroom?</a:t>
              </a:r>
            </a:p>
          </p:txBody>
        </p:sp>
      </p:grpSp>
      <p:pic>
        <p:nvPicPr>
          <p:cNvPr id="21" name="Graphic 20" descr="Thought outline">
            <a:extLst>
              <a:ext uri="{FF2B5EF4-FFF2-40B4-BE49-F238E27FC236}">
                <a16:creationId xmlns:a16="http://schemas.microsoft.com/office/drawing/2014/main" id="{ED5250D0-A888-458E-8FC6-3CF66A064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8892" y="2969195"/>
            <a:ext cx="914400" cy="914400"/>
          </a:xfrm>
          <a:prstGeom prst="rect">
            <a:avLst/>
          </a:prstGeom>
        </p:spPr>
      </p:pic>
      <p:grpSp>
        <p:nvGrpSpPr>
          <p:cNvPr id="78" name="Group 77">
            <a:extLst>
              <a:ext uri="{FF2B5EF4-FFF2-40B4-BE49-F238E27FC236}">
                <a16:creationId xmlns:a16="http://schemas.microsoft.com/office/drawing/2014/main" id="{FA9E0170-27A8-4A12-AB8C-5097A787F3A3}"/>
              </a:ext>
            </a:extLst>
          </p:cNvPr>
          <p:cNvGrpSpPr/>
          <p:nvPr/>
        </p:nvGrpSpPr>
        <p:grpSpPr>
          <a:xfrm>
            <a:off x="4685323" y="2701384"/>
            <a:ext cx="2880000" cy="2880000"/>
            <a:chOff x="4685323" y="2899825"/>
            <a:chExt cx="2880000" cy="2880000"/>
          </a:xfrm>
          <a:solidFill>
            <a:srgbClr val="E9C4C7"/>
          </a:solidFill>
          <a:effectLst>
            <a:outerShdw blurRad="50800" dist="38100" dir="2700000" algn="tl" rotWithShape="0">
              <a:prstClr val="black">
                <a:alpha val="40000"/>
              </a:prstClr>
            </a:outerShdw>
          </a:effectLst>
        </p:grpSpPr>
        <p:sp>
          <p:nvSpPr>
            <p:cNvPr id="65" name="Oval 64">
              <a:extLst>
                <a:ext uri="{FF2B5EF4-FFF2-40B4-BE49-F238E27FC236}">
                  <a16:creationId xmlns:a16="http://schemas.microsoft.com/office/drawing/2014/main" id="{88BD138D-AA81-4EFA-839C-B1CBD536088C}"/>
                </a:ext>
              </a:extLst>
            </p:cNvPr>
            <p:cNvSpPr/>
            <p:nvPr/>
          </p:nvSpPr>
          <p:spPr>
            <a:xfrm>
              <a:off x="4685323"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solidFill>
                  <a:srgbClr val="385E9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A4A90FF-10F1-4A12-908C-8AE5AE9F7599}"/>
                </a:ext>
              </a:extLst>
            </p:cNvPr>
            <p:cNvSpPr txBox="1"/>
            <p:nvPr/>
          </p:nvSpPr>
          <p:spPr>
            <a:xfrm>
              <a:off x="5186795" y="4216401"/>
              <a:ext cx="1877055" cy="914399"/>
            </a:xfrm>
            <a:prstGeom prst="rect">
              <a:avLst/>
            </a:prstGeom>
            <a:grpFill/>
          </p:spPr>
          <p:txBody>
            <a:bodyPr wrap="square" lIns="0" tIns="0" rIns="0" bIns="0" rtlCol="0">
              <a:noAutofit/>
            </a:bodyPr>
            <a:lstStyle/>
            <a:p>
              <a:pPr algn="ctr"/>
              <a:r>
                <a:rPr lang="en-AU">
                  <a:solidFill>
                    <a:srgbClr val="002664"/>
                  </a:solidFill>
                  <a:latin typeface="Arial" panose="020B0604020202020204" pitchFamily="34" charset="0"/>
                  <a:cs typeface="Arial" panose="020B0604020202020204" pitchFamily="34" charset="0"/>
                </a:rPr>
                <a:t>How could this improve student learning?</a:t>
              </a:r>
            </a:p>
          </p:txBody>
        </p:sp>
      </p:grpSp>
      <p:pic>
        <p:nvPicPr>
          <p:cNvPr id="20" name="Graphic 17" descr="Group brainstorm outline">
            <a:extLst>
              <a:ext uri="{FF2B5EF4-FFF2-40B4-BE49-F238E27FC236}">
                <a16:creationId xmlns:a16="http://schemas.microsoft.com/office/drawing/2014/main" id="{8B4306AE-37F2-4143-99F6-EF04634BC1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122" y="3005698"/>
            <a:ext cx="914400" cy="914400"/>
          </a:xfrm>
          <a:prstGeom prst="rect">
            <a:avLst/>
          </a:prstGeom>
        </p:spPr>
      </p:pic>
      <p:grpSp>
        <p:nvGrpSpPr>
          <p:cNvPr id="79" name="Group 78">
            <a:extLst>
              <a:ext uri="{FF2B5EF4-FFF2-40B4-BE49-F238E27FC236}">
                <a16:creationId xmlns:a16="http://schemas.microsoft.com/office/drawing/2014/main" id="{8C984D15-239A-426E-9CB7-3C5B41FE107B}"/>
              </a:ext>
            </a:extLst>
          </p:cNvPr>
          <p:cNvGrpSpPr/>
          <p:nvPr/>
        </p:nvGrpSpPr>
        <p:grpSpPr>
          <a:xfrm>
            <a:off x="8104553" y="2701383"/>
            <a:ext cx="2901298" cy="2928235"/>
            <a:chOff x="8104553" y="2899824"/>
            <a:chExt cx="2901298" cy="2928235"/>
          </a:xfrm>
          <a:solidFill>
            <a:srgbClr val="A4C8E1"/>
          </a:solidFill>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F97B049B-C95F-427C-969F-DA1D812909A5}"/>
                </a:ext>
              </a:extLst>
            </p:cNvPr>
            <p:cNvSpPr/>
            <p:nvPr/>
          </p:nvSpPr>
          <p:spPr>
            <a:xfrm>
              <a:off x="8104553" y="2899824"/>
              <a:ext cx="2901298" cy="29282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56D444B-256C-4636-A20C-3011ABFA6CF6}"/>
                </a:ext>
              </a:extLst>
            </p:cNvPr>
            <p:cNvSpPr txBox="1"/>
            <p:nvPr/>
          </p:nvSpPr>
          <p:spPr>
            <a:xfrm>
              <a:off x="8363402" y="4215362"/>
              <a:ext cx="2363207" cy="914401"/>
            </a:xfrm>
            <a:prstGeom prst="rect">
              <a:avLst/>
            </a:prstGeom>
            <a:grpFill/>
          </p:spPr>
          <p:txBody>
            <a:bodyPr wrap="square" lIns="0" tIns="0" rIns="0" bIns="0" rtlCol="0">
              <a:noAutofit/>
            </a:bodyPr>
            <a:lstStyle/>
            <a:p>
              <a:pPr algn="ctr"/>
              <a:r>
                <a:rPr lang="en-AU">
                  <a:solidFill>
                    <a:srgbClr val="002664"/>
                  </a:solidFill>
                  <a:latin typeface="Arial" panose="020B0604020202020204" pitchFamily="34" charset="0"/>
                  <a:cs typeface="Arial" panose="020B0604020202020204" pitchFamily="34" charset="0"/>
                </a:rPr>
                <a:t>What changes can we make as a school in light of this research?</a:t>
              </a:r>
            </a:p>
          </p:txBody>
        </p:sp>
      </p:grpSp>
      <p:pic>
        <p:nvPicPr>
          <p:cNvPr id="19" name="Graphic 14" descr="Schoolhouse outline">
            <a:extLst>
              <a:ext uri="{FF2B5EF4-FFF2-40B4-BE49-F238E27FC236}">
                <a16:creationId xmlns:a16="http://schemas.microsoft.com/office/drawing/2014/main" id="{23B8381A-C748-4D57-B405-DC4B7195B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7352" y="3005698"/>
            <a:ext cx="914400" cy="914400"/>
          </a:xfrm>
          <a:prstGeom prst="rect">
            <a:avLst/>
          </a:prstGeom>
        </p:spPr>
      </p:pic>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latin typeface="Arial" panose="020B0604020202020204" pitchFamily="34" charset="0"/>
                <a:cs typeface="Arial" panose="020B0604020202020204" pitchFamily="34" charset="0"/>
              </a:rPr>
              <a:pPr/>
              <a:t>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6600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42ECA-0E32-4FFF-80EA-E1C712BDB85E}"/>
              </a:ext>
            </a:extLst>
          </p:cNvPr>
          <p:cNvSpPr>
            <a:spLocks noGrp="1"/>
          </p:cNvSpPr>
          <p:nvPr>
            <p:ph type="body" sz="quarter" idx="16"/>
          </p:nvPr>
        </p:nvSpPr>
        <p:spPr/>
        <p:txBody>
          <a:bodyPr vert="horz" lIns="91440" tIns="45720" rIns="91440" bIns="45720" rtlCol="0" anchor="t">
            <a:normAutofit/>
          </a:bodyPr>
          <a:lstStyle/>
          <a:p>
            <a:pPr marL="0" indent="0">
              <a:buNone/>
            </a:pPr>
            <a:r>
              <a:rPr lang="en-AU" sz="2000">
                <a:latin typeface="Montserrat Medium"/>
              </a:rPr>
              <a:t>Let us know what you think! Complete the </a:t>
            </a:r>
            <a:r>
              <a:rPr lang="en-AU" sz="2000">
                <a:latin typeface="Montserrat Medium"/>
                <a:hlinkClick r:id="rId2"/>
              </a:rPr>
              <a:t>feedback survey</a:t>
            </a:r>
            <a:r>
              <a:rPr lang="en-AU" sz="2000">
                <a:latin typeface="Montserrat Medium"/>
              </a:rPr>
              <a:t> or scan the QR code.</a:t>
            </a:r>
          </a:p>
          <a:p>
            <a:pPr marL="0" indent="0">
              <a:buNone/>
            </a:pPr>
            <a:endParaRPr lang="en-AU">
              <a:latin typeface="Montserrat Medium"/>
            </a:endParaRPr>
          </a:p>
        </p:txBody>
      </p:sp>
      <p:sp>
        <p:nvSpPr>
          <p:cNvPr id="3" name="Text Placeholder 2">
            <a:extLst>
              <a:ext uri="{FF2B5EF4-FFF2-40B4-BE49-F238E27FC236}">
                <a16:creationId xmlns:a16="http://schemas.microsoft.com/office/drawing/2014/main" id="{E69756F9-830A-4FFD-AF02-D2BFDDFD92A5}"/>
              </a:ext>
            </a:extLst>
          </p:cNvPr>
          <p:cNvSpPr>
            <a:spLocks noGrp="1"/>
          </p:cNvSpPr>
          <p:nvPr>
            <p:ph type="body" sz="quarter" idx="15"/>
          </p:nvPr>
        </p:nvSpPr>
        <p:spPr/>
        <p:txBody>
          <a:bodyPr vert="horz" wrap="square" lIns="0" tIns="45720" rIns="91440" bIns="45720" rtlCol="0" anchor="t">
            <a:noAutofit/>
          </a:bodyPr>
          <a:lstStyle/>
          <a:p>
            <a:endParaRPr lang="en-US"/>
          </a:p>
        </p:txBody>
      </p:sp>
      <p:sp>
        <p:nvSpPr>
          <p:cNvPr id="4" name="Footer Placeholder 3">
            <a:extLst>
              <a:ext uri="{FF2B5EF4-FFF2-40B4-BE49-F238E27FC236}">
                <a16:creationId xmlns:a16="http://schemas.microsoft.com/office/drawing/2014/main" id="{D18EEF81-5F50-42A1-9F0C-9920D7A84D40}"/>
              </a:ext>
            </a:extLst>
          </p:cNvPr>
          <p:cNvSpPr>
            <a:spLocks noGrp="1"/>
          </p:cNvSpPr>
          <p:nvPr>
            <p:ph type="ftr" sz="quarter" idx="3"/>
          </p:nvPr>
        </p:nvSpPr>
        <p:spPr/>
        <p:txBody>
          <a:bodyPr/>
          <a:lstStyle/>
          <a:p>
            <a:fld id="{5116C895-348D-4FA1-AC3F-6A98EE2CBA64}" type="slidenum">
              <a:rPr lang="en-US" smtClean="0"/>
              <a:pPr/>
              <a:t>9</a:t>
            </a:fld>
            <a:endParaRPr lang="en-US"/>
          </a:p>
        </p:txBody>
      </p:sp>
      <p:sp>
        <p:nvSpPr>
          <p:cNvPr id="5" name="Title 4">
            <a:extLst>
              <a:ext uri="{FF2B5EF4-FFF2-40B4-BE49-F238E27FC236}">
                <a16:creationId xmlns:a16="http://schemas.microsoft.com/office/drawing/2014/main" id="{5801CBAC-8F2B-472E-8BC1-8E0CE28A4C8B}"/>
              </a:ext>
            </a:extLst>
          </p:cNvPr>
          <p:cNvSpPr>
            <a:spLocks noGrp="1"/>
          </p:cNvSpPr>
          <p:nvPr>
            <p:ph type="title"/>
          </p:nvPr>
        </p:nvSpPr>
        <p:spPr/>
        <p:txBody>
          <a:bodyPr/>
          <a:lstStyle/>
          <a:p>
            <a:r>
              <a:rPr lang="en-US">
                <a:latin typeface="Montserrat SemiBold"/>
              </a:rPr>
              <a:t>Feedback</a:t>
            </a:r>
          </a:p>
        </p:txBody>
      </p:sp>
      <p:pic>
        <p:nvPicPr>
          <p:cNvPr id="6" name="Picture 7" descr="Qr code&#10;&#10;Description automatically generated">
            <a:extLst>
              <a:ext uri="{FF2B5EF4-FFF2-40B4-BE49-F238E27FC236}">
                <a16:creationId xmlns:a16="http://schemas.microsoft.com/office/drawing/2014/main" id="{619A8D28-14B4-4E44-A69E-6E3ABCD681E2}"/>
              </a:ext>
            </a:extLst>
          </p:cNvPr>
          <p:cNvPicPr>
            <a:picLocks noChangeAspect="1"/>
          </p:cNvPicPr>
          <p:nvPr/>
        </p:nvPicPr>
        <p:blipFill>
          <a:blip r:embed="rId3"/>
          <a:stretch>
            <a:fillRect/>
          </a:stretch>
        </p:blipFill>
        <p:spPr>
          <a:xfrm>
            <a:off x="431442" y="2776470"/>
            <a:ext cx="2743200" cy="2743200"/>
          </a:xfrm>
          <a:prstGeom prst="rect">
            <a:avLst/>
          </a:prstGeom>
        </p:spPr>
      </p:pic>
    </p:spTree>
    <p:extLst>
      <p:ext uri="{BB962C8B-B14F-4D97-AF65-F5344CB8AC3E}">
        <p14:creationId xmlns:p14="http://schemas.microsoft.com/office/powerpoint/2010/main" val="3840259446"/>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final 2.potx [Read-Only]" id="{62994298-C781-4C16-BC6B-D83D9E826C2D}" vid="{E711D558-8E15-4DBA-91D9-3F405FF3E497}"/>
    </a:ext>
  </a:extLst>
</a:theme>
</file>

<file path=ppt/theme/theme2.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v2 MASTER.potx" id="{13AE5E1B-8862-451E-B3E1-C52B7A180041}" vid="{64002E8A-CEDF-4132-9A85-4BE1A723A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4" ma:contentTypeDescription="Create a new document." ma:contentTypeScope="" ma:versionID="0194a0e182dd3937c810bc21abe7167f">
  <xsd:schema xmlns:xsd="http://www.w3.org/2001/XMLSchema" xmlns:xs="http://www.w3.org/2001/XMLSchema" xmlns:p="http://schemas.microsoft.com/office/2006/metadata/properties" xmlns:ns2="71c5a270-2cab-4081-bd60-6681928412a9" targetNamespace="http://schemas.microsoft.com/office/2006/metadata/properties" ma:root="true" ma:fieldsID="a3b7fe3ee1f88427bce3751ecc63fd86" ns2:_="">
    <xsd:import namespace="71c5a270-2cab-4081-bd60-6681928412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7C793E-23F1-41E8-9428-2EE03402C1AD}">
  <ds:schemaRefs>
    <ds:schemaRef ds:uri="http://schemas.microsoft.com/sharepoint/v3/contenttype/forms"/>
  </ds:schemaRefs>
</ds:datastoreItem>
</file>

<file path=customXml/itemProps2.xml><?xml version="1.0" encoding="utf-8"?>
<ds:datastoreItem xmlns:ds="http://schemas.openxmlformats.org/officeDocument/2006/customXml" ds:itemID="{90F2E6D8-54B7-4667-B9FD-6BE8EF2054BF}">
  <ds:schemaRefs>
    <ds:schemaRef ds:uri="71c5a270-2cab-4081-bd60-668192841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088CDE-1CC2-4957-ACC1-2D9865E24CCC}">
  <ds:schemaRefs>
    <ds:schemaRef ds:uri="56f8c43c-fc63-4c02-9186-c369beda5bd7"/>
    <ds:schemaRef ds:uri="6a16d20e-9c30-42f8-b8b8-2c4c31b97c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K-2 RT_PP_Mathematical pedagogy and practice_Adding it up helping children learn mathematics</Template>
  <Application>Microsoft Office PowerPoint</Application>
  <PresentationFormat>Widescreen</PresentationFormat>
  <Slides>9</Slides>
  <Notes>8</Notes>
  <HiddenSlides>2</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Mathematics pedagogy and practice</vt:lpstr>
      <vt:lpstr>Acknowledgement of Country</vt:lpstr>
      <vt:lpstr>PowerPoint Presentation</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Feedback</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pedagogy and practice</dc:title>
  <dc:creator>Easter Carmeli</dc:creator>
  <cp:revision>1</cp:revision>
  <cp:lastPrinted>2018-09-13T06:50:27Z</cp:lastPrinted>
  <dcterms:created xsi:type="dcterms:W3CDTF">2021-11-28T03:55:48Z</dcterms:created>
  <dcterms:modified xsi:type="dcterms:W3CDTF">2021-12-10T02:38:04Z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0x0101001B702864924864458D8A7651D2138959</vt:lpwstr>
  </property>
</Properties>
</file>