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9"/>
  </p:notesMasterIdLst>
  <p:handoutMasterIdLst>
    <p:handoutMasterId r:id="rId20"/>
  </p:handoutMasterIdLst>
  <p:sldIdLst>
    <p:sldId id="293" r:id="rId5"/>
    <p:sldId id="328" r:id="rId6"/>
    <p:sldId id="326" r:id="rId7"/>
    <p:sldId id="330" r:id="rId8"/>
    <p:sldId id="321" r:id="rId9"/>
    <p:sldId id="322" r:id="rId10"/>
    <p:sldId id="337" r:id="rId11"/>
    <p:sldId id="323" r:id="rId12"/>
    <p:sldId id="336" r:id="rId13"/>
    <p:sldId id="331" r:id="rId14"/>
    <p:sldId id="332" r:id="rId15"/>
    <p:sldId id="333" r:id="rId16"/>
    <p:sldId id="334" r:id="rId17"/>
    <p:sldId id="335" r:id="rId18"/>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93"/>
            <p14:sldId id="328"/>
            <p14:sldId id="326"/>
            <p14:sldId id="330"/>
            <p14:sldId id="321"/>
            <p14:sldId id="322"/>
            <p14:sldId id="337"/>
            <p14:sldId id="323"/>
          </p14:sldIdLst>
        </p14:section>
        <p14:section name="Thinking routines" id="{1954142D-F9C7-461C-80D1-644C8EBC82D9}">
          <p14:sldIdLst>
            <p14:sldId id="336"/>
            <p14:sldId id="331"/>
            <p14:sldId id="332"/>
            <p14:sldId id="333"/>
            <p14:sldId id="334"/>
            <p14:sldId id="335"/>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att Hill (Matt Hill)" initials="MH(H" lastIdx="1" clrIdx="1">
    <p:extLst>
      <p:ext uri="{19B8F6BF-5375-455C-9EA6-DF929625EA0E}">
        <p15:presenceInfo xmlns:p15="http://schemas.microsoft.com/office/powerpoint/2012/main" userId="S-1-5-21-2977299124-1876462163-2290217735-36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6054" autoAdjust="0"/>
  </p:normalViewPr>
  <p:slideViewPr>
    <p:cSldViewPr snapToGrid="0" showGuides="1">
      <p:cViewPr varScale="1">
        <p:scale>
          <a:sx n="82" d="100"/>
          <a:sy n="82" d="100"/>
        </p:scale>
        <p:origin x="1960" y="168"/>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varScale="1">
      <p:scale>
        <a:sx n="100" d="100"/>
        <a:sy n="100" d="100"/>
      </p:scale>
      <p:origin x="0" y="-192"/>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8/5/22</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5/8/2022</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This slide deck supports professional learning with mathematical pedagogy – representing whole number</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24465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91440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a:p>
            <a:r>
              <a:rPr lang="en-AU" dirty="0"/>
              <a:t>T-chart:</a:t>
            </a:r>
          </a:p>
          <a:p>
            <a:r>
              <a:rPr lang="en-AU" dirty="0"/>
              <a:t>Column 1: I think ___________ is…</a:t>
            </a:r>
          </a:p>
          <a:p>
            <a:r>
              <a:rPr lang="en-AU" dirty="0"/>
              <a:t>Column 2: I think ___________ is not…</a:t>
            </a: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173635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a:p>
            <a:r>
              <a:rPr lang="en-AU" dirty="0"/>
              <a:t>T-chart:</a:t>
            </a:r>
          </a:p>
          <a:p>
            <a:r>
              <a:rPr lang="en-AU" dirty="0"/>
              <a:t>Key idea:</a:t>
            </a:r>
          </a:p>
          <a:p>
            <a:r>
              <a:rPr lang="en-AU" dirty="0"/>
              <a:t>Example – Reading fluency is an important element for effective reading instruction in the early years.</a:t>
            </a:r>
          </a:p>
          <a:p>
            <a:r>
              <a:rPr lang="en-AU" dirty="0"/>
              <a:t>Evidence (page number):</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Example –</a:t>
            </a:r>
            <a:r>
              <a:rPr lang="en-AU" sz="1200" b="0" i="0" dirty="0">
                <a:solidFill>
                  <a:srgbClr val="000000"/>
                </a:solidFill>
                <a:effectLst/>
                <a:latin typeface="Montserrat" panose="00000500000000000000" pitchFamily="2" charset="0"/>
              </a:rPr>
              <a:t> Fluency is the bridge from word recognition accuracy to text comprehension (page 517). </a:t>
            </a:r>
            <a:endParaRPr lang="en-AU" b="0" i="0" dirty="0">
              <a:solidFill>
                <a:srgbClr val="041E42"/>
              </a:solidFill>
              <a:effectLst/>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409594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dirty="0"/>
          </a:p>
        </p:txBody>
      </p:sp>
    </p:spTree>
    <p:extLst>
      <p:ext uri="{BB962C8B-B14F-4D97-AF65-F5344CB8AC3E}">
        <p14:creationId xmlns:p14="http://schemas.microsoft.com/office/powerpoint/2010/main" val="171380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dirty="0"/>
          </a:p>
        </p:txBody>
      </p:sp>
    </p:spTree>
    <p:extLst>
      <p:ext uri="{BB962C8B-B14F-4D97-AF65-F5344CB8AC3E}">
        <p14:creationId xmlns:p14="http://schemas.microsoft.com/office/powerpoint/2010/main" val="288495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Image</a:t>
            </a:r>
          </a:p>
          <a:p>
            <a:pPr marL="171450" indent="-171450">
              <a:buFontTx/>
              <a:buChar char="-"/>
            </a:pPr>
            <a:r>
              <a:rPr lang="en-AU" dirty="0"/>
              <a:t>Title of image and artist</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Professional learning opportunity: present quote to staff as an engaging ‘hook’ for consideration or conversation.</a:t>
            </a: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0206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84369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Name of content area</a:t>
            </a:r>
          </a:p>
          <a:p>
            <a:pPr marL="171450" indent="-171450">
              <a:buFontTx/>
              <a:buChar char="-"/>
            </a:pPr>
            <a:r>
              <a:rPr lang="en-AU" dirty="0"/>
              <a:t>3 discussion questions</a:t>
            </a:r>
          </a:p>
          <a:p>
            <a:pPr marL="171450" indent="-171450">
              <a:buFontTx/>
              <a:buChar char="-"/>
            </a:pPr>
            <a:endParaRPr lang="en-AU" dirty="0"/>
          </a:p>
          <a:p>
            <a:pPr marL="0" indent="0">
              <a:buFontTx/>
              <a:buNone/>
            </a:pPr>
            <a:r>
              <a:rPr lang="en-AU" sz="1200" b="0" i="0" kern="1200" dirty="0">
                <a:solidFill>
                  <a:schemeClr val="tx1"/>
                </a:solidFill>
                <a:effectLst/>
                <a:latin typeface="+mn-lt"/>
                <a:ea typeface="+mn-ea"/>
                <a:cs typeface="+mn-cs"/>
              </a:rPr>
              <a:t>These questions can be used to prompt reflection and discussion.</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Optional slide to review content.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18048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Optional slide to review content.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347924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 typeface="Arial"/>
              <a:buChar char="•"/>
            </a:pPr>
            <a:r>
              <a:rPr lang="en-AU" dirty="0"/>
              <a:t>*ideas for implementation in the classroom and changes to practice</a:t>
            </a:r>
            <a:endParaRPr lang="en-US" dirty="0"/>
          </a:p>
          <a:p>
            <a:pPr marL="171450" indent="-171450">
              <a:lnSpc>
                <a:spcPct val="150000"/>
              </a:lnSpc>
              <a:spcAft>
                <a:spcPts val="600"/>
              </a:spcAft>
              <a:buFont typeface="Arial"/>
              <a:buChar char="•"/>
            </a:pPr>
            <a:r>
              <a:rPr lang="en-AU" dirty="0"/>
              <a:t>*Other recommendations? </a:t>
            </a:r>
          </a:p>
          <a:p>
            <a:pPr marL="171450" indent="-171450">
              <a:lnSpc>
                <a:spcPct val="150000"/>
              </a:lnSpc>
              <a:spcAft>
                <a:spcPts val="600"/>
              </a:spcAft>
              <a:buFont typeface="Arial"/>
              <a:buChar char="•"/>
            </a:pPr>
            <a:endParaRPr lang="en-AU" dirty="0"/>
          </a:p>
          <a:p>
            <a:pPr marL="0" indent="0">
              <a:lnSpc>
                <a:spcPct val="150000"/>
              </a:lnSpc>
              <a:spcAft>
                <a:spcPts val="600"/>
              </a:spcAft>
              <a:buFont typeface="Arial"/>
              <a:buNone/>
            </a:pPr>
            <a:r>
              <a:rPr lang="en-AU" sz="1200" b="0" i="0" kern="1200" dirty="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161164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Leader may choose to substitute the thinking routine in slide 4 using one from the following set of slides.</a:t>
            </a:r>
          </a:p>
          <a:p>
            <a:endParaRPr lang="en-AU" dirty="0"/>
          </a:p>
          <a:p>
            <a:r>
              <a:rPr lang="en-AU" dirty="0"/>
              <a:t>For this routine, leader to add:</a:t>
            </a:r>
          </a:p>
          <a:p>
            <a:pPr marL="171450" indent="-171450">
              <a:buFontTx/>
              <a:buChar char="-"/>
            </a:pPr>
            <a:r>
              <a:rPr lang="en-AU" dirty="0"/>
              <a:t>statement summarising main point of article</a:t>
            </a:r>
          </a:p>
          <a:p>
            <a:pPr marL="0" indent="0">
              <a:buFontTx/>
              <a:buNone/>
            </a:pPr>
            <a:endParaRPr lang="en-AU" dirty="0"/>
          </a:p>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pPr marL="0" indent="0">
              <a:buFontTx/>
              <a:buNone/>
            </a:pP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751935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schoolsnsw.sharepoint.com/sites/LibraryLiteratureSearches/Shared%20Documents/Forms/AllItems.aspx?id=%2Fsites%2FLibraryLiteratureSearches%2FShared%20Documents%2F2021%20literature%20searches%2FNew%20syllabuses%2FMaths%2F1%2E%20Number%20and%20algebra%2F1%2E1%20Representing%20whole%20numbers%2FClements%201999%20%2D%20Subitizing%20What%20is%20it%2Epdf&amp;parent=%2Fsites%2FLibraryLiteratureSearches%2FShared%20Documents%2F2021%20literature%20searches%2FNew%20syllabuses%2FMaths%2F1%2E%20Number%20and%20algebra%2F1%2E1%20Representing%20whole%20numbers&amp;p=true" TargetMode="Externa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A70-963E-4EE0-8AF7-8F32BEF3E1DC}"/>
              </a:ext>
            </a:extLst>
          </p:cNvPr>
          <p:cNvSpPr>
            <a:spLocks noGrp="1"/>
          </p:cNvSpPr>
          <p:nvPr>
            <p:ph type="title"/>
          </p:nvPr>
        </p:nvSpPr>
        <p:spPr>
          <a:xfrm>
            <a:off x="409292" y="1440257"/>
            <a:ext cx="5686708" cy="1107996"/>
          </a:xfrm>
        </p:spPr>
        <p:txBody>
          <a:bodyPr/>
          <a:lstStyle/>
          <a:p>
            <a:r>
              <a:rPr lang="en-AU" dirty="0">
                <a:latin typeface="Arial" panose="020B0604020202020204" pitchFamily="34" charset="0"/>
                <a:cs typeface="Arial" panose="020B0604020202020204" pitchFamily="34" charset="0"/>
              </a:rPr>
              <a:t>Representing whole number </a:t>
            </a:r>
          </a:p>
        </p:txBody>
      </p:sp>
      <p:sp>
        <p:nvSpPr>
          <p:cNvPr id="3" name="Text Placeholder 2">
            <a:extLst>
              <a:ext uri="{FF2B5EF4-FFF2-40B4-BE49-F238E27FC236}">
                <a16:creationId xmlns:a16="http://schemas.microsoft.com/office/drawing/2014/main" id="{506A8251-DAA4-4063-BEA4-42181C82D911}"/>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Research toolkit: Unpacking the evidence base</a:t>
            </a:r>
          </a:p>
        </p:txBody>
      </p:sp>
    </p:spTree>
    <p:extLst>
      <p:ext uri="{BB962C8B-B14F-4D97-AF65-F5344CB8AC3E}">
        <p14:creationId xmlns:p14="http://schemas.microsoft.com/office/powerpoint/2010/main" val="2066441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3CDD23E7-AB31-4496-B799-7DF875A3172C}"/>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DE537AD6-EFF8-4775-80A2-F555866063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400" dirty="0">
                  <a:latin typeface="Arial" panose="020B0604020202020204" pitchFamily="34" charset="0"/>
                  <a:cs typeface="Arial" panose="020B0604020202020204" pitchFamily="34" charset="0"/>
                </a:rPr>
                <a:t>A provocative question</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AD40B28D-91DA-4048-BEC2-BACA5962F35D}"/>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2002758"/>
            <a:ext cx="11512030" cy="4418804"/>
          </a:xfrm>
        </p:spPr>
        <p:txBody>
          <a:bodyPr>
            <a:normAutofit lnSpcReduction="10000"/>
          </a:bodyPr>
          <a:lstStyle/>
          <a:p>
            <a:pPr marL="342900" indent="-342900">
              <a:buFont typeface="+mj-lt"/>
              <a:buAutoNum type="arabicPeriod"/>
            </a:pPr>
            <a:r>
              <a:rPr lang="en-AU" i="1" dirty="0">
                <a:latin typeface="Arial" panose="020B0604020202020204" pitchFamily="34" charset="0"/>
                <a:cs typeface="Arial" panose="020B0604020202020204" pitchFamily="34" charset="0"/>
              </a:rPr>
              <a:t>Prior to getting together, a small group identifies or creates a policy statement focused on one practice that is important to the school. The policy statement must be grounded in current research. For example, suitable topics could include assessment or differentiating instruction.</a:t>
            </a:r>
          </a:p>
          <a:p>
            <a:pPr marL="342900" indent="-342900">
              <a:buFont typeface="+mj-lt"/>
              <a:buAutoNum type="arabicPeriod"/>
            </a:pPr>
            <a:r>
              <a:rPr lang="en-AU" dirty="0">
                <a:latin typeface="Arial" panose="020B0604020202020204" pitchFamily="34" charset="0"/>
                <a:cs typeface="Arial" panose="020B0604020202020204" pitchFamily="34" charset="0"/>
              </a:rPr>
              <a:t>Read the policy statement. Think how this policy would ‘land’ in your school. </a:t>
            </a:r>
          </a:p>
          <a:p>
            <a:pPr marL="342900" indent="-342900">
              <a:buFont typeface="+mj-lt"/>
              <a:buAutoNum type="arabicPeriod"/>
            </a:pPr>
            <a:r>
              <a:rPr lang="en-AU" dirty="0">
                <a:latin typeface="Arial" panose="020B0604020202020204" pitchFamily="34" charset="0"/>
                <a:cs typeface="Arial" panose="020B0604020202020204" pitchFamily="34" charset="0"/>
              </a:rPr>
              <a:t>In pairs discuss the implications of the policy by reflecting on the questions: What do you think would work well? What wouldn’t? What questions do you have about the policy statement? What intrigues you about it? </a:t>
            </a:r>
          </a:p>
          <a:p>
            <a:pPr marL="342900" indent="-342900">
              <a:buFont typeface="+mj-lt"/>
              <a:buAutoNum type="arabicPeriod"/>
            </a:pPr>
            <a:r>
              <a:rPr lang="en-AU" dirty="0">
                <a:latin typeface="Arial" panose="020B0604020202020204" pitchFamily="34" charset="0"/>
                <a:cs typeface="Arial" panose="020B0604020202020204" pitchFamily="34" charset="0"/>
              </a:rPr>
              <a:t>Join up with another partner group and continue the conversation. </a:t>
            </a:r>
          </a:p>
          <a:p>
            <a:pPr marL="342900" indent="-342900">
              <a:buFont typeface="+mj-lt"/>
              <a:buAutoNum type="arabicPeriod"/>
            </a:pPr>
            <a:r>
              <a:rPr lang="en-AU" dirty="0">
                <a:latin typeface="Arial" panose="020B0604020202020204" pitchFamily="34" charset="0"/>
                <a:cs typeface="Arial" panose="020B0604020202020204" pitchFamily="34" charset="0"/>
              </a:rPr>
              <a:t>Each person reflects on which statement from the policy would challenge them to move forward in its development of the practice. Reflect on the question ‘What would you like to see if a policy existed in this area?’ </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5408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00107B51-464F-406A-9285-35EC45F12D64}"/>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8C98324E-3FCC-4A19-9DCD-398F97B338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500" dirty="0">
                  <a:latin typeface="Arial" panose="020B0604020202020204" pitchFamily="34" charset="0"/>
                  <a:cs typeface="Arial" panose="020B0604020202020204" pitchFamily="34" charset="0"/>
                </a:rPr>
                <a:t>Challenging assumptions</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4" name="Text Placeholder 7">
            <a:extLst>
              <a:ext uri="{FF2B5EF4-FFF2-40B4-BE49-F238E27FC236}">
                <a16:creationId xmlns:a16="http://schemas.microsoft.com/office/drawing/2014/main" id="{4675B456-C77F-41D2-A168-46C52893FCBB}"/>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87935"/>
            <a:ext cx="11512030" cy="4273805"/>
          </a:xfrm>
        </p:spPr>
        <p:txBody>
          <a:bodyPr>
            <a:normAutofit lnSpcReduction="10000"/>
          </a:bodyPr>
          <a:lstStyle/>
          <a:p>
            <a:pPr marL="342900" indent="-342900">
              <a:lnSpc>
                <a:spcPct val="160000"/>
              </a:lnSpc>
              <a:buFont typeface="+mj-lt"/>
              <a:buAutoNum type="arabicPeriod"/>
            </a:pPr>
            <a:r>
              <a:rPr lang="en-AU" i="1" dirty="0">
                <a:latin typeface="Arial" panose="020B0604020202020204" pitchFamily="34" charset="0"/>
                <a:cs typeface="Arial" panose="020B0604020202020204" pitchFamily="34" charset="0"/>
              </a:rPr>
              <a:t>Prior to reading the short passage, each person records their meaning of the key concept by completing Column 1 of the T-chart below.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Read the short passage.</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On completion of reading each person may move any of their ideas from Column 1 to Column 2. They may also add to either column.</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Split into pairs and each person shares the ideas on their T-chart.</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pair then joins another partner group to discuss the ideas on their T-charts. Together both pairs create a new group T-chart outlining the ideas the group has about what this concept is and is not.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small group may share their T-chart with the larger group.</a:t>
            </a: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125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22">
            <a:extLst>
              <a:ext uri="{FF2B5EF4-FFF2-40B4-BE49-F238E27FC236}">
                <a16:creationId xmlns:a16="http://schemas.microsoft.com/office/drawing/2014/main" id="{95025DE5-2421-4ECD-B048-D082647B707B}"/>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5" name="Graphic 6" descr="Briefcase outline">
            <a:extLst>
              <a:ext uri="{FF2B5EF4-FFF2-40B4-BE49-F238E27FC236}">
                <a16:creationId xmlns:a16="http://schemas.microsoft.com/office/drawing/2014/main" id="{1D5CC5BB-8D15-4D2C-BBD5-B5766F18A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Supporting evidence</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6" name="Text Placeholder 7">
            <a:extLst>
              <a:ext uri="{FF2B5EF4-FFF2-40B4-BE49-F238E27FC236}">
                <a16:creationId xmlns:a16="http://schemas.microsoft.com/office/drawing/2014/main" id="{F2741ABA-95EF-4870-861A-1E160521D3EE}"/>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68229"/>
            <a:ext cx="11512030" cy="4048134"/>
          </a:xfrm>
        </p:spPr>
        <p:txBody>
          <a:bodyPr>
            <a:normAutofit/>
          </a:bodyPr>
          <a:lstStyle/>
          <a:p>
            <a:pPr marL="342900" indent="-342900">
              <a:buFont typeface="+mj-lt"/>
              <a:buAutoNum type="arabicPeriod"/>
            </a:pPr>
            <a:r>
              <a:rPr lang="en-AU" dirty="0">
                <a:latin typeface="Arial" panose="020B0604020202020204" pitchFamily="34" charset="0"/>
                <a:cs typeface="Arial" panose="020B0604020202020204" pitchFamily="34" charset="0"/>
              </a:rPr>
              <a:t>Read the article and complete the T-chart.</a:t>
            </a:r>
          </a:p>
          <a:p>
            <a:pPr marL="342900" indent="-342900">
              <a:buFont typeface="+mj-lt"/>
              <a:buAutoNum type="arabicPeriod"/>
            </a:pPr>
            <a:r>
              <a:rPr lang="en-AU" dirty="0">
                <a:latin typeface="Arial" panose="020B0604020202020204" pitchFamily="34" charset="0"/>
                <a:cs typeface="Arial" panose="020B0604020202020204" pitchFamily="34" charset="0"/>
              </a:rPr>
              <a:t>One person begins by writing one of their key ideas and shares evidence from the text and page number where the evidence was found. </a:t>
            </a:r>
          </a:p>
          <a:p>
            <a:pPr marL="342900" indent="-342900">
              <a:buFont typeface="+mj-lt"/>
              <a:buAutoNum type="arabicPeriod"/>
            </a:pPr>
            <a:r>
              <a:rPr lang="en-AU" dirty="0">
                <a:latin typeface="Arial" panose="020B0604020202020204" pitchFamily="34" charset="0"/>
                <a:cs typeface="Arial" panose="020B0604020202020204" pitchFamily="34" charset="0"/>
              </a:rPr>
              <a:t>Do a round robin with each person commenting or adding to this key idea. Repeat until all key ideas have been documented. </a:t>
            </a:r>
          </a:p>
          <a:p>
            <a:pPr marL="342900" indent="-342900">
              <a:buFont typeface="+mj-lt"/>
              <a:buAutoNum type="arabicPeriod"/>
            </a:pPr>
            <a:r>
              <a:rPr lang="en-AU" dirty="0">
                <a:latin typeface="Arial" panose="020B0604020202020204" pitchFamily="34" charset="0"/>
                <a:cs typeface="Arial" panose="020B0604020202020204" pitchFamily="34" charset="0"/>
              </a:rPr>
              <a:t>When the round robin is complete, read the article to determine what the author says are the key ideas. </a:t>
            </a:r>
          </a:p>
          <a:p>
            <a:pPr marL="342900" indent="-342900">
              <a:buFont typeface="+mj-lt"/>
              <a:buAutoNum type="arabicPeriod"/>
            </a:pPr>
            <a:r>
              <a:rPr lang="en-AU" dirty="0">
                <a:latin typeface="Arial" panose="020B0604020202020204" pitchFamily="34" charset="0"/>
                <a:cs typeface="Arial" panose="020B0604020202020204" pitchFamily="34" charset="0"/>
              </a:rPr>
              <a:t>Consider any differences in what the group discussed from what the author says. </a:t>
            </a: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0834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833BF1EC-7569-4A0B-8698-A26D39FE05EF}"/>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326E52A8-4E69-4309-99E8-E02AC471C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300" dirty="0">
                  <a:latin typeface="Arial" panose="020B0604020202020204" pitchFamily="34" charset="0"/>
                  <a:cs typeface="Arial" panose="020B0604020202020204" pitchFamily="34" charset="0"/>
                </a:rPr>
                <a:t>Surfacing significant ideas</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4B9853B9-A11B-41B2-B4D7-827DD7B23F94}"/>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46080"/>
            <a:ext cx="11512030" cy="4418804"/>
          </a:xfrm>
        </p:spPr>
        <p:txBody>
          <a:bodyPr>
            <a:normAutofit fontScale="92500" lnSpcReduction="10000"/>
          </a:bodyPr>
          <a:lstStyle/>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Read the article and highlight two passages that represent the most significant ideas.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Each person writes their short passages with associated page numbers and posts them somewhere visible to the whole group (post it notes on a wall or digital alternative e.g. Microsoft Whiteboard, Jam Board).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Each person presents one significant idea from the text, stating why it’s significant and what implication it has for their work. Members of the group add to this idea after each person has presented their idea.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If a significant idea is connected to another person’s idea, the short passages should be moved together.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The process is repeated until each person has presented a significant idea.</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Time permitting, the second set of significant ideas can be shared.</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A general discussion summarising what has been learned.</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29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8C9A615E-438A-402A-A63C-3C7023A6878C}"/>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33E0EFCA-F805-4052-9490-7BAED722DB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Text rendering</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C43544E5-4A1F-4507-A0BE-236AE8CC1649}"/>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71501"/>
            <a:ext cx="11512030" cy="4257598"/>
          </a:xfrm>
        </p:spPr>
        <p:txBody>
          <a:bodyPr>
            <a:normAutofit lnSpcReduction="10000"/>
          </a:bodyPr>
          <a:lstStyle/>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reads a short selection from the article and highlights one sentence, one phrase and one word that is personally significant. If the article is long, it may be completed prior.</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sentence from the reading, referencing the page number and states why it seems significant. Members do not discuss the sentences but listen for commonalities.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phrase from the reading, referencing the page number and states why they feel it is significant. Members do not discuss the sentences but listen for commonalities.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word from the reading that they feel is significant. The group records these words ready for sharing.</a:t>
            </a:r>
            <a:r>
              <a:rPr lang="en-AU" dirty="0">
                <a:solidFill>
                  <a:srgbClr val="000000"/>
                </a:solidFill>
                <a:latin typeface="Arial" panose="020B0604020202020204" pitchFamily="34" charset="0"/>
                <a:cs typeface="Arial" panose="020B0604020202020204" pitchFamily="34" charset="0"/>
              </a:rPr>
              <a:t>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Discuss the words recorded and how what these words have to say about the reading. </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1810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dirty="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dirty="0">
              <a:latin typeface="Arial" panose="020B0604020202020204" pitchFamily="34" charset="0"/>
              <a:cs typeface="Arial" panose="020B0604020202020204" pitchFamily="34" charset="0"/>
            </a:endParaRPr>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dirty="0">
                <a:latin typeface="Arial" panose="020B0604020202020204" pitchFamily="34" charset="0"/>
                <a:cs typeface="Arial" panose="020B0604020202020204" pitchFamily="34" charset="0"/>
              </a:rPr>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5BEA2935-7845-4485-A25E-93DE5F442679}"/>
              </a:ext>
            </a:extLst>
          </p:cNvPr>
          <p:cNvSpPr txBox="1">
            <a:spLocks/>
          </p:cNvSpPr>
          <p:nvPr/>
        </p:nvSpPr>
        <p:spPr>
          <a:xfrm>
            <a:off x="877823" y="841637"/>
            <a:ext cx="9797469"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AU" dirty="0">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1C351A4-19DE-4DD0-8BFC-F4F0DA5EE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dirty="0"/>
              <a:t>Numbers and algebra – Representing whole number</a:t>
            </a:r>
            <a:endParaRPr lang="en-AU" dirty="0">
              <a:latin typeface="Arial" panose="020B0604020202020204" pitchFamily="34" charset="0"/>
              <a:cs typeface="Arial" panose="020B0604020202020204" pitchFamily="34" charset="0"/>
            </a:endParaRPr>
          </a:p>
          <a:p>
            <a:endParaRPr lang="en-AU" dirty="0"/>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530696" y="2172481"/>
            <a:ext cx="3738273" cy="3839665"/>
          </a:xfrm>
        </p:spPr>
        <p:txBody>
          <a:bodyPr/>
          <a:lstStyle/>
          <a:p>
            <a:r>
              <a:rPr lang="en-AU" dirty="0">
                <a:latin typeface="Arial" panose="020B0604020202020204" pitchFamily="34" charset="0"/>
                <a:cs typeface="Arial" panose="020B0604020202020204" pitchFamily="34" charset="0"/>
              </a:rPr>
              <a:t>Clements DH (1999) ‘</a:t>
            </a:r>
            <a:r>
              <a:rPr lang="en-AU" u="sng" dirty="0">
                <a:latin typeface="Arial" panose="020B0604020202020204" pitchFamily="34" charset="0"/>
                <a:cs typeface="Arial" panose="020B0604020202020204" pitchFamily="34" charset="0"/>
                <a:hlinkClick r:id="rId5"/>
              </a:rPr>
              <a:t>Subitizing: What is it? Why teach it?</a:t>
            </a:r>
            <a:r>
              <a:rPr lang="en-AU" dirty="0">
                <a:latin typeface="Arial" panose="020B0604020202020204" pitchFamily="34" charset="0"/>
                <a:cs typeface="Arial" panose="020B0604020202020204" pitchFamily="34" charset="0"/>
              </a:rPr>
              <a:t>’, Teaching Children Mathematics, 5(7):400–405, doi:10.5951/TCM.5.7.0400.</a:t>
            </a: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711000" y="2161067"/>
            <a:ext cx="3738273" cy="3839665"/>
          </a:xfrm>
        </p:spPr>
        <p:txBody>
          <a:bodyPr/>
          <a:lstStyle/>
          <a:p>
            <a:r>
              <a:rPr lang="en-US" i="1" dirty="0">
                <a:latin typeface="Arial" panose="020B0604020202020204" pitchFamily="34" charset="0"/>
                <a:cs typeface="Arial" panose="020B0604020202020204" pitchFamily="34" charset="0"/>
              </a:rPr>
              <a:t>"Subitizing is a fundamental skill in the development of students’ understanding of number” (</a:t>
            </a:r>
            <a:r>
              <a:rPr lang="en-US" i="1" dirty="0" err="1">
                <a:latin typeface="Arial" panose="020B0604020202020204" pitchFamily="34" charset="0"/>
                <a:cs typeface="Arial" panose="020B0604020202020204" pitchFamily="34" charset="0"/>
              </a:rPr>
              <a:t>Baroody</a:t>
            </a:r>
            <a:r>
              <a:rPr lang="en-US" i="1" dirty="0">
                <a:latin typeface="Arial" panose="020B0604020202020204" pitchFamily="34" charset="0"/>
                <a:cs typeface="Arial" panose="020B0604020202020204" pitchFamily="34" charset="0"/>
              </a:rPr>
              <a:t> 1987, 115)</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pic>
        <p:nvPicPr>
          <p:cNvPr id="11" name="Picture 10" descr="Decorative graphic of a red-haired ma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6"/>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smtClean="0"/>
              <a:pPr/>
              <a:t>3</a:t>
            </a:fld>
            <a:endParaRPr lang="en-US" dirty="0"/>
          </a:p>
        </p:txBody>
      </p:sp>
    </p:spTree>
    <p:extLst>
      <p:ext uri="{BB962C8B-B14F-4D97-AF65-F5344CB8AC3E}">
        <p14:creationId xmlns:p14="http://schemas.microsoft.com/office/powerpoint/2010/main" val="4250871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D2060806-8ADC-4AE1-81A7-D7E58C0B724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D85B207-BD00-4D3C-9770-D6B2441091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Big ideas jigsaw</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4" name="Text Placeholder 7">
            <a:extLst>
              <a:ext uri="{FF2B5EF4-FFF2-40B4-BE49-F238E27FC236}">
                <a16:creationId xmlns:a16="http://schemas.microsoft.com/office/drawing/2014/main" id="{5B940976-CF0E-4FB1-9D57-70D03BB963C7}"/>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2002758"/>
            <a:ext cx="11512030" cy="4404560"/>
          </a:xfrm>
        </p:spPr>
        <p:txBody>
          <a:bodyPr>
            <a:normAutofit lnSpcReduction="10000"/>
          </a:bodyPr>
          <a:lstStyle/>
          <a:p>
            <a:pPr marL="342900" indent="-342900">
              <a:lnSpc>
                <a:spcPct val="160000"/>
              </a:lnSpc>
              <a:buFont typeface="+mj-lt"/>
              <a:buAutoNum type="arabicPeriod"/>
            </a:pPr>
            <a:r>
              <a:rPr lang="en-AU" i="1" dirty="0">
                <a:latin typeface="Arial" panose="020B0604020202020204" pitchFamily="34" charset="0"/>
                <a:cs typeface="Arial" panose="020B0604020202020204" pitchFamily="34" charset="0"/>
              </a:rPr>
              <a:t>Prior to getting together, the facilitator identifies approximately 4 places in the article where they feel there should be discussion and places a stop sign at these points.</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Set the context for why this article was selected.</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Split into groups that have the same number of people as there are sections identified in the text. For example, if 4 sections were identified, participants will work in groups of 4.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group member reads one section and presents the key points or big ideas to their group.</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Present back to the wider group in order of the sections from the text. Each person who read that section has the opportunity to say something about the ideas in the text. Clarifying questions may be asked.</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Discuss the implications of the big ideas on teaching practice.</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4807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a:lstStyle/>
          <a:p>
            <a:r>
              <a:rPr lang="en-AU" dirty="0"/>
              <a:t>Representing whole number</a:t>
            </a:r>
          </a:p>
        </p:txBody>
      </p:sp>
      <p:pic>
        <p:nvPicPr>
          <p:cNvPr id="4" name="Picture 3" descr="Decorative graphic of brunette woman sitting in front of computer. A red circle with a question mark sits above her.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7909299"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dirty="0">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7"/>
            <a:ext cx="7909298"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0" name="TextBox 19">
              <a:extLst>
                <a:ext uri="{FF2B5EF4-FFF2-40B4-BE49-F238E27FC236}">
                  <a16:creationId xmlns:a16="http://schemas.microsoft.com/office/drawing/2014/main" id="{0DF6FA48-04DA-4A44-94EE-6EC8D214A00B}"/>
                </a:ext>
              </a:extLst>
            </p:cNvPr>
            <p:cNvSpPr txBox="1"/>
            <p:nvPr/>
          </p:nvSpPr>
          <p:spPr>
            <a:xfrm>
              <a:off x="5081220" y="3898519"/>
              <a:ext cx="2869426" cy="654365"/>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dirty="0">
                  <a:latin typeface="Arial" panose="020B0604020202020204" pitchFamily="34" charset="0"/>
                  <a:cs typeface="Arial" panose="020B0604020202020204" pitchFamily="34" charset="0"/>
                </a:rPr>
                <a:t>What would mathematical teaching and learning with sound subitising skills look like?</a:t>
              </a:r>
              <a:endParaRPr lang="en-US" dirty="0">
                <a:solidFill>
                  <a:srgbClr val="19233E"/>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D8FF2BED-510A-4B75-8FA9-CAB7E94B2BF3}"/>
              </a:ext>
            </a:extLst>
          </p:cNvPr>
          <p:cNvGrpSpPr/>
          <p:nvPr/>
        </p:nvGrpSpPr>
        <p:grpSpPr>
          <a:xfrm>
            <a:off x="3316941" y="4340532"/>
            <a:ext cx="7909297" cy="796376"/>
            <a:chOff x="8180614" y="3677972"/>
            <a:chExt cx="3018613" cy="926823"/>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8180614" y="3677972"/>
              <a:ext cx="3018613" cy="926823"/>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4" name="TextBox 13">
              <a:extLst>
                <a:ext uri="{FF2B5EF4-FFF2-40B4-BE49-F238E27FC236}">
                  <a16:creationId xmlns:a16="http://schemas.microsoft.com/office/drawing/2014/main" id="{AA6248D1-042D-4516-BEE0-6197C539104E}"/>
                </a:ext>
              </a:extLst>
            </p:cNvPr>
            <p:cNvSpPr txBox="1"/>
            <p:nvPr/>
          </p:nvSpPr>
          <p:spPr>
            <a:xfrm>
              <a:off x="8265389" y="3849111"/>
              <a:ext cx="2869426" cy="644743"/>
            </a:xfrm>
            <a:prstGeom prst="rect">
              <a:avLst/>
            </a:prstGeom>
            <a:solidFill>
              <a:srgbClr val="6CACE4"/>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dirty="0">
                  <a:latin typeface="Arial" panose="020B0604020202020204" pitchFamily="34" charset="0"/>
                  <a:cs typeface="Arial" panose="020B0604020202020204" pitchFamily="34" charset="0"/>
                </a:rPr>
                <a:t>Where are the opportunities in my classroom to enhance subitising skill development? </a:t>
              </a:r>
              <a:endParaRPr lang="en-US" dirty="0">
                <a:solidFill>
                  <a:srgbClr val="19233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1E5F0BB-1DA3-435A-B871-AD8DD1F257D2}"/>
              </a:ext>
            </a:extLst>
          </p:cNvPr>
          <p:cNvGrpSpPr/>
          <p:nvPr/>
        </p:nvGrpSpPr>
        <p:grpSpPr>
          <a:xfrm>
            <a:off x="3316939" y="5232327"/>
            <a:ext cx="7909300" cy="796376"/>
            <a:chOff x="6588530" y="4726508"/>
            <a:chExt cx="3018613" cy="926823"/>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6588530" y="4726508"/>
              <a:ext cx="3018613" cy="926823"/>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9" name="TextBox 28">
              <a:extLst>
                <a:ext uri="{FF2B5EF4-FFF2-40B4-BE49-F238E27FC236}">
                  <a16:creationId xmlns:a16="http://schemas.microsoft.com/office/drawing/2014/main" id="{95D076F5-F520-469A-953A-F2DEA021FB04}"/>
                </a:ext>
              </a:extLst>
            </p:cNvPr>
            <p:cNvSpPr txBox="1"/>
            <p:nvPr/>
          </p:nvSpPr>
          <p:spPr>
            <a:xfrm>
              <a:off x="6671363" y="4937057"/>
              <a:ext cx="2871368" cy="322372"/>
            </a:xfrm>
            <a:prstGeom prst="rect">
              <a:avLst/>
            </a:prstGeom>
            <a:solidFill>
              <a:srgbClr val="A4C8E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en-AU" dirty="0">
                  <a:latin typeface="Arial" panose="020B0604020202020204" pitchFamily="34" charset="0"/>
                  <a:cs typeface="Arial" panose="020B0604020202020204" pitchFamily="34" charset="0"/>
                </a:rPr>
                <a:t>What changes should we make as a school considering this research?</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dirty="0"/>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4252132"/>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a:t>This research provides an overview of the mathematical concept of subitising and explores the difference between perceptual and conceptual subitising. </a:t>
            </a:r>
          </a:p>
          <a:p>
            <a:r>
              <a:rPr lang="en-AU" sz="2000" dirty="0"/>
              <a:t>The more primitive perceptual subitising does not appear to rely upon mathematical processes and is exhibited by infants and animals. </a:t>
            </a:r>
          </a:p>
          <a:p>
            <a:r>
              <a:rPr lang="en-AU" sz="2000" dirty="0"/>
              <a:t>Conceptual subitising however, encompasses more sophisticated skills that are necessary to build number sense and arithmetic skills. </a:t>
            </a:r>
          </a:p>
          <a:p>
            <a:r>
              <a:rPr lang="en-AU" sz="2000" dirty="0"/>
              <a:t>Conceptual subitising is further examined to reveal implications for teachers and provide strategies and justification for teaching conceptual subitising. </a:t>
            </a:r>
            <a:endParaRPr lang="en-AU" sz="2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dirty="0"/>
          </a:p>
        </p:txBody>
      </p:sp>
    </p:spTree>
    <p:extLst>
      <p:ext uri="{BB962C8B-B14F-4D97-AF65-F5344CB8AC3E}">
        <p14:creationId xmlns:p14="http://schemas.microsoft.com/office/powerpoint/2010/main" val="1467612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4252132"/>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dirty="0"/>
              <a:t>It highlights the following points:</a:t>
            </a:r>
          </a:p>
          <a:p>
            <a:pPr lvl="0"/>
            <a:r>
              <a:rPr lang="en-AU" dirty="0"/>
              <a:t>Subitising underpins counting and arithmetic skills.</a:t>
            </a:r>
          </a:p>
          <a:p>
            <a:pPr lvl="0"/>
            <a:r>
              <a:rPr lang="en-AU" dirty="0"/>
              <a:t>Repeated visual and auditory experiences play a key role in subitising. </a:t>
            </a:r>
          </a:p>
          <a:p>
            <a:pPr lvl="0"/>
            <a:r>
              <a:rPr lang="en-AU" dirty="0"/>
              <a:t>Slight modification to commonly used strategies can significantly enhance the development of subitising skills.</a:t>
            </a:r>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7</a:t>
            </a:fld>
            <a:endParaRPr lang="en-US" dirty="0"/>
          </a:p>
        </p:txBody>
      </p:sp>
    </p:spTree>
    <p:extLst>
      <p:ext uri="{BB962C8B-B14F-4D97-AF65-F5344CB8AC3E}">
        <p14:creationId xmlns:p14="http://schemas.microsoft.com/office/powerpoint/2010/main" val="39409216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1266092" y="2701384"/>
            <a:ext cx="2880000" cy="2880000"/>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3"/>
              <a:ext cx="2301920"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could this look like in my classroom?</a:t>
              </a: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892" y="2969195"/>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685323" y="2701384"/>
            <a:ext cx="2880000" cy="2880000"/>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rgbClr val="385E9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5186795" y="4216401"/>
              <a:ext cx="1877055" cy="914399"/>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How could this improve student learning?</a:t>
              </a: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122"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104553" y="2701383"/>
            <a:ext cx="2901298" cy="2928235"/>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15362"/>
              <a:ext cx="2363207"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changes can we make as a school in light of this research?</a:t>
              </a: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7352" y="3005698"/>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00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1D29CA77-1CF7-4BF1-90A7-F948783621C4}"/>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D04B7B7D-2A65-4E26-864F-A1605362F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8" name="Group 7">
            <a:extLst>
              <a:ext uri="{FF2B5EF4-FFF2-40B4-BE49-F238E27FC236}">
                <a16:creationId xmlns:a16="http://schemas.microsoft.com/office/drawing/2014/main" id="{65BFAE89-5EC6-4959-9568-1EF095740C48}"/>
              </a:ext>
            </a:extLst>
          </p:cNvPr>
          <p:cNvGrpSpPr/>
          <p:nvPr/>
        </p:nvGrpSpPr>
        <p:grpSpPr>
          <a:xfrm>
            <a:off x="9026965" y="370871"/>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The final say on quotes</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7E1E3AF4-F318-4288-9478-E7D37D3AD01B}"/>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87366"/>
            <a:ext cx="11512030" cy="4280084"/>
          </a:xfrm>
        </p:spPr>
        <p:txBody>
          <a:bodyPr>
            <a:normAutofit fontScale="85000" lnSpcReduction="20000"/>
          </a:bodyPr>
          <a:lstStyle/>
          <a:p>
            <a:pPr marL="342900" indent="-342900">
              <a:lnSpc>
                <a:spcPct val="170000"/>
              </a:lnSpc>
              <a:buFont typeface="+mj-lt"/>
              <a:buAutoNum type="arabicPeriod"/>
            </a:pPr>
            <a:r>
              <a:rPr lang="en-AU" sz="2000" dirty="0">
                <a:latin typeface="Arial" panose="020B0604020202020204" pitchFamily="34" charset="0"/>
                <a:cs typeface="Arial" panose="020B0604020202020204" pitchFamily="34" charset="0"/>
              </a:rPr>
              <a:t>Read the article.</a:t>
            </a:r>
          </a:p>
          <a:p>
            <a:pPr marL="342900" indent="-342900">
              <a:lnSpc>
                <a:spcPct val="170000"/>
              </a:lnSpc>
              <a:buFont typeface="+mj-lt"/>
              <a:buAutoNum type="arabicPeriod"/>
            </a:pPr>
            <a:r>
              <a:rPr lang="en-AU" sz="2000" dirty="0">
                <a:latin typeface="Arial" panose="020B0604020202020204" pitchFamily="34" charset="0"/>
                <a:cs typeface="Arial" panose="020B0604020202020204" pitchFamily="34" charset="0"/>
              </a:rPr>
              <a:t>Identify 3 quotes that reflect a statement: </a:t>
            </a:r>
            <a:r>
              <a:rPr lang="en-AU" sz="2000" dirty="0">
                <a:solidFill>
                  <a:schemeClr val="accent5"/>
                </a:solidFill>
                <a:latin typeface="Arial" panose="020B0604020202020204" pitchFamily="34" charset="0"/>
                <a:cs typeface="Arial" panose="020B0604020202020204" pitchFamily="34" charset="0"/>
              </a:rPr>
              <a:t>*Insert statement summarising main point of article.</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Share quotes in small groups. </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Each person in the group offers thoughts or experiences and builds on what was previously said. </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The person who presented the quote remains quiet during this exchange and listens to insights from others. </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When the round robin is complete, the person who presented the quote has the final say and comments on the significance of the quote and what has been learned from colleagues.</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Each group nominates 3 quotes to share with the larger group and the reasons behind their choices. </a:t>
            </a:r>
          </a:p>
          <a:p>
            <a:pPr marL="342900" indent="-342900" fontAlgn="base">
              <a:lnSpc>
                <a:spcPct val="170000"/>
              </a:lnSpc>
              <a:buFont typeface="+mj-lt"/>
              <a:buAutoNum type="arabicPeriod"/>
            </a:pPr>
            <a:r>
              <a:rPr lang="en-AU" sz="2000" dirty="0">
                <a:latin typeface="Arial" panose="020B0604020202020204" pitchFamily="34" charset="0"/>
                <a:cs typeface="Arial" panose="020B0604020202020204" pitchFamily="34" charset="0"/>
              </a:rPr>
              <a:t>General discussion follows after all groups have shared their quotes.</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721747"/>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Subitising-What is it-Why teach it PowerPoint.POTX" id="{0527F42E-1275-4F12-B1F2-5180E34122F6}" vid="{5994047F-0426-4560-A997-B4727E668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8441e0c-3836-4147-9f50-85b650ca543e">
      <UserInfo>
        <DisplayName/>
        <AccountId xsi:nil="true"/>
        <AccountType/>
      </UserInfo>
    </SharedWithUsers>
    <TaxCatchAll xmlns="a8441e0c-3836-4147-9f50-85b650ca543e" xsi:nil="true"/>
    <lcf76f155ced4ddcb4097134ff3c332f xmlns="b60a03c9-a4d9-4451-8a0f-0c770f8935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ED0BFCDC106F42AFD7303E64311402" ma:contentTypeVersion="15" ma:contentTypeDescription="Create a new document." ma:contentTypeScope="" ma:versionID="0f42018c1ad41fd0288a38c8e37e03c1">
  <xsd:schema xmlns:xsd="http://www.w3.org/2001/XMLSchema" xmlns:xs="http://www.w3.org/2001/XMLSchema" xmlns:p="http://schemas.microsoft.com/office/2006/metadata/properties" xmlns:ns2="a8441e0c-3836-4147-9f50-85b650ca543e" xmlns:ns3="b60a03c9-a4d9-4451-8a0f-0c770f8935a2" targetNamespace="http://schemas.microsoft.com/office/2006/metadata/properties" ma:root="true" ma:fieldsID="80b95e227d46ec41897963b911f77674" ns2:_="" ns3:_="">
    <xsd:import namespace="a8441e0c-3836-4147-9f50-85b650ca543e"/>
    <xsd:import namespace="b60a03c9-a4d9-4451-8a0f-0c770f8935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441e0c-3836-4147-9f50-85b650ca54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8c4ecc-99a6-4e6d-a5ad-a451159284a5}" ma:internalName="TaxCatchAll" ma:showField="CatchAllData" ma:web="a8441e0c-3836-4147-9f50-85b650ca543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0a03c9-a4d9-4451-8a0f-0c770f8935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088CDE-1CC2-4957-ACC1-2D9865E24CCC}">
  <ds:schemaRefs>
    <ds:schemaRef ds:uri="http://purl.org/dc/term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8e2d0b5-04b6-42d6-a75d-42bfd1c2b6a8"/>
    <ds:schemaRef ds:uri="http://schemas.microsoft.com/office/2006/documentManagement/types"/>
    <ds:schemaRef ds:uri="436c3689-eb3a-4009-8685-6396a21abf0c"/>
    <ds:schemaRef ds:uri="http://purl.org/dc/dcmitype/"/>
    <ds:schemaRef ds:uri="http://purl.org/dc/elements/1.1/"/>
    <ds:schemaRef ds:uri="60129b06-f64b-40a8-96e2-c5b2f86112b1"/>
    <ds:schemaRef ds:uri="a8441e0c-3836-4147-9f50-85b650ca543e"/>
    <ds:schemaRef ds:uri="b60a03c9-a4d9-4451-8a0f-0c770f8935a2"/>
  </ds:schemaRefs>
</ds:datastoreItem>
</file>

<file path=customXml/itemProps2.xml><?xml version="1.0" encoding="utf-8"?>
<ds:datastoreItem xmlns:ds="http://schemas.openxmlformats.org/officeDocument/2006/customXml" ds:itemID="{A1FAEA8D-2C4F-437C-B5AB-9AE700DE3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441e0c-3836-4147-9f50-85b650ca543e"/>
    <ds:schemaRef ds:uri="b60a03c9-a4d9-4451-8a0f-0c770f893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7C793E-23F1-41E8-9428-2EE03402C1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243</TotalTime>
  <Words>2055</Words>
  <Application>Microsoft Macintosh PowerPoint</Application>
  <PresentationFormat>Widescreen</PresentationFormat>
  <Paragraphs>192</Paragraphs>
  <Slides>14</Slides>
  <Notes>14</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Montserrat</vt:lpstr>
      <vt:lpstr>Montserrat Medium</vt:lpstr>
      <vt:lpstr>Montserrat SemiBold</vt:lpstr>
      <vt:lpstr>Office Theme</vt:lpstr>
      <vt:lpstr>Representing whole number </vt:lpstr>
      <vt:lpstr>Acknowledgement of Country</vt:lpstr>
      <vt:lpstr>PowerPoint Presentation</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vector>
  </TitlesOfParts>
  <Manager/>
  <Company>NSW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whole number</dc:title>
  <dc:subject/>
  <dc:creator>NSW Department of Education</dc:creator>
  <cp:keywords/>
  <dc:description/>
  <cp:lastModifiedBy>David Boccalatte</cp:lastModifiedBy>
  <cp:revision>15</cp:revision>
  <cp:lastPrinted>2018-09-13T06:50:27Z</cp:lastPrinted>
  <dcterms:created xsi:type="dcterms:W3CDTF">2021-11-25T00:45:53Z</dcterms:created>
  <dcterms:modified xsi:type="dcterms:W3CDTF">2022-08-05T06:44:33Z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0x0101003BED0BFCDC106F42AFD7303E64311402</vt:lpwstr>
  </property>
  <property fmtid="{D5CDD505-2E9C-101B-9397-08002B2CF9AE}" pid="3" name="Order">
    <vt:r8>7600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