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25" r:id="rId5"/>
  </p:sldMasterIdLst>
  <p:notesMasterIdLst>
    <p:notesMasterId r:id="rId16"/>
  </p:notesMasterIdLst>
  <p:handoutMasterIdLst>
    <p:handoutMasterId r:id="rId17"/>
  </p:handoutMasterIdLst>
  <p:sldIdLst>
    <p:sldId id="293" r:id="rId6"/>
    <p:sldId id="328" r:id="rId7"/>
    <p:sldId id="326" r:id="rId8"/>
    <p:sldId id="334" r:id="rId9"/>
    <p:sldId id="321" r:id="rId10"/>
    <p:sldId id="337" r:id="rId11"/>
    <p:sldId id="338" r:id="rId12"/>
    <p:sldId id="322" r:id="rId13"/>
    <p:sldId id="323" r:id="rId14"/>
    <p:sldId id="339" r:id="rId15"/>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93"/>
            <p14:sldId id="328"/>
            <p14:sldId id="326"/>
            <p14:sldId id="334"/>
            <p14:sldId id="321"/>
            <p14:sldId id="337"/>
            <p14:sldId id="338"/>
            <p14:sldId id="322"/>
            <p14:sldId id="323"/>
            <p14:sldId id="339"/>
          </p14:sldIdLst>
        </p14:section>
        <p14:section name="Thinking routines" id="{1954142D-F9C7-461C-80D1-644C8EBC82D9}">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0BBFB-EDF5-40D9-A684-B96794DE623F}" v="2" dt="2021-11-28T04:08:50.339"/>
    <p1510:client id="{B8C2FB92-79DC-6881-3016-B9D55200FF37}" v="48" dt="2021-12-10T02:35:00.14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42"/>
        <p:guide orient="horz" pos="3294"/>
        <p:guide orient="horz" pos="2228"/>
        <p:guide orient="horz" pos="2614"/>
        <p:guide pos="3812"/>
        <p:guide orient="horz" pos="1570"/>
        <p:guide orient="horz" pos="1616"/>
        <p:guide pos="1300"/>
        <p:guide pos="3407"/>
        <p:guide pos="236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Andrew" userId="S::jill.andrew@det.nsw.edu.au::88fc9fc9-5cc0-47e2-a305-89fae92bedbc" providerId="AD" clId="Web-{B8C2FB92-79DC-6881-3016-B9D55200FF37}"/>
    <pc:docChg chg="addSld modSld addMainMaster modSection">
      <pc:chgData name="Jill Andrew" userId="S::jill.andrew@det.nsw.edu.au::88fc9fc9-5cc0-47e2-a305-89fae92bedbc" providerId="AD" clId="Web-{B8C2FB92-79DC-6881-3016-B9D55200FF37}" dt="2021-12-10T02:35:00.142" v="49" actId="1076"/>
      <pc:docMkLst>
        <pc:docMk/>
      </pc:docMkLst>
      <pc:sldChg chg="modSp">
        <pc:chgData name="Jill Andrew" userId="S::jill.andrew@det.nsw.edu.au::88fc9fc9-5cc0-47e2-a305-89fae92bedbc" providerId="AD" clId="Web-{B8C2FB92-79DC-6881-3016-B9D55200FF37}" dt="2021-12-10T02:17:19.481" v="6" actId="20577"/>
        <pc:sldMkLst>
          <pc:docMk/>
          <pc:sldMk cId="206644145" sldId="293"/>
        </pc:sldMkLst>
        <pc:spChg chg="mod">
          <ac:chgData name="Jill Andrew" userId="S::jill.andrew@det.nsw.edu.au::88fc9fc9-5cc0-47e2-a305-89fae92bedbc" providerId="AD" clId="Web-{B8C2FB92-79DC-6881-3016-B9D55200FF37}" dt="2021-12-10T02:17:19.481" v="6" actId="20577"/>
          <ac:spMkLst>
            <pc:docMk/>
            <pc:sldMk cId="206644145" sldId="293"/>
            <ac:spMk id="3" creationId="{506A8251-DAA4-4063-BEA4-42181C82D911}"/>
          </ac:spMkLst>
        </pc:spChg>
      </pc:sldChg>
      <pc:sldChg chg="modSp">
        <pc:chgData name="Jill Andrew" userId="S::jill.andrew@det.nsw.edu.au::88fc9fc9-5cc0-47e2-a305-89fae92bedbc" providerId="AD" clId="Web-{B8C2FB92-79DC-6881-3016-B9D55200FF37}" dt="2021-12-10T02:27:31.805" v="43" actId="20577"/>
        <pc:sldMkLst>
          <pc:docMk/>
          <pc:sldMk cId="77962982" sldId="334"/>
        </pc:sldMkLst>
        <pc:spChg chg="mod">
          <ac:chgData name="Jill Andrew" userId="S::jill.andrew@det.nsw.edu.au::88fc9fc9-5cc0-47e2-a305-89fae92bedbc" providerId="AD" clId="Web-{B8C2FB92-79DC-6881-3016-B9D55200FF37}" dt="2021-12-10T02:27:31.805" v="43" actId="20577"/>
          <ac:spMkLst>
            <pc:docMk/>
            <pc:sldMk cId="77962982" sldId="334"/>
            <ac:spMk id="2" creationId="{3CA10FDC-DB0D-48FA-81C9-8A1E5F3C8BD9}"/>
          </ac:spMkLst>
        </pc:spChg>
      </pc:sldChg>
      <pc:sldChg chg="addSp delSp modSp add">
        <pc:chgData name="Jill Andrew" userId="S::jill.andrew@det.nsw.edu.au::88fc9fc9-5cc0-47e2-a305-89fae92bedbc" providerId="AD" clId="Web-{B8C2FB92-79DC-6881-3016-B9D55200FF37}" dt="2021-12-10T02:35:00.142" v="49" actId="1076"/>
        <pc:sldMkLst>
          <pc:docMk/>
          <pc:sldMk cId="2275195125" sldId="339"/>
        </pc:sldMkLst>
        <pc:spChg chg="mod">
          <ac:chgData name="Jill Andrew" userId="S::jill.andrew@det.nsw.edu.au::88fc9fc9-5cc0-47e2-a305-89fae92bedbc" providerId="AD" clId="Web-{B8C2FB92-79DC-6881-3016-B9D55200FF37}" dt="2021-12-10T02:34:42.891" v="46" actId="20577"/>
          <ac:spMkLst>
            <pc:docMk/>
            <pc:sldMk cId="2275195125" sldId="339"/>
            <ac:spMk id="2" creationId="{D8142ECA-0E32-4FFF-80EA-E1C712BDB85E}"/>
          </ac:spMkLst>
        </pc:spChg>
        <pc:picChg chg="add mod">
          <ac:chgData name="Jill Andrew" userId="S::jill.andrew@det.nsw.edu.au::88fc9fc9-5cc0-47e2-a305-89fae92bedbc" providerId="AD" clId="Web-{B8C2FB92-79DC-6881-3016-B9D55200FF37}" dt="2021-12-10T02:35:00.142" v="49" actId="1076"/>
          <ac:picMkLst>
            <pc:docMk/>
            <pc:sldMk cId="2275195125" sldId="339"/>
            <ac:picMk id="6" creationId="{44ABF36B-CE5A-4EDA-B6D8-B772ADBC0C50}"/>
          </ac:picMkLst>
        </pc:picChg>
        <pc:picChg chg="del">
          <ac:chgData name="Jill Andrew" userId="S::jill.andrew@det.nsw.edu.au::88fc9fc9-5cc0-47e2-a305-89fae92bedbc" providerId="AD" clId="Web-{B8C2FB92-79DC-6881-3016-B9D55200FF37}" dt="2021-12-10T02:34:44.110" v="47"/>
          <ac:picMkLst>
            <pc:docMk/>
            <pc:sldMk cId="2275195125" sldId="339"/>
            <ac:picMk id="7" creationId="{64006434-9D88-4A42-8C02-02A07B12DE58}"/>
          </ac:picMkLst>
        </pc:picChg>
      </pc:sldChg>
      <pc:sldMasterChg chg="add addSldLayout">
        <pc:chgData name="Jill Andrew" userId="S::jill.andrew@det.nsw.edu.au::88fc9fc9-5cc0-47e2-a305-89fae92bedbc" providerId="AD" clId="Web-{B8C2FB92-79DC-6881-3016-B9D55200FF37}" dt="2021-12-10T02:31:20.434" v="44"/>
        <pc:sldMasterMkLst>
          <pc:docMk/>
          <pc:sldMasterMk cId="2180352252" sldId="2147483725"/>
        </pc:sldMasterMkLst>
        <pc:sldLayoutChg chg="add">
          <pc:chgData name="Jill Andrew" userId="S::jill.andrew@det.nsw.edu.au::88fc9fc9-5cc0-47e2-a305-89fae92bedbc" providerId="AD" clId="Web-{B8C2FB92-79DC-6881-3016-B9D55200FF37}" dt="2021-12-10T02:31:20.434" v="44"/>
          <pc:sldLayoutMkLst>
            <pc:docMk/>
            <pc:sldMasterMk cId="2180352252" sldId="2147483725"/>
            <pc:sldLayoutMk cId="1212126812" sldId="2147483726"/>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772330496" sldId="2147483727"/>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1385933019" sldId="2147483728"/>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3411914056" sldId="2147483729"/>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805527883" sldId="2147483730"/>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1081444000" sldId="2147483731"/>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3853234102" sldId="2147483732"/>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68207259" sldId="2147483733"/>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766815072" sldId="2147483734"/>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4102682973" sldId="2147483735"/>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156805704" sldId="2147483736"/>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334971249" sldId="2147483737"/>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3405221408" sldId="2147483738"/>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972117627" sldId="2147483739"/>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4219724567" sldId="2147483740"/>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1279288669" sldId="2147483741"/>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1214571071" sldId="2147483742"/>
          </pc:sldLayoutMkLst>
        </pc:sldLayoutChg>
        <pc:sldLayoutChg chg="add">
          <pc:chgData name="Jill Andrew" userId="S::jill.andrew@det.nsw.edu.au::88fc9fc9-5cc0-47e2-a305-89fae92bedbc" providerId="AD" clId="Web-{B8C2FB92-79DC-6881-3016-B9D55200FF37}" dt="2021-12-10T02:31:20.434" v="44"/>
          <pc:sldLayoutMkLst>
            <pc:docMk/>
            <pc:sldMasterMk cId="2180352252" sldId="2147483725"/>
            <pc:sldLayoutMk cId="2686940925" sldId="2147483743"/>
          </pc:sldLayoutMkLst>
        </pc:sldLayoutChg>
      </pc:sldMasterChg>
    </pc:docChg>
  </pc:docChgLst>
  <pc:docChgLst>
    <pc:chgData name="Easter Carmeli" userId="S::easter.carmeli@det.nsw.edu.au::ba8d3078-1e0c-486b-a8bb-489542d2f92d" providerId="AD" clId="Web-{5400BBFB-EDF5-40D9-A684-B96794DE623F}"/>
    <pc:docChg chg="modSld">
      <pc:chgData name="Easter Carmeli" userId="S::easter.carmeli@det.nsw.edu.au::ba8d3078-1e0c-486b-a8bb-489542d2f92d" providerId="AD" clId="Web-{5400BBFB-EDF5-40D9-A684-B96794DE623F}" dt="2021-11-28T04:08:50.339" v="2" actId="20577"/>
      <pc:docMkLst>
        <pc:docMk/>
      </pc:docMkLst>
      <pc:sldChg chg="modSp">
        <pc:chgData name="Easter Carmeli" userId="S::easter.carmeli@det.nsw.edu.au::ba8d3078-1e0c-486b-a8bb-489542d2f92d" providerId="AD" clId="Web-{5400BBFB-EDF5-40D9-A684-B96794DE623F}" dt="2021-11-28T04:08:50.339" v="2" actId="20577"/>
        <pc:sldMkLst>
          <pc:docMk/>
          <pc:sldMk cId="4250871837" sldId="326"/>
        </pc:sldMkLst>
        <pc:spChg chg="mod">
          <ac:chgData name="Easter Carmeli" userId="S::easter.carmeli@det.nsw.edu.au::ba8d3078-1e0c-486b-a8bb-489542d2f92d" providerId="AD" clId="Web-{5400BBFB-EDF5-40D9-A684-B96794DE623F}" dt="2021-11-28T04:08:50.339" v="2" actId="20577"/>
          <ac:spMkLst>
            <pc:docMk/>
            <pc:sldMk cId="4250871837" sldId="326"/>
            <ac:spMk id="9" creationId="{0874058A-5CF7-4951-9FE3-5E9734EF20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12/9/2021</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9/12/2021</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search.acer.edu.au/cgi/viewcontent.cgi?article=1022&amp;context=a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add:</a:t>
            </a:r>
          </a:p>
          <a:p>
            <a:r>
              <a:rPr lang="en-AU"/>
              <a:t> - Name of focus area</a:t>
            </a:r>
          </a:p>
          <a:p>
            <a:endParaRPr lang="en-AU"/>
          </a:p>
          <a:p>
            <a:pPr marL="0" marR="0" lvl="0" indent="0" algn="l" defTabSz="914347" rtl="0" eaLnBrk="1" fontAlgn="auto" latinLnBrk="0" hangingPunct="1">
              <a:lnSpc>
                <a:spcPct val="100000"/>
              </a:lnSpc>
              <a:spcBef>
                <a:spcPts val="0"/>
              </a:spcBef>
              <a:spcAft>
                <a:spcPts val="0"/>
              </a:spcAft>
              <a:buClrTx/>
              <a:buSzTx/>
              <a:buFontTx/>
              <a:buNone/>
              <a:tabLst/>
              <a:defRPr/>
            </a:pPr>
            <a:r>
              <a:rPr lang="en-AU"/>
              <a:t>This slide deck supports professional learning with mathematics pedagogy and practice.</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24465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add:</a:t>
            </a:r>
          </a:p>
          <a:p>
            <a:pPr marL="171450" indent="-171450">
              <a:buFontTx/>
              <a:buChar char="-"/>
            </a:pPr>
            <a:r>
              <a:rPr lang="en-AU"/>
              <a:t>Image</a:t>
            </a:r>
          </a:p>
          <a:p>
            <a:pPr marL="171450" indent="-171450">
              <a:buFontTx/>
              <a:buChar char="-"/>
            </a:pPr>
            <a:r>
              <a:rPr lang="en-AU"/>
              <a:t>Title of image and artist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a:t>Professional learning opportunity: present </a:t>
            </a:r>
          </a:p>
          <a:p>
            <a:pPr marL="0" marR="0" lvl="0" indent="0" algn="l" defTabSz="914347" rtl="0" eaLnBrk="1" fontAlgn="auto" latinLnBrk="0" hangingPunct="1">
              <a:lnSpc>
                <a:spcPct val="100000"/>
              </a:lnSpc>
              <a:spcBef>
                <a:spcPts val="0"/>
              </a:spcBef>
              <a:spcAft>
                <a:spcPts val="0"/>
              </a:spcAft>
              <a:buClrTx/>
              <a:buSzTx/>
              <a:buFontTx/>
              <a:buNone/>
              <a:tabLst/>
              <a:defRPr/>
            </a:pPr>
            <a:r>
              <a:rPr lang="en-AU"/>
              <a:t>quote to staff as an engaging ‘hook’ for consideration or conversation.</a:t>
            </a:r>
          </a:p>
          <a:p>
            <a:pPr marL="0" marR="0" lvl="0" indent="0" algn="l" defTabSz="914347" rtl="0" eaLnBrk="1" fontAlgn="auto" latinLnBrk="0" hangingPunct="1">
              <a:lnSpc>
                <a:spcPct val="100000"/>
              </a:lnSpc>
              <a:spcBef>
                <a:spcPts val="0"/>
              </a:spcBef>
              <a:spcAft>
                <a:spcPts val="0"/>
              </a:spcAft>
              <a:buClrTx/>
              <a:buSzTx/>
              <a:buFontTx/>
              <a:buNone/>
              <a:tabLst/>
              <a:defRPr/>
            </a:pPr>
            <a:r>
              <a:rPr lang="en-AU"/>
              <a:t>Link to article: </a:t>
            </a:r>
            <a:r>
              <a:rPr lang="en-AU">
                <a:hlinkClick r:id="rId3"/>
              </a:rPr>
              <a:t>Teaching Mathematics: Using research-informed strategies (acer.edu.au)</a:t>
            </a:r>
            <a:r>
              <a:rPr lang="en-AU"/>
              <a:t> Chapter 5, pages 24-30</a:t>
            </a: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0206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a:t>This text-based protocol is a way to engage teachers to think creatively and critically with the research.</a:t>
            </a:r>
            <a:r>
              <a:rPr lang="en-US"/>
              <a:t>​​</a:t>
            </a:r>
          </a:p>
          <a:p>
            <a:pPr rtl="0" fontAlgn="base"/>
            <a:r>
              <a:rPr lang="en-AU"/>
              <a:t>​</a:t>
            </a:r>
            <a:r>
              <a:rPr lang="en-US"/>
              <a:t>​</a:t>
            </a:r>
          </a:p>
          <a:p>
            <a:pPr rtl="0" fontAlgn="base"/>
            <a:r>
              <a:rPr lang="en-AU"/>
              <a:t>Professional learning opportunity: Leaders can use this text-based protocol to unpack the research. All instructions are provided on the slide.</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71380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add:</a:t>
            </a:r>
          </a:p>
          <a:p>
            <a:pPr marL="171450" indent="-171450">
              <a:buFontTx/>
              <a:buChar char="-"/>
            </a:pPr>
            <a:r>
              <a:rPr lang="en-AU"/>
              <a:t>Name of content area</a:t>
            </a:r>
          </a:p>
          <a:p>
            <a:pPr marL="171450" indent="-171450">
              <a:buFontTx/>
              <a:buChar char="-"/>
            </a:pPr>
            <a:r>
              <a:rPr lang="en-AU"/>
              <a:t>3 discussion questions</a:t>
            </a:r>
          </a:p>
          <a:p>
            <a:pPr marL="171450" indent="-171450">
              <a:buFontTx/>
              <a:buChar char="-"/>
            </a:pPr>
            <a:endParaRPr lang="en-AU"/>
          </a:p>
          <a:p>
            <a:pPr marL="0" indent="0">
              <a:buFontTx/>
              <a:buNone/>
            </a:pPr>
            <a:r>
              <a:rPr lang="en-AU" sz="1200" b="0" i="0" kern="1200">
                <a:solidFill>
                  <a:schemeClr val="tx1"/>
                </a:solidFill>
                <a:effectLst/>
                <a:latin typeface="+mn-lt"/>
                <a:ea typeface="+mn-ea"/>
                <a:cs typeface="+mn-cs"/>
              </a:rPr>
              <a:t>These questions can be used to prompt reflection and discussion.</a:t>
            </a:r>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Optional slide to review content</a:t>
            </a:r>
            <a:r>
              <a:rPr lang="en-US" sz="1200" b="0" i="0" u="none" strike="noStrike" kern="120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unhide: right click on the slide overview in the left-hand panel and select ‘Hide Slide’.</a:t>
            </a:r>
            <a:endParaRPr lang="en-US" sz="1200" b="0" i="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20649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Optional slide to review content</a:t>
            </a:r>
            <a:r>
              <a:rPr lang="en-US" sz="1200" b="0" i="0" u="none" strike="noStrike" kern="120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unhide: right click on the slide overview in the left-hand panel and select ‘Hide Slide’.</a:t>
            </a:r>
            <a:endParaRPr lang="en-US" sz="1200" b="0" i="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44118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Optional slide to review content. </a:t>
            </a:r>
            <a:r>
              <a:rPr lang="en-US" sz="1200" b="0" i="0" u="none" strike="noStrike" kern="1200">
                <a:solidFill>
                  <a:schemeClr val="tx1"/>
                </a:solidFill>
                <a:effectLst/>
                <a:latin typeface="+mn-lt"/>
                <a:ea typeface="+mn-ea"/>
                <a:cs typeface="+mn-cs"/>
              </a:rPr>
              <a:t>This slide is currently hidden. Leaders can choose to use this slide as a summary. However, using the text-based protocol to unpack will provide more opportunities for engagement and deep understanding.​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unhide: right click on the slide overview in the left-hand panel and select ‘Hide Slide’.</a:t>
            </a:r>
            <a:endParaRPr lang="en-US" sz="1200" b="0" i="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18048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600"/>
              </a:spcAft>
              <a:buFont typeface="Arial"/>
              <a:buChar char="•"/>
            </a:pPr>
            <a:r>
              <a:rPr lang="en-AU"/>
              <a:t>*ideas for implementation in the classroom and changes to practice</a:t>
            </a:r>
            <a:endParaRPr lang="en-US"/>
          </a:p>
          <a:p>
            <a:pPr marL="171450" indent="-171450">
              <a:lnSpc>
                <a:spcPct val="150000"/>
              </a:lnSpc>
              <a:spcAft>
                <a:spcPts val="600"/>
              </a:spcAft>
              <a:buFont typeface="Arial"/>
              <a:buChar char="•"/>
            </a:pPr>
            <a:r>
              <a:rPr lang="en-AU"/>
              <a:t>*Other recommendations? </a:t>
            </a:r>
          </a:p>
          <a:p>
            <a:pPr marL="171450" indent="-171450">
              <a:lnSpc>
                <a:spcPct val="150000"/>
              </a:lnSpc>
              <a:spcAft>
                <a:spcPts val="600"/>
              </a:spcAft>
              <a:buFont typeface="Arial"/>
              <a:buChar char="•"/>
            </a:pPr>
            <a:endParaRPr lang="en-AU"/>
          </a:p>
          <a:p>
            <a:pPr marL="0" indent="0">
              <a:lnSpc>
                <a:spcPct val="150000"/>
              </a:lnSpc>
              <a:spcAft>
                <a:spcPts val="600"/>
              </a:spcAft>
              <a:buFont typeface="Arial"/>
              <a:buNone/>
            </a:pPr>
            <a:r>
              <a:rPr lang="en-AU" sz="1200" b="0" i="0" kern="120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6116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ms.office.com/r/0eJrYaGV8r"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research.acer.edu.au/cgi/viewcontent.cgi?article=1022&amp;context=aer" TargetMode="Externa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A70-963E-4EE0-8AF7-8F32BEF3E1DC}"/>
              </a:ext>
            </a:extLst>
          </p:cNvPr>
          <p:cNvSpPr>
            <a:spLocks noGrp="1"/>
          </p:cNvSpPr>
          <p:nvPr>
            <p:ph type="title"/>
          </p:nvPr>
        </p:nvSpPr>
        <p:spPr>
          <a:xfrm>
            <a:off x="409292" y="1440257"/>
            <a:ext cx="5178708" cy="1107996"/>
          </a:xfrm>
        </p:spPr>
        <p:txBody>
          <a:bodyPr/>
          <a:lstStyle/>
          <a:p>
            <a:r>
              <a:rPr lang="en-AU">
                <a:latin typeface="Arial" panose="020B0604020202020204" pitchFamily="34" charset="0"/>
                <a:cs typeface="Arial" panose="020B0604020202020204" pitchFamily="34" charset="0"/>
              </a:rPr>
              <a:t>Mathematics pedagogy and practice</a:t>
            </a:r>
          </a:p>
        </p:txBody>
      </p:sp>
      <p:sp>
        <p:nvSpPr>
          <p:cNvPr id="3" name="Text Placeholder 2">
            <a:extLst>
              <a:ext uri="{FF2B5EF4-FFF2-40B4-BE49-F238E27FC236}">
                <a16:creationId xmlns:a16="http://schemas.microsoft.com/office/drawing/2014/main" id="{506A8251-DAA4-4063-BEA4-42181C82D911}"/>
              </a:ext>
            </a:extLst>
          </p:cNvPr>
          <p:cNvSpPr>
            <a:spLocks noGrp="1"/>
          </p:cNvSpPr>
          <p:nvPr>
            <p:ph type="body" sz="quarter" idx="15"/>
          </p:nvPr>
        </p:nvSpPr>
        <p:spPr>
          <a:xfrm>
            <a:off x="409292" y="2603227"/>
            <a:ext cx="4636034" cy="2601668"/>
          </a:xfrm>
        </p:spPr>
        <p:txBody>
          <a:bodyPr vert="horz" wrap="square" lIns="0" tIns="45720" rIns="91440" bIns="45720" rtlCol="0" anchor="t">
            <a:noAutofit/>
          </a:bodyPr>
          <a:lstStyle/>
          <a:p>
            <a:r>
              <a:rPr lang="en-AU">
                <a:latin typeface="Arial" panose="020B0604020202020204" pitchFamily="34" charset="0"/>
                <a:cs typeface="Arial" panose="020B0604020202020204" pitchFamily="34" charset="0"/>
              </a:rPr>
              <a:t>Research toolkit: Unpacking the evidence base</a:t>
            </a:r>
          </a:p>
          <a:p>
            <a:r>
              <a:rPr lang="en-AU">
                <a:solidFill>
                  <a:schemeClr val="tx1"/>
                </a:solidFill>
                <a:latin typeface="Arial"/>
                <a:cs typeface="Arial"/>
              </a:rPr>
              <a:t>Teaching Mathematics: Using research-informed strategies Chapter 5</a:t>
            </a:r>
          </a:p>
        </p:txBody>
      </p:sp>
    </p:spTree>
    <p:extLst>
      <p:ext uri="{BB962C8B-B14F-4D97-AF65-F5344CB8AC3E}">
        <p14:creationId xmlns:p14="http://schemas.microsoft.com/office/powerpoint/2010/main" val="2066441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42ECA-0E32-4FFF-80EA-E1C712BDB85E}"/>
              </a:ext>
            </a:extLst>
          </p:cNvPr>
          <p:cNvSpPr>
            <a:spLocks noGrp="1"/>
          </p:cNvSpPr>
          <p:nvPr>
            <p:ph type="body" sz="quarter" idx="16"/>
          </p:nvPr>
        </p:nvSpPr>
        <p:spPr/>
        <p:txBody>
          <a:bodyPr vert="horz" lIns="91440" tIns="45720" rIns="91440" bIns="45720" rtlCol="0" anchor="t">
            <a:normAutofit/>
          </a:bodyPr>
          <a:lstStyle/>
          <a:p>
            <a:pPr marL="0" indent="0">
              <a:buNone/>
            </a:pPr>
            <a:r>
              <a:rPr lang="en-AU" sz="2000">
                <a:latin typeface="Montserrat Medium"/>
              </a:rPr>
              <a:t>Let us know what you think! Complete the </a:t>
            </a:r>
            <a:r>
              <a:rPr lang="en-AU" sz="2000">
                <a:latin typeface="Montserrat Medium"/>
                <a:hlinkClick r:id="rId2"/>
              </a:rPr>
              <a:t>feedback survey</a:t>
            </a:r>
            <a:r>
              <a:rPr lang="en-AU" sz="2000">
                <a:latin typeface="Montserrat Medium"/>
              </a:rPr>
              <a:t> or scan the QR code.</a:t>
            </a:r>
          </a:p>
          <a:p>
            <a:pPr marL="0" indent="0">
              <a:buNone/>
            </a:pPr>
            <a:endParaRPr lang="en-AU">
              <a:latin typeface="Montserrat Medium"/>
            </a:endParaRPr>
          </a:p>
        </p:txBody>
      </p:sp>
      <p:sp>
        <p:nvSpPr>
          <p:cNvPr id="3" name="Text Placeholder 2">
            <a:extLst>
              <a:ext uri="{FF2B5EF4-FFF2-40B4-BE49-F238E27FC236}">
                <a16:creationId xmlns:a16="http://schemas.microsoft.com/office/drawing/2014/main" id="{E69756F9-830A-4FFD-AF02-D2BFDDFD92A5}"/>
              </a:ext>
            </a:extLst>
          </p:cNvPr>
          <p:cNvSpPr>
            <a:spLocks noGrp="1"/>
          </p:cNvSpPr>
          <p:nvPr>
            <p:ph type="body" sz="quarter" idx="15"/>
          </p:nvPr>
        </p:nvSpPr>
        <p:spPr/>
        <p:txBody>
          <a:bodyPr vert="horz" wrap="square" lIns="0" tIns="45720" rIns="91440" bIns="45720" rtlCol="0" anchor="t">
            <a:noAutofit/>
          </a:bodyPr>
          <a:lstStyle/>
          <a:p>
            <a:endParaRPr lang="en-US"/>
          </a:p>
        </p:txBody>
      </p:sp>
      <p:sp>
        <p:nvSpPr>
          <p:cNvPr id="4" name="Footer Placeholder 3">
            <a:extLst>
              <a:ext uri="{FF2B5EF4-FFF2-40B4-BE49-F238E27FC236}">
                <a16:creationId xmlns:a16="http://schemas.microsoft.com/office/drawing/2014/main" id="{D18EEF81-5F50-42A1-9F0C-9920D7A84D40}"/>
              </a:ext>
            </a:extLst>
          </p:cNvPr>
          <p:cNvSpPr>
            <a:spLocks noGrp="1"/>
          </p:cNvSpPr>
          <p:nvPr>
            <p:ph type="ftr" sz="quarter" idx="3"/>
          </p:nvPr>
        </p:nvSpPr>
        <p:spPr/>
        <p:txBody>
          <a:bodyPr/>
          <a:lstStyle/>
          <a:p>
            <a:fld id="{5116C895-348D-4FA1-AC3F-6A98EE2CBA64}" type="slidenum">
              <a:rPr lang="en-US" smtClean="0"/>
              <a:pPr/>
              <a:t>10</a:t>
            </a:fld>
            <a:endParaRPr lang="en-US"/>
          </a:p>
        </p:txBody>
      </p:sp>
      <p:sp>
        <p:nvSpPr>
          <p:cNvPr id="5" name="Title 4">
            <a:extLst>
              <a:ext uri="{FF2B5EF4-FFF2-40B4-BE49-F238E27FC236}">
                <a16:creationId xmlns:a16="http://schemas.microsoft.com/office/drawing/2014/main" id="{5801CBAC-8F2B-472E-8BC1-8E0CE28A4C8B}"/>
              </a:ext>
            </a:extLst>
          </p:cNvPr>
          <p:cNvSpPr>
            <a:spLocks noGrp="1"/>
          </p:cNvSpPr>
          <p:nvPr>
            <p:ph type="title"/>
          </p:nvPr>
        </p:nvSpPr>
        <p:spPr/>
        <p:txBody>
          <a:bodyPr/>
          <a:lstStyle/>
          <a:p>
            <a:r>
              <a:rPr lang="en-US">
                <a:latin typeface="Montserrat SemiBold"/>
              </a:rPr>
              <a:t>Feedback</a:t>
            </a:r>
          </a:p>
        </p:txBody>
      </p:sp>
      <p:pic>
        <p:nvPicPr>
          <p:cNvPr id="6" name="Picture 7" descr="Qr code&#10;&#10;Description automatically generated">
            <a:extLst>
              <a:ext uri="{FF2B5EF4-FFF2-40B4-BE49-F238E27FC236}">
                <a16:creationId xmlns:a16="http://schemas.microsoft.com/office/drawing/2014/main" id="{44ABF36B-CE5A-4EDA-B6D8-B772ADBC0C50}"/>
              </a:ext>
            </a:extLst>
          </p:cNvPr>
          <p:cNvPicPr>
            <a:picLocks noChangeAspect="1"/>
          </p:cNvPicPr>
          <p:nvPr/>
        </p:nvPicPr>
        <p:blipFill>
          <a:blip r:embed="rId3"/>
          <a:stretch>
            <a:fillRect/>
          </a:stretch>
        </p:blipFill>
        <p:spPr>
          <a:xfrm>
            <a:off x="444500" y="2755900"/>
            <a:ext cx="2743200" cy="2743200"/>
          </a:xfrm>
          <a:prstGeom prst="rect">
            <a:avLst/>
          </a:prstGeom>
        </p:spPr>
      </p:pic>
    </p:spTree>
    <p:extLst>
      <p:ext uri="{BB962C8B-B14F-4D97-AF65-F5344CB8AC3E}">
        <p14:creationId xmlns:p14="http://schemas.microsoft.com/office/powerpoint/2010/main" val="22751951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a:latin typeface="Arial" panose="020B0604020202020204" pitchFamily="34" charset="0"/>
              <a:cs typeface="Arial" panose="020B0604020202020204" pitchFamily="34" charset="0"/>
            </a:endParaRPr>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a:latin typeface="Arial" panose="020B0604020202020204" pitchFamily="34" charset="0"/>
                <a:cs typeface="Arial" panose="020B0604020202020204" pitchFamily="34" charset="0"/>
              </a:rPr>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5BEA2935-7845-4485-A25E-93DE5F442679}"/>
              </a:ext>
            </a:extLst>
          </p:cNvPr>
          <p:cNvSpPr txBox="1">
            <a:spLocks/>
          </p:cNvSpPr>
          <p:nvPr/>
        </p:nvSpPr>
        <p:spPr>
          <a:xfrm>
            <a:off x="877823" y="841637"/>
            <a:ext cx="9797469"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AU">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1C351A4-19DE-4DD0-8BFC-F4F0DA5EE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a:lstStyle/>
          <a:p>
            <a:r>
              <a:rPr lang="en-AU"/>
              <a:t>Mathematics pedagogy and practice</a:t>
            </a:r>
            <a:endParaRPr lang="en-AU">
              <a:latin typeface="Arial" panose="020B0604020202020204" pitchFamily="34" charset="0"/>
              <a:cs typeface="Arial" panose="020B0604020202020204" pitchFamily="34" charset="0"/>
            </a:endParaRPr>
          </a:p>
          <a:p>
            <a:endParaRPr lang="en-AU"/>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530696" y="2172481"/>
            <a:ext cx="3738273" cy="3839665"/>
          </a:xfrm>
        </p:spPr>
        <p:txBody>
          <a:bodyPr/>
          <a:lstStyle/>
          <a:p>
            <a:r>
              <a:rPr lang="en-AU">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Sullivan, P (2011) Teaching Mathematics: Using research-informed strategies (acer.edu.au)</a:t>
            </a:r>
            <a:r>
              <a:rPr lang="en-AU">
                <a:solidFill>
                  <a:schemeClr val="tx1"/>
                </a:solidFill>
                <a:latin typeface="Arial" panose="020B0604020202020204" pitchFamily="34" charset="0"/>
                <a:cs typeface="Arial" panose="020B0604020202020204" pitchFamily="34" charset="0"/>
              </a:rPr>
              <a:t> Chapter 5 p.24-30</a:t>
            </a:r>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711000" y="2161067"/>
            <a:ext cx="3738273" cy="3839665"/>
          </a:xfrm>
        </p:spPr>
        <p:txBody>
          <a:bodyPr vert="horz" lIns="91440" tIns="45720" rIns="91440" bIns="45720" rtlCol="0" anchor="t">
            <a:normAutofit/>
          </a:bodyPr>
          <a:lstStyle/>
          <a:p>
            <a:r>
              <a:rPr lang="en-AU">
                <a:latin typeface="Arial" panose="020B0604020202020204" pitchFamily="34" charset="0"/>
                <a:cs typeface="Arial" panose="020B0604020202020204" pitchFamily="34" charset="0"/>
              </a:rPr>
              <a:t>‘…teaching mathematics well, in such a way as to make it count, is a worthwhile and reasonable proposition.’ (Sullivan, 2011 p.24) </a:t>
            </a:r>
          </a:p>
          <a:p>
            <a:pPr marL="0" indent="0">
              <a:buNone/>
            </a:pPr>
            <a:endParaRPr lang="en-AU">
              <a:latin typeface="Arial" panose="020B0604020202020204" pitchFamily="34" charset="0"/>
              <a:cs typeface="Arial" panose="020B0604020202020204" pitchFamily="34" charset="0"/>
            </a:endParaRPr>
          </a:p>
        </p:txBody>
      </p:sp>
      <p:pic>
        <p:nvPicPr>
          <p:cNvPr id="11" name="Picture 10" descr="Decorative graphic of a red-haired ma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6"/>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smtClean="0"/>
              <a:pPr/>
              <a:t>3</a:t>
            </a:fld>
            <a:endParaRPr lang="en-US"/>
          </a:p>
        </p:txBody>
      </p:sp>
    </p:spTree>
    <p:extLst>
      <p:ext uri="{BB962C8B-B14F-4D97-AF65-F5344CB8AC3E}">
        <p14:creationId xmlns:p14="http://schemas.microsoft.com/office/powerpoint/2010/main" val="4250871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833BF1EC-7569-4A0B-8698-A26D39FE05EF}"/>
              </a:ext>
            </a:extLst>
          </p:cNvPr>
          <p:cNvSpPr>
            <a:spLocks noGrp="1"/>
          </p:cNvSpPr>
          <p:nvPr>
            <p:ph type="title"/>
          </p:nvPr>
        </p:nvSpPr>
        <p:spPr>
          <a:xfrm>
            <a:off x="877823" y="841637"/>
            <a:ext cx="9797469" cy="498470"/>
          </a:xfrm>
        </p:spPr>
        <p:txBody>
          <a:bodyPr/>
          <a:lstStyle/>
          <a:p>
            <a:r>
              <a:rPr lang="en-AU">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326E52A8-4E69-4309-99E8-E02AC471C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a:latin typeface="Arial" panose="020B0604020202020204" pitchFamily="34" charset="0"/>
                <a:cs typeface="Arial" panose="020B0604020202020204" pitchFamily="34" charset="0"/>
              </a:endParaRPr>
            </a:p>
            <a:p>
              <a:pPr algn="ctr"/>
              <a:endParaRPr lang="en-AU" sz="2800" b="1">
                <a:latin typeface="Arial" panose="020B0604020202020204" pitchFamily="34" charset="0"/>
                <a:cs typeface="Arial" panose="020B0604020202020204" pitchFamily="34" charset="0"/>
              </a:endParaRPr>
            </a:p>
            <a:p>
              <a:pPr algn="ctr"/>
              <a:r>
                <a:rPr lang="en-AU" sz="1300">
                  <a:latin typeface="Arial" panose="020B0604020202020204" pitchFamily="34" charset="0"/>
                  <a:cs typeface="Arial" panose="020B0604020202020204" pitchFamily="34" charset="0"/>
                </a:rPr>
                <a:t>Surfacing significant ideas</a:t>
              </a:r>
            </a:p>
            <a:p>
              <a:pPr algn="ctr"/>
              <a:endParaRPr lang="en-AU" sz="200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4B9853B9-A11B-41B2-B4D7-827DD7B23F94}"/>
              </a:ext>
            </a:extLst>
          </p:cNvPr>
          <p:cNvSpPr>
            <a:spLocks noGrp="1"/>
          </p:cNvSpPr>
          <p:nvPr>
            <p:ph type="body" sz="quarter" idx="15"/>
          </p:nvPr>
        </p:nvSpPr>
        <p:spPr>
          <a:xfrm>
            <a:off x="334963" y="1531993"/>
            <a:ext cx="11484799" cy="483325"/>
          </a:xfrm>
        </p:spPr>
        <p:txBody>
          <a:bodyPr/>
          <a:lstStyle/>
          <a:p>
            <a:r>
              <a:rPr lang="en-AU">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46080"/>
            <a:ext cx="11512030" cy="4418804"/>
          </a:xfrm>
        </p:spPr>
        <p:txBody>
          <a:bodyPr vert="horz" lIns="91440" tIns="45720" rIns="91440" bIns="45720" rtlCol="0" anchor="t">
            <a:normAutofit fontScale="85000" lnSpcReduction="10000"/>
          </a:bodyPr>
          <a:lstStyle/>
          <a:p>
            <a:pPr marL="342900" indent="-342900">
              <a:lnSpc>
                <a:spcPct val="160000"/>
              </a:lnSpc>
              <a:buFont typeface="+mj-lt"/>
              <a:buAutoNum type="arabicPeriod"/>
            </a:pPr>
            <a:r>
              <a:rPr lang="en-AU" sz="1900">
                <a:latin typeface="Arial" panose="020B0604020202020204" pitchFamily="34" charset="0"/>
                <a:cs typeface="Arial" panose="020B0604020202020204" pitchFamily="34" charset="0"/>
              </a:rPr>
              <a:t>Read the article and highlight two passages that represent the most significant ideas. </a:t>
            </a:r>
          </a:p>
          <a:p>
            <a:pPr marL="342900" indent="-342900">
              <a:lnSpc>
                <a:spcPct val="160000"/>
              </a:lnSpc>
              <a:buFont typeface="+mj-lt"/>
              <a:buAutoNum type="arabicPeriod"/>
            </a:pPr>
            <a:r>
              <a:rPr lang="en-AU" sz="1900">
                <a:latin typeface="Arial"/>
                <a:cs typeface="Arial"/>
              </a:rPr>
              <a:t>Each person writes their short passages with associated page numbers and posts them somewhere visible to the whole group (sticky notes on a wall or digital alternative for example Microsoft Whiteboard, </a:t>
            </a:r>
            <a:r>
              <a:rPr lang="en-AU" sz="1900" err="1">
                <a:latin typeface="Arial"/>
                <a:cs typeface="Arial"/>
              </a:rPr>
              <a:t>Jamboard</a:t>
            </a:r>
            <a:r>
              <a:rPr lang="en-AU" sz="1900">
                <a:latin typeface="Arial"/>
                <a:cs typeface="Arial"/>
              </a:rPr>
              <a:t>). </a:t>
            </a:r>
          </a:p>
          <a:p>
            <a:pPr marL="342900" indent="-342900">
              <a:lnSpc>
                <a:spcPct val="160000"/>
              </a:lnSpc>
              <a:buFont typeface="+mj-lt"/>
              <a:buAutoNum type="arabicPeriod"/>
            </a:pPr>
            <a:r>
              <a:rPr lang="en-AU" sz="1900">
                <a:latin typeface="Arial" panose="020B0604020202020204" pitchFamily="34" charset="0"/>
                <a:cs typeface="Arial" panose="020B0604020202020204" pitchFamily="34" charset="0"/>
              </a:rPr>
              <a:t>Each person presents one significant idea from the text, stating why it’s significant and what implication it has for their work. Members of the group add to this idea after each person has presented their idea. </a:t>
            </a:r>
          </a:p>
          <a:p>
            <a:pPr marL="342900" indent="-342900">
              <a:lnSpc>
                <a:spcPct val="160000"/>
              </a:lnSpc>
              <a:buFont typeface="+mj-lt"/>
              <a:buAutoNum type="arabicPeriod"/>
            </a:pPr>
            <a:r>
              <a:rPr lang="en-AU" sz="1900">
                <a:latin typeface="Arial" panose="020B0604020202020204" pitchFamily="34" charset="0"/>
                <a:cs typeface="Arial" panose="020B0604020202020204" pitchFamily="34" charset="0"/>
              </a:rPr>
              <a:t>If a significant idea is connected to another person’s idea, the short passages should be moved together. </a:t>
            </a:r>
          </a:p>
          <a:p>
            <a:pPr marL="342900" indent="-342900">
              <a:lnSpc>
                <a:spcPct val="160000"/>
              </a:lnSpc>
              <a:buFont typeface="+mj-lt"/>
              <a:buAutoNum type="arabicPeriod"/>
            </a:pPr>
            <a:r>
              <a:rPr lang="en-AU" sz="1900">
                <a:latin typeface="Arial" panose="020B0604020202020204" pitchFamily="34" charset="0"/>
                <a:cs typeface="Arial" panose="020B0604020202020204" pitchFamily="34" charset="0"/>
              </a:rPr>
              <a:t>The process is repeated until each person has presented a significant idea.</a:t>
            </a:r>
          </a:p>
          <a:p>
            <a:pPr marL="342900" indent="-342900">
              <a:lnSpc>
                <a:spcPct val="160000"/>
              </a:lnSpc>
              <a:buFont typeface="+mj-lt"/>
              <a:buAutoNum type="arabicPeriod"/>
            </a:pPr>
            <a:r>
              <a:rPr lang="en-AU" sz="1900">
                <a:latin typeface="Arial" panose="020B0604020202020204" pitchFamily="34" charset="0"/>
                <a:cs typeface="Arial" panose="020B0604020202020204" pitchFamily="34" charset="0"/>
              </a:rPr>
              <a:t>Time permitting, the second set of significant ideas can be shared.</a:t>
            </a:r>
          </a:p>
          <a:p>
            <a:pPr marL="342900" indent="-342900">
              <a:lnSpc>
                <a:spcPct val="160000"/>
              </a:lnSpc>
              <a:buFont typeface="+mj-lt"/>
              <a:buAutoNum type="arabicPeriod"/>
            </a:pPr>
            <a:r>
              <a:rPr lang="en-AU" sz="1900">
                <a:latin typeface="Arial" panose="020B0604020202020204" pitchFamily="34" charset="0"/>
                <a:cs typeface="Arial" panose="020B0604020202020204" pitchFamily="34" charset="0"/>
              </a:rPr>
              <a:t>A general discussion summarising what has been learned.</a:t>
            </a:r>
          </a:p>
          <a:p>
            <a:r>
              <a:rPr lang="en-AU" sz="1400">
                <a:latin typeface="Montserrat Medium"/>
              </a:rPr>
              <a:t>Microsoft Whiteboard is a trademark of the Microsoft group of companies.</a:t>
            </a:r>
            <a:endParaRPr lang="en-AU" sz="1400">
              <a:latin typeface="Montserrat Medium"/>
              <a:cs typeface="Arial" panose="020B0604020202020204" pitchFamily="34" charset="0"/>
            </a:endParaRPr>
          </a:p>
          <a:p>
            <a:endParaRPr lang="en-AU">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629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a:lstStyle/>
          <a:p>
            <a:r>
              <a:rPr lang="en-AU"/>
              <a:t>Mathematics pedagogy and practice</a:t>
            </a:r>
          </a:p>
        </p:txBody>
      </p:sp>
      <p:pic>
        <p:nvPicPr>
          <p:cNvPr id="4" name="Picture 3" descr="Decorative graphic of brunette woman sitting in front of computer. A red circle with a question mark sits above her.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7909299"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460447"/>
            <a:ext cx="7909298" cy="784666"/>
            <a:chOff x="4996445" y="3677972"/>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677972"/>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0" name="TextBox 19">
              <a:extLst>
                <a:ext uri="{FF2B5EF4-FFF2-40B4-BE49-F238E27FC236}">
                  <a16:creationId xmlns:a16="http://schemas.microsoft.com/office/drawing/2014/main" id="{0DF6FA48-04DA-4A44-94EE-6EC8D214A00B}"/>
                </a:ext>
              </a:extLst>
            </p:cNvPr>
            <p:cNvSpPr txBox="1"/>
            <p:nvPr/>
          </p:nvSpPr>
          <p:spPr>
            <a:xfrm>
              <a:off x="5081219" y="3837701"/>
              <a:ext cx="2869426" cy="654365"/>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a:latin typeface="Arial" panose="020B0604020202020204" pitchFamily="34" charset="0"/>
                  <a:cs typeface="Arial" panose="020B0604020202020204" pitchFamily="34" charset="0"/>
                </a:rPr>
                <a:t>What would mathematics teaching and learning with the six key pedagogical principles look and sound like? </a:t>
              </a:r>
              <a:endParaRPr lang="en-US">
                <a:solidFill>
                  <a:srgbClr val="19233E"/>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D8FF2BED-510A-4B75-8FA9-CAB7E94B2BF3}"/>
              </a:ext>
            </a:extLst>
          </p:cNvPr>
          <p:cNvGrpSpPr/>
          <p:nvPr/>
        </p:nvGrpSpPr>
        <p:grpSpPr>
          <a:xfrm>
            <a:off x="3316941" y="4340532"/>
            <a:ext cx="7909297" cy="796376"/>
            <a:chOff x="8180614" y="3677972"/>
            <a:chExt cx="3018613" cy="926823"/>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8180614" y="3677972"/>
              <a:ext cx="3018613" cy="926823"/>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4" name="TextBox 13">
              <a:extLst>
                <a:ext uri="{FF2B5EF4-FFF2-40B4-BE49-F238E27FC236}">
                  <a16:creationId xmlns:a16="http://schemas.microsoft.com/office/drawing/2014/main" id="{AA6248D1-042D-4516-BEE0-6197C539104E}"/>
                </a:ext>
              </a:extLst>
            </p:cNvPr>
            <p:cNvSpPr txBox="1"/>
            <p:nvPr/>
          </p:nvSpPr>
          <p:spPr>
            <a:xfrm>
              <a:off x="8255207" y="3819012"/>
              <a:ext cx="2869426" cy="644743"/>
            </a:xfrm>
            <a:prstGeom prst="rect">
              <a:avLst/>
            </a:prstGeom>
            <a:solidFill>
              <a:srgbClr val="6CACE4"/>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19233E"/>
                  </a:solidFill>
                  <a:latin typeface="Arial"/>
                  <a:cs typeface="Arial"/>
                </a:rPr>
                <a:t>What changes could you make in your classroom to address one of the pedagogical principles?</a:t>
              </a:r>
            </a:p>
          </p:txBody>
        </p:sp>
      </p:grpSp>
      <p:grpSp>
        <p:nvGrpSpPr>
          <p:cNvPr id="7" name="Group 6">
            <a:extLst>
              <a:ext uri="{FF2B5EF4-FFF2-40B4-BE49-F238E27FC236}">
                <a16:creationId xmlns:a16="http://schemas.microsoft.com/office/drawing/2014/main" id="{81E5F0BB-1DA3-435A-B871-AD8DD1F257D2}"/>
              </a:ext>
            </a:extLst>
          </p:cNvPr>
          <p:cNvGrpSpPr/>
          <p:nvPr/>
        </p:nvGrpSpPr>
        <p:grpSpPr>
          <a:xfrm>
            <a:off x="3316939" y="5232327"/>
            <a:ext cx="7909300" cy="796376"/>
            <a:chOff x="6588530" y="4726508"/>
            <a:chExt cx="3018613" cy="926823"/>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6588530" y="4726508"/>
              <a:ext cx="3018613" cy="926823"/>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9" name="TextBox 28">
              <a:extLst>
                <a:ext uri="{FF2B5EF4-FFF2-40B4-BE49-F238E27FC236}">
                  <a16:creationId xmlns:a16="http://schemas.microsoft.com/office/drawing/2014/main" id="{95D076F5-F520-469A-953A-F2DEA021FB04}"/>
                </a:ext>
              </a:extLst>
            </p:cNvPr>
            <p:cNvSpPr txBox="1"/>
            <p:nvPr/>
          </p:nvSpPr>
          <p:spPr>
            <a:xfrm>
              <a:off x="6671363" y="5008696"/>
              <a:ext cx="2871368" cy="322372"/>
            </a:xfrm>
            <a:prstGeom prst="rect">
              <a:avLst/>
            </a:prstGeom>
            <a:solidFill>
              <a:srgbClr val="A4C8E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19233E"/>
                  </a:solidFill>
                  <a:latin typeface="Arial"/>
                  <a:cs typeface="Arial"/>
                </a:rPr>
                <a:t>What changes can we make as a school in light of this research?</a:t>
              </a: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None/>
            </a:pPr>
            <a:r>
              <a:rPr lang="en-AU">
                <a:latin typeface="Arial" panose="020B0604020202020204" pitchFamily="34" charset="0"/>
                <a:cs typeface="Arial" panose="020B0604020202020204" pitchFamily="34" charset="0"/>
              </a:rPr>
              <a:t>The research moves to understanding what schools and teachers need to know and be able to do to improve student learning outcomes in mathematics.  </a:t>
            </a:r>
          </a:p>
          <a:p>
            <a:pPr marL="0" indent="0" fontAlgn="base">
              <a:buNone/>
            </a:pPr>
            <a:r>
              <a:rPr lang="en-AU">
                <a:latin typeface="Arial" panose="020B0604020202020204" pitchFamily="34" charset="0"/>
                <a:cs typeface="Arial" panose="020B0604020202020204" pitchFamily="34" charset="0"/>
              </a:rPr>
              <a:t>This research outlines six key pedagogic principles for effective teaching of mathematics. They are: </a:t>
            </a:r>
          </a:p>
          <a:p>
            <a:pPr fontAlgn="base"/>
            <a:r>
              <a:rPr lang="en-AU">
                <a:latin typeface="Arial" panose="020B0604020202020204" pitchFamily="34" charset="0"/>
                <a:cs typeface="Arial" panose="020B0604020202020204" pitchFamily="34" charset="0"/>
              </a:rPr>
              <a:t>articulating goals </a:t>
            </a:r>
          </a:p>
          <a:p>
            <a:pPr lvl="1" fontAlgn="base">
              <a:buFont typeface="Courier New" panose="02070309020205020404" pitchFamily="49" charset="0"/>
              <a:buChar char="o"/>
            </a:pPr>
            <a:r>
              <a:rPr lang="en-AU">
                <a:latin typeface="Arial" panose="020B0604020202020204" pitchFamily="34" charset="0"/>
                <a:cs typeface="Arial" panose="020B0604020202020204" pitchFamily="34" charset="0"/>
              </a:rPr>
              <a:t>Teachers identify key ideas from concepts to be taught and communicate with students that these are the goals of teaching. Teachers explain to students how they will learn to reach the goal.  </a:t>
            </a:r>
          </a:p>
          <a:p>
            <a:pPr fontAlgn="base"/>
            <a:r>
              <a:rPr lang="en-AU">
                <a:latin typeface="Arial" panose="020B0604020202020204" pitchFamily="34" charset="0"/>
                <a:cs typeface="Arial" panose="020B0604020202020204" pitchFamily="34" charset="0"/>
              </a:rPr>
              <a:t>making connections </a:t>
            </a:r>
          </a:p>
          <a:p>
            <a:pPr lvl="1" fontAlgn="base">
              <a:buFont typeface="Courier New" panose="02070309020205020404" pitchFamily="49" charset="0"/>
              <a:buChar char="o"/>
            </a:pPr>
            <a:r>
              <a:rPr lang="en-AU">
                <a:latin typeface="Arial" panose="020B0604020202020204" pitchFamily="34" charset="0"/>
                <a:cs typeface="Arial" panose="020B0604020202020204" pitchFamily="34" charset="0"/>
              </a:rPr>
              <a:t>Teachers build on what students know by contextualising and establishing a rationale for the learning. </a:t>
            </a:r>
          </a:p>
          <a:p>
            <a:pPr marL="177800" lvl="1" indent="0" fontAlgn="base">
              <a:buNone/>
            </a:pPr>
            <a:endParaRPr lang="en-AU">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a:p>
        </p:txBody>
      </p:sp>
    </p:spTree>
    <p:extLst>
      <p:ext uri="{BB962C8B-B14F-4D97-AF65-F5344CB8AC3E}">
        <p14:creationId xmlns:p14="http://schemas.microsoft.com/office/powerpoint/2010/main" val="34906116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AU">
                <a:latin typeface="Arial" panose="020B0604020202020204" pitchFamily="34" charset="0"/>
                <a:cs typeface="Arial" panose="020B0604020202020204" pitchFamily="34" charset="0"/>
              </a:rPr>
              <a:t>fostering engagement </a:t>
            </a:r>
          </a:p>
          <a:p>
            <a:pPr lvl="1" fontAlgn="base">
              <a:buFont typeface="Courier New" panose="02070309020205020404" pitchFamily="49" charset="0"/>
              <a:buChar char="o"/>
            </a:pPr>
            <a:r>
              <a:rPr lang="en-AU">
                <a:latin typeface="Arial" panose="020B0604020202020204" pitchFamily="34" charset="0"/>
                <a:cs typeface="Arial" panose="020B0604020202020204" pitchFamily="34" charset="0"/>
              </a:rPr>
              <a:t>Teachers engage students through rich and challenging tasks that allow students time and opportunities to make decisions, and which use a variety of forms of representation. </a:t>
            </a:r>
          </a:p>
          <a:p>
            <a:pPr fontAlgn="base"/>
            <a:r>
              <a:rPr lang="en-AU">
                <a:latin typeface="Arial" panose="020B0604020202020204" pitchFamily="34" charset="0"/>
                <a:cs typeface="Arial" panose="020B0604020202020204" pitchFamily="34" charset="0"/>
              </a:rPr>
              <a:t>differentiating challenges </a:t>
            </a:r>
          </a:p>
          <a:p>
            <a:pPr lvl="1" fontAlgn="base">
              <a:buFont typeface="Courier New" panose="02070309020205020404" pitchFamily="49" charset="0"/>
              <a:buChar char="o"/>
            </a:pPr>
            <a:r>
              <a:rPr lang="en-AU">
                <a:latin typeface="Arial" panose="020B0604020202020204" pitchFamily="34" charset="0"/>
                <a:cs typeface="Arial" panose="020B0604020202020204" pitchFamily="34" charset="0"/>
              </a:rPr>
              <a:t>Teachers interact with students while they engage in the experiences, encourage students to interact with each other and plan to support and challenge students appropriately. </a:t>
            </a: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7</a:t>
            </a:fld>
            <a:endParaRPr lang="en-US"/>
          </a:p>
        </p:txBody>
      </p:sp>
    </p:spTree>
    <p:extLst>
      <p:ext uri="{BB962C8B-B14F-4D97-AF65-F5344CB8AC3E}">
        <p14:creationId xmlns:p14="http://schemas.microsoft.com/office/powerpoint/2010/main" val="42225282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AU">
                <a:latin typeface="Arial" panose="020B0604020202020204" pitchFamily="34" charset="0"/>
                <a:cs typeface="Arial" panose="020B0604020202020204" pitchFamily="34" charset="0"/>
              </a:rPr>
              <a:t>structuring lessons </a:t>
            </a:r>
          </a:p>
          <a:p>
            <a:pPr lvl="1" fontAlgn="base">
              <a:buFont typeface="Courier New" panose="02070309020205020404" pitchFamily="49" charset="0"/>
              <a:buChar char="o"/>
            </a:pPr>
            <a:r>
              <a:rPr lang="en-AU">
                <a:latin typeface="Arial" panose="020B0604020202020204" pitchFamily="34" charset="0"/>
                <a:cs typeface="Arial" panose="020B0604020202020204" pitchFamily="34" charset="0"/>
              </a:rPr>
              <a:t>Teachers adopt pedagogies that foster communication and both individual and group responsibilities with teacher summaries of key mathematical ideas. </a:t>
            </a:r>
          </a:p>
          <a:p>
            <a:pPr fontAlgn="base"/>
            <a:r>
              <a:rPr lang="en-AU">
                <a:latin typeface="Arial" panose="020B0604020202020204" pitchFamily="34" charset="0"/>
                <a:cs typeface="Arial" panose="020B0604020202020204" pitchFamily="34" charset="0"/>
              </a:rPr>
              <a:t>promoting fluency and transfer </a:t>
            </a:r>
          </a:p>
          <a:p>
            <a:pPr lvl="1" fontAlgn="base">
              <a:buFont typeface="Courier New" panose="02070309020205020404" pitchFamily="49" charset="0"/>
              <a:buChar char="o"/>
            </a:pPr>
            <a:r>
              <a:rPr lang="en-AU">
                <a:latin typeface="Arial" panose="020B0604020202020204" pitchFamily="34" charset="0"/>
                <a:cs typeface="Arial" panose="020B0604020202020204" pitchFamily="34" charset="0"/>
              </a:rPr>
              <a:t>Teachers understand that fluency is important, and it can be developed in two ways: by short everyday practice of mental processes; and by practice, reinforcement and prompting transfer of learnt skills. </a:t>
            </a: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8</a:t>
            </a:fld>
            <a:endParaRPr lang="en-US"/>
          </a:p>
        </p:txBody>
      </p:sp>
    </p:spTree>
    <p:extLst>
      <p:ext uri="{BB962C8B-B14F-4D97-AF65-F5344CB8AC3E}">
        <p14:creationId xmlns:p14="http://schemas.microsoft.com/office/powerpoint/2010/main" val="14676120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a:lstStyle/>
          <a:p>
            <a:r>
              <a:rPr lang="en-AU">
                <a:latin typeface="Arial" panose="020B0604020202020204" pitchFamily="34" charset="0"/>
                <a:cs typeface="Arial" panose="020B0604020202020204" pitchFamily="34" charset="0"/>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1266092" y="2701384"/>
            <a:ext cx="2880000" cy="2880000"/>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3"/>
              <a:ext cx="2301920" cy="914401"/>
            </a:xfrm>
            <a:prstGeom prst="rect">
              <a:avLst/>
            </a:prstGeom>
            <a:grpFill/>
          </p:spPr>
          <p:txBody>
            <a:bodyPr wrap="square" lIns="0" tIns="0" rIns="0" bIns="0" rtlCol="0">
              <a:noAutofit/>
            </a:bodyPr>
            <a:lstStyle/>
            <a:p>
              <a:pPr algn="ctr"/>
              <a:r>
                <a:rPr lang="en-AU">
                  <a:solidFill>
                    <a:srgbClr val="002664"/>
                  </a:solidFill>
                  <a:latin typeface="Arial" panose="020B0604020202020204" pitchFamily="34" charset="0"/>
                  <a:cs typeface="Arial" panose="020B0604020202020204" pitchFamily="34" charset="0"/>
                </a:rPr>
                <a:t>What could this look like in my classroom?</a:t>
              </a: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8892" y="2969195"/>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685323" y="2701384"/>
            <a:ext cx="2880000" cy="2880000"/>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solidFill>
                  <a:srgbClr val="385E9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5186795" y="4216401"/>
              <a:ext cx="1877055" cy="914399"/>
            </a:xfrm>
            <a:prstGeom prst="rect">
              <a:avLst/>
            </a:prstGeom>
            <a:grpFill/>
          </p:spPr>
          <p:txBody>
            <a:bodyPr wrap="square" lIns="0" tIns="0" rIns="0" bIns="0" rtlCol="0">
              <a:noAutofit/>
            </a:bodyPr>
            <a:lstStyle/>
            <a:p>
              <a:pPr algn="ctr"/>
              <a:r>
                <a:rPr lang="en-AU">
                  <a:solidFill>
                    <a:srgbClr val="002664"/>
                  </a:solidFill>
                  <a:latin typeface="Arial" panose="020B0604020202020204" pitchFamily="34" charset="0"/>
                  <a:cs typeface="Arial" panose="020B0604020202020204" pitchFamily="34" charset="0"/>
                </a:rPr>
                <a:t>How could this improve student learning?</a:t>
              </a: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122"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104553" y="2701383"/>
            <a:ext cx="2901298" cy="2928235"/>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15362"/>
              <a:ext cx="2363207" cy="914401"/>
            </a:xfrm>
            <a:prstGeom prst="rect">
              <a:avLst/>
            </a:prstGeom>
            <a:grpFill/>
          </p:spPr>
          <p:txBody>
            <a:bodyPr wrap="square" lIns="0" tIns="0" rIns="0" bIns="0" rtlCol="0">
              <a:noAutofit/>
            </a:bodyPr>
            <a:lstStyle/>
            <a:p>
              <a:pPr algn="ctr"/>
              <a:r>
                <a:rPr lang="en-AU">
                  <a:solidFill>
                    <a:srgbClr val="002664"/>
                  </a:solidFill>
                  <a:latin typeface="Arial" panose="020B0604020202020204" pitchFamily="34" charset="0"/>
                  <a:cs typeface="Arial" panose="020B0604020202020204" pitchFamily="34" charset="0"/>
                </a:rPr>
                <a:t>What changes can we make as a school in light of this research?</a:t>
              </a: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7352" y="3005698"/>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latin typeface="Arial" panose="020B0604020202020204" pitchFamily="34" charset="0"/>
                <a:cs typeface="Arial" panose="020B0604020202020204" pitchFamily="34" charset="0"/>
              </a:rPr>
              <a:p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660082"/>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final 2.potx [Read-Only]" id="{37964A1A-0523-401E-809E-E86AA0D161E9}" vid="{0AB3B4B8-4A92-49BC-8A57-DE795FC433BD}"/>
    </a:ext>
  </a:extLst>
</a:theme>
</file>

<file path=ppt/theme/theme2.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v2 MASTER.potx" id="{13AE5E1B-8862-451E-B3E1-C52B7A180041}" vid="{64002E8A-CEDF-4132-9A85-4BE1A723A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4" ma:contentTypeDescription="Create a new document." ma:contentTypeScope="" ma:versionID="0194a0e182dd3937c810bc21abe7167f">
  <xsd:schema xmlns:xsd="http://www.w3.org/2001/XMLSchema" xmlns:xs="http://www.w3.org/2001/XMLSchema" xmlns:p="http://schemas.microsoft.com/office/2006/metadata/properties" xmlns:ns2="71c5a270-2cab-4081-bd60-6681928412a9" targetNamespace="http://schemas.microsoft.com/office/2006/metadata/properties" ma:root="true" ma:fieldsID="a3b7fe3ee1f88427bce3751ecc63fd86" ns2:_="">
    <xsd:import namespace="71c5a270-2cab-4081-bd60-6681928412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088CDE-1CC2-4957-ACC1-2D9865E24CCC}">
  <ds:schemaRefs>
    <ds:schemaRef ds:uri="436c3689-eb3a-4009-8685-6396a21abf0c"/>
    <ds:schemaRef ds:uri="c8e2d0b5-04b6-42d6-a75d-42bfd1c2b6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79F777-5FC0-471E-95B1-9361EFC9525B}">
  <ds:schemaRefs>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7C793E-23F1-41E8-9428-2EE03402C1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K-2 Research toolkit-Mathematics pedagogy-Using research-informed strategies</Template>
  <Application>Microsoft Office PowerPoint</Application>
  <PresentationFormat>Widescreen</PresentationFormat>
  <Slides>10</Slides>
  <Notes>9</Notes>
  <HiddenSlides>3</HiddenSlide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Office Theme</vt:lpstr>
      <vt:lpstr>Mathematics pedagogy and practice</vt:lpstr>
      <vt:lpstr>Acknowledgement of Country</vt:lpstr>
      <vt:lpstr>PowerPoint Presentation</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pedagogy and practice</dc:title>
  <dc:creator>Julia Wanstall</dc:creator>
  <cp:revision>1</cp:revision>
  <cp:lastPrinted>2018-09-13T06:50:27Z</cp:lastPrinted>
  <dcterms:created xsi:type="dcterms:W3CDTF">2021-11-25T06:07:48Z</dcterms:created>
  <dcterms:modified xsi:type="dcterms:W3CDTF">2021-12-10T02:35:33Z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0x0101001B702864924864458D8A7651D2138959</vt:lpwstr>
  </property>
</Properties>
</file>