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25" r:id="rId5"/>
  </p:sldMasterIdLst>
  <p:notesMasterIdLst>
    <p:notesMasterId r:id="rId15"/>
  </p:notesMasterIdLst>
  <p:handoutMasterIdLst>
    <p:handoutMasterId r:id="rId16"/>
  </p:handoutMasterIdLst>
  <p:sldIdLst>
    <p:sldId id="293" r:id="rId6"/>
    <p:sldId id="328" r:id="rId7"/>
    <p:sldId id="326" r:id="rId8"/>
    <p:sldId id="335" r:id="rId9"/>
    <p:sldId id="321" r:id="rId10"/>
    <p:sldId id="338" r:id="rId11"/>
    <p:sldId id="322" r:id="rId12"/>
    <p:sldId id="323" r:id="rId13"/>
    <p:sldId id="339" r:id="rId14"/>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93"/>
            <p14:sldId id="328"/>
            <p14:sldId id="326"/>
            <p14:sldId id="335"/>
            <p14:sldId id="321"/>
            <p14:sldId id="338"/>
            <p14:sldId id="322"/>
            <p14:sldId id="323"/>
            <p14:sldId id="339"/>
          </p14:sldIdLst>
        </p14:section>
        <p14:section name="Thinking routines" id="{1954142D-F9C7-461C-80D1-644C8EBC82D9}">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E0037"/>
    <a:srgbClr val="6CACE4"/>
    <a:srgbClr val="407EC9"/>
    <a:srgbClr val="385E9D"/>
    <a:srgbClr val="000000"/>
    <a:srgbClr val="D70C3D"/>
    <a:srgbClr val="19233E"/>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DE274-BA4E-5AC1-E3E7-2AA3DB0758E1}" v="20" dt="2021-12-10T02:39:53.346"/>
    <p1510:client id="{9A79B61E-E0C7-4C35-83D3-59CD16245D50}" v="2" dt="2021-11-28T04:35:50.835"/>
    <p1510:client id="{C3CAF68A-D744-BDD8-D20C-98C4512DC312}" v="2" dt="2021-12-10T02:55:02.94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4" autoAdjust="0"/>
    <p:restoredTop sz="82797" autoAdjust="0"/>
  </p:normalViewPr>
  <p:slideViewPr>
    <p:cSldViewPr snapToGrid="0" showGuides="1">
      <p:cViewPr varScale="1">
        <p:scale>
          <a:sx n="104" d="100"/>
          <a:sy n="104" d="100"/>
        </p:scale>
        <p:origin x="582" y="102"/>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Andrew" userId="S::jill.andrew@det.nsw.edu.au::88fc9fc9-5cc0-47e2-a305-89fae92bedbc" providerId="AD" clId="Web-{149DE274-BA4E-5AC1-E3E7-2AA3DB0758E1}"/>
    <pc:docChg chg="addSld modSld addMainMaster modSection">
      <pc:chgData name="Jill Andrew" userId="S::jill.andrew@det.nsw.edu.au::88fc9fc9-5cc0-47e2-a305-89fae92bedbc" providerId="AD" clId="Web-{149DE274-BA4E-5AC1-E3E7-2AA3DB0758E1}" dt="2021-12-10T02:39:53.346" v="17" actId="1076"/>
      <pc:docMkLst>
        <pc:docMk/>
      </pc:docMkLst>
      <pc:sldChg chg="modSp">
        <pc:chgData name="Jill Andrew" userId="S::jill.andrew@det.nsw.edu.au::88fc9fc9-5cc0-47e2-a305-89fae92bedbc" providerId="AD" clId="Web-{149DE274-BA4E-5AC1-E3E7-2AA3DB0758E1}" dt="2021-12-10T02:38:50.516" v="12" actId="20577"/>
        <pc:sldMkLst>
          <pc:docMk/>
          <pc:sldMk cId="206644145" sldId="293"/>
        </pc:sldMkLst>
        <pc:spChg chg="mod">
          <ac:chgData name="Jill Andrew" userId="S::jill.andrew@det.nsw.edu.au::88fc9fc9-5cc0-47e2-a305-89fae92bedbc" providerId="AD" clId="Web-{149DE274-BA4E-5AC1-E3E7-2AA3DB0758E1}" dt="2021-12-10T02:38:50.516" v="12" actId="20577"/>
          <ac:spMkLst>
            <pc:docMk/>
            <pc:sldMk cId="206644145" sldId="293"/>
            <ac:spMk id="3" creationId="{506A8251-DAA4-4063-BEA4-42181C82D911}"/>
          </ac:spMkLst>
        </pc:spChg>
      </pc:sldChg>
      <pc:sldChg chg="addSp delSp modSp add">
        <pc:chgData name="Jill Andrew" userId="S::jill.andrew@det.nsw.edu.au::88fc9fc9-5cc0-47e2-a305-89fae92bedbc" providerId="AD" clId="Web-{149DE274-BA4E-5AC1-E3E7-2AA3DB0758E1}" dt="2021-12-10T02:39:53.346" v="17" actId="1076"/>
        <pc:sldMkLst>
          <pc:docMk/>
          <pc:sldMk cId="2309313661" sldId="339"/>
        </pc:sldMkLst>
        <pc:spChg chg="mod">
          <ac:chgData name="Jill Andrew" userId="S::jill.andrew@det.nsw.edu.au::88fc9fc9-5cc0-47e2-a305-89fae92bedbc" providerId="AD" clId="Web-{149DE274-BA4E-5AC1-E3E7-2AA3DB0758E1}" dt="2021-12-10T02:39:35.673" v="14" actId="20577"/>
          <ac:spMkLst>
            <pc:docMk/>
            <pc:sldMk cId="2309313661" sldId="339"/>
            <ac:spMk id="2" creationId="{D8142ECA-0E32-4FFF-80EA-E1C712BDB85E}"/>
          </ac:spMkLst>
        </pc:spChg>
        <pc:picChg chg="add mod">
          <ac:chgData name="Jill Andrew" userId="S::jill.andrew@det.nsw.edu.au::88fc9fc9-5cc0-47e2-a305-89fae92bedbc" providerId="AD" clId="Web-{149DE274-BA4E-5AC1-E3E7-2AA3DB0758E1}" dt="2021-12-10T02:39:53.346" v="17" actId="1076"/>
          <ac:picMkLst>
            <pc:docMk/>
            <pc:sldMk cId="2309313661" sldId="339"/>
            <ac:picMk id="6" creationId="{69C16FAD-F1CA-4996-879E-0AAECE51F83D}"/>
          </ac:picMkLst>
        </pc:picChg>
        <pc:picChg chg="del">
          <ac:chgData name="Jill Andrew" userId="S::jill.andrew@det.nsw.edu.au::88fc9fc9-5cc0-47e2-a305-89fae92bedbc" providerId="AD" clId="Web-{149DE274-BA4E-5AC1-E3E7-2AA3DB0758E1}" dt="2021-12-10T02:39:37.564" v="15"/>
          <ac:picMkLst>
            <pc:docMk/>
            <pc:sldMk cId="2309313661" sldId="339"/>
            <ac:picMk id="7" creationId="{64006434-9D88-4A42-8C02-02A07B12DE58}"/>
          </ac:picMkLst>
        </pc:picChg>
      </pc:sldChg>
      <pc:sldMasterChg chg="add addSldLayout">
        <pc:chgData name="Jill Andrew" userId="S::jill.andrew@det.nsw.edu.au::88fc9fc9-5cc0-47e2-a305-89fae92bedbc" providerId="AD" clId="Web-{149DE274-BA4E-5AC1-E3E7-2AA3DB0758E1}" dt="2021-12-10T02:32:05.772" v="0"/>
        <pc:sldMasterMkLst>
          <pc:docMk/>
          <pc:sldMasterMk cId="2180352252" sldId="2147483725"/>
        </pc:sldMasterMkLst>
        <pc:sldLayoutChg chg="add">
          <pc:chgData name="Jill Andrew" userId="S::jill.andrew@det.nsw.edu.au::88fc9fc9-5cc0-47e2-a305-89fae92bedbc" providerId="AD" clId="Web-{149DE274-BA4E-5AC1-E3E7-2AA3DB0758E1}" dt="2021-12-10T02:32:05.772" v="0"/>
          <pc:sldLayoutMkLst>
            <pc:docMk/>
            <pc:sldMasterMk cId="2180352252" sldId="2147483725"/>
            <pc:sldLayoutMk cId="1212126812" sldId="2147483726"/>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2772330496" sldId="2147483727"/>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1385933019" sldId="2147483728"/>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3411914056" sldId="2147483729"/>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2805527883" sldId="2147483730"/>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1081444000" sldId="2147483731"/>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3853234102" sldId="2147483732"/>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268207259" sldId="2147483733"/>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2766815072" sldId="2147483734"/>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4102682973" sldId="2147483735"/>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2156805704" sldId="2147483736"/>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2334971249" sldId="2147483737"/>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3405221408" sldId="2147483738"/>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972117627" sldId="2147483739"/>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4219724567" sldId="2147483740"/>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1279288669" sldId="2147483741"/>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1214571071" sldId="2147483742"/>
          </pc:sldLayoutMkLst>
        </pc:sldLayoutChg>
        <pc:sldLayoutChg chg="add">
          <pc:chgData name="Jill Andrew" userId="S::jill.andrew@det.nsw.edu.au::88fc9fc9-5cc0-47e2-a305-89fae92bedbc" providerId="AD" clId="Web-{149DE274-BA4E-5AC1-E3E7-2AA3DB0758E1}" dt="2021-12-10T02:32:05.772" v="0"/>
          <pc:sldLayoutMkLst>
            <pc:docMk/>
            <pc:sldMasterMk cId="2180352252" sldId="2147483725"/>
            <pc:sldLayoutMk cId="2686940925" sldId="2147483743"/>
          </pc:sldLayoutMkLst>
        </pc:sldLayoutChg>
      </pc:sldMasterChg>
    </pc:docChg>
  </pc:docChgLst>
  <pc:docChgLst>
    <pc:chgData name="Easter Carmeli" userId="S::easter.carmeli@det.nsw.edu.au::ba8d3078-1e0c-486b-a8bb-489542d2f92d" providerId="AD" clId="Web-{9A79B61E-E0C7-4C35-83D3-59CD16245D50}"/>
    <pc:docChg chg="modSld">
      <pc:chgData name="Easter Carmeli" userId="S::easter.carmeli@det.nsw.edu.au::ba8d3078-1e0c-486b-a8bb-489542d2f92d" providerId="AD" clId="Web-{9A79B61E-E0C7-4C35-83D3-59CD16245D50}" dt="2021-11-28T04:35:49.100" v="0" actId="20577"/>
      <pc:docMkLst>
        <pc:docMk/>
      </pc:docMkLst>
      <pc:sldChg chg="modSp">
        <pc:chgData name="Easter Carmeli" userId="S::easter.carmeli@det.nsw.edu.au::ba8d3078-1e0c-486b-a8bb-489542d2f92d" providerId="AD" clId="Web-{9A79B61E-E0C7-4C35-83D3-59CD16245D50}" dt="2021-11-28T04:35:49.100" v="0" actId="20577"/>
        <pc:sldMkLst>
          <pc:docMk/>
          <pc:sldMk cId="206644145" sldId="293"/>
        </pc:sldMkLst>
        <pc:spChg chg="mod">
          <ac:chgData name="Easter Carmeli" userId="S::easter.carmeli@det.nsw.edu.au::ba8d3078-1e0c-486b-a8bb-489542d2f92d" providerId="AD" clId="Web-{9A79B61E-E0C7-4C35-83D3-59CD16245D50}" dt="2021-11-28T04:35:49.100" v="0" actId="20577"/>
          <ac:spMkLst>
            <pc:docMk/>
            <pc:sldMk cId="206644145" sldId="293"/>
            <ac:spMk id="2" creationId="{457BCA70-963E-4EE0-8AF7-8F32BEF3E1DC}"/>
          </ac:spMkLst>
        </pc:spChg>
      </pc:sldChg>
    </pc:docChg>
  </pc:docChgLst>
  <pc:docChgLst>
    <pc:chgData name="Jill Andrew" userId="S::jill.andrew@det.nsw.edu.au::88fc9fc9-5cc0-47e2-a305-89fae92bedbc" providerId="AD" clId="Web-{C3CAF68A-D744-BDD8-D20C-98C4512DC312}"/>
    <pc:docChg chg="modSld">
      <pc:chgData name="Jill Andrew" userId="S::jill.andrew@det.nsw.edu.au::88fc9fc9-5cc0-47e2-a305-89fae92bedbc" providerId="AD" clId="Web-{C3CAF68A-D744-BDD8-D20C-98C4512DC312}" dt="2021-12-10T02:55:02.941" v="1" actId="20577"/>
      <pc:docMkLst>
        <pc:docMk/>
      </pc:docMkLst>
      <pc:sldChg chg="modSp">
        <pc:chgData name="Jill Andrew" userId="S::jill.andrew@det.nsw.edu.au::88fc9fc9-5cc0-47e2-a305-89fae92bedbc" providerId="AD" clId="Web-{C3CAF68A-D744-BDD8-D20C-98C4512DC312}" dt="2021-12-10T02:55:02.941" v="1" actId="20577"/>
        <pc:sldMkLst>
          <pc:docMk/>
          <pc:sldMk cId="206644145" sldId="293"/>
        </pc:sldMkLst>
        <pc:spChg chg="mod">
          <ac:chgData name="Jill Andrew" userId="S::jill.andrew@det.nsw.edu.au::88fc9fc9-5cc0-47e2-a305-89fae92bedbc" providerId="AD" clId="Web-{C3CAF68A-D744-BDD8-D20C-98C4512DC312}" dt="2021-12-10T02:55:02.941" v="1" actId="20577"/>
          <ac:spMkLst>
            <pc:docMk/>
            <pc:sldMk cId="206644145" sldId="293"/>
            <ac:spMk id="3" creationId="{506A8251-DAA4-4063-BEA4-42181C82D9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12/9/2021</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9/12/2021</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search.acer.edu.au/cgi/viewcontent.cgi?article=1022&amp;context=a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add:</a:t>
            </a:r>
          </a:p>
          <a:p>
            <a:r>
              <a:rPr lang="en-AU" dirty="0"/>
              <a:t> - Name of focus area</a:t>
            </a:r>
          </a:p>
          <a:p>
            <a:endParaRPr lang="en-AU" dirty="0"/>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This slide deck supports professional learning with ____</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24465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add:</a:t>
            </a:r>
          </a:p>
          <a:p>
            <a:pPr marL="171450" indent="-171450">
              <a:buFontTx/>
              <a:buChar char="-"/>
            </a:pPr>
            <a:r>
              <a:rPr lang="en-AU" dirty="0"/>
              <a:t>Image</a:t>
            </a:r>
          </a:p>
          <a:p>
            <a:pPr marL="171450" indent="-171450">
              <a:buFontTx/>
              <a:buChar char="-"/>
            </a:pPr>
            <a:r>
              <a:rPr lang="en-AU" dirty="0"/>
              <a:t>Title of image and artist</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81534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Professional learning opportunity: present quote to staff as an engaging ‘hook’ for consideration or conversation.</a:t>
            </a: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Link to article: </a:t>
            </a:r>
            <a:r>
              <a:rPr lang="en-AU" sz="1200" b="0" i="0" u="sng" strike="noStrike" kern="1200" dirty="0">
                <a:solidFill>
                  <a:schemeClr val="tx1"/>
                </a:solidFill>
                <a:effectLst/>
                <a:latin typeface="+mn-lt"/>
                <a:ea typeface="+mn-ea"/>
                <a:cs typeface="+mn-cs"/>
                <a:hlinkClick r:id="rId3"/>
              </a:rPr>
              <a:t>Sullivan, P. (2011) Teaching mathematics: using research-informed strategies</a:t>
            </a:r>
            <a:r>
              <a:rPr lang="en-AU" sz="1200" b="0" i="0" kern="1200" dirty="0">
                <a:solidFill>
                  <a:schemeClr val="tx1"/>
                </a:solidFill>
                <a:effectLst/>
                <a:latin typeface="+mn-lt"/>
                <a:ea typeface="+mn-ea"/>
                <a:cs typeface="+mn-cs"/>
              </a:rPr>
              <a:t> chapter 7, p 40-47. ‘</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02066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dirty="0"/>
              <a:t>This text-based protocol is a way to engage teachers to think creatively and critically with the research.</a:t>
            </a:r>
            <a:r>
              <a:rPr lang="en-US" dirty="0"/>
              <a:t>​​</a:t>
            </a:r>
          </a:p>
          <a:p>
            <a:pPr rtl="0" fontAlgn="base"/>
            <a:r>
              <a:rPr lang="en-AU" dirty="0"/>
              <a:t>​</a:t>
            </a:r>
            <a:r>
              <a:rPr lang="en-US" dirty="0"/>
              <a:t>​</a:t>
            </a:r>
          </a:p>
          <a:p>
            <a:pPr rtl="0" fontAlgn="base"/>
            <a:r>
              <a:rPr lang="en-AU" dirty="0"/>
              <a:t>Professional learning opportunity: Leaders can use this text-based protocol to unpack the research. All instructions are provided on the slide.</a:t>
            </a: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88495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add:</a:t>
            </a:r>
          </a:p>
          <a:p>
            <a:pPr marL="171450" indent="-171450">
              <a:buFontTx/>
              <a:buChar char="-"/>
            </a:pPr>
            <a:r>
              <a:rPr lang="en-AU" dirty="0"/>
              <a:t>Name of content area</a:t>
            </a:r>
          </a:p>
          <a:p>
            <a:pPr marL="171450" indent="-171450">
              <a:buFontTx/>
              <a:buChar char="-"/>
            </a:pPr>
            <a:r>
              <a:rPr lang="en-AU" dirty="0"/>
              <a:t>3 discussion questions</a:t>
            </a:r>
          </a:p>
          <a:p>
            <a:pPr marL="171450" indent="-171450">
              <a:buFontTx/>
              <a:buChar char="-"/>
            </a:pPr>
            <a:endParaRPr lang="en-AU" dirty="0"/>
          </a:p>
          <a:p>
            <a:pPr marL="0" indent="0">
              <a:buFontTx/>
              <a:buNone/>
            </a:pPr>
            <a:r>
              <a:rPr lang="en-AU" sz="1200" b="0" i="0" kern="1200" dirty="0">
                <a:solidFill>
                  <a:schemeClr val="tx1"/>
                </a:solidFill>
                <a:effectLst/>
                <a:latin typeface="+mn-lt"/>
                <a:ea typeface="+mn-ea"/>
                <a:cs typeface="+mn-cs"/>
              </a:rPr>
              <a:t>These questions can be used to prompt reflection and discussion.</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78528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Optional slide to review content</a:t>
            </a:r>
            <a:r>
              <a:rPr lang="en-US" sz="1200" b="0" i="0" u="none" strike="noStrike" kern="1200" dirty="0">
                <a:solidFill>
                  <a:schemeClr val="tx1"/>
                </a:solidFill>
                <a:effectLst/>
                <a:latin typeface="+mn-lt"/>
                <a:ea typeface="+mn-ea"/>
                <a:cs typeface="+mn-cs"/>
              </a:rPr>
              <a:t>. This slide is currently hidden. Leaders can choose to use this slide as a summary. However, using the text-based protocol to unpack will provide more opportunities for engagement and deep understanding.​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 unhide: right click on the slide overview in the left-hand panel and select ‘Hide Slide’.</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100422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Optional slide to review content. </a:t>
            </a:r>
            <a:r>
              <a:rPr lang="en-US" sz="1200" b="0" i="0" u="none" strike="noStrike" kern="1200" dirty="0">
                <a:solidFill>
                  <a:schemeClr val="tx1"/>
                </a:solidFill>
                <a:effectLst/>
                <a:latin typeface="+mn-lt"/>
                <a:ea typeface="+mn-ea"/>
                <a:cs typeface="+mn-cs"/>
              </a:rPr>
              <a:t>This slide is currently hidden. Leaders can choose to use this slide as a summary. However, using the text-based protocol to unpack will provide more opportunities for engagement and deep understanding.​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 unhide: right click on the slide overview in the left-hand panel and select ‘Hide Slide’.</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318048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600"/>
              </a:spcAft>
              <a:buFont typeface="Arial"/>
              <a:buChar char="•"/>
            </a:pPr>
            <a:r>
              <a:rPr lang="en-AU" dirty="0"/>
              <a:t>*ideas for implementation in the classroom and changes to practice</a:t>
            </a:r>
            <a:endParaRPr lang="en-US" dirty="0"/>
          </a:p>
          <a:p>
            <a:pPr marL="171450" indent="-171450">
              <a:lnSpc>
                <a:spcPct val="150000"/>
              </a:lnSpc>
              <a:spcAft>
                <a:spcPts val="600"/>
              </a:spcAft>
              <a:buFont typeface="Arial"/>
              <a:buChar char="•"/>
            </a:pPr>
            <a:r>
              <a:rPr lang="en-AU" dirty="0"/>
              <a:t>*Other recommendations? </a:t>
            </a:r>
          </a:p>
          <a:p>
            <a:pPr marL="171450" indent="-171450">
              <a:lnSpc>
                <a:spcPct val="150000"/>
              </a:lnSpc>
              <a:spcAft>
                <a:spcPts val="600"/>
              </a:spcAft>
              <a:buFont typeface="Arial"/>
              <a:buChar char="•"/>
            </a:pPr>
            <a:endParaRPr lang="en-AU" dirty="0"/>
          </a:p>
          <a:p>
            <a:pPr marL="0" indent="0">
              <a:lnSpc>
                <a:spcPct val="150000"/>
              </a:lnSpc>
              <a:spcAft>
                <a:spcPts val="600"/>
              </a:spcAft>
              <a:buFont typeface="Arial"/>
              <a:buNone/>
            </a:pPr>
            <a:r>
              <a:rPr lang="en-AU" sz="1200" b="0" i="0" kern="1200" dirty="0">
                <a:solidFill>
                  <a:schemeClr val="tx1"/>
                </a:solidFill>
                <a:effectLst/>
                <a:latin typeface="+mn-lt"/>
                <a:ea typeface="+mn-ea"/>
                <a:cs typeface="+mn-cs"/>
              </a:rPr>
              <a:t>This slide reiterates the importance of taking what has been learnt and putting it into action into the classroom to improve student learning as part of High Impact Professional Learning (HIPL). All 'Unpacking the evidence base' PowerPoint slide decks have these three slides.</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1611640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dirty="0"/>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dirty="0"/>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dirty="0"/>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dirty="0"/>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dirty="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dirty="0"/>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dirty="0"/>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dirty="0"/>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dirty="0"/>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dirty="0"/>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dirty="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dirty="0"/>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04" r:id="rId1"/>
    <p:sldLayoutId id="2147483718" r:id="rId2"/>
    <p:sldLayoutId id="2147483714" r:id="rId3"/>
    <p:sldLayoutId id="2147483705" r:id="rId4"/>
    <p:sldLayoutId id="2147483706" r:id="rId5"/>
    <p:sldLayoutId id="2147483721" r:id="rId6"/>
    <p:sldLayoutId id="2147483724" r:id="rId7"/>
    <p:sldLayoutId id="2147483719" r:id="rId8"/>
    <p:sldLayoutId id="2147483675" r:id="rId9"/>
    <p:sldLayoutId id="2147483689" r:id="rId10"/>
    <p:sldLayoutId id="2147483717" r:id="rId11"/>
    <p:sldLayoutId id="2147483695" r:id="rId12"/>
    <p:sldLayoutId id="2147483711" r:id="rId13"/>
    <p:sldLayoutId id="2147483720" r:id="rId14"/>
    <p:sldLayoutId id="2147483698" r:id="rId15"/>
    <p:sldLayoutId id="2147483687" r:id="rId16"/>
    <p:sldLayoutId id="2147483699" r:id="rId17"/>
    <p:sldLayoutId id="214748372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https://research.acer.edu.au/cgi/viewcontent.cgi?article=1022&amp;context=aer" TargetMode="Externa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rms.office.com/r/0eJrYaGV8r"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CA70-963E-4EE0-8AF7-8F32BEF3E1DC}"/>
              </a:ext>
            </a:extLst>
          </p:cNvPr>
          <p:cNvSpPr>
            <a:spLocks noGrp="1"/>
          </p:cNvSpPr>
          <p:nvPr>
            <p:ph type="title"/>
          </p:nvPr>
        </p:nvSpPr>
        <p:spPr>
          <a:xfrm>
            <a:off x="409292" y="1440257"/>
            <a:ext cx="5257861" cy="1107996"/>
          </a:xfrm>
        </p:spPr>
        <p:txBody>
          <a:bodyPr/>
          <a:lstStyle/>
          <a:p>
            <a:r>
              <a:rPr lang="en-AU" dirty="0">
                <a:latin typeface="Arial"/>
                <a:cs typeface="Arial"/>
              </a:rPr>
              <a:t>Mathematics pedagogy and practice</a:t>
            </a:r>
          </a:p>
        </p:txBody>
      </p:sp>
      <p:sp>
        <p:nvSpPr>
          <p:cNvPr id="3" name="Text Placeholder 2">
            <a:extLst>
              <a:ext uri="{FF2B5EF4-FFF2-40B4-BE49-F238E27FC236}">
                <a16:creationId xmlns:a16="http://schemas.microsoft.com/office/drawing/2014/main" id="{506A8251-DAA4-4063-BEA4-42181C82D911}"/>
              </a:ext>
            </a:extLst>
          </p:cNvPr>
          <p:cNvSpPr>
            <a:spLocks noGrp="1"/>
          </p:cNvSpPr>
          <p:nvPr>
            <p:ph type="body" sz="quarter" idx="15"/>
          </p:nvPr>
        </p:nvSpPr>
        <p:spPr/>
        <p:txBody>
          <a:bodyPr vert="horz" wrap="square" lIns="0" tIns="45720" rIns="91440" bIns="45720" rtlCol="0" anchor="t">
            <a:noAutofit/>
          </a:bodyPr>
          <a:lstStyle/>
          <a:p>
            <a:r>
              <a:rPr lang="en-AU" dirty="0">
                <a:latin typeface="Arial" panose="020B0604020202020204" pitchFamily="34" charset="0"/>
                <a:cs typeface="Arial" panose="020B0604020202020204" pitchFamily="34" charset="0"/>
              </a:rPr>
              <a:t>Research toolkit: Unpacking the evidence base</a:t>
            </a:r>
          </a:p>
          <a:p>
            <a:r>
              <a:rPr lang="en-AU" dirty="0">
                <a:solidFill>
                  <a:schemeClr val="tx1"/>
                </a:solidFill>
                <a:latin typeface="Arial"/>
                <a:cs typeface="Arial"/>
              </a:rPr>
              <a:t>Teaching mathematics: using research-</a:t>
            </a:r>
            <a:r>
              <a:rPr lang="en-AU">
                <a:solidFill>
                  <a:schemeClr val="tx1"/>
                </a:solidFill>
                <a:latin typeface="Arial"/>
                <a:cs typeface="Arial"/>
              </a:rPr>
              <a:t>informed strategies Chapter 7</a:t>
            </a:r>
          </a:p>
        </p:txBody>
      </p:sp>
    </p:spTree>
    <p:extLst>
      <p:ext uri="{BB962C8B-B14F-4D97-AF65-F5344CB8AC3E}">
        <p14:creationId xmlns:p14="http://schemas.microsoft.com/office/powerpoint/2010/main" val="2066441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DC99B-451D-467B-82B1-67E9BC9B139D}"/>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Acknowledgement of Country</a:t>
            </a:r>
          </a:p>
        </p:txBody>
      </p:sp>
      <p:sp>
        <p:nvSpPr>
          <p:cNvPr id="3" name="Text Placeholder 2">
            <a:extLst>
              <a:ext uri="{FF2B5EF4-FFF2-40B4-BE49-F238E27FC236}">
                <a16:creationId xmlns:a16="http://schemas.microsoft.com/office/drawing/2014/main" id="{23B4B13D-660B-47A9-B5DA-8D17391C2A5E}"/>
              </a:ext>
            </a:extLst>
          </p:cNvPr>
          <p:cNvSpPr>
            <a:spLocks noGrp="1"/>
          </p:cNvSpPr>
          <p:nvPr>
            <p:ph type="body" sz="quarter" idx="16"/>
          </p:nvPr>
        </p:nvSpPr>
        <p:spPr>
          <a:xfrm>
            <a:off x="684625" y="2610347"/>
            <a:ext cx="5392737" cy="3839665"/>
          </a:xfrm>
        </p:spPr>
        <p:txBody>
          <a:bodyPr/>
          <a:lstStyle/>
          <a:p>
            <a:pPr marL="0" indent="0" defTabSz="457173">
              <a:lnSpc>
                <a:spcPct val="100000"/>
              </a:lnSpc>
              <a:spcAft>
                <a:spcPts val="0"/>
              </a:spcAft>
              <a:buNone/>
            </a:pPr>
            <a:r>
              <a:rPr lang="en-AU" sz="2400" dirty="0">
                <a:solidFill>
                  <a:schemeClr val="tx1"/>
                </a:solidFill>
                <a:latin typeface="Arial" panose="020B0604020202020204" pitchFamily="34" charset="0"/>
                <a:cs typeface="Arial" panose="020B0604020202020204" pitchFamily="34" charset="0"/>
              </a:rPr>
              <a:t>I would like to pay my respect and acknowledge the Traditional Custodians of the land on which we gather. I pay respect to Elders past and present and extend that respect to other Aboriginal people here today.</a:t>
            </a:r>
          </a:p>
          <a:p>
            <a:pPr marL="0" indent="0">
              <a:buNone/>
            </a:pPr>
            <a:endParaRPr lang="en-AU" dirty="0">
              <a:latin typeface="Arial" panose="020B0604020202020204" pitchFamily="34" charset="0"/>
              <a:cs typeface="Arial" panose="020B0604020202020204" pitchFamily="34" charset="0"/>
            </a:endParaRPr>
          </a:p>
        </p:txBody>
      </p:sp>
      <p:sp>
        <p:nvSpPr>
          <p:cNvPr id="2" name="Picture Placeholder 1">
            <a:extLst>
              <a:ext uri="{FF2B5EF4-FFF2-40B4-BE49-F238E27FC236}">
                <a16:creationId xmlns:a16="http://schemas.microsoft.com/office/drawing/2014/main" id="{B2F22B5A-BF79-40AC-857B-8BEA3D0F737F}"/>
              </a:ext>
            </a:extLst>
          </p:cNvPr>
          <p:cNvSpPr>
            <a:spLocks noGrp="1"/>
          </p:cNvSpPr>
          <p:nvPr>
            <p:ph type="pic" sz="quarter" idx="17"/>
          </p:nvPr>
        </p:nvSpPr>
        <p:spPr>
          <a:xfrm>
            <a:off x="7676708" y="2176698"/>
            <a:ext cx="3442069" cy="3839665"/>
          </a:xfrm>
        </p:spPr>
      </p:sp>
      <p:sp>
        <p:nvSpPr>
          <p:cNvPr id="7" name="TextBox 6">
            <a:extLst>
              <a:ext uri="{FF2B5EF4-FFF2-40B4-BE49-F238E27FC236}">
                <a16:creationId xmlns:a16="http://schemas.microsoft.com/office/drawing/2014/main" id="{B60E2C77-3E65-47A8-8F6F-30D6C26CED17}"/>
              </a:ext>
            </a:extLst>
          </p:cNvPr>
          <p:cNvSpPr txBox="1"/>
          <p:nvPr/>
        </p:nvSpPr>
        <p:spPr>
          <a:xfrm>
            <a:off x="7676708" y="6177743"/>
            <a:ext cx="2852305" cy="410105"/>
          </a:xfrm>
          <a:prstGeom prst="rect">
            <a:avLst/>
          </a:prstGeom>
          <a:noFill/>
        </p:spPr>
        <p:txBody>
          <a:bodyPr wrap="square" lIns="0" tIns="0" rIns="0" bIns="0" rtlCol="0">
            <a:noAutofit/>
          </a:bodyPr>
          <a:lstStyle/>
          <a:p>
            <a:pPr algn="l"/>
            <a:r>
              <a:rPr lang="en-AU" sz="1200" dirty="0">
                <a:latin typeface="Arial" panose="020B0604020202020204" pitchFamily="34" charset="0"/>
                <a:cs typeface="Arial" panose="020B0604020202020204" pitchFamily="34" charset="0"/>
              </a:rPr>
              <a:t>‘Title’ by Artist</a:t>
            </a:r>
          </a:p>
        </p:txBody>
      </p:sp>
      <p:sp>
        <p:nvSpPr>
          <p:cNvPr id="8" name="Footer Placeholder 7">
            <a:extLst>
              <a:ext uri="{FF2B5EF4-FFF2-40B4-BE49-F238E27FC236}">
                <a16:creationId xmlns:a16="http://schemas.microsoft.com/office/drawing/2014/main" id="{C5755332-5AEA-4C3C-A414-AAE948BC4D5B}"/>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3427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2">
            <a:extLst>
              <a:ext uri="{FF2B5EF4-FFF2-40B4-BE49-F238E27FC236}">
                <a16:creationId xmlns:a16="http://schemas.microsoft.com/office/drawing/2014/main" id="{5BEA2935-7845-4485-A25E-93DE5F442679}"/>
              </a:ext>
            </a:extLst>
          </p:cNvPr>
          <p:cNvSpPr txBox="1">
            <a:spLocks/>
          </p:cNvSpPr>
          <p:nvPr/>
        </p:nvSpPr>
        <p:spPr>
          <a:xfrm>
            <a:off x="877823" y="841637"/>
            <a:ext cx="9797469"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AU" dirty="0">
                <a:latin typeface="Arial" panose="020B0604020202020204" pitchFamily="34" charset="0"/>
                <a:cs typeface="Arial" panose="020B0604020202020204" pitchFamily="34" charset="0"/>
              </a:rPr>
              <a:t>Research toolkit: Unpacking the evidence base</a:t>
            </a:r>
          </a:p>
        </p:txBody>
      </p:sp>
      <p:pic>
        <p:nvPicPr>
          <p:cNvPr id="13" name="Graphic 6" descr="Briefcase outline">
            <a:extLst>
              <a:ext uri="{FF2B5EF4-FFF2-40B4-BE49-F238E27FC236}">
                <a16:creationId xmlns:a16="http://schemas.microsoft.com/office/drawing/2014/main" id="{A1C351A4-19DE-4DD0-8BFC-F4F0DA5EE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8277E0C3-B286-4F98-83F4-D963F8C6997E}"/>
              </a:ext>
            </a:extLst>
          </p:cNvPr>
          <p:cNvSpPr>
            <a:spLocks noGrp="1"/>
          </p:cNvSpPr>
          <p:nvPr>
            <p:ph type="body" sz="quarter" idx="15"/>
          </p:nvPr>
        </p:nvSpPr>
        <p:spPr/>
        <p:txBody>
          <a:bodyPr/>
          <a:lstStyle/>
          <a:p>
            <a:r>
              <a:rPr lang="en-AU" dirty="0"/>
              <a:t>Mathematics pedagogy and practice</a:t>
            </a:r>
            <a:endParaRPr lang="en-AU" dirty="0">
              <a:latin typeface="Arial" panose="020B0604020202020204" pitchFamily="34" charset="0"/>
              <a:cs typeface="Arial" panose="020B0604020202020204" pitchFamily="34" charset="0"/>
            </a:endParaRPr>
          </a:p>
          <a:p>
            <a:endParaRPr lang="en-AU" dirty="0"/>
          </a:p>
        </p:txBody>
      </p:sp>
      <p:sp>
        <p:nvSpPr>
          <p:cNvPr id="7" name="Text Placeholder 6">
            <a:extLst>
              <a:ext uri="{FF2B5EF4-FFF2-40B4-BE49-F238E27FC236}">
                <a16:creationId xmlns:a16="http://schemas.microsoft.com/office/drawing/2014/main" id="{32A10BE2-D964-41E1-B0C4-F8AD296AF0F4}"/>
              </a:ext>
            </a:extLst>
          </p:cNvPr>
          <p:cNvSpPr>
            <a:spLocks noGrp="1"/>
          </p:cNvSpPr>
          <p:nvPr>
            <p:ph type="body" sz="quarter" idx="16"/>
          </p:nvPr>
        </p:nvSpPr>
        <p:spPr>
          <a:xfrm>
            <a:off x="530696" y="2172481"/>
            <a:ext cx="3738273" cy="3839665"/>
          </a:xfrm>
        </p:spPr>
        <p:txBody>
          <a:bodyPr/>
          <a:lstStyle/>
          <a:p>
            <a:r>
              <a:rPr lang="en-AU" u="sng"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Sullivan, P. (2011) Teaching mathematics: using research-informed strategies</a:t>
            </a:r>
            <a:r>
              <a:rPr lang="en-AU" dirty="0">
                <a:solidFill>
                  <a:schemeClr val="tx1"/>
                </a:solidFill>
                <a:latin typeface="Arial" panose="020B0604020202020204" pitchFamily="34" charset="0"/>
                <a:cs typeface="Arial" panose="020B0604020202020204" pitchFamily="34" charset="0"/>
              </a:rPr>
              <a:t> chapter 7, p 40-47. ‘</a:t>
            </a:r>
          </a:p>
        </p:txBody>
      </p:sp>
      <p:sp>
        <p:nvSpPr>
          <p:cNvPr id="9" name="Text Placeholder 8">
            <a:extLst>
              <a:ext uri="{FF2B5EF4-FFF2-40B4-BE49-F238E27FC236}">
                <a16:creationId xmlns:a16="http://schemas.microsoft.com/office/drawing/2014/main" id="{0874058A-5CF7-4951-9FE3-5E9734EF20C4}"/>
              </a:ext>
            </a:extLst>
          </p:cNvPr>
          <p:cNvSpPr>
            <a:spLocks noGrp="1"/>
          </p:cNvSpPr>
          <p:nvPr>
            <p:ph type="body" sz="quarter" idx="18"/>
          </p:nvPr>
        </p:nvSpPr>
        <p:spPr>
          <a:xfrm>
            <a:off x="4711000" y="2161067"/>
            <a:ext cx="3738273" cy="3839665"/>
          </a:xfrm>
        </p:spPr>
        <p:txBody>
          <a:bodyPr>
            <a:normAutofit/>
          </a:bodyPr>
          <a:lstStyle/>
          <a:p>
            <a:r>
              <a:rPr lang="en-AU" dirty="0">
                <a:latin typeface="Arial" panose="020B0604020202020204" pitchFamily="34" charset="0"/>
                <a:cs typeface="Arial" panose="020B0604020202020204" pitchFamily="34" charset="0"/>
              </a:rPr>
              <a:t>‘Mathematics teachers, arguably more than most teachers, find in every lesson that they must address the challenge that some students learn the current content quickly, while others require substantial support.’ p 40.</a:t>
            </a:r>
            <a:r>
              <a:rPr lang="en-AU" dirty="0"/>
              <a:t> </a:t>
            </a:r>
          </a:p>
        </p:txBody>
      </p:sp>
      <p:pic>
        <p:nvPicPr>
          <p:cNvPr id="11" name="Picture 10" descr="Decorative graphic of a red-haired man wearing a navy striped shirt and white pants pointing to information on the left">
            <a:extLst>
              <a:ext uri="{FF2B5EF4-FFF2-40B4-BE49-F238E27FC236}">
                <a16:creationId xmlns:a16="http://schemas.microsoft.com/office/drawing/2014/main" id="{B6B47D05-E8A1-4A3A-A93E-A51F0E17B503}"/>
              </a:ext>
            </a:extLst>
          </p:cNvPr>
          <p:cNvPicPr>
            <a:picLocks noChangeAspect="1"/>
          </p:cNvPicPr>
          <p:nvPr/>
        </p:nvPicPr>
        <p:blipFill>
          <a:blip r:embed="rId6"/>
          <a:stretch>
            <a:fillRect/>
          </a:stretch>
        </p:blipFill>
        <p:spPr>
          <a:xfrm>
            <a:off x="8769002" y="2412694"/>
            <a:ext cx="2065455" cy="3588038"/>
          </a:xfrm>
          <a:prstGeom prst="rect">
            <a:avLst/>
          </a:prstGeom>
        </p:spPr>
      </p:pic>
      <p:sp>
        <p:nvSpPr>
          <p:cNvPr id="3" name="Footer Placeholder 2">
            <a:extLst>
              <a:ext uri="{FF2B5EF4-FFF2-40B4-BE49-F238E27FC236}">
                <a16:creationId xmlns:a16="http://schemas.microsoft.com/office/drawing/2014/main" id="{5122A882-42EB-44CD-A837-B77C6576128C}"/>
              </a:ext>
            </a:extLst>
          </p:cNvPr>
          <p:cNvSpPr>
            <a:spLocks noGrp="1"/>
          </p:cNvSpPr>
          <p:nvPr>
            <p:ph type="ftr" sz="quarter" idx="3"/>
          </p:nvPr>
        </p:nvSpPr>
        <p:spPr/>
        <p:txBody>
          <a:bodyPr/>
          <a:lstStyle/>
          <a:p>
            <a:fld id="{5116C895-348D-4FA1-AC3F-6A98EE2CBA64}" type="slidenum">
              <a:rPr lang="en-US" smtClean="0"/>
              <a:pPr/>
              <a:t>3</a:t>
            </a:fld>
            <a:endParaRPr lang="en-US" dirty="0"/>
          </a:p>
        </p:txBody>
      </p:sp>
    </p:spTree>
    <p:extLst>
      <p:ext uri="{BB962C8B-B14F-4D97-AF65-F5344CB8AC3E}">
        <p14:creationId xmlns:p14="http://schemas.microsoft.com/office/powerpoint/2010/main" val="42508718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8C9A615E-438A-402A-A63C-3C7023A6878C}"/>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1" name="Graphic 6" descr="Briefcase outline">
            <a:extLst>
              <a:ext uri="{FF2B5EF4-FFF2-40B4-BE49-F238E27FC236}">
                <a16:creationId xmlns:a16="http://schemas.microsoft.com/office/drawing/2014/main" id="{33E0EFCA-F805-4052-9490-7BAED722DB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600" dirty="0">
                  <a:latin typeface="Arial" panose="020B0604020202020204" pitchFamily="34" charset="0"/>
                  <a:cs typeface="Arial" panose="020B0604020202020204" pitchFamily="34" charset="0"/>
                </a:rPr>
                <a:t>Text rendering</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2" name="Text Placeholder 7">
            <a:extLst>
              <a:ext uri="{FF2B5EF4-FFF2-40B4-BE49-F238E27FC236}">
                <a16:creationId xmlns:a16="http://schemas.microsoft.com/office/drawing/2014/main" id="{C43544E5-4A1F-4507-A0BE-236AE8CC1649}"/>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71501"/>
            <a:ext cx="11512030" cy="4257598"/>
          </a:xfrm>
        </p:spPr>
        <p:txBody>
          <a:bodyPr>
            <a:normAutofit lnSpcReduction="10000"/>
          </a:bodyPr>
          <a:lstStyle/>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person reads a short selection from the article and highlights one sentence, one phrase and one word that is personally significant. If the article is long, it may be completed prior.</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person shares a sentence from the reading, referencing the page number and states why it seems significant. Members do not discuss the sentences but listen for commonalities.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person shares a phrase from the reading, referencing the page number and states why they feel it is significant. Members do not discuss the sentences but listen for commonalities.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Each person shares a word from the reading that they feel is significant. The group records these words ready for sharing.</a:t>
            </a:r>
            <a:r>
              <a:rPr lang="en-AU" dirty="0">
                <a:solidFill>
                  <a:srgbClr val="000000"/>
                </a:solidFill>
                <a:latin typeface="Arial" panose="020B0604020202020204" pitchFamily="34" charset="0"/>
                <a:cs typeface="Arial" panose="020B0604020202020204" pitchFamily="34" charset="0"/>
              </a:rPr>
              <a:t> </a:t>
            </a:r>
          </a:p>
          <a:p>
            <a:pPr marL="342900" indent="-342900">
              <a:lnSpc>
                <a:spcPct val="160000"/>
              </a:lnSpc>
              <a:buFont typeface="+mj-lt"/>
              <a:buAutoNum type="arabicPeriod"/>
            </a:pPr>
            <a:r>
              <a:rPr lang="en-AU" dirty="0">
                <a:latin typeface="Arial" panose="020B0604020202020204" pitchFamily="34" charset="0"/>
                <a:cs typeface="Arial" panose="020B0604020202020204" pitchFamily="34" charset="0"/>
              </a:rPr>
              <a:t>Discuss the words recorded and how what these words have to say about the reading. </a:t>
            </a:r>
          </a:p>
          <a:p>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1810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A191977-817C-4936-B65C-506669B8EDF8}"/>
              </a:ext>
            </a:extLst>
          </p:cNvPr>
          <p:cNvSpPr>
            <a:spLocks noGrp="1"/>
          </p:cNvSpPr>
          <p:nvPr>
            <p:ph type="title"/>
          </p:nvPr>
        </p:nvSpPr>
        <p:spPr>
          <a:xfrm>
            <a:off x="877823" y="841637"/>
            <a:ext cx="9797469" cy="498470"/>
          </a:xfrm>
        </p:spPr>
        <p:txBody>
          <a:bodyPr/>
          <a:lstStyle/>
          <a:p>
            <a:r>
              <a:rPr lang="en-AU" dirty="0"/>
              <a:t>Research toolkit: Unpacking the evidence base</a:t>
            </a:r>
          </a:p>
        </p:txBody>
      </p:sp>
      <p:pic>
        <p:nvPicPr>
          <p:cNvPr id="18" name="Graphic 6" descr="Briefcase outline">
            <a:extLst>
              <a:ext uri="{FF2B5EF4-FFF2-40B4-BE49-F238E27FC236}">
                <a16:creationId xmlns:a16="http://schemas.microsoft.com/office/drawing/2014/main" id="{7E7F2B84-6238-4034-89E0-E1ABB2D0E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4" name="Text Placeholder 23">
            <a:extLst>
              <a:ext uri="{FF2B5EF4-FFF2-40B4-BE49-F238E27FC236}">
                <a16:creationId xmlns:a16="http://schemas.microsoft.com/office/drawing/2014/main" id="{5139CCF8-EDB7-4A2C-B446-8BC7993E5A66}"/>
              </a:ext>
            </a:extLst>
          </p:cNvPr>
          <p:cNvSpPr>
            <a:spLocks noGrp="1"/>
          </p:cNvSpPr>
          <p:nvPr>
            <p:ph type="body" sz="quarter" idx="15"/>
          </p:nvPr>
        </p:nvSpPr>
        <p:spPr/>
        <p:txBody>
          <a:bodyPr/>
          <a:lstStyle/>
          <a:p>
            <a:r>
              <a:rPr lang="en-AU" dirty="0"/>
              <a:t>Mathematics pedagogy and practice</a:t>
            </a:r>
          </a:p>
        </p:txBody>
      </p:sp>
      <p:pic>
        <p:nvPicPr>
          <p:cNvPr id="4" name="Picture 3" descr="Decorative graphic of brunette woman sitting in front of computer. A red circle with a question mark sits above her. ">
            <a:extLst>
              <a:ext uri="{FF2B5EF4-FFF2-40B4-BE49-F238E27FC236}">
                <a16:creationId xmlns:a16="http://schemas.microsoft.com/office/drawing/2014/main" id="{9006C998-5640-46F4-BA6B-89BEF50BBEB6}"/>
              </a:ext>
            </a:extLst>
          </p:cNvPr>
          <p:cNvPicPr>
            <a:picLocks noChangeAspect="1"/>
          </p:cNvPicPr>
          <p:nvPr/>
        </p:nvPicPr>
        <p:blipFill>
          <a:blip r:embed="rId5"/>
          <a:stretch>
            <a:fillRect/>
          </a:stretch>
        </p:blipFill>
        <p:spPr>
          <a:xfrm>
            <a:off x="326860" y="2914913"/>
            <a:ext cx="2587718" cy="2452941"/>
          </a:xfrm>
          <a:prstGeom prst="rect">
            <a:avLst/>
          </a:prstGeom>
        </p:spPr>
      </p:pic>
      <p:grpSp>
        <p:nvGrpSpPr>
          <p:cNvPr id="6" name="Group 5">
            <a:extLst>
              <a:ext uri="{FF2B5EF4-FFF2-40B4-BE49-F238E27FC236}">
                <a16:creationId xmlns:a16="http://schemas.microsoft.com/office/drawing/2014/main" id="{0BB36E06-1703-4A91-BC70-8A448DE1E198}"/>
              </a:ext>
            </a:extLst>
          </p:cNvPr>
          <p:cNvGrpSpPr/>
          <p:nvPr/>
        </p:nvGrpSpPr>
        <p:grpSpPr>
          <a:xfrm>
            <a:off x="3316939" y="2436671"/>
            <a:ext cx="7909299" cy="926823"/>
            <a:chOff x="4996447" y="2611628"/>
            <a:chExt cx="6202780" cy="926823"/>
          </a:xfrm>
        </p:grpSpPr>
        <p:sp>
          <p:nvSpPr>
            <p:cNvPr id="16" name="Rectangle: Rounded Corners 15">
              <a:extLst>
                <a:ext uri="{FF2B5EF4-FFF2-40B4-BE49-F238E27FC236}">
                  <a16:creationId xmlns:a16="http://schemas.microsoft.com/office/drawing/2014/main" id="{1E1B2BE5-4FDF-417F-AE36-C65E1EAC30F6}"/>
                </a:ext>
              </a:extLst>
            </p:cNvPr>
            <p:cNvSpPr/>
            <p:nvPr/>
          </p:nvSpPr>
          <p:spPr>
            <a:xfrm>
              <a:off x="4996447" y="2611628"/>
              <a:ext cx="6202780" cy="926823"/>
            </a:xfrm>
            <a:prstGeom prst="roundRect">
              <a:avLst/>
            </a:prstGeom>
            <a:solidFill>
              <a:srgbClr val="38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2" name="TextBox 31">
              <a:extLst>
                <a:ext uri="{FF2B5EF4-FFF2-40B4-BE49-F238E27FC236}">
                  <a16:creationId xmlns:a16="http://schemas.microsoft.com/office/drawing/2014/main" id="{CC44AFDF-7CE2-4E05-918F-FC762317B22C}"/>
                </a:ext>
              </a:extLst>
            </p:cNvPr>
            <p:cNvSpPr txBox="1"/>
            <p:nvPr/>
          </p:nvSpPr>
          <p:spPr>
            <a:xfrm>
              <a:off x="5379134" y="2852620"/>
              <a:ext cx="544736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800" b="1" dirty="0">
                  <a:solidFill>
                    <a:srgbClr val="FFFFFF"/>
                  </a:solidFill>
                  <a:latin typeface="Arial"/>
                  <a:cs typeface="Arial"/>
                </a:rPr>
                <a:t>Questions to ponder</a:t>
              </a:r>
            </a:p>
          </p:txBody>
        </p:sp>
      </p:grpSp>
      <p:grpSp>
        <p:nvGrpSpPr>
          <p:cNvPr id="5" name="Group 4">
            <a:extLst>
              <a:ext uri="{FF2B5EF4-FFF2-40B4-BE49-F238E27FC236}">
                <a16:creationId xmlns:a16="http://schemas.microsoft.com/office/drawing/2014/main" id="{E307A7D3-C46B-42E0-8A88-526CB0E38B87}"/>
              </a:ext>
            </a:extLst>
          </p:cNvPr>
          <p:cNvGrpSpPr/>
          <p:nvPr/>
        </p:nvGrpSpPr>
        <p:grpSpPr>
          <a:xfrm>
            <a:off x="3316941" y="3460447"/>
            <a:ext cx="7909298" cy="784666"/>
            <a:chOff x="4996445" y="3677972"/>
            <a:chExt cx="3018613" cy="926823"/>
          </a:xfrm>
        </p:grpSpPr>
        <p:sp>
          <p:nvSpPr>
            <p:cNvPr id="51" name="Rectangle: Rounded Corners 50">
              <a:extLst>
                <a:ext uri="{FF2B5EF4-FFF2-40B4-BE49-F238E27FC236}">
                  <a16:creationId xmlns:a16="http://schemas.microsoft.com/office/drawing/2014/main" id="{8CD278B1-5A44-4729-82C0-836F1BA91DEF}"/>
                </a:ext>
              </a:extLst>
            </p:cNvPr>
            <p:cNvSpPr/>
            <p:nvPr/>
          </p:nvSpPr>
          <p:spPr>
            <a:xfrm>
              <a:off x="4996445" y="3677972"/>
              <a:ext cx="3018613" cy="926823"/>
            </a:xfrm>
            <a:prstGeom prst="roundRect">
              <a:avLst/>
            </a:prstGeom>
            <a:solidFill>
              <a:srgbClr val="407E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0" name="TextBox 19">
              <a:extLst>
                <a:ext uri="{FF2B5EF4-FFF2-40B4-BE49-F238E27FC236}">
                  <a16:creationId xmlns:a16="http://schemas.microsoft.com/office/drawing/2014/main" id="{0DF6FA48-04DA-4A44-94EE-6EC8D214A00B}"/>
                </a:ext>
              </a:extLst>
            </p:cNvPr>
            <p:cNvSpPr txBox="1"/>
            <p:nvPr/>
          </p:nvSpPr>
          <p:spPr>
            <a:xfrm>
              <a:off x="5081220" y="3898519"/>
              <a:ext cx="2869426" cy="327183"/>
            </a:xfrm>
            <a:prstGeom prst="rect">
              <a:avLst/>
            </a:prstGeom>
            <a:solidFill>
              <a:srgbClr val="407EC9"/>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19233E"/>
                  </a:solidFill>
                  <a:latin typeface="Arial"/>
                  <a:cs typeface="Arial"/>
                </a:rPr>
                <a:t>How do you currently support differences in readiness in mathematics?</a:t>
              </a:r>
            </a:p>
          </p:txBody>
        </p:sp>
      </p:grpSp>
      <p:grpSp>
        <p:nvGrpSpPr>
          <p:cNvPr id="2" name="Group 1">
            <a:extLst>
              <a:ext uri="{FF2B5EF4-FFF2-40B4-BE49-F238E27FC236}">
                <a16:creationId xmlns:a16="http://schemas.microsoft.com/office/drawing/2014/main" id="{D8FF2BED-510A-4B75-8FA9-CAB7E94B2BF3}"/>
              </a:ext>
            </a:extLst>
          </p:cNvPr>
          <p:cNvGrpSpPr/>
          <p:nvPr/>
        </p:nvGrpSpPr>
        <p:grpSpPr>
          <a:xfrm>
            <a:off x="3316941" y="4340532"/>
            <a:ext cx="7909297" cy="796376"/>
            <a:chOff x="8180614" y="3677972"/>
            <a:chExt cx="3018613" cy="926823"/>
          </a:xfrm>
        </p:grpSpPr>
        <p:sp>
          <p:nvSpPr>
            <p:cNvPr id="48" name="Rectangle: Rounded Corners 47">
              <a:extLst>
                <a:ext uri="{FF2B5EF4-FFF2-40B4-BE49-F238E27FC236}">
                  <a16:creationId xmlns:a16="http://schemas.microsoft.com/office/drawing/2014/main" id="{081BC523-2ED4-41C3-B9AB-28F3C9845CF6}"/>
                </a:ext>
              </a:extLst>
            </p:cNvPr>
            <p:cNvSpPr/>
            <p:nvPr/>
          </p:nvSpPr>
          <p:spPr>
            <a:xfrm>
              <a:off x="8180614" y="3677972"/>
              <a:ext cx="3018613" cy="926823"/>
            </a:xfrm>
            <a:prstGeom prst="roundRect">
              <a:avLst/>
            </a:prstGeom>
            <a:solidFill>
              <a:srgbClr val="6CAC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4" name="TextBox 13">
              <a:extLst>
                <a:ext uri="{FF2B5EF4-FFF2-40B4-BE49-F238E27FC236}">
                  <a16:creationId xmlns:a16="http://schemas.microsoft.com/office/drawing/2014/main" id="{AA6248D1-042D-4516-BEE0-6197C539104E}"/>
                </a:ext>
              </a:extLst>
            </p:cNvPr>
            <p:cNvSpPr txBox="1"/>
            <p:nvPr/>
          </p:nvSpPr>
          <p:spPr>
            <a:xfrm>
              <a:off x="8255207" y="3819012"/>
              <a:ext cx="2869426" cy="644743"/>
            </a:xfrm>
            <a:prstGeom prst="rect">
              <a:avLst/>
            </a:prstGeom>
            <a:solidFill>
              <a:srgbClr val="6CACE4"/>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19233E"/>
                  </a:solidFill>
                  <a:latin typeface="Arial"/>
                  <a:cs typeface="Arial"/>
                </a:rPr>
                <a:t>Why is it beneficial for all students to participate in the same core activities?</a:t>
              </a:r>
            </a:p>
          </p:txBody>
        </p:sp>
      </p:grpSp>
      <p:grpSp>
        <p:nvGrpSpPr>
          <p:cNvPr id="7" name="Group 6">
            <a:extLst>
              <a:ext uri="{FF2B5EF4-FFF2-40B4-BE49-F238E27FC236}">
                <a16:creationId xmlns:a16="http://schemas.microsoft.com/office/drawing/2014/main" id="{81E5F0BB-1DA3-435A-B871-AD8DD1F257D2}"/>
              </a:ext>
            </a:extLst>
          </p:cNvPr>
          <p:cNvGrpSpPr/>
          <p:nvPr/>
        </p:nvGrpSpPr>
        <p:grpSpPr>
          <a:xfrm>
            <a:off x="3316939" y="5232327"/>
            <a:ext cx="7909300" cy="796376"/>
            <a:chOff x="6588530" y="4726508"/>
            <a:chExt cx="3018613" cy="926823"/>
          </a:xfrm>
        </p:grpSpPr>
        <p:sp>
          <p:nvSpPr>
            <p:cNvPr id="57" name="Rectangle: Rounded Corners 56">
              <a:extLst>
                <a:ext uri="{FF2B5EF4-FFF2-40B4-BE49-F238E27FC236}">
                  <a16:creationId xmlns:a16="http://schemas.microsoft.com/office/drawing/2014/main" id="{831C4C19-7D60-426F-91A8-7F656F788F4D}"/>
                </a:ext>
              </a:extLst>
            </p:cNvPr>
            <p:cNvSpPr/>
            <p:nvPr/>
          </p:nvSpPr>
          <p:spPr>
            <a:xfrm>
              <a:off x="6588530" y="4726508"/>
              <a:ext cx="3018613" cy="926823"/>
            </a:xfrm>
            <a:prstGeom prst="roundRect">
              <a:avLst/>
            </a:prstGeom>
            <a:solidFill>
              <a:srgbClr val="A4C8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9" name="TextBox 28">
              <a:extLst>
                <a:ext uri="{FF2B5EF4-FFF2-40B4-BE49-F238E27FC236}">
                  <a16:creationId xmlns:a16="http://schemas.microsoft.com/office/drawing/2014/main" id="{95D076F5-F520-469A-953A-F2DEA021FB04}"/>
                </a:ext>
              </a:extLst>
            </p:cNvPr>
            <p:cNvSpPr txBox="1"/>
            <p:nvPr/>
          </p:nvSpPr>
          <p:spPr>
            <a:xfrm>
              <a:off x="6671363" y="5008696"/>
              <a:ext cx="2871368" cy="322372"/>
            </a:xfrm>
            <a:prstGeom prst="rect">
              <a:avLst/>
            </a:prstGeom>
            <a:solidFill>
              <a:srgbClr val="A4C8E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19233E"/>
                  </a:solidFill>
                  <a:latin typeface="Arial"/>
                  <a:cs typeface="Arial"/>
                </a:rPr>
                <a:t>What strategies foster a collaborative mathematics classroom community?</a:t>
              </a:r>
            </a:p>
          </p:txBody>
        </p:sp>
      </p:grpSp>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5</a:t>
            </a:fld>
            <a:endParaRPr lang="en-US" dirty="0"/>
          </a:p>
        </p:txBody>
      </p:sp>
    </p:spTree>
    <p:extLst>
      <p:ext uri="{BB962C8B-B14F-4D97-AF65-F5344CB8AC3E}">
        <p14:creationId xmlns:p14="http://schemas.microsoft.com/office/powerpoint/2010/main" val="8741854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dirty="0"/>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dirty="0"/>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3845986"/>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None/>
            </a:pPr>
            <a:r>
              <a:rPr lang="en-AU" dirty="0">
                <a:latin typeface="Arial" panose="020B0604020202020204" pitchFamily="34" charset="0"/>
                <a:cs typeface="Arial" panose="020B0604020202020204" pitchFamily="34" charset="0"/>
              </a:rPr>
              <a:t>This research outlines how teachers can support differences in readiness so students can be successful in learning mathematics. It highlights that: </a:t>
            </a:r>
          </a:p>
          <a:p>
            <a:pPr fontAlgn="base"/>
            <a:r>
              <a:rPr lang="en-AU" dirty="0">
                <a:latin typeface="Arial" panose="020B0604020202020204" pitchFamily="34" charset="0"/>
                <a:cs typeface="Arial" panose="020B0604020202020204" pitchFamily="34" charset="0"/>
              </a:rPr>
              <a:t>Teachers face the challenge to support both students who need additional support and others who</a:t>
            </a:r>
            <a:r>
              <a:rPr lang="en-AU">
                <a:latin typeface="Arial" panose="020B0604020202020204" pitchFamily="34" charset="0"/>
                <a:cs typeface="Arial" panose="020B0604020202020204" pitchFamily="34" charset="0"/>
              </a:rPr>
              <a:t> understand </a:t>
            </a:r>
            <a:r>
              <a:rPr lang="en-AU" dirty="0">
                <a:latin typeface="Arial" panose="020B0604020202020204" pitchFamily="34" charset="0"/>
                <a:cs typeface="Arial" panose="020B0604020202020204" pitchFamily="34" charset="0"/>
              </a:rPr>
              <a:t>the work quickly.  </a:t>
            </a:r>
          </a:p>
          <a:p>
            <a:pPr fontAlgn="base"/>
            <a:r>
              <a:rPr lang="en-AU" dirty="0">
                <a:latin typeface="Arial" panose="020B0604020202020204" pitchFamily="34" charset="0"/>
                <a:cs typeface="Arial" panose="020B0604020202020204" pitchFamily="34" charset="0"/>
              </a:rPr>
              <a:t>Research shows that grouping students by achievement has minimal effect on learning outcomes and profound negative equity effects (Hattie, 2009).  </a:t>
            </a:r>
          </a:p>
          <a:p>
            <a:pPr fontAlgn="base"/>
            <a:r>
              <a:rPr lang="en-AU" dirty="0">
                <a:latin typeface="Arial" panose="020B0604020202020204" pitchFamily="34" charset="0"/>
                <a:cs typeface="Arial" panose="020B0604020202020204" pitchFamily="34" charset="0"/>
              </a:rPr>
              <a:t>Students should work on the same core task. To support this, teachers should offer support through differentiating the task on which students are working.  </a:t>
            </a:r>
          </a:p>
          <a:p>
            <a:pPr marL="0" indent="0">
              <a:buNone/>
            </a:pPr>
            <a:endParaRPr lang="en-AU"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6</a:t>
            </a:fld>
            <a:endParaRPr lang="en-US" dirty="0"/>
          </a:p>
        </p:txBody>
      </p:sp>
    </p:spTree>
    <p:extLst>
      <p:ext uri="{BB962C8B-B14F-4D97-AF65-F5344CB8AC3E}">
        <p14:creationId xmlns:p14="http://schemas.microsoft.com/office/powerpoint/2010/main" val="30849601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dirty="0"/>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dirty="0"/>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3845986"/>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AU" dirty="0">
                <a:latin typeface="Arial" panose="020B0604020202020204" pitchFamily="34" charset="0"/>
                <a:cs typeface="Arial" panose="020B0604020202020204" pitchFamily="34" charset="0"/>
              </a:rPr>
              <a:t>Teachers should use differentiation to enable opportunities for all students to benefit from participation in common class discussions and shared experiences </a:t>
            </a:r>
          </a:p>
          <a:p>
            <a:pPr fontAlgn="base"/>
            <a:r>
              <a:rPr lang="en-AU" dirty="0">
                <a:latin typeface="Arial" panose="020B0604020202020204" pitchFamily="34" charset="0"/>
                <a:cs typeface="Arial" panose="020B0604020202020204" pitchFamily="34" charset="0"/>
              </a:rPr>
              <a:t>Teachers should plan ways to prompt students whenever students demonstrate a need for support or extension.  </a:t>
            </a:r>
          </a:p>
          <a:p>
            <a:pPr fontAlgn="base"/>
            <a:r>
              <a:rPr lang="en-AU" dirty="0">
                <a:latin typeface="Arial" panose="020B0604020202020204" pitchFamily="34" charset="0"/>
                <a:cs typeface="Arial" panose="020B0604020202020204" pitchFamily="34" charset="0"/>
              </a:rPr>
              <a:t>Enabling prompts support students experiencing difficulty. Extending prompts extend the thinking for students who move quickly through the tasks. </a:t>
            </a:r>
          </a:p>
          <a:p>
            <a:endParaRPr lang="en-AU"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7</a:t>
            </a:fld>
            <a:endParaRPr lang="en-US" dirty="0"/>
          </a:p>
        </p:txBody>
      </p:sp>
    </p:spTree>
    <p:extLst>
      <p:ext uri="{BB962C8B-B14F-4D97-AF65-F5344CB8AC3E}">
        <p14:creationId xmlns:p14="http://schemas.microsoft.com/office/powerpoint/2010/main" val="14676120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7D5B3-D025-4E0C-B9A3-8E014840CAD7}"/>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7" name="Graphic 6" descr="Briefcase outline">
            <a:extLst>
              <a:ext uri="{FF2B5EF4-FFF2-40B4-BE49-F238E27FC236}">
                <a16:creationId xmlns:a16="http://schemas.microsoft.com/office/drawing/2014/main" id="{F9E4C991-189F-460F-8597-A5BE9510B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CB1D106C-AF52-43DE-B40D-25FFA8EB672A}"/>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Call to action</a:t>
            </a:r>
          </a:p>
        </p:txBody>
      </p:sp>
      <p:grpSp>
        <p:nvGrpSpPr>
          <p:cNvPr id="77" name="Group 76">
            <a:extLst>
              <a:ext uri="{FF2B5EF4-FFF2-40B4-BE49-F238E27FC236}">
                <a16:creationId xmlns:a16="http://schemas.microsoft.com/office/drawing/2014/main" id="{FE4A042C-F992-4754-A1BD-764E2C92B63A}"/>
              </a:ext>
            </a:extLst>
          </p:cNvPr>
          <p:cNvGrpSpPr/>
          <p:nvPr/>
        </p:nvGrpSpPr>
        <p:grpSpPr>
          <a:xfrm>
            <a:off x="1266092" y="2701384"/>
            <a:ext cx="2880000" cy="2880000"/>
            <a:chOff x="1266092" y="2899825"/>
            <a:chExt cx="2880000" cy="2880000"/>
          </a:xfrm>
          <a:solidFill>
            <a:srgbClr val="6CACE4"/>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2FCC6A83-440E-4CDF-9433-B7D5171F8996}"/>
                </a:ext>
              </a:extLst>
            </p:cNvPr>
            <p:cNvSpPr/>
            <p:nvPr/>
          </p:nvSpPr>
          <p:spPr>
            <a:xfrm>
              <a:off x="1266092"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8F0AAEB-A430-4FFB-82F8-1C7120D67ACA}"/>
                </a:ext>
              </a:extLst>
            </p:cNvPr>
            <p:cNvSpPr txBox="1"/>
            <p:nvPr/>
          </p:nvSpPr>
          <p:spPr>
            <a:xfrm>
              <a:off x="1555132" y="4215363"/>
              <a:ext cx="2301920" cy="914401"/>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What could this look like in my classroom?</a:t>
              </a:r>
            </a:p>
          </p:txBody>
        </p:sp>
      </p:grpSp>
      <p:pic>
        <p:nvPicPr>
          <p:cNvPr id="21" name="Graphic 20" descr="Thought outline">
            <a:extLst>
              <a:ext uri="{FF2B5EF4-FFF2-40B4-BE49-F238E27FC236}">
                <a16:creationId xmlns:a16="http://schemas.microsoft.com/office/drawing/2014/main" id="{ED5250D0-A888-458E-8FC6-3CF66A064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8892" y="2969195"/>
            <a:ext cx="914400" cy="914400"/>
          </a:xfrm>
          <a:prstGeom prst="rect">
            <a:avLst/>
          </a:prstGeom>
        </p:spPr>
      </p:pic>
      <p:grpSp>
        <p:nvGrpSpPr>
          <p:cNvPr id="78" name="Group 77">
            <a:extLst>
              <a:ext uri="{FF2B5EF4-FFF2-40B4-BE49-F238E27FC236}">
                <a16:creationId xmlns:a16="http://schemas.microsoft.com/office/drawing/2014/main" id="{FA9E0170-27A8-4A12-AB8C-5097A787F3A3}"/>
              </a:ext>
            </a:extLst>
          </p:cNvPr>
          <p:cNvGrpSpPr/>
          <p:nvPr/>
        </p:nvGrpSpPr>
        <p:grpSpPr>
          <a:xfrm>
            <a:off x="4685323" y="2701384"/>
            <a:ext cx="2880000" cy="2880000"/>
            <a:chOff x="4685323" y="2899825"/>
            <a:chExt cx="2880000" cy="2880000"/>
          </a:xfrm>
          <a:solidFill>
            <a:srgbClr val="E9C4C7"/>
          </a:solidFill>
          <a:effectLst>
            <a:outerShdw blurRad="50800" dist="38100" dir="2700000" algn="tl" rotWithShape="0">
              <a:prstClr val="black">
                <a:alpha val="40000"/>
              </a:prstClr>
            </a:outerShdw>
          </a:effectLst>
        </p:grpSpPr>
        <p:sp>
          <p:nvSpPr>
            <p:cNvPr id="65" name="Oval 64">
              <a:extLst>
                <a:ext uri="{FF2B5EF4-FFF2-40B4-BE49-F238E27FC236}">
                  <a16:creationId xmlns:a16="http://schemas.microsoft.com/office/drawing/2014/main" id="{88BD138D-AA81-4EFA-839C-B1CBD536088C}"/>
                </a:ext>
              </a:extLst>
            </p:cNvPr>
            <p:cNvSpPr/>
            <p:nvPr/>
          </p:nvSpPr>
          <p:spPr>
            <a:xfrm>
              <a:off x="4685323"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solidFill>
                  <a:srgbClr val="385E9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A4A90FF-10F1-4A12-908C-8AE5AE9F7599}"/>
                </a:ext>
              </a:extLst>
            </p:cNvPr>
            <p:cNvSpPr txBox="1"/>
            <p:nvPr/>
          </p:nvSpPr>
          <p:spPr>
            <a:xfrm>
              <a:off x="5186795" y="4216401"/>
              <a:ext cx="1877055" cy="914399"/>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How could this improve student learning?</a:t>
              </a:r>
            </a:p>
          </p:txBody>
        </p:sp>
      </p:grpSp>
      <p:pic>
        <p:nvPicPr>
          <p:cNvPr id="20" name="Graphic 17" descr="Group brainstorm outline">
            <a:extLst>
              <a:ext uri="{FF2B5EF4-FFF2-40B4-BE49-F238E27FC236}">
                <a16:creationId xmlns:a16="http://schemas.microsoft.com/office/drawing/2014/main" id="{8B4306AE-37F2-4143-99F6-EF04634BC1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122" y="3005698"/>
            <a:ext cx="914400" cy="914400"/>
          </a:xfrm>
          <a:prstGeom prst="rect">
            <a:avLst/>
          </a:prstGeom>
        </p:spPr>
      </p:pic>
      <p:grpSp>
        <p:nvGrpSpPr>
          <p:cNvPr id="79" name="Group 78">
            <a:extLst>
              <a:ext uri="{FF2B5EF4-FFF2-40B4-BE49-F238E27FC236}">
                <a16:creationId xmlns:a16="http://schemas.microsoft.com/office/drawing/2014/main" id="{8C984D15-239A-426E-9CB7-3C5B41FE107B}"/>
              </a:ext>
            </a:extLst>
          </p:cNvPr>
          <p:cNvGrpSpPr/>
          <p:nvPr/>
        </p:nvGrpSpPr>
        <p:grpSpPr>
          <a:xfrm>
            <a:off x="8104553" y="2701383"/>
            <a:ext cx="2901298" cy="2928235"/>
            <a:chOff x="8104553" y="2899824"/>
            <a:chExt cx="2901298" cy="2928235"/>
          </a:xfrm>
          <a:solidFill>
            <a:srgbClr val="A4C8E1"/>
          </a:solidFill>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F97B049B-C95F-427C-969F-DA1D812909A5}"/>
                </a:ext>
              </a:extLst>
            </p:cNvPr>
            <p:cNvSpPr/>
            <p:nvPr/>
          </p:nvSpPr>
          <p:spPr>
            <a:xfrm>
              <a:off x="8104553" y="2899824"/>
              <a:ext cx="2901298" cy="29282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56D444B-256C-4636-A20C-3011ABFA6CF6}"/>
                </a:ext>
              </a:extLst>
            </p:cNvPr>
            <p:cNvSpPr txBox="1"/>
            <p:nvPr/>
          </p:nvSpPr>
          <p:spPr>
            <a:xfrm>
              <a:off x="8363402" y="4215362"/>
              <a:ext cx="2363207" cy="914401"/>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What changes can we make as a school in light of this research?</a:t>
              </a:r>
            </a:p>
          </p:txBody>
        </p:sp>
      </p:grpSp>
      <p:pic>
        <p:nvPicPr>
          <p:cNvPr id="19" name="Graphic 14" descr="Schoolhouse outline">
            <a:extLst>
              <a:ext uri="{FF2B5EF4-FFF2-40B4-BE49-F238E27FC236}">
                <a16:creationId xmlns:a16="http://schemas.microsoft.com/office/drawing/2014/main" id="{23B8381A-C748-4D57-B405-DC4B7195B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7352" y="3005698"/>
            <a:ext cx="914400" cy="914400"/>
          </a:xfrm>
          <a:prstGeom prst="rect">
            <a:avLst/>
          </a:prstGeom>
        </p:spPr>
      </p:pic>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6600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42ECA-0E32-4FFF-80EA-E1C712BDB85E}"/>
              </a:ext>
            </a:extLst>
          </p:cNvPr>
          <p:cNvSpPr>
            <a:spLocks noGrp="1"/>
          </p:cNvSpPr>
          <p:nvPr>
            <p:ph type="body" sz="quarter" idx="16"/>
          </p:nvPr>
        </p:nvSpPr>
        <p:spPr/>
        <p:txBody>
          <a:bodyPr vert="horz" lIns="91440" tIns="45720" rIns="91440" bIns="45720" rtlCol="0" anchor="t">
            <a:normAutofit/>
          </a:bodyPr>
          <a:lstStyle/>
          <a:p>
            <a:pPr marL="0" indent="0">
              <a:buNone/>
            </a:pPr>
            <a:r>
              <a:rPr lang="en-AU" sz="2000" dirty="0">
                <a:latin typeface="Montserrat Medium"/>
              </a:rPr>
              <a:t>Let us know what you think! Complete the </a:t>
            </a:r>
            <a:r>
              <a:rPr lang="en-AU" sz="2000" dirty="0">
                <a:latin typeface="Montserrat Medium"/>
                <a:hlinkClick r:id="rId2"/>
              </a:rPr>
              <a:t>feedback survey</a:t>
            </a:r>
            <a:r>
              <a:rPr lang="en-AU" sz="2000" dirty="0">
                <a:latin typeface="Montserrat Medium"/>
              </a:rPr>
              <a:t> or scan the QR code.</a:t>
            </a:r>
          </a:p>
          <a:p>
            <a:pPr marL="0" indent="0">
              <a:buNone/>
            </a:pPr>
            <a:endParaRPr lang="en-AU" dirty="0">
              <a:latin typeface="Montserrat Medium"/>
            </a:endParaRPr>
          </a:p>
        </p:txBody>
      </p:sp>
      <p:sp>
        <p:nvSpPr>
          <p:cNvPr id="3" name="Text Placeholder 2">
            <a:extLst>
              <a:ext uri="{FF2B5EF4-FFF2-40B4-BE49-F238E27FC236}">
                <a16:creationId xmlns:a16="http://schemas.microsoft.com/office/drawing/2014/main" id="{E69756F9-830A-4FFD-AF02-D2BFDDFD92A5}"/>
              </a:ext>
            </a:extLst>
          </p:cNvPr>
          <p:cNvSpPr>
            <a:spLocks noGrp="1"/>
          </p:cNvSpPr>
          <p:nvPr>
            <p:ph type="body" sz="quarter" idx="15"/>
          </p:nvPr>
        </p:nvSpPr>
        <p:spPr/>
        <p:txBody>
          <a:bodyPr vert="horz" wrap="square" lIns="0" tIns="45720" rIns="91440" bIns="45720" rtlCol="0" anchor="t">
            <a:noAutofit/>
          </a:bodyPr>
          <a:lstStyle/>
          <a:p>
            <a:endParaRPr lang="en-US" dirty="0"/>
          </a:p>
        </p:txBody>
      </p:sp>
      <p:sp>
        <p:nvSpPr>
          <p:cNvPr id="4" name="Footer Placeholder 3">
            <a:extLst>
              <a:ext uri="{FF2B5EF4-FFF2-40B4-BE49-F238E27FC236}">
                <a16:creationId xmlns:a16="http://schemas.microsoft.com/office/drawing/2014/main" id="{D18EEF81-5F50-42A1-9F0C-9920D7A84D40}"/>
              </a:ext>
            </a:extLst>
          </p:cNvPr>
          <p:cNvSpPr>
            <a:spLocks noGrp="1"/>
          </p:cNvSpPr>
          <p:nvPr>
            <p:ph type="ftr" sz="quarter" idx="3"/>
          </p:nvPr>
        </p:nvSpPr>
        <p:spPr/>
        <p:txBody>
          <a:bodyPr/>
          <a:lstStyle/>
          <a:p>
            <a:fld id="{5116C895-348D-4FA1-AC3F-6A98EE2CBA64}" type="slidenum">
              <a:rPr lang="en-US" smtClean="0"/>
              <a:pPr/>
              <a:t>9</a:t>
            </a:fld>
            <a:endParaRPr lang="en-US" dirty="0"/>
          </a:p>
        </p:txBody>
      </p:sp>
      <p:sp>
        <p:nvSpPr>
          <p:cNvPr id="5" name="Title 4">
            <a:extLst>
              <a:ext uri="{FF2B5EF4-FFF2-40B4-BE49-F238E27FC236}">
                <a16:creationId xmlns:a16="http://schemas.microsoft.com/office/drawing/2014/main" id="{5801CBAC-8F2B-472E-8BC1-8E0CE28A4C8B}"/>
              </a:ext>
            </a:extLst>
          </p:cNvPr>
          <p:cNvSpPr>
            <a:spLocks noGrp="1"/>
          </p:cNvSpPr>
          <p:nvPr>
            <p:ph type="title"/>
          </p:nvPr>
        </p:nvSpPr>
        <p:spPr/>
        <p:txBody>
          <a:bodyPr/>
          <a:lstStyle/>
          <a:p>
            <a:r>
              <a:rPr lang="en-US" dirty="0">
                <a:latin typeface="Montserrat SemiBold"/>
              </a:rPr>
              <a:t>Feedback</a:t>
            </a:r>
          </a:p>
        </p:txBody>
      </p:sp>
      <p:pic>
        <p:nvPicPr>
          <p:cNvPr id="6" name="Picture 7" descr="Qr code&#10;&#10;Description automatically generated">
            <a:extLst>
              <a:ext uri="{FF2B5EF4-FFF2-40B4-BE49-F238E27FC236}">
                <a16:creationId xmlns:a16="http://schemas.microsoft.com/office/drawing/2014/main" id="{69C16FAD-F1CA-4996-879E-0AAECE51F83D}"/>
              </a:ext>
            </a:extLst>
          </p:cNvPr>
          <p:cNvPicPr>
            <a:picLocks noChangeAspect="1"/>
          </p:cNvPicPr>
          <p:nvPr/>
        </p:nvPicPr>
        <p:blipFill>
          <a:blip r:embed="rId3"/>
          <a:stretch>
            <a:fillRect/>
          </a:stretch>
        </p:blipFill>
        <p:spPr>
          <a:xfrm>
            <a:off x="445911" y="2723444"/>
            <a:ext cx="2743200" cy="2743200"/>
          </a:xfrm>
          <a:prstGeom prst="rect">
            <a:avLst/>
          </a:prstGeom>
        </p:spPr>
      </p:pic>
    </p:spTree>
    <p:extLst>
      <p:ext uri="{BB962C8B-B14F-4D97-AF65-F5344CB8AC3E}">
        <p14:creationId xmlns:p14="http://schemas.microsoft.com/office/powerpoint/2010/main" val="2309313661"/>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final 2.potx [Read-Only]" id="{BB5230B4-57AC-4557-900E-8B99DC0BB59D}" vid="{C7929414-A20E-45DE-BA52-09C022BB80A9}"/>
    </a:ext>
  </a:extLst>
</a:theme>
</file>

<file path=ppt/theme/theme2.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v2 MASTER.potx" id="{13AE5E1B-8862-451E-B3E1-C52B7A180041}" vid="{64002E8A-CEDF-4132-9A85-4BE1A723A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4" ma:contentTypeDescription="Create a new document." ma:contentTypeScope="" ma:versionID="0194a0e182dd3937c810bc21abe7167f">
  <xsd:schema xmlns:xsd="http://www.w3.org/2001/XMLSchema" xmlns:xs="http://www.w3.org/2001/XMLSchema" xmlns:p="http://schemas.microsoft.com/office/2006/metadata/properties" xmlns:ns2="71c5a270-2cab-4081-bd60-6681928412a9" targetNamespace="http://schemas.microsoft.com/office/2006/metadata/properties" ma:root="true" ma:fieldsID="a3b7fe3ee1f88427bce3751ecc63fd86" ns2:_="">
    <xsd:import namespace="71c5a270-2cab-4081-bd60-6681928412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7C793E-23F1-41E8-9428-2EE03402C1AD}">
  <ds:schemaRefs>
    <ds:schemaRef ds:uri="http://schemas.microsoft.com/sharepoint/v3/contenttype/forms"/>
  </ds:schemaRefs>
</ds:datastoreItem>
</file>

<file path=customXml/itemProps2.xml><?xml version="1.0" encoding="utf-8"?>
<ds:datastoreItem xmlns:ds="http://schemas.openxmlformats.org/officeDocument/2006/customXml" ds:itemID="{0C088CDE-1CC2-4957-ACC1-2D9865E24CC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8e2d0b5-04b6-42d6-a75d-42bfd1c2b6a8"/>
    <ds:schemaRef ds:uri="436c3689-eb3a-4009-8685-6396a21abf0c"/>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79D628-B3A6-49AE-9375-25A388432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K-2 RT_PP_Matheamtics pedagogy and practice_Teaching matheamtics-using research-informed strategies chapter 7</Template>
  <TotalTime>8</TotalTime>
  <Words>924</Words>
  <Application>Microsoft Office PowerPoint</Application>
  <PresentationFormat>Widescreen</PresentationFormat>
  <Paragraphs>83</Paragraphs>
  <Slides>9</Slides>
  <Notes>8</Notes>
  <HiddenSlides>2</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Mathematics pedagogy and practice</vt:lpstr>
      <vt:lpstr>Acknowledgement of Country</vt:lpstr>
      <vt:lpstr>PowerPoint Presentation</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Feedback</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pedagogy and practice</dc:title>
  <dc:creator>Easter Carmeli</dc:creator>
  <cp:lastModifiedBy>Paula Madigan (Paula Madigan)</cp:lastModifiedBy>
  <cp:revision>18</cp:revision>
  <cp:lastPrinted>2018-09-13T06:50:27Z</cp:lastPrinted>
  <dcterms:created xsi:type="dcterms:W3CDTF">2021-11-28T03:49:14Z</dcterms:created>
  <dcterms:modified xsi:type="dcterms:W3CDTF">2021-12-10T02:55:03Z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0x0101001B702864924864458D8A7651D2138959</vt:lpwstr>
  </property>
</Properties>
</file>