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71"/>
  </p:notesMasterIdLst>
  <p:handoutMasterIdLst>
    <p:handoutMasterId r:id="rId72"/>
  </p:handoutMasterIdLst>
  <p:sldIdLst>
    <p:sldId id="266" r:id="rId5"/>
    <p:sldId id="296" r:id="rId6"/>
    <p:sldId id="298" r:id="rId7"/>
    <p:sldId id="297" r:id="rId8"/>
    <p:sldId id="278" r:id="rId9"/>
    <p:sldId id="311" r:id="rId10"/>
    <p:sldId id="387" r:id="rId11"/>
    <p:sldId id="316" r:id="rId12"/>
    <p:sldId id="371" r:id="rId13"/>
    <p:sldId id="318" r:id="rId14"/>
    <p:sldId id="320" r:id="rId15"/>
    <p:sldId id="370" r:id="rId16"/>
    <p:sldId id="383" r:id="rId17"/>
    <p:sldId id="373" r:id="rId18"/>
    <p:sldId id="322" r:id="rId19"/>
    <p:sldId id="372" r:id="rId20"/>
    <p:sldId id="375" r:id="rId21"/>
    <p:sldId id="326" r:id="rId22"/>
    <p:sldId id="384" r:id="rId23"/>
    <p:sldId id="374" r:id="rId24"/>
    <p:sldId id="328" r:id="rId25"/>
    <p:sldId id="329" r:id="rId26"/>
    <p:sldId id="330" r:id="rId27"/>
    <p:sldId id="332" r:id="rId28"/>
    <p:sldId id="331" r:id="rId29"/>
    <p:sldId id="333" r:id="rId30"/>
    <p:sldId id="334" r:id="rId31"/>
    <p:sldId id="385" r:id="rId32"/>
    <p:sldId id="335" r:id="rId33"/>
    <p:sldId id="376" r:id="rId34"/>
    <p:sldId id="377" r:id="rId35"/>
    <p:sldId id="336" r:id="rId36"/>
    <p:sldId id="338" r:id="rId37"/>
    <p:sldId id="386" r:id="rId38"/>
    <p:sldId id="339" r:id="rId39"/>
    <p:sldId id="340" r:id="rId40"/>
    <p:sldId id="341" r:id="rId41"/>
    <p:sldId id="342" r:id="rId42"/>
    <p:sldId id="344" r:id="rId43"/>
    <p:sldId id="345" r:id="rId44"/>
    <p:sldId id="346" r:id="rId45"/>
    <p:sldId id="305" r:id="rId46"/>
    <p:sldId id="349" r:id="rId47"/>
    <p:sldId id="351" r:id="rId48"/>
    <p:sldId id="352" r:id="rId49"/>
    <p:sldId id="353" r:id="rId50"/>
    <p:sldId id="354" r:id="rId51"/>
    <p:sldId id="356" r:id="rId52"/>
    <p:sldId id="378" r:id="rId53"/>
    <p:sldId id="357" r:id="rId54"/>
    <p:sldId id="358" r:id="rId55"/>
    <p:sldId id="359" r:id="rId56"/>
    <p:sldId id="360" r:id="rId57"/>
    <p:sldId id="362" r:id="rId58"/>
    <p:sldId id="380" r:id="rId59"/>
    <p:sldId id="361" r:id="rId60"/>
    <p:sldId id="363" r:id="rId61"/>
    <p:sldId id="364" r:id="rId62"/>
    <p:sldId id="381" r:id="rId63"/>
    <p:sldId id="367" r:id="rId64"/>
    <p:sldId id="365" r:id="rId65"/>
    <p:sldId id="366" r:id="rId66"/>
    <p:sldId id="382" r:id="rId67"/>
    <p:sldId id="368" r:id="rId68"/>
    <p:sldId id="369" r:id="rId69"/>
    <p:sldId id="313" r:id="rId70"/>
  </p:sldIdLst>
  <p:sldSz cx="9144000" cy="6858000" type="screen4x3"/>
  <p:notesSz cx="9144000" cy="6858000"/>
  <p:custDataLst>
    <p:tags r:id="rId73"/>
  </p:custDataLst>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6"/>
            <p14:sldId id="296"/>
            <p14:sldId id="298"/>
            <p14:sldId id="297"/>
            <p14:sldId id="278"/>
            <p14:sldId id="311"/>
            <p14:sldId id="387"/>
            <p14:sldId id="316"/>
            <p14:sldId id="371"/>
            <p14:sldId id="318"/>
            <p14:sldId id="320"/>
            <p14:sldId id="370"/>
            <p14:sldId id="383"/>
            <p14:sldId id="373"/>
            <p14:sldId id="322"/>
            <p14:sldId id="372"/>
            <p14:sldId id="375"/>
            <p14:sldId id="326"/>
            <p14:sldId id="384"/>
            <p14:sldId id="374"/>
            <p14:sldId id="328"/>
            <p14:sldId id="329"/>
            <p14:sldId id="330"/>
            <p14:sldId id="332"/>
            <p14:sldId id="331"/>
            <p14:sldId id="333"/>
            <p14:sldId id="334"/>
            <p14:sldId id="385"/>
            <p14:sldId id="335"/>
            <p14:sldId id="376"/>
            <p14:sldId id="377"/>
            <p14:sldId id="336"/>
            <p14:sldId id="338"/>
            <p14:sldId id="386"/>
            <p14:sldId id="339"/>
            <p14:sldId id="340"/>
            <p14:sldId id="341"/>
            <p14:sldId id="342"/>
            <p14:sldId id="344"/>
            <p14:sldId id="345"/>
            <p14:sldId id="346"/>
            <p14:sldId id="305"/>
            <p14:sldId id="349"/>
            <p14:sldId id="351"/>
            <p14:sldId id="352"/>
            <p14:sldId id="353"/>
            <p14:sldId id="354"/>
            <p14:sldId id="356"/>
            <p14:sldId id="378"/>
            <p14:sldId id="357"/>
            <p14:sldId id="358"/>
            <p14:sldId id="359"/>
            <p14:sldId id="360"/>
            <p14:sldId id="362"/>
            <p14:sldId id="380"/>
            <p14:sldId id="361"/>
            <p14:sldId id="363"/>
            <p14:sldId id="364"/>
            <p14:sldId id="381"/>
            <p14:sldId id="367"/>
            <p14:sldId id="365"/>
            <p14:sldId id="366"/>
            <p14:sldId id="382"/>
            <p14:sldId id="368"/>
            <p14:sldId id="369"/>
            <p14:sldId id="313"/>
          </p14:sldIdLst>
        </p14:section>
      </p14:sectionLst>
    </p:ex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2859" userDrawn="1">
          <p15:clr>
            <a:srgbClr val="A4A3A4"/>
          </p15:clr>
        </p15:guide>
        <p15:guide id="6" orient="horz" pos="1570" userDrawn="1">
          <p15:clr>
            <a:srgbClr val="A4A3A4"/>
          </p15:clr>
        </p15:guide>
        <p15:guide id="7" orient="horz" pos="1616" userDrawn="1">
          <p15:clr>
            <a:srgbClr val="A4A3A4"/>
          </p15:clr>
        </p15:guide>
        <p15:guide id="8" pos="975" userDrawn="1">
          <p15:clr>
            <a:srgbClr val="A4A3A4"/>
          </p15:clr>
        </p15:guide>
        <p15:guide id="9" pos="2555" userDrawn="1">
          <p15:clr>
            <a:srgbClr val="A4A3A4"/>
          </p15:clr>
        </p15:guide>
        <p15:guide id="10" pos="17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93096-E8A3-436E-B813-91165EFE78E7}" v="4" dt="2020-03-18T02:08:37.911"/>
    <p1510:client id="{1968C634-DCEE-FBE4-BAFC-91F5FA0FB077}" v="38" dt="2020-03-25T05:39:04.920"/>
    <p1510:client id="{2873749F-68AA-49EC-B312-844C124D4A26}" v="4" dt="2020-03-23T02:41:01.734"/>
    <p1510:client id="{2B0F93FA-D470-C3F1-701F-9CAC70D89BF8}" v="13" dt="2020-03-25T05:15:16.348"/>
    <p1510:client id="{3C81E51D-129B-4CBE-AC3D-3F126EDFEB02}" v="6" dt="2020-03-23T23:20:50.400"/>
    <p1510:client id="{4735F00B-C4F6-407E-9FAD-AADC9C96B779}" v="2" dt="2020-03-25T05:17:11.265"/>
    <p1510:client id="{86AACD8D-76DB-4332-A860-088F2FA78EDF}" v="12" dt="2020-03-23T05:38:11.303"/>
    <p1510:client id="{89BAC0E8-CE98-A0B4-0EB9-CF98FB159049}" v="13" dt="2020-03-19T06:25:10.637"/>
    <p1510:client id="{8DC14861-6FCE-472F-B8B7-CB700B7EBF2D}" v="7" dt="2020-03-23T02:43:33.153"/>
    <p1510:client id="{9F29ED34-B6B1-4D46-A43C-EB5BF51038B4}" v="4" dt="2020-03-23T03:34:35.185"/>
    <p1510:client id="{A415775D-2540-93C2-218A-11A3D790C2EC}" v="7" dt="2020-03-21T09:47:28.730"/>
    <p1510:client id="{C8E52C22-ED85-45CE-A25F-F119EFD4E918}" v="35" dt="2020-03-22T09:12:10.017"/>
    <p1510:client id="{CC09B3A4-FB74-4F71-9FD4-0843B955E922}" v="42" dt="2020-03-23T02:39:58.641"/>
    <p1510:client id="{DC00DB93-10FA-416D-896B-25539A04789A}" v="14" dt="2020-03-21T10:03:53.856"/>
    <p1510:client id="{DC2007A5-AF31-4C53-8CA0-D4ACC87AF6C6}" v="3" dt="2020-03-23T21:59:35.715"/>
    <p1510:client id="{DE2A01B9-3380-A34F-1360-553E8D55A061}" v="245" dt="2020-03-25T06:01:21.066"/>
    <p1510:client id="{EBEBE0F5-5942-4C4E-AE55-9EDAD1393BCD}" v="5" dt="2020-03-23T23:41:56.852"/>
    <p1510:client id="{EFDA834B-2F9C-4881-9D9F-89408CCAF0C0}" v="451" dt="2020-03-23T03:29:31.309"/>
    <p1510:client id="{F0D9C231-6A9E-4498-A472-195B54BE3AD8}" v="26" dt="2020-03-23T20:51:28.939"/>
    <p1510:client id="{FF1537FD-08FD-43DC-8727-788F162DE2B7}" v="35" dt="2020-03-23T03:15:49.97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2"/>
  </p:normalViewPr>
  <p:slideViewPr>
    <p:cSldViewPr snapToGrid="0">
      <p:cViewPr varScale="1">
        <p:scale>
          <a:sx n="154" d="100"/>
          <a:sy n="154" d="100"/>
        </p:scale>
        <p:origin x="1998" y="84"/>
      </p:cViewPr>
      <p:guideLst>
        <p:guide orient="horz" pos="1842"/>
        <p:guide orient="horz" pos="3280"/>
        <p:guide orient="horz" pos="2228"/>
        <p:guide orient="horz" pos="2614"/>
        <p:guide pos="2859"/>
        <p:guide orient="horz" pos="1570"/>
        <p:guide orient="horz" pos="1616"/>
        <p:guide pos="975"/>
        <p:guide pos="2555"/>
        <p:guide pos="17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r>
              <a:rPr lang="en-AU" b="1" i="0">
                <a:latin typeface="Arial" panose="020B0604020202020204" pitchFamily="34" charset="0"/>
                <a:cs typeface="Arial" panose="020B0604020202020204" pitchFamily="34" charset="0"/>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240315640"/>
        <c:axId val="240315248"/>
      </c:barChart>
      <c:catAx>
        <c:axId val="240315640"/>
        <c:scaling>
          <c:orientation val="minMax"/>
        </c:scaling>
        <c:delete val="1"/>
        <c:axPos val="b"/>
        <c:numFmt formatCode="General" sourceLinked="1"/>
        <c:majorTickMark val="none"/>
        <c:minorTickMark val="none"/>
        <c:tickLblPos val="nextTo"/>
        <c:crossAx val="240315248"/>
        <c:crosses val="autoZero"/>
        <c:auto val="1"/>
        <c:lblAlgn val="ctr"/>
        <c:lblOffset val="100"/>
        <c:noMultiLvlLbl val="0"/>
      </c:catAx>
      <c:valAx>
        <c:axId val="240315248"/>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40315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1" i="0" kern="1200" spc="0" baseline="0">
                <a:solidFill>
                  <a:srgbClr val="19233E"/>
                </a:solidFill>
                <a:effectLst/>
                <a:latin typeface="Arial" panose="020B0604020202020204" pitchFamily="34" charset="0"/>
                <a:cs typeface="Arial" panose="020B0604020202020204" pitchFamily="34" charset="0"/>
              </a:rPr>
              <a:t>Chart Title</a:t>
            </a:r>
            <a:endParaRPr lang="en-AU" sz="1600" b="1" i="0">
              <a:effectLst/>
              <a:latin typeface="Arial" panose="020B0604020202020204" pitchFamily="34" charset="0"/>
              <a:cs typeface="Arial" panose="020B0604020202020204" pitchFamily="34" charset="0"/>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pattFill prst="pct90">
                <a:fgClr>
                  <a:schemeClr val="accent5"/>
                </a:fgClr>
                <a:bgClr>
                  <a:schemeClr val="bg1"/>
                </a:bgClr>
              </a:pattFill>
              <a:ln w="19050">
                <a:noFill/>
              </a:ln>
              <a:effectLst/>
            </c:spPr>
            <c:extLst>
              <c:ext xmlns:c16="http://schemas.microsoft.com/office/drawing/2014/chart" uri="{C3380CC4-5D6E-409C-BE32-E72D297353CC}">
                <c16:uniqueId val="{00000001-3507-4096-88DB-1BE9AAD60A27}"/>
              </c:ext>
            </c:extLst>
          </c:dPt>
          <c:dPt>
            <c:idx val="1"/>
            <c:bubble3D val="0"/>
            <c:spPr>
              <a:pattFill prst="pct90">
                <a:fgClr>
                  <a:schemeClr val="accent2"/>
                </a:fgClr>
                <a:bgClr>
                  <a:schemeClr val="bg1"/>
                </a:bgClr>
              </a:pattFill>
              <a:ln w="19050">
                <a:noFill/>
              </a:ln>
              <a:effectLst/>
            </c:spPr>
            <c:extLst>
              <c:ext xmlns:c16="http://schemas.microsoft.com/office/drawing/2014/chart" uri="{C3380CC4-5D6E-409C-BE32-E72D297353CC}">
                <c16:uniqueId val="{00000003-3507-4096-88DB-1BE9AAD60A27}"/>
              </c:ext>
            </c:extLst>
          </c:dPt>
          <c:dPt>
            <c:idx val="2"/>
            <c:bubble3D val="0"/>
            <c:spPr>
              <a:pattFill prst="pct90">
                <a:fgClr>
                  <a:schemeClr val="accent3"/>
                </a:fgClr>
                <a:bgClr>
                  <a:schemeClr val="bg1"/>
                </a:bgClr>
              </a:pattFill>
              <a:ln w="19050">
                <a:noFill/>
              </a:ln>
              <a:effectLst/>
            </c:spPr>
            <c:extLst>
              <c:ext xmlns:c16="http://schemas.microsoft.com/office/drawing/2014/chart" uri="{C3380CC4-5D6E-409C-BE32-E72D297353CC}">
                <c16:uniqueId val="{00000005-3507-4096-88DB-1BE9AAD60A27}"/>
              </c:ext>
            </c:extLst>
          </c:dPt>
          <c:dPt>
            <c:idx val="3"/>
            <c:bubble3D val="0"/>
            <c:spPr>
              <a:pattFill prst="pct90">
                <a:fgClr>
                  <a:schemeClr val="accent6"/>
                </a:fgClr>
                <a:bgClr>
                  <a:schemeClr val="bg1"/>
                </a:bgClr>
              </a:patt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a:t>, </a:t>
                    </a:r>
                    <a:fld id="{4B725BE5-439E-48A7-81A4-165608449EA8}" type="VALUE">
                      <a:rPr lang="en-US" baseline="0"/>
                      <a:pPr/>
                      <a:t>[VALUE]</a:t>
                    </a:fld>
                    <a:endParaRPr lang="en-US" baseline="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3/27/2020</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27/03/2020</a:t>
            </a:fld>
            <a:endParaRPr lang="en-AU"/>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370733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C5488-DD16-4714-9519-7BE21BA11D4E}" type="slidenum">
              <a:rPr lang="en-AU" smtClean="0"/>
              <a:t>12</a:t>
            </a:fld>
            <a:endParaRPr lang="en-AU"/>
          </a:p>
        </p:txBody>
      </p:sp>
    </p:spTree>
    <p:extLst>
      <p:ext uri="{BB962C8B-B14F-4D97-AF65-F5344CB8AC3E}">
        <p14:creationId xmlns:p14="http://schemas.microsoft.com/office/powerpoint/2010/main" val="4208393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406320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3508895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C5488-DD16-4714-9519-7BE21BA11D4E}" type="slidenum">
              <a:rPr lang="en-AU" smtClean="0"/>
              <a:t>20</a:t>
            </a:fld>
            <a:endParaRPr lang="en-AU"/>
          </a:p>
        </p:txBody>
      </p:sp>
    </p:spTree>
    <p:extLst>
      <p:ext uri="{BB962C8B-B14F-4D97-AF65-F5344CB8AC3E}">
        <p14:creationId xmlns:p14="http://schemas.microsoft.com/office/powerpoint/2010/main" val="1464931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55460" y="4048755"/>
            <a:ext cx="347702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55462"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10;&#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
        <p:nvSpPr>
          <p:cNvPr id="4" name="Text Placeholder 3"/>
          <p:cNvSpPr>
            <a:spLocks noGrp="1"/>
          </p:cNvSpPr>
          <p:nvPr>
            <p:ph type="body" sz="quarter" idx="19"/>
          </p:nvPr>
        </p:nvSpPr>
        <p:spPr>
          <a:xfrm>
            <a:off x="297272" y="1844675"/>
            <a:ext cx="8659415" cy="4178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292150" y="1210247"/>
            <a:ext cx="6574221" cy="467634"/>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292150" y="703448"/>
            <a:ext cx="6727361" cy="498470"/>
          </a:xfrm>
        </p:spPr>
        <p:txBody>
          <a:bodyPr>
            <a:noAutofit/>
          </a:bodyPr>
          <a:lstStyle>
            <a:lvl1pPr>
              <a:defRPr>
                <a:solidFill>
                  <a:schemeClr val="tx2"/>
                </a:solidFill>
              </a:defRPr>
            </a:lvl1pPr>
          </a:lstStyle>
          <a:p>
            <a:r>
              <a:rPr lang="en-US"/>
              <a:t>Agenda slide</a:t>
            </a:r>
            <a:endParaRPr lang="en-AU"/>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94660" y="1844675"/>
            <a:ext cx="8628224" cy="423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9"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2100" y="1844675"/>
            <a:ext cx="8572723" cy="4245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72000" y="1844676"/>
            <a:ext cx="4335465" cy="41477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quarter" idx="17"/>
          </p:nvPr>
        </p:nvSpPr>
        <p:spPr>
          <a:xfrm>
            <a:off x="292100" y="1844676"/>
            <a:ext cx="4183856" cy="4147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3933837282"/>
              </p:ext>
            </p:extLst>
          </p:nvPr>
        </p:nvGraphicFramePr>
        <p:xfrm>
          <a:off x="4062200" y="1844675"/>
          <a:ext cx="5051624" cy="41388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3864547" cy="413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30205"/>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8"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2837913673"/>
              </p:ext>
            </p:extLst>
          </p:nvPr>
        </p:nvGraphicFramePr>
        <p:xfrm>
          <a:off x="4706522" y="1844676"/>
          <a:ext cx="4177487" cy="40938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4177487" cy="40938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0" name="Straight Connector 19">
            <a:extLst>
              <a:ext uri="{FF2B5EF4-FFF2-40B4-BE49-F238E27FC236}">
                <a16:creationId xmlns:a16="http://schemas.microsoft.com/office/drawing/2014/main" id="{DEF174A2-A12A-574C-A29E-3FE1A83AA8A7}"/>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
        <p:nvSpPr>
          <p:cNvPr id="13" name="Text Placeholder 2078">
            <a:extLst>
              <a:ext uri="{FF2B5EF4-FFF2-40B4-BE49-F238E27FC236}">
                <a16:creationId xmlns:a16="http://schemas.microsoft.com/office/drawing/2014/main" id="{DE976D40-EB64-8443-8524-2F97084E2CFB}"/>
              </a:ext>
            </a:extLst>
          </p:cNvPr>
          <p:cNvSpPr>
            <a:spLocks noGrp="1"/>
          </p:cNvSpPr>
          <p:nvPr userDrawn="1">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Placeholder 1"/>
          <p:cNvSpPr>
            <a:spLocks noGrp="1"/>
          </p:cNvSpPr>
          <p:nvPr userDrawn="1">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15" name="Footer Placeholder 3">
            <a:extLst>
              <a:ext uri="{FF2B5EF4-FFF2-40B4-BE49-F238E27FC236}">
                <a16:creationId xmlns:a16="http://schemas.microsoft.com/office/drawing/2014/main" id="{451CE90D-C2B7-A145-B742-F4069E2952AF}"/>
              </a:ext>
            </a:extLst>
          </p:cNvPr>
          <p:cNvSpPr>
            <a:spLocks noGrp="1"/>
          </p:cNvSpPr>
          <p:nvPr userDrawn="1">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4572000" y="1844675"/>
            <a:ext cx="4354316" cy="4067175"/>
          </a:xfrm>
        </p:spPr>
        <p:txBody>
          <a:bodyPr>
            <a:normAutofit/>
          </a:bodyPr>
          <a:lstStyle>
            <a:lvl1pPr marL="0" indent="0">
              <a:buNone/>
              <a:defRPr sz="1350"/>
            </a:lvl1pPr>
          </a:lstStyle>
          <a:p>
            <a:r>
              <a:rPr lang="en-US"/>
              <a:t>Click icon to add picture</a:t>
            </a:r>
            <a:endParaRPr lang="en-AU"/>
          </a:p>
        </p:txBody>
      </p:sp>
      <p:sp>
        <p:nvSpPr>
          <p:cNvPr id="3" name="Text Placeholder 2"/>
          <p:cNvSpPr>
            <a:spLocks noGrp="1"/>
          </p:cNvSpPr>
          <p:nvPr>
            <p:ph type="body" sz="quarter" idx="16"/>
          </p:nvPr>
        </p:nvSpPr>
        <p:spPr>
          <a:xfrm>
            <a:off x="298091" y="1844675"/>
            <a:ext cx="4140744"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2"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4572000" y="1844675"/>
            <a:ext cx="4289512" cy="4067176"/>
          </a:xfrm>
        </p:spPr>
        <p:txBody>
          <a:bodyPr>
            <a:normAutofit/>
          </a:bodyPr>
          <a:lstStyle>
            <a:lvl1pPr marL="0" indent="0">
              <a:buNone/>
              <a:defRPr sz="1350"/>
            </a:lvl1pPr>
          </a:lstStyle>
          <a:p>
            <a:r>
              <a:rPr lang="en-US"/>
              <a:t>Click icon to add table</a:t>
            </a:r>
            <a:endParaRPr lang="en-AU"/>
          </a:p>
        </p:txBody>
      </p:sp>
      <p:sp>
        <p:nvSpPr>
          <p:cNvPr id="4" name="Text Placeholder 3"/>
          <p:cNvSpPr>
            <a:spLocks noGrp="1"/>
          </p:cNvSpPr>
          <p:nvPr>
            <p:ph type="body" sz="quarter" idx="17"/>
          </p:nvPr>
        </p:nvSpPr>
        <p:spPr>
          <a:xfrm>
            <a:off x="292100" y="1844675"/>
            <a:ext cx="4120102"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
        <p:nvSpPr>
          <p:cNvPr id="3" name="TextBox 2">
            <a:extLst>
              <a:ext uri="{FF2B5EF4-FFF2-40B4-BE49-F238E27FC236}">
                <a16:creationId xmlns:a16="http://schemas.microsoft.com/office/drawing/2014/main" id="{B1B7782E-9F13-7747-9D25-96B05BFAA5DD}"/>
              </a:ext>
            </a:extLst>
          </p:cNvPr>
          <p:cNvSpPr txBox="1"/>
          <p:nvPr userDrawn="1"/>
        </p:nvSpPr>
        <p:spPr>
          <a:xfrm>
            <a:off x="249382" y="415636"/>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4572000" y="1844675"/>
            <a:ext cx="4279900" cy="4129998"/>
          </a:xfrm>
        </p:spPr>
        <p:txBody>
          <a:bodyPr>
            <a:normAutofit/>
          </a:bodyPr>
          <a:lstStyle>
            <a:lvl1pPr marL="0" indent="0">
              <a:buNone/>
              <a:defRPr sz="1350">
                <a:solidFill>
                  <a:schemeClr val="tx2"/>
                </a:solidFill>
              </a:defRPr>
            </a:lvl1pPr>
          </a:lstStyle>
          <a:p>
            <a:r>
              <a:rPr lang="en-US"/>
              <a:t>Click icon to add chart</a:t>
            </a:r>
            <a:endParaRPr lang="en-AU"/>
          </a:p>
        </p:txBody>
      </p:sp>
      <p:sp>
        <p:nvSpPr>
          <p:cNvPr id="4" name="Text Placeholder 3"/>
          <p:cNvSpPr>
            <a:spLocks noGrp="1"/>
          </p:cNvSpPr>
          <p:nvPr>
            <p:ph type="body" sz="quarter" idx="17"/>
          </p:nvPr>
        </p:nvSpPr>
        <p:spPr>
          <a:xfrm>
            <a:off x="292101" y="1844675"/>
            <a:ext cx="4111224" cy="41299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3"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
        <p:nvSpPr>
          <p:cNvPr id="3" name="TextBox 2">
            <a:extLst>
              <a:ext uri="{FF2B5EF4-FFF2-40B4-BE49-F238E27FC236}">
                <a16:creationId xmlns:a16="http://schemas.microsoft.com/office/drawing/2014/main" id="{7197EDAD-CF55-D841-9671-910D0B8F9569}"/>
              </a:ext>
            </a:extLst>
          </p:cNvPr>
          <p:cNvSpPr txBox="1"/>
          <p:nvPr userDrawn="1"/>
        </p:nvSpPr>
        <p:spPr>
          <a:xfrm>
            <a:off x="654627" y="374073"/>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21" name="Picture Placeholder 20"/>
          <p:cNvSpPr>
            <a:spLocks noGrp="1"/>
          </p:cNvSpPr>
          <p:nvPr>
            <p:ph type="pic" sz="quarter" idx="17"/>
          </p:nvPr>
        </p:nvSpPr>
        <p:spPr>
          <a:xfrm>
            <a:off x="307975" y="1881188"/>
            <a:ext cx="1980000" cy="1704975"/>
          </a:xfrm>
        </p:spPr>
        <p:txBody>
          <a:bodyPr/>
          <a:lstStyle/>
          <a:p>
            <a:r>
              <a:rPr lang="en-US"/>
              <a:t>Click icon to add picture</a:t>
            </a:r>
            <a:endParaRPr lang="en-AU"/>
          </a:p>
        </p:txBody>
      </p:sp>
      <p:sp>
        <p:nvSpPr>
          <p:cNvPr id="22" name="Picture Placeholder 20"/>
          <p:cNvSpPr>
            <a:spLocks noGrp="1"/>
          </p:cNvSpPr>
          <p:nvPr>
            <p:ph type="pic" sz="quarter" idx="18"/>
          </p:nvPr>
        </p:nvSpPr>
        <p:spPr>
          <a:xfrm>
            <a:off x="2517034" y="1881188"/>
            <a:ext cx="1980000" cy="1704975"/>
          </a:xfrm>
        </p:spPr>
        <p:txBody>
          <a:bodyPr/>
          <a:lstStyle/>
          <a:p>
            <a:r>
              <a:rPr lang="en-US"/>
              <a:t>Click icon to add picture</a:t>
            </a:r>
            <a:endParaRPr lang="en-AU"/>
          </a:p>
        </p:txBody>
      </p:sp>
      <p:sp>
        <p:nvSpPr>
          <p:cNvPr id="23" name="Picture Placeholder 20"/>
          <p:cNvSpPr>
            <a:spLocks noGrp="1"/>
          </p:cNvSpPr>
          <p:nvPr>
            <p:ph type="pic" sz="quarter" idx="19"/>
          </p:nvPr>
        </p:nvSpPr>
        <p:spPr>
          <a:xfrm>
            <a:off x="4726093" y="1881188"/>
            <a:ext cx="1980000" cy="1704975"/>
          </a:xfrm>
        </p:spPr>
        <p:txBody>
          <a:bodyPr/>
          <a:lstStyle/>
          <a:p>
            <a:r>
              <a:rPr lang="en-US"/>
              <a:t>Click icon to add picture</a:t>
            </a:r>
            <a:endParaRPr lang="en-AU"/>
          </a:p>
        </p:txBody>
      </p:sp>
      <p:sp>
        <p:nvSpPr>
          <p:cNvPr id="24" name="Picture Placeholder 20"/>
          <p:cNvSpPr>
            <a:spLocks noGrp="1"/>
          </p:cNvSpPr>
          <p:nvPr>
            <p:ph type="pic" sz="quarter" idx="20"/>
          </p:nvPr>
        </p:nvSpPr>
        <p:spPr>
          <a:xfrm>
            <a:off x="6935151" y="1881188"/>
            <a:ext cx="1980000" cy="1704975"/>
          </a:xfrm>
        </p:spPr>
        <p:txBody>
          <a:bodyPr/>
          <a:lstStyle/>
          <a:p>
            <a:r>
              <a:rPr lang="en-US"/>
              <a:t>Click icon to add picture</a:t>
            </a:r>
            <a:endParaRPr lang="en-AU"/>
          </a:p>
        </p:txBody>
      </p:sp>
      <p:sp>
        <p:nvSpPr>
          <p:cNvPr id="26" name="Text Placeholder 25"/>
          <p:cNvSpPr>
            <a:spLocks noGrp="1"/>
          </p:cNvSpPr>
          <p:nvPr>
            <p:ph type="body" sz="quarter" idx="21"/>
          </p:nvPr>
        </p:nvSpPr>
        <p:spPr>
          <a:xfrm>
            <a:off x="307975" y="3729038"/>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p:cNvSpPr>
            <a:spLocks noGrp="1"/>
          </p:cNvSpPr>
          <p:nvPr>
            <p:ph type="body" sz="quarter" idx="22"/>
          </p:nvPr>
        </p:nvSpPr>
        <p:spPr>
          <a:xfrm>
            <a:off x="2517421"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p:cNvSpPr>
            <a:spLocks noGrp="1"/>
          </p:cNvSpPr>
          <p:nvPr>
            <p:ph type="body" sz="quarter" idx="23"/>
          </p:nvPr>
        </p:nvSpPr>
        <p:spPr>
          <a:xfrm>
            <a:off x="4732337"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p:cNvSpPr>
            <a:spLocks noGrp="1"/>
          </p:cNvSpPr>
          <p:nvPr>
            <p:ph type="body" sz="quarter" idx="24"/>
          </p:nvPr>
        </p:nvSpPr>
        <p:spPr>
          <a:xfrm>
            <a:off x="6947253"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4362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3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
        <p:nvSpPr>
          <p:cNvPr id="2" name="TextBox 1">
            <a:extLst>
              <a:ext uri="{FF2B5EF4-FFF2-40B4-BE49-F238E27FC236}">
                <a16:creationId xmlns:a16="http://schemas.microsoft.com/office/drawing/2014/main" id="{5C77D89F-AD80-E940-A173-D053B3E2C118}"/>
              </a:ext>
            </a:extLst>
          </p:cNvPr>
          <p:cNvSpPr txBox="1"/>
          <p:nvPr userDrawn="1"/>
        </p:nvSpPr>
        <p:spPr>
          <a:xfrm>
            <a:off x="810491" y="363682"/>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919833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Young student using an interactive device at her desk.&#10;">
            <a:extLst>
              <a:ext uri="{FF2B5EF4-FFF2-40B4-BE49-F238E27FC236}">
                <a16:creationId xmlns:a16="http://schemas.microsoft.com/office/drawing/2014/main" id="{803D38EF-B025-1D4B-89FA-98E21AEAAA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33881"/>
            <a:ext cx="5053364" cy="4982400"/>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b="1" i="0">
                <a:solidFill>
                  <a:schemeClr val="bg1"/>
                </a:solidFill>
                <a:latin typeface="Arial" panose="020B0604020202020204" pitchFamily="34" charset="0"/>
                <a:cs typeface="Arial" panose="020B0604020202020204" pitchFamily="34" charset="0"/>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2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
        <p:nvSpPr>
          <p:cNvPr id="9" name="Picture Placeholder 3">
            <a:extLst>
              <a:ext uri="{FF2B5EF4-FFF2-40B4-BE49-F238E27FC236}">
                <a16:creationId xmlns:a16="http://schemas.microsoft.com/office/drawing/2014/main" id="{223F6E78-7528-7440-B004-6002B939DF24}"/>
              </a:ext>
            </a:extLst>
          </p:cNvPr>
          <p:cNvSpPr>
            <a:spLocks noGrp="1"/>
          </p:cNvSpPr>
          <p:nvPr>
            <p:ph type="pic" sz="quarter" idx="16" hasCustomPrompt="1"/>
          </p:nvPr>
        </p:nvSpPr>
        <p:spPr>
          <a:xfrm>
            <a:off x="72375" y="1123431"/>
            <a:ext cx="4753626" cy="4753626"/>
          </a:xfrm>
          <a:prstGeom prst="ellipse">
            <a:avLst/>
          </a:prstGeom>
        </p:spPr>
        <p:txBody>
          <a:bodyPr anchor="ctr"/>
          <a:lstStyle>
            <a:lvl1pPr algn="ctr">
              <a:defRPr>
                <a:solidFill>
                  <a:schemeClr val="bg1"/>
                </a:solidFill>
              </a:defRPr>
            </a:lvl1pPr>
          </a:lstStyle>
          <a:p>
            <a:r>
              <a:rPr lang="en-US"/>
              <a:t>Insert image here</a:t>
            </a:r>
          </a:p>
        </p:txBody>
      </p:sp>
    </p:spTree>
    <p:extLst>
      <p:ext uri="{BB962C8B-B14F-4D97-AF65-F5344CB8AC3E}">
        <p14:creationId xmlns:p14="http://schemas.microsoft.com/office/powerpoint/2010/main" val="3443894679"/>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63806" y="4048760"/>
            <a:ext cx="3477026" cy="904985"/>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63808"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tudents laughing together&#10;">
            <a:extLst>
              <a:ext uri="{FF2B5EF4-FFF2-40B4-BE49-F238E27FC236}">
                <a16:creationId xmlns:a16="http://schemas.microsoft.com/office/drawing/2014/main" id="{003C764F-E1E8-4742-B073-1F3289767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81424" y="1019624"/>
            <a:ext cx="5062575" cy="4991482"/>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err="1"/>
          </a:p>
        </p:txBody>
      </p:sp>
      <p:sp>
        <p:nvSpPr>
          <p:cNvPr id="11" name="Picture Placeholder 3">
            <a:extLst>
              <a:ext uri="{FF2B5EF4-FFF2-40B4-BE49-F238E27FC236}">
                <a16:creationId xmlns:a16="http://schemas.microsoft.com/office/drawing/2014/main" id="{7C718A9F-64B4-4F43-B9C2-99B71EAF7BA2}"/>
              </a:ext>
            </a:extLst>
          </p:cNvPr>
          <p:cNvSpPr>
            <a:spLocks noGrp="1"/>
          </p:cNvSpPr>
          <p:nvPr>
            <p:ph type="pic" sz="quarter" idx="16" hasCustomPrompt="1"/>
          </p:nvPr>
        </p:nvSpPr>
        <p:spPr>
          <a:xfrm>
            <a:off x="4156694" y="1067433"/>
            <a:ext cx="4824745" cy="4824745"/>
          </a:xfrm>
          <a:prstGeom prst="ellipse">
            <a:avLst/>
          </a:prstGeom>
        </p:spPr>
        <p:txBody>
          <a:bodyPr anchor="ctr"/>
          <a:lstStyle>
            <a:lvl1pPr algn="ctr">
              <a:defRPr>
                <a:solidFill>
                  <a:schemeClr val="bg1"/>
                </a:solidFill>
              </a:defRPr>
            </a:lvl1pPr>
          </a:lstStyle>
          <a:p>
            <a:r>
              <a:rPr lang="en-US"/>
              <a:t>Insert image here</a:t>
            </a:r>
          </a:p>
        </p:txBody>
      </p:sp>
    </p:spTree>
    <p:extLst>
      <p:ext uri="{BB962C8B-B14F-4D97-AF65-F5344CB8AC3E}">
        <p14:creationId xmlns:p14="http://schemas.microsoft.com/office/powerpoint/2010/main" val="3192509560"/>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looking towards the camera&#10;&#10;Description automatically generated">
            <a:extLst>
              <a:ext uri="{FF2B5EF4-FFF2-40B4-BE49-F238E27FC236}">
                <a16:creationId xmlns:a16="http://schemas.microsoft.com/office/drawing/2014/main" id="{D4008A49-619C-5548-84EE-F00AC7D6EC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9064" y="1135738"/>
            <a:ext cx="5159316" cy="5086864"/>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Tree>
    <p:extLst>
      <p:ext uri="{BB962C8B-B14F-4D97-AF65-F5344CB8AC3E}">
        <p14:creationId xmlns:p14="http://schemas.microsoft.com/office/powerpoint/2010/main" val="305003195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
        <p:nvSpPr>
          <p:cNvPr id="9" name="Picture Placeholder 3">
            <a:extLst>
              <a:ext uri="{FF2B5EF4-FFF2-40B4-BE49-F238E27FC236}">
                <a16:creationId xmlns:a16="http://schemas.microsoft.com/office/drawing/2014/main" id="{66547C3F-71E4-6246-AA9C-625ABFECC0DB}"/>
              </a:ext>
            </a:extLst>
          </p:cNvPr>
          <p:cNvSpPr>
            <a:spLocks noGrp="1"/>
          </p:cNvSpPr>
          <p:nvPr>
            <p:ph type="pic" sz="quarter" idx="16" hasCustomPrompt="1"/>
          </p:nvPr>
        </p:nvSpPr>
        <p:spPr>
          <a:xfrm>
            <a:off x="4015741" y="1184356"/>
            <a:ext cx="4885962" cy="4885962"/>
          </a:xfrm>
          <a:prstGeom prst="ellipse">
            <a:avLst/>
          </a:prstGeom>
        </p:spPr>
        <p:txBody>
          <a:bodyPr anchor="ctr"/>
          <a:lstStyle>
            <a:lvl1pPr algn="ctr">
              <a:defRPr>
                <a:solidFill>
                  <a:srgbClr val="19233E"/>
                </a:solidFill>
              </a:defRPr>
            </a:lvl1pPr>
          </a:lstStyle>
          <a:p>
            <a:r>
              <a:rPr lang="en-US"/>
              <a:t>Insert image here</a:t>
            </a:r>
          </a:p>
        </p:txBody>
      </p:sp>
    </p:spTree>
    <p:extLst>
      <p:ext uri="{BB962C8B-B14F-4D97-AF65-F5344CB8AC3E}">
        <p14:creationId xmlns:p14="http://schemas.microsoft.com/office/powerpoint/2010/main" val="1381879561"/>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098" y="4048760"/>
            <a:ext cx="3477026" cy="1766983"/>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0"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60454" y="5961559"/>
            <a:ext cx="659277" cy="720000"/>
          </a:xfrm>
          <a:prstGeom prst="rect">
            <a:avLst/>
          </a:prstGeom>
        </p:spPr>
      </p:pic>
      <p:sp>
        <p:nvSpPr>
          <p:cNvPr id="3" name="TextBox 2">
            <a:extLst>
              <a:ext uri="{FF2B5EF4-FFF2-40B4-BE49-F238E27FC236}">
                <a16:creationId xmlns:a16="http://schemas.microsoft.com/office/drawing/2014/main" id="{FDBF3B5F-3C25-2D4B-8B90-C5502DE028CB}"/>
              </a:ext>
            </a:extLst>
          </p:cNvPr>
          <p:cNvSpPr txBox="1"/>
          <p:nvPr userDrawn="1"/>
        </p:nvSpPr>
        <p:spPr>
          <a:xfrm>
            <a:off x="8188036" y="1194955"/>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292100" y="6391867"/>
            <a:ext cx="405000" cy="365125"/>
          </a:xfrm>
          <a:prstGeom prst="rect">
            <a:avLst/>
          </a:prstGeom>
        </p:spPr>
        <p:txBody>
          <a:bodyPr vert="horz" lIns="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fld id="{70A22D65-9FDC-489F-B10E-6D0B5D9F1F89}" type="slidenum">
              <a:rPr lang="en-AU" smtClean="0"/>
              <a:pPr/>
              <a:t>‹#›</a:t>
            </a:fld>
            <a:endParaRPr lang="en-AU"/>
          </a:p>
        </p:txBody>
      </p:sp>
      <p:sp>
        <p:nvSpPr>
          <p:cNvPr id="4" name="Text Placeholder 3"/>
          <p:cNvSpPr>
            <a:spLocks noGrp="1"/>
          </p:cNvSpPr>
          <p:nvPr>
            <p:ph type="body" idx="1"/>
          </p:nvPr>
        </p:nvSpPr>
        <p:spPr>
          <a:xfrm>
            <a:off x="292100" y="1844675"/>
            <a:ext cx="8278179" cy="4277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pic>
        <p:nvPicPr>
          <p:cNvPr id="6" name="Picture 5" descr="NSW Government Logo" title="NSW Government Logo"/>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cxnSp>
        <p:nvCxnSpPr>
          <p:cNvPr id="9" name="Straight Connector 8">
            <a:extLst>
              <a:ext uri="{FF2B5EF4-FFF2-40B4-BE49-F238E27FC236}">
                <a16:creationId xmlns:a16="http://schemas.microsoft.com/office/drawing/2014/main" id="{AEFECAC3-BF7B-B746-B2D0-F554BFDC2964}"/>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Lst>
  <p:transition>
    <p:fade/>
  </p:transition>
  <p:hf sldNum="0" hdr="0" dt="0"/>
  <p:txStyles>
    <p:titleStyle>
      <a:lvl1pPr algn="l" defTabSz="514337" rtl="0" eaLnBrk="1" latinLnBrk="0" hangingPunct="1">
        <a:lnSpc>
          <a:spcPct val="90000"/>
        </a:lnSpc>
        <a:spcBef>
          <a:spcPct val="0"/>
        </a:spcBef>
        <a:buNone/>
        <a:defRPr sz="2400" b="1" i="0" u="none" kern="1200">
          <a:solidFill>
            <a:schemeClr val="tx2"/>
          </a:solidFill>
          <a:latin typeface="Arial" panose="020B0604020202020204" pitchFamily="34" charset="0"/>
          <a:ea typeface="+mj-ea"/>
          <a:cs typeface="Arial" panose="020B0604020202020204" pitchFamily="34" charset="0"/>
        </a:defRPr>
      </a:lvl1pPr>
    </p:titleStyle>
    <p:body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b="0" i="0" u="none"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3" algn="l" defTabSz="514337" rtl="0" eaLnBrk="1" latinLnBrk="0" hangingPunct="1">
        <a:defRPr sz="1013" kern="1200">
          <a:solidFill>
            <a:schemeClr val="tx1"/>
          </a:solidFill>
          <a:latin typeface="+mn-lt"/>
          <a:ea typeface="+mn-ea"/>
          <a:cs typeface="+mn-cs"/>
        </a:defRPr>
      </a:lvl4pPr>
      <a:lvl5pPr marL="1028672" algn="l" defTabSz="514337" rtl="0" eaLnBrk="1" latinLnBrk="0" hangingPunct="1">
        <a:defRPr sz="1013" kern="1200">
          <a:solidFill>
            <a:schemeClr val="tx1"/>
          </a:solidFill>
          <a:latin typeface="+mn-lt"/>
          <a:ea typeface="+mn-ea"/>
          <a:cs typeface="+mn-cs"/>
        </a:defRPr>
      </a:lvl5pPr>
      <a:lvl6pPr marL="1285839" algn="l" defTabSz="514337" rtl="0" eaLnBrk="1" latinLnBrk="0" hangingPunct="1">
        <a:defRPr sz="1013" kern="1200">
          <a:solidFill>
            <a:schemeClr val="tx1"/>
          </a:solidFill>
          <a:latin typeface="+mn-lt"/>
          <a:ea typeface="+mn-ea"/>
          <a:cs typeface="+mn-cs"/>
        </a:defRPr>
      </a:lvl6pPr>
      <a:lvl7pPr marL="1543007" algn="l" defTabSz="514337" rtl="0" eaLnBrk="1" latinLnBrk="0" hangingPunct="1">
        <a:defRPr sz="1013" kern="1200">
          <a:solidFill>
            <a:schemeClr val="tx1"/>
          </a:solidFill>
          <a:latin typeface="+mn-lt"/>
          <a:ea typeface="+mn-ea"/>
          <a:cs typeface="+mn-cs"/>
        </a:defRPr>
      </a:lvl7pPr>
      <a:lvl8pPr marL="1800174" algn="l" defTabSz="514337" rtl="0" eaLnBrk="1" latinLnBrk="0" hangingPunct="1">
        <a:defRPr sz="1013" kern="1200">
          <a:solidFill>
            <a:schemeClr val="tx1"/>
          </a:solidFill>
          <a:latin typeface="+mn-lt"/>
          <a:ea typeface="+mn-ea"/>
          <a:cs typeface="+mn-cs"/>
        </a:defRPr>
      </a:lvl8pPr>
      <a:lvl9pPr marL="2057342" algn="l" defTabSz="514337"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9" pos="184" userDrawn="1">
          <p15:clr>
            <a:srgbClr val="F26B43"/>
          </p15:clr>
        </p15:guide>
        <p15:guide id="20" pos="2880" userDrawn="1">
          <p15:clr>
            <a:srgbClr val="F26B43"/>
          </p15:clr>
        </p15:guide>
        <p15:guide id="21" pos="5576"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633" userDrawn="1">
          <p15:clr>
            <a:srgbClr val="FDE53C"/>
          </p15:clr>
        </p15:guide>
        <p15:guide id="38" pos="1082" userDrawn="1">
          <p15:clr>
            <a:srgbClr val="FDE53C"/>
          </p15:clr>
        </p15:guide>
        <p15:guide id="39" pos="1532" userDrawn="1">
          <p15:clr>
            <a:srgbClr val="FDE53C"/>
          </p15:clr>
        </p15:guide>
        <p15:guide id="40" pos="1981" userDrawn="1">
          <p15:clr>
            <a:srgbClr val="FDE53C"/>
          </p15:clr>
        </p15:guide>
        <p15:guide id="41" pos="2431" userDrawn="1">
          <p15:clr>
            <a:srgbClr val="FDE53C"/>
          </p15:clr>
        </p15:guide>
        <p15:guide id="42" pos="3329" userDrawn="1">
          <p15:clr>
            <a:srgbClr val="FDE53C"/>
          </p15:clr>
        </p15:guide>
        <p15:guide id="43" pos="3779" userDrawn="1">
          <p15:clr>
            <a:srgbClr val="FDE53C"/>
          </p15:clr>
        </p15:guide>
        <p15:guide id="44" pos="4228" userDrawn="1">
          <p15:clr>
            <a:srgbClr val="FDE53C"/>
          </p15:clr>
        </p15:guide>
        <p15:guide id="45" pos="4677" userDrawn="1">
          <p15:clr>
            <a:srgbClr val="FDE53C"/>
          </p15:clr>
        </p15:guide>
        <p15:guide id="46" pos="5126" userDrawn="1">
          <p15:clr>
            <a:srgbClr val="FDE53C"/>
          </p15:clr>
        </p15:guide>
        <p15:guide id="47" orient="horz" pos="1162"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ideo" Target="https://player.vimeo.com/video/400490049?app_id=122963" TargetMode="External"/><Relationship Id="rId5" Type="http://schemas.openxmlformats.org/officeDocument/2006/relationships/image" Target="../media/image23.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ideo" Target="https://player.vimeo.com/video/400490631?app_id=122963" TargetMode="External"/><Relationship Id="rId5" Type="http://schemas.openxmlformats.org/officeDocument/2006/relationships/image" Target="../media/image25.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87747?app_id=122963"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88392?app_id=122963" TargetMode="Externa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91334?app_id=122963" TargetMode="Externa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69914?app_id=122963" TargetMode="Externa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89226?app_id=122963" TargetMode="External"/><Relationship Id="rId5" Type="http://schemas.openxmlformats.org/officeDocument/2006/relationships/image" Target="../media/image41.jpeg"/><Relationship Id="rId4" Type="http://schemas.openxmlformats.org/officeDocument/2006/relationships/hyperlink" Target="https://nrich.maths.org/11014/note"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93367?app_id=122963" TargetMode="External"/><Relationship Id="rId5" Type="http://schemas.openxmlformats.org/officeDocument/2006/relationships/image" Target="../media/image42.jpeg"/><Relationship Id="rId4" Type="http://schemas.openxmlformats.org/officeDocument/2006/relationships/hyperlink" Target="https://www.resolve.edu.au/authentic-problems-reaction-time"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cubed.org/wp-content/uploads/2018/09/Raindrop-Task-final-copy.pdf" TargetMode="External"/><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91001?app_id=122963" TargetMode="External"/><Relationship Id="rId5" Type="http://schemas.openxmlformats.org/officeDocument/2006/relationships/image" Target="../media/image45.jpeg"/><Relationship Id="rId4" Type="http://schemas.openxmlformats.org/officeDocument/2006/relationships/hyperlink" Target="https://www.youcubed.org/wp-content/uploads/2018/09/Raindrop-Task-final-copy.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88879?app_id=122963"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video" Target="https://player.vimeo.com/video/400490263?app_id=122963" TargetMode="External"/><Relationship Id="rId5" Type="http://schemas.openxmlformats.org/officeDocument/2006/relationships/image" Target="../media/image20.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41564" y="3772890"/>
            <a:ext cx="3477026" cy="904985"/>
          </a:xfrm>
        </p:spPr>
        <p:txBody>
          <a:bodyPr/>
          <a:lstStyle/>
          <a:p>
            <a:r>
              <a:rPr lang="en-AU" dirty="0"/>
              <a:t>Student activity resources</a:t>
            </a:r>
          </a:p>
        </p:txBody>
      </p:sp>
      <p:sp>
        <p:nvSpPr>
          <p:cNvPr id="2" name="Title 1"/>
          <p:cNvSpPr>
            <a:spLocks noGrp="1"/>
          </p:cNvSpPr>
          <p:nvPr>
            <p:ph type="title"/>
          </p:nvPr>
        </p:nvSpPr>
        <p:spPr>
          <a:xfrm>
            <a:off x="263807" y="2823581"/>
            <a:ext cx="6909567" cy="1107996"/>
          </a:xfrm>
        </p:spPr>
        <p:txBody>
          <a:bodyPr/>
          <a:lstStyle/>
          <a:p>
            <a:r>
              <a:rPr lang="en-AU" dirty="0">
                <a:latin typeface="Arial"/>
                <a:cs typeface="Arial"/>
              </a:rPr>
              <a:t>Mathematics </a:t>
            </a:r>
            <a:r>
              <a:rPr lang="en-AU" dirty="0" smtClean="0">
                <a:latin typeface="Arial"/>
                <a:cs typeface="Arial"/>
              </a:rPr>
              <a:t>learning </a:t>
            </a:r>
            <a:r>
              <a:rPr lang="en-AU" dirty="0">
                <a:latin typeface="Arial"/>
                <a:cs typeface="Arial"/>
              </a:rPr>
              <a:t>s</a:t>
            </a:r>
            <a:r>
              <a:rPr lang="en-AU" dirty="0" smtClean="0">
                <a:latin typeface="Arial"/>
                <a:cs typeface="Arial"/>
              </a:rPr>
              <a:t>equence  </a:t>
            </a:r>
            <a:br>
              <a:rPr lang="en-AU" dirty="0" smtClean="0">
                <a:latin typeface="Arial"/>
                <a:cs typeface="Arial"/>
              </a:rPr>
            </a:br>
            <a:r>
              <a:rPr lang="en-AU" sz="1800" dirty="0" smtClean="0">
                <a:latin typeface="Arial"/>
                <a:cs typeface="Arial"/>
              </a:rPr>
              <a:t>Stage </a:t>
            </a:r>
            <a:r>
              <a:rPr lang="en-AU" sz="1800" dirty="0">
                <a:latin typeface="Arial"/>
                <a:cs typeface="Arial"/>
              </a:rPr>
              <a:t>3</a:t>
            </a:r>
          </a:p>
        </p:txBody>
      </p:sp>
    </p:spTree>
    <p:extLst>
      <p:ext uri="{BB962C8B-B14F-4D97-AF65-F5344CB8AC3E}">
        <p14:creationId xmlns:p14="http://schemas.microsoft.com/office/powerpoint/2010/main" val="7739949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lvl="0"/>
            <a:r>
              <a:rPr lang="en-AU"/>
              <a:t>1cm square grid paper in your mathematics workbook</a:t>
            </a:r>
          </a:p>
          <a:p>
            <a:pPr lvl="0"/>
            <a:r>
              <a:rPr lang="en-AU"/>
              <a:t>different coloured pencils or markers</a:t>
            </a:r>
          </a:p>
          <a:p>
            <a:pPr lvl="0"/>
            <a:r>
              <a:rPr lang="en-AU"/>
              <a:t>two spinners (see mathematics workbook)</a:t>
            </a:r>
          </a:p>
          <a:p>
            <a:pPr lvl="0"/>
            <a:r>
              <a:rPr lang="en-AU"/>
              <a:t>paper clip for spinner</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10</a:t>
            </a:fld>
            <a:endParaRPr lang="en-US"/>
          </a:p>
        </p:txBody>
      </p:sp>
      <p:pic>
        <p:nvPicPr>
          <p:cNvPr id="8" name="Picture 7"/>
          <p:cNvPicPr/>
          <p:nvPr/>
        </p:nvPicPr>
        <p:blipFill rotWithShape="1">
          <a:blip r:embed="rId3"/>
          <a:srcRect l="8714" t="58700" r="63377" b="8815"/>
          <a:stretch/>
        </p:blipFill>
        <p:spPr bwMode="auto">
          <a:xfrm>
            <a:off x="5156403" y="4571536"/>
            <a:ext cx="2381387" cy="1799930"/>
          </a:xfrm>
          <a:prstGeom prst="rect">
            <a:avLst/>
          </a:prstGeom>
          <a:ln>
            <a:noFill/>
          </a:ln>
          <a:extLst>
            <a:ext uri="{53640926-AAD7-44D8-BBD7-CCE9431645EC}">
              <a14:shadowObscured xmlns:a14="http://schemas.microsoft.com/office/drawing/2010/main"/>
            </a:ext>
          </a:extLst>
        </p:spPr>
      </p:pic>
      <p:pic>
        <p:nvPicPr>
          <p:cNvPr id="9" name="Picture 8" descr="A close up of a spider&#10;&#10;Description generated with high confidence">
            <a:extLst>
              <a:ext uri="{FF2B5EF4-FFF2-40B4-BE49-F238E27FC236}">
                <a16:creationId xmlns:a16="http://schemas.microsoft.com/office/drawing/2014/main" id="{CE32C03F-BCCA-4E6B-ACA2-33CAB25E061F}"/>
              </a:ext>
            </a:extLst>
          </p:cNvPr>
          <p:cNvPicPr/>
          <p:nvPr/>
        </p:nvPicPr>
        <p:blipFill>
          <a:blip r:embed="rId4">
            <a:extLst>
              <a:ext uri="{28A0092B-C50C-407E-A947-70E740481C1C}">
                <a14:useLocalDpi xmlns:a14="http://schemas.microsoft.com/office/drawing/2010/main" val="0"/>
              </a:ext>
            </a:extLst>
          </a:blip>
          <a:stretch>
            <a:fillRect/>
          </a:stretch>
        </p:blipFill>
        <p:spPr>
          <a:xfrm>
            <a:off x="6347097" y="1875335"/>
            <a:ext cx="2575215" cy="2560206"/>
          </a:xfrm>
          <a:prstGeom prst="rect">
            <a:avLst/>
          </a:prstGeom>
        </p:spPr>
      </p:pic>
    </p:spTree>
    <p:extLst>
      <p:ext uri="{BB962C8B-B14F-4D97-AF65-F5344CB8AC3E}">
        <p14:creationId xmlns:p14="http://schemas.microsoft.com/office/powerpoint/2010/main" val="36420212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a:lstStyle/>
          <a:p>
            <a:r>
              <a:rPr lang="en-AU"/>
              <a:t>Players take turns to spin the spinners. If a 3 and 6 are spun, players can enclose either a block out of 3 rows of 6 (3 sixes) or 6 rows of 3 (6 threes).</a:t>
            </a:r>
          </a:p>
          <a:p>
            <a:r>
              <a:rPr lang="en-AU"/>
              <a:t>The game continues with no overlapping areas. </a:t>
            </a:r>
          </a:p>
          <a:p>
            <a:r>
              <a:rPr lang="en-AU"/>
              <a:t>The winner is the player with the largest area blocked out after 10 spins.</a:t>
            </a:r>
          </a:p>
          <a:p>
            <a:r>
              <a:rPr lang="en-AU"/>
              <a:t>Eventually the space on the grid paper gets really small.</a:t>
            </a:r>
          </a:p>
          <a:p>
            <a:r>
              <a:rPr lang="en-AU"/>
              <a:t> Then, you have to think:  </a:t>
            </a:r>
          </a:p>
          <a:p>
            <a:pPr marL="0" indent="0">
              <a:buNone/>
            </a:pPr>
            <a:r>
              <a:rPr lang="en-AU"/>
              <a:t>What if my 3 sixes won’t fit as 3 sixes or as 6 threes? Players can partition to help them! So, for example, I can rename 3 sixes as 2 sixes and 1 six (if that helps me fit the block into my game board).</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11</a:t>
            </a:fld>
            <a:endParaRPr lang="en-US"/>
          </a:p>
        </p:txBody>
      </p:sp>
    </p:spTree>
    <p:extLst>
      <p:ext uri="{BB962C8B-B14F-4D97-AF65-F5344CB8AC3E}">
        <p14:creationId xmlns:p14="http://schemas.microsoft.com/office/powerpoint/2010/main" val="6930532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latin typeface="Arial"/>
                <a:cs typeface="Arial"/>
              </a:rPr>
              <a:t>View</a:t>
            </a:r>
            <a:endParaRPr lang="en-AU"/>
          </a:p>
        </p:txBody>
      </p:sp>
      <p:sp>
        <p:nvSpPr>
          <p:cNvPr id="5" name="Text Placeholder 4"/>
          <p:cNvSpPr>
            <a:spLocks noGrp="1"/>
          </p:cNvSpPr>
          <p:nvPr>
            <p:ph type="body" sz="quarter" idx="15"/>
          </p:nvPr>
        </p:nvSpPr>
        <p:spPr/>
        <p:txBody>
          <a:bodyPr vert="horz" wrap="square" lIns="0" tIns="45720" rIns="91440" bIns="45720" rtlCol="0" anchor="t">
            <a:noAutofit/>
          </a:bodyPr>
          <a:lstStyle/>
          <a:p>
            <a:pPr fontAlgn="base"/>
            <a:r>
              <a:rPr lang="en-AU">
                <a:latin typeface="Arial"/>
                <a:cs typeface="Arial"/>
              </a:rPr>
              <a:t>Watch the video to see m</a:t>
            </a:r>
            <a:r>
              <a:rPr lang="en-AU">
                <a:effectLst>
                  <a:glow>
                    <a:srgbClr val="000000"/>
                  </a:glow>
                  <a:outerShdw sx="0" sy="0">
                    <a:srgbClr val="000000"/>
                  </a:outerShdw>
                  <a:reflection stA="0" endPos="0" fadeDir="0" sx="0" sy="0"/>
                </a:effectLst>
                <a:latin typeface="Arial"/>
                <a:cs typeface="Arial"/>
              </a:rPr>
              <a:t>ultiplication toss follow up video 1</a:t>
            </a:r>
            <a:endParaRPr lang="en-AU">
              <a:effectLst>
                <a:glow>
                  <a:srgbClr val="000000"/>
                </a:glow>
                <a:outerShdw sx="0" sy="0">
                  <a:srgbClr val="000000"/>
                </a:outerShdw>
                <a:reflection stA="0" endPos="0" fadeDir="0" sx="0" sy="0"/>
              </a:effectLst>
            </a:endParaRPr>
          </a:p>
        </p:txBody>
      </p:sp>
      <p:pic>
        <p:nvPicPr>
          <p:cNvPr id="6" name="Picture 5" descr="Play the game or recording" title="Pl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normAutofit/>
          </a:bodyPr>
          <a:lstStyle/>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12</a:t>
            </a:fld>
            <a:endParaRPr lang="en-US"/>
          </a:p>
        </p:txBody>
      </p:sp>
      <p:sp>
        <p:nvSpPr>
          <p:cNvPr id="11" name="Rectangle 10">
            <a:extLst>
              <a:ext uri="{FF2B5EF4-FFF2-40B4-BE49-F238E27FC236}">
                <a16:creationId xmlns:a16="http://schemas.microsoft.com/office/drawing/2014/main" id="{C8626C28-AD98-4AAA-B4B4-1D9E595F1A31}"/>
              </a:ext>
            </a:extLst>
          </p:cNvPr>
          <p:cNvSpPr/>
          <p:nvPr/>
        </p:nvSpPr>
        <p:spPr>
          <a:xfrm>
            <a:off x="547889" y="6154272"/>
            <a:ext cx="6939974" cy="276999"/>
          </a:xfrm>
          <a:prstGeom prst="rect">
            <a:avLst/>
          </a:prstGeom>
        </p:spPr>
        <p:txBody>
          <a:bodyPr wrap="square" anchor="t">
            <a:spAutoFit/>
          </a:bodyPr>
          <a:lstStyle/>
          <a:p>
            <a:r>
              <a:rPr lang="en-AU" sz="1200"/>
              <a:t>(from D Siemon, RMIT University)</a:t>
            </a:r>
          </a:p>
        </p:txBody>
      </p:sp>
      <p:pic>
        <p:nvPicPr>
          <p:cNvPr id="8" name="Picture 8">
            <a:hlinkClick r:id="" action="ppaction://media"/>
            <a:extLst>
              <a:ext uri="{FF2B5EF4-FFF2-40B4-BE49-F238E27FC236}">
                <a16:creationId xmlns:a16="http://schemas.microsoft.com/office/drawing/2014/main" id="{162E95A3-1A1E-4796-B05C-A366E3EC246B}"/>
              </a:ext>
            </a:extLst>
          </p:cNvPr>
          <p:cNvPicPr>
            <a:picLocks noRot="1" noChangeAspect="1"/>
          </p:cNvPicPr>
          <p:nvPr>
            <a:videoFile r:link="rId1"/>
          </p:nvPr>
        </p:nvPicPr>
        <p:blipFill>
          <a:blip r:embed="rId5"/>
          <a:stretch>
            <a:fillRect/>
          </a:stretch>
        </p:blipFill>
        <p:spPr>
          <a:xfrm>
            <a:off x="257394" y="1833382"/>
            <a:ext cx="8677200" cy="4246985"/>
          </a:xfrm>
          <a:prstGeom prst="rect">
            <a:avLst/>
          </a:prstGeom>
        </p:spPr>
      </p:pic>
    </p:spTree>
    <p:extLst>
      <p:ext uri="{BB962C8B-B14F-4D97-AF65-F5344CB8AC3E}">
        <p14:creationId xmlns:p14="http://schemas.microsoft.com/office/powerpoint/2010/main" val="1395469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Discuss</a:t>
            </a:r>
          </a:p>
        </p:txBody>
      </p:sp>
      <p:pic>
        <p:nvPicPr>
          <p:cNvPr id="4" name="Picture 3" descr="This activity involves discussion." title="Discu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p:txBody>
          <a:bodyPr vert="horz" lIns="91440" tIns="45720" rIns="91440" bIns="45720" rtlCol="0" anchor="t">
            <a:normAutofit/>
          </a:bodyPr>
          <a:lstStyle/>
          <a:p>
            <a:pPr marL="132715" indent="-132715"/>
            <a:r>
              <a:rPr lang="en-AU">
                <a:latin typeface="Arial"/>
                <a:cs typeface="Arial"/>
              </a:rPr>
              <a:t>Now that you’ve played this game once, what could you do differently next time to increase your chances of filling in 100 squares?</a:t>
            </a:r>
            <a:endParaRPr lang="en-US"/>
          </a:p>
          <a:p>
            <a:pPr marL="132715" indent="-132715"/>
            <a:endParaRPr lang="en-US"/>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13</a:t>
            </a:fld>
            <a:endParaRPr lang="en-US"/>
          </a:p>
        </p:txBody>
      </p:sp>
    </p:spTree>
    <p:extLst>
      <p:ext uri="{BB962C8B-B14F-4D97-AF65-F5344CB8AC3E}">
        <p14:creationId xmlns:p14="http://schemas.microsoft.com/office/powerpoint/2010/main" val="6969662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sp>
        <p:nvSpPr>
          <p:cNvPr id="7" name="Text Placeholder 6"/>
          <p:cNvSpPr>
            <a:spLocks noGrp="1"/>
          </p:cNvSpPr>
          <p:nvPr>
            <p:ph type="body" sz="quarter" idx="15"/>
          </p:nvPr>
        </p:nvSpPr>
        <p:spPr>
          <a:xfrm>
            <a:off x="237173" y="1299961"/>
            <a:ext cx="7173852" cy="419659"/>
          </a:xfrm>
        </p:spPr>
        <p:txBody>
          <a:bodyPr/>
          <a:lstStyle/>
          <a:p>
            <a:r>
              <a:rPr lang="en-AU"/>
              <a:t>Let’s share our thinking</a:t>
            </a:r>
          </a:p>
        </p:txBody>
      </p:sp>
      <p:pic>
        <p:nvPicPr>
          <p:cNvPr id="5" name="Picture 4" descr="Follow these instructions to share your learning." title="Sha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a:xfrm>
            <a:off x="135872" y="2061039"/>
            <a:ext cx="8628224" cy="4236529"/>
          </a:xfrm>
        </p:spPr>
        <p:txBody>
          <a:bodyPr vert="horz" lIns="91440" tIns="45720" rIns="91440" bIns="45720" rtlCol="0" anchor="t">
            <a:normAutofit/>
          </a:bodyPr>
          <a:lstStyle/>
          <a:p>
            <a:pPr marL="132715" indent="-132715"/>
            <a:r>
              <a:rPr lang="en-AU"/>
              <a:t>Share your work with our class on our digital platform. </a:t>
            </a:r>
          </a:p>
          <a:p>
            <a:pPr marL="132715" indent="-132715"/>
            <a:r>
              <a:rPr lang="en-AU"/>
              <a:t>You may like to:</a:t>
            </a:r>
          </a:p>
          <a:p>
            <a:pPr>
              <a:buFont typeface="Courier New" panose="02070309020205020404" pitchFamily="49" charset="0"/>
              <a:buChar char="o"/>
            </a:pPr>
            <a:r>
              <a:rPr lang="en-AU"/>
              <a:t> write comments</a:t>
            </a:r>
          </a:p>
          <a:p>
            <a:pPr>
              <a:buFont typeface="Courier New" panose="02070309020205020404" pitchFamily="49" charset="0"/>
              <a:buChar char="o"/>
            </a:pPr>
            <a:r>
              <a:rPr lang="en-AU"/>
              <a:t> share pictures of your work</a:t>
            </a:r>
          </a:p>
          <a:p>
            <a:pPr>
              <a:buFont typeface="Courier New" panose="02070309020205020404" pitchFamily="49" charset="0"/>
              <a:buChar char="o"/>
            </a:pPr>
            <a:r>
              <a:rPr lang="en-AU"/>
              <a:t> comment on the work of others</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14</a:t>
            </a:fld>
            <a:endParaRPr lang="en-US"/>
          </a:p>
        </p:txBody>
      </p:sp>
    </p:spTree>
    <p:extLst>
      <p:ext uri="{BB962C8B-B14F-4D97-AF65-F5344CB8AC3E}">
        <p14:creationId xmlns:p14="http://schemas.microsoft.com/office/powerpoint/2010/main" val="19076245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Multiplication toss- part 2</a:t>
            </a:r>
          </a:p>
        </p:txBody>
      </p:sp>
      <p:sp>
        <p:nvSpPr>
          <p:cNvPr id="3" name="Title 2"/>
          <p:cNvSpPr>
            <a:spLocks noGrp="1"/>
          </p:cNvSpPr>
          <p:nvPr>
            <p:ph type="title"/>
          </p:nvPr>
        </p:nvSpPr>
        <p:spPr/>
        <p:txBody>
          <a:bodyPr/>
          <a:lstStyle/>
          <a:p>
            <a:r>
              <a:rPr lang="en-AU"/>
              <a:t>Activity 3</a:t>
            </a:r>
          </a:p>
        </p:txBody>
      </p:sp>
    </p:spTree>
    <p:extLst>
      <p:ext uri="{BB962C8B-B14F-4D97-AF65-F5344CB8AC3E}">
        <p14:creationId xmlns:p14="http://schemas.microsoft.com/office/powerpoint/2010/main" val="10695410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latin typeface="Arial"/>
                <a:cs typeface="Arial"/>
              </a:rPr>
              <a:t>View</a:t>
            </a:r>
            <a:endParaRPr lang="en-AU"/>
          </a:p>
        </p:txBody>
      </p:sp>
      <p:sp>
        <p:nvSpPr>
          <p:cNvPr id="5" name="Text Placeholder 4"/>
          <p:cNvSpPr>
            <a:spLocks noGrp="1"/>
          </p:cNvSpPr>
          <p:nvPr>
            <p:ph type="body" sz="quarter" idx="15"/>
          </p:nvPr>
        </p:nvSpPr>
        <p:spPr/>
        <p:txBody>
          <a:bodyPr vert="horz" wrap="square" lIns="0" tIns="45720" rIns="91440" bIns="45720" rtlCol="0" anchor="t">
            <a:noAutofit/>
          </a:bodyPr>
          <a:lstStyle/>
          <a:p>
            <a:pPr fontAlgn="base"/>
            <a:r>
              <a:rPr lang="en-AU">
                <a:latin typeface="Arial"/>
                <a:cs typeface="Arial"/>
              </a:rPr>
              <a:t>View the video to see how to play m</a:t>
            </a:r>
            <a:r>
              <a:rPr lang="en-AU">
                <a:effectLst>
                  <a:glow>
                    <a:srgbClr val="000000"/>
                  </a:glow>
                  <a:outerShdw sx="0" sy="0">
                    <a:srgbClr val="000000"/>
                  </a:outerShdw>
                  <a:reflection stA="0" endPos="0" fadeDir="0" sx="0" sy="0"/>
                </a:effectLst>
                <a:latin typeface="Arial"/>
                <a:cs typeface="Arial"/>
              </a:rPr>
              <a:t>ultiplication toss follow up 2 </a:t>
            </a:r>
            <a:endParaRPr lang="en-AU">
              <a:effectLst>
                <a:glow>
                  <a:srgbClr val="000000"/>
                </a:glow>
                <a:outerShdw sx="0" sy="0">
                  <a:srgbClr val="000000"/>
                </a:outerShdw>
                <a:reflection stA="0" endPos="0" fadeDir="0" sx="0" sy="0"/>
              </a:effectLst>
            </a:endParaRPr>
          </a:p>
        </p:txBody>
      </p:sp>
      <p:pic>
        <p:nvPicPr>
          <p:cNvPr id="6" name="Picture 5" descr="Play the game or recording" title="Pl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normAutofit/>
          </a:bodyPr>
          <a:lstStyle/>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16</a:t>
            </a:fld>
            <a:endParaRPr lang="en-US"/>
          </a:p>
        </p:txBody>
      </p:sp>
      <p:sp>
        <p:nvSpPr>
          <p:cNvPr id="2" name="Rectangle 1">
            <a:extLst>
              <a:ext uri="{FF2B5EF4-FFF2-40B4-BE49-F238E27FC236}">
                <a16:creationId xmlns:a16="http://schemas.microsoft.com/office/drawing/2014/main" id="{679590C3-E6D6-4E11-9A49-92437E6B9B07}"/>
              </a:ext>
            </a:extLst>
          </p:cNvPr>
          <p:cNvSpPr/>
          <p:nvPr/>
        </p:nvSpPr>
        <p:spPr>
          <a:xfrm>
            <a:off x="547889" y="6154272"/>
            <a:ext cx="6939974" cy="276999"/>
          </a:xfrm>
          <a:prstGeom prst="rect">
            <a:avLst/>
          </a:prstGeom>
        </p:spPr>
        <p:txBody>
          <a:bodyPr wrap="square" anchor="t">
            <a:spAutoFit/>
          </a:bodyPr>
          <a:lstStyle/>
          <a:p>
            <a:r>
              <a:rPr lang="en-AU" sz="1200"/>
              <a:t>(from D Siemon, RMIT University)</a:t>
            </a:r>
          </a:p>
        </p:txBody>
      </p:sp>
      <p:pic>
        <p:nvPicPr>
          <p:cNvPr id="8" name="Picture 9">
            <a:hlinkClick r:id="" action="ppaction://media"/>
            <a:extLst>
              <a:ext uri="{FF2B5EF4-FFF2-40B4-BE49-F238E27FC236}">
                <a16:creationId xmlns:a16="http://schemas.microsoft.com/office/drawing/2014/main" id="{59D73D3D-923D-4C86-8B14-15CD8B672D2F}"/>
              </a:ext>
            </a:extLst>
          </p:cNvPr>
          <p:cNvPicPr>
            <a:picLocks noRot="1" noChangeAspect="1"/>
          </p:cNvPicPr>
          <p:nvPr>
            <a:videoFile r:link="rId1"/>
          </p:nvPr>
        </p:nvPicPr>
        <p:blipFill>
          <a:blip r:embed="rId5"/>
          <a:stretch>
            <a:fillRect/>
          </a:stretch>
        </p:blipFill>
        <p:spPr>
          <a:xfrm>
            <a:off x="282678" y="1811287"/>
            <a:ext cx="8664676" cy="4316975"/>
          </a:xfrm>
          <a:prstGeom prst="rect">
            <a:avLst/>
          </a:prstGeom>
        </p:spPr>
      </p:pic>
    </p:spTree>
    <p:extLst>
      <p:ext uri="{BB962C8B-B14F-4D97-AF65-F5344CB8AC3E}">
        <p14:creationId xmlns:p14="http://schemas.microsoft.com/office/powerpoint/2010/main" val="116449686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lvl="0"/>
            <a:r>
              <a:rPr lang="en-AU"/>
              <a:t>1cm square grid paper in your student mathematics workbook</a:t>
            </a:r>
          </a:p>
          <a:p>
            <a:pPr lvl="0"/>
            <a:r>
              <a:rPr lang="en-AU"/>
              <a:t>different coloured pencils or markers</a:t>
            </a:r>
          </a:p>
          <a:p>
            <a:pPr lvl="0"/>
            <a:r>
              <a:rPr lang="en-AU"/>
              <a:t>two spinners (see mathematics workbook)</a:t>
            </a:r>
          </a:p>
          <a:p>
            <a:pPr lvl="0"/>
            <a:r>
              <a:rPr lang="en-AU"/>
              <a:t>paper clip for spinner</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17</a:t>
            </a:fld>
            <a:endParaRPr lang="en-US"/>
          </a:p>
        </p:txBody>
      </p:sp>
      <p:pic>
        <p:nvPicPr>
          <p:cNvPr id="8" name="Picture 7"/>
          <p:cNvPicPr/>
          <p:nvPr/>
        </p:nvPicPr>
        <p:blipFill rotWithShape="1">
          <a:blip r:embed="rId3"/>
          <a:srcRect l="8714" t="58700" r="63377" b="8815"/>
          <a:stretch/>
        </p:blipFill>
        <p:spPr bwMode="auto">
          <a:xfrm>
            <a:off x="5156403" y="4571536"/>
            <a:ext cx="2381387" cy="1799930"/>
          </a:xfrm>
          <a:prstGeom prst="rect">
            <a:avLst/>
          </a:prstGeom>
          <a:ln>
            <a:noFill/>
          </a:ln>
          <a:extLst>
            <a:ext uri="{53640926-AAD7-44D8-BBD7-CCE9431645EC}">
              <a14:shadowObscured xmlns:a14="http://schemas.microsoft.com/office/drawing/2010/main"/>
            </a:ext>
          </a:extLst>
        </p:spPr>
      </p:pic>
      <p:pic>
        <p:nvPicPr>
          <p:cNvPr id="9" name="Picture 8" descr="A close up of a spider&#10;&#10;Description generated with high confidence">
            <a:extLst>
              <a:ext uri="{FF2B5EF4-FFF2-40B4-BE49-F238E27FC236}">
                <a16:creationId xmlns:a16="http://schemas.microsoft.com/office/drawing/2014/main" id="{CE32C03F-BCCA-4E6B-ACA2-33CAB25E061F}"/>
              </a:ext>
            </a:extLst>
          </p:cNvPr>
          <p:cNvPicPr/>
          <p:nvPr/>
        </p:nvPicPr>
        <p:blipFill>
          <a:blip r:embed="rId4">
            <a:extLst>
              <a:ext uri="{28A0092B-C50C-407E-A947-70E740481C1C}">
                <a14:useLocalDpi xmlns:a14="http://schemas.microsoft.com/office/drawing/2010/main" val="0"/>
              </a:ext>
            </a:extLst>
          </a:blip>
          <a:stretch>
            <a:fillRect/>
          </a:stretch>
        </p:blipFill>
        <p:spPr>
          <a:xfrm>
            <a:off x="6683604" y="2407519"/>
            <a:ext cx="2238708" cy="2028022"/>
          </a:xfrm>
          <a:prstGeom prst="rect">
            <a:avLst/>
          </a:prstGeom>
        </p:spPr>
      </p:pic>
    </p:spTree>
    <p:extLst>
      <p:ext uri="{BB962C8B-B14F-4D97-AF65-F5344CB8AC3E}">
        <p14:creationId xmlns:p14="http://schemas.microsoft.com/office/powerpoint/2010/main" val="16561610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a:lstStyle/>
          <a:p>
            <a:r>
              <a:rPr lang="en-AU"/>
              <a:t>Play multiplication toss again.</a:t>
            </a:r>
          </a:p>
          <a:p>
            <a:r>
              <a:rPr lang="en-AU"/>
              <a:t>Choose a selected area to investigate partitioning of composite units and explore equivalent areas.</a:t>
            </a:r>
          </a:p>
          <a:p>
            <a:endParaRPr lang="en-AU"/>
          </a:p>
          <a:p>
            <a:endParaRPr lang="en-AU"/>
          </a:p>
          <a:p>
            <a:r>
              <a:rPr lang="en-AU"/>
              <a:t>Draw and label all of the different ways that area can be partitioned and renamed.</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18</a:t>
            </a:fld>
            <a:endParaRPr lang="en-US"/>
          </a:p>
        </p:txBody>
      </p:sp>
      <p:pic>
        <p:nvPicPr>
          <p:cNvPr id="8" name="Picture 7" descr="C:\Users\aalikhan\AppData\Local\Microsoft\Windows\INetCache\Content.MSO\A51F94A2.tmp"/>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21281" y="2772725"/>
            <a:ext cx="1255174" cy="1507044"/>
          </a:xfrm>
          <a:prstGeom prst="rect">
            <a:avLst/>
          </a:prstGeom>
          <a:noFill/>
          <a:ln>
            <a:noFill/>
          </a:ln>
        </p:spPr>
      </p:pic>
      <p:pic>
        <p:nvPicPr>
          <p:cNvPr id="9" name="Picture 8" descr="C:\Users\aalikhan\AppData\Local\Microsoft\Windows\INetCache\Content.MSO\6CCCBD00.tmp"/>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21280" y="4760537"/>
            <a:ext cx="1622819" cy="1919714"/>
          </a:xfrm>
          <a:prstGeom prst="rect">
            <a:avLst/>
          </a:prstGeom>
          <a:noFill/>
          <a:ln>
            <a:noFill/>
          </a:ln>
        </p:spPr>
      </p:pic>
    </p:spTree>
    <p:extLst>
      <p:ext uri="{BB962C8B-B14F-4D97-AF65-F5344CB8AC3E}">
        <p14:creationId xmlns:p14="http://schemas.microsoft.com/office/powerpoint/2010/main" val="41977510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Discuss</a:t>
            </a:r>
          </a:p>
        </p:txBody>
      </p:sp>
      <p:pic>
        <p:nvPicPr>
          <p:cNvPr id="4" name="Picture 3" descr="This activity involves discussion." title="Discu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p:txBody>
          <a:bodyPr vert="horz" lIns="91440" tIns="45720" rIns="91440" bIns="45720" rtlCol="0" anchor="t">
            <a:normAutofit/>
          </a:bodyPr>
          <a:lstStyle/>
          <a:p>
            <a:pPr marL="132715" indent="-132715"/>
            <a:r>
              <a:rPr lang="en-AU">
                <a:latin typeface="Arial"/>
                <a:cs typeface="Arial"/>
              </a:rPr>
              <a:t>How many different ways did you find to partition your selected area? </a:t>
            </a:r>
            <a:endParaRPr lang="en-US">
              <a:latin typeface="Arial"/>
              <a:cs typeface="Arial"/>
            </a:endParaRPr>
          </a:p>
          <a:p>
            <a:pPr marL="132715" indent="-132715"/>
            <a:r>
              <a:rPr lang="en-AU">
                <a:latin typeface="Arial"/>
                <a:cs typeface="Arial"/>
              </a:rPr>
              <a:t>What does this reveal to you about how flexibly mathematicians can think about situations involving area, multiplication and division? </a:t>
            </a:r>
            <a:endParaRPr lang="en-US">
              <a:latin typeface="Arial"/>
              <a:cs typeface="Arial"/>
            </a:endParaRPr>
          </a:p>
          <a:p>
            <a:pPr marL="132715" indent="-132715"/>
            <a:r>
              <a:rPr lang="en-AU">
                <a:latin typeface="Arial"/>
                <a:cs typeface="Arial"/>
              </a:rPr>
              <a:t>How could you use this knowledge to help you in the future? </a:t>
            </a:r>
            <a:endParaRPr lang="en-US">
              <a:latin typeface="Arial"/>
              <a:cs typeface="Arial"/>
            </a:endParaRPr>
          </a:p>
          <a:p>
            <a:pPr marL="132715" indent="-132715"/>
            <a:endParaRPr lang="en-US"/>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19</a:t>
            </a:fld>
            <a:endParaRPr lang="en-US"/>
          </a:p>
        </p:txBody>
      </p:sp>
    </p:spTree>
    <p:extLst>
      <p:ext uri="{BB962C8B-B14F-4D97-AF65-F5344CB8AC3E}">
        <p14:creationId xmlns:p14="http://schemas.microsoft.com/office/powerpoint/2010/main" val="19257612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vert="horz" wrap="square" lIns="0" tIns="45720" rIns="91440" bIns="45720" rtlCol="0" anchor="t">
            <a:noAutofit/>
          </a:bodyPr>
          <a:lstStyle/>
          <a:p>
            <a:r>
              <a:rPr lang="en-AU">
                <a:latin typeface="Arial"/>
                <a:cs typeface="Arial"/>
              </a:rPr>
              <a:t>Closest to 100</a:t>
            </a:r>
          </a:p>
        </p:txBody>
      </p:sp>
      <p:sp>
        <p:nvSpPr>
          <p:cNvPr id="3" name="Title 2"/>
          <p:cNvSpPr>
            <a:spLocks noGrp="1"/>
          </p:cNvSpPr>
          <p:nvPr>
            <p:ph type="title"/>
          </p:nvPr>
        </p:nvSpPr>
        <p:spPr/>
        <p:txBody>
          <a:bodyPr/>
          <a:lstStyle/>
          <a:p>
            <a:r>
              <a:rPr lang="en-AU"/>
              <a:t>Activity 1</a:t>
            </a:r>
          </a:p>
        </p:txBody>
      </p:sp>
    </p:spTree>
    <p:extLst>
      <p:ext uri="{BB962C8B-B14F-4D97-AF65-F5344CB8AC3E}">
        <p14:creationId xmlns:p14="http://schemas.microsoft.com/office/powerpoint/2010/main" val="7533358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sp>
        <p:nvSpPr>
          <p:cNvPr id="7" name="Text Placeholder 6"/>
          <p:cNvSpPr>
            <a:spLocks noGrp="1"/>
          </p:cNvSpPr>
          <p:nvPr>
            <p:ph type="body" sz="quarter" idx="15"/>
          </p:nvPr>
        </p:nvSpPr>
        <p:spPr>
          <a:xfrm>
            <a:off x="292100" y="1233674"/>
            <a:ext cx="7173852" cy="419659"/>
          </a:xfrm>
        </p:spPr>
        <p:txBody>
          <a:bodyPr/>
          <a:lstStyle/>
          <a:p>
            <a:r>
              <a:rPr lang="en-AU"/>
              <a:t>Let’s share our thinking</a:t>
            </a:r>
          </a:p>
        </p:txBody>
      </p:sp>
      <p:pic>
        <p:nvPicPr>
          <p:cNvPr id="5" name="Picture 4" descr="Follow these instructions to share your learning." title="Sha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a:xfrm>
            <a:off x="135872" y="2061039"/>
            <a:ext cx="8628224" cy="4236529"/>
          </a:xfrm>
        </p:spPr>
        <p:txBody>
          <a:bodyPr vert="horz" lIns="91440" tIns="45720" rIns="91440" bIns="45720" rtlCol="0" anchor="t">
            <a:normAutofit/>
          </a:bodyPr>
          <a:lstStyle/>
          <a:p>
            <a:pPr marL="132715" indent="-132715"/>
            <a:r>
              <a:rPr lang="en-AU"/>
              <a:t>Share your work with our class on our digital platform. </a:t>
            </a:r>
          </a:p>
          <a:p>
            <a:pPr marL="132715" indent="-132715"/>
            <a:r>
              <a:rPr lang="en-AU"/>
              <a:t>You may like to:</a:t>
            </a:r>
          </a:p>
          <a:p>
            <a:pPr marL="132715" indent="-132715">
              <a:buFont typeface="Courier New" panose="02070309020205020404" pitchFamily="49" charset="0"/>
              <a:buChar char="o"/>
            </a:pPr>
            <a:r>
              <a:rPr lang="en-AU"/>
              <a:t> write comments</a:t>
            </a:r>
          </a:p>
          <a:p>
            <a:pPr marL="132715" indent="-132715">
              <a:buFont typeface="Courier New" panose="02070309020205020404" pitchFamily="49" charset="0"/>
              <a:buChar char="o"/>
            </a:pPr>
            <a:r>
              <a:rPr lang="en-AU">
                <a:latin typeface="Arial"/>
                <a:cs typeface="Arial"/>
              </a:rPr>
              <a:t> share pictures of your work</a:t>
            </a:r>
          </a:p>
          <a:p>
            <a:pPr marL="132715" indent="-132715">
              <a:buFont typeface="Courier New" panose="02070309020205020404" pitchFamily="49" charset="0"/>
              <a:buChar char="o"/>
            </a:pPr>
            <a:r>
              <a:rPr lang="en-AU"/>
              <a:t> comment on the work of others</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20</a:t>
            </a:fld>
            <a:endParaRPr lang="en-US"/>
          </a:p>
        </p:txBody>
      </p:sp>
    </p:spTree>
    <p:extLst>
      <p:ext uri="{BB962C8B-B14F-4D97-AF65-F5344CB8AC3E}">
        <p14:creationId xmlns:p14="http://schemas.microsoft.com/office/powerpoint/2010/main" val="137126251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Colouring in fractions</a:t>
            </a:r>
          </a:p>
        </p:txBody>
      </p:sp>
      <p:sp>
        <p:nvSpPr>
          <p:cNvPr id="3" name="Title 2"/>
          <p:cNvSpPr>
            <a:spLocks noGrp="1"/>
          </p:cNvSpPr>
          <p:nvPr>
            <p:ph type="title"/>
          </p:nvPr>
        </p:nvSpPr>
        <p:spPr/>
        <p:txBody>
          <a:bodyPr/>
          <a:lstStyle/>
          <a:p>
            <a:r>
              <a:rPr lang="en-AU"/>
              <a:t>Activity 4</a:t>
            </a:r>
          </a:p>
        </p:txBody>
      </p:sp>
    </p:spTree>
    <p:extLst>
      <p:ext uri="{BB962C8B-B14F-4D97-AF65-F5344CB8AC3E}">
        <p14:creationId xmlns:p14="http://schemas.microsoft.com/office/powerpoint/2010/main" val="20347067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a:lstStyle/>
          <a:p>
            <a:r>
              <a:rPr lang="en-AU"/>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22</a:t>
            </a:fld>
            <a:endParaRPr lang="en-US"/>
          </a:p>
        </p:txBody>
      </p:sp>
      <p:sp>
        <p:nvSpPr>
          <p:cNvPr id="8" name="Rectangle 1"/>
          <p:cNvSpPr/>
          <p:nvPr/>
        </p:nvSpPr>
        <p:spPr>
          <a:xfrm>
            <a:off x="375762" y="6119944"/>
            <a:ext cx="5641942" cy="553998"/>
          </a:xfrm>
          <a:prstGeom prst="rect">
            <a:avLst/>
          </a:prstGeom>
        </p:spPr>
        <p:txBody>
          <a:bodyPr wrap="square" anchor="t">
            <a:spAutoFit/>
          </a:bodyPr>
          <a:lstStyle/>
          <a:p>
            <a:r>
              <a:rPr lang="en-AU" b="1">
                <a:solidFill>
                  <a:srgbClr val="000000"/>
                </a:solidFill>
                <a:latin typeface="Arial"/>
                <a:cs typeface="Arial"/>
              </a:rPr>
              <a:t> </a:t>
            </a:r>
            <a:r>
              <a:rPr lang="en-AU" sz="1200">
                <a:solidFill>
                  <a:srgbClr val="000000"/>
                </a:solidFill>
                <a:latin typeface="Arial"/>
                <a:cs typeface="Arial"/>
              </a:rPr>
              <a:t>(From: D. Clarke and A. Roche, Engaging Maths:</a:t>
            </a:r>
          </a:p>
          <a:p>
            <a:r>
              <a:rPr lang="en-AU" sz="1200">
                <a:solidFill>
                  <a:srgbClr val="000000"/>
                </a:solidFill>
                <a:latin typeface="Arial" panose="020B0604020202020204" pitchFamily="34" charset="0"/>
              </a:rPr>
              <a:t> 25 Favourite Maths Lessons, 2014) </a:t>
            </a:r>
            <a:endParaRPr lang="en-AU" sz="1200"/>
          </a:p>
        </p:txBody>
      </p:sp>
      <p:pic>
        <p:nvPicPr>
          <p:cNvPr id="2" name="Picture 9">
            <a:hlinkClick r:id="" action="ppaction://media"/>
            <a:extLst>
              <a:ext uri="{FF2B5EF4-FFF2-40B4-BE49-F238E27FC236}">
                <a16:creationId xmlns:a16="http://schemas.microsoft.com/office/drawing/2014/main" id="{6D288094-99AE-4CF0-BCC0-5CABDB03B6D8}"/>
              </a:ext>
            </a:extLst>
          </p:cNvPr>
          <p:cNvPicPr>
            <a:picLocks noRot="1" noChangeAspect="1"/>
          </p:cNvPicPr>
          <p:nvPr>
            <a:videoFile r:link="rId1"/>
          </p:nvPr>
        </p:nvPicPr>
        <p:blipFill>
          <a:blip r:embed="rId4"/>
          <a:stretch>
            <a:fillRect/>
          </a:stretch>
        </p:blipFill>
        <p:spPr>
          <a:xfrm>
            <a:off x="294968" y="1848158"/>
            <a:ext cx="8615515" cy="4255523"/>
          </a:xfrm>
          <a:prstGeom prst="rect">
            <a:avLst/>
          </a:prstGeom>
        </p:spPr>
      </p:pic>
    </p:spTree>
    <p:extLst>
      <p:ext uri="{BB962C8B-B14F-4D97-AF65-F5344CB8AC3E}">
        <p14:creationId xmlns:p14="http://schemas.microsoft.com/office/powerpoint/2010/main" val="429311651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a:xfrm>
            <a:off x="294660" y="1818990"/>
            <a:ext cx="4659831" cy="4262214"/>
          </a:xfrm>
        </p:spPr>
        <p:txBody>
          <a:bodyPr/>
          <a:lstStyle/>
          <a:p>
            <a:pPr lvl="0"/>
            <a:r>
              <a:rPr lang="en-AU"/>
              <a:t>one die labelled 1, 2, 2, 3, 3, 4 in one colour or created on a spinner</a:t>
            </a:r>
          </a:p>
          <a:p>
            <a:pPr lvl="0"/>
            <a:r>
              <a:rPr lang="en-AU"/>
              <a:t>another die labelled *2 ,*3 ,*4 ,*6 ,*8 ,*12 in another colour or created on a spinner</a:t>
            </a:r>
          </a:p>
          <a:p>
            <a:pPr lvl="0"/>
            <a:r>
              <a:rPr lang="en-AU"/>
              <a:t>a fraction wall (game board) in your mathematics workbook</a:t>
            </a:r>
          </a:p>
          <a:p>
            <a:pPr lvl="0"/>
            <a:r>
              <a:rPr lang="en-AU"/>
              <a:t>coloured pencils or markers</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23</a:t>
            </a:fld>
            <a:endParaRPr lang="en-US"/>
          </a:p>
        </p:txBody>
      </p:sp>
      <p:pic>
        <p:nvPicPr>
          <p:cNvPr id="2" name="Picture 7" descr="A picture containing sitting, light, hanging, traffic&#10;&#10;Description generated with very high confidence">
            <a:extLst>
              <a:ext uri="{FF2B5EF4-FFF2-40B4-BE49-F238E27FC236}">
                <a16:creationId xmlns:a16="http://schemas.microsoft.com/office/drawing/2014/main" id="{E399FD0F-AD4B-4C19-91F2-C96414D578D1}"/>
              </a:ext>
            </a:extLst>
          </p:cNvPr>
          <p:cNvPicPr>
            <a:picLocks noChangeAspect="1"/>
          </p:cNvPicPr>
          <p:nvPr/>
        </p:nvPicPr>
        <p:blipFill>
          <a:blip r:embed="rId3"/>
          <a:stretch>
            <a:fillRect/>
          </a:stretch>
        </p:blipFill>
        <p:spPr>
          <a:xfrm rot="240000">
            <a:off x="6075394" y="1957494"/>
            <a:ext cx="2585746" cy="3782768"/>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DCED3A19-A529-4E00-8718-39325F412771}"/>
              </a:ext>
            </a:extLst>
          </p:cNvPr>
          <p:cNvPicPr>
            <a:picLocks noChangeAspect="1"/>
          </p:cNvPicPr>
          <p:nvPr/>
        </p:nvPicPr>
        <p:blipFill>
          <a:blip r:embed="rId4"/>
          <a:stretch>
            <a:fillRect/>
          </a:stretch>
        </p:blipFill>
        <p:spPr>
          <a:xfrm>
            <a:off x="4290916" y="3670681"/>
            <a:ext cx="1985087" cy="2957303"/>
          </a:xfrm>
          <a:prstGeom prst="rect">
            <a:avLst/>
          </a:prstGeom>
        </p:spPr>
      </p:pic>
    </p:spTree>
    <p:extLst>
      <p:ext uri="{BB962C8B-B14F-4D97-AF65-F5344CB8AC3E}">
        <p14:creationId xmlns:p14="http://schemas.microsoft.com/office/powerpoint/2010/main" val="138171859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mc:AlternateContent xmlns:mc="http://schemas.openxmlformats.org/markup-compatibility/2006" xmlns:a14="http://schemas.microsoft.com/office/drawing/2010/main">
        <mc:Choice Requires="a14">
          <p:sp>
            <p:nvSpPr>
              <p:cNvPr id="4" name="Text Placeholder 3"/>
              <p:cNvSpPr>
                <a:spLocks noGrp="1"/>
              </p:cNvSpPr>
              <p:nvPr>
                <p:ph type="body" sz="quarter" idx="16"/>
              </p:nvPr>
            </p:nvSpPr>
            <p:spPr>
              <a:xfrm>
                <a:off x="294660" y="1844675"/>
                <a:ext cx="8628224" cy="4500082"/>
              </a:xfrm>
            </p:spPr>
            <p:txBody>
              <a:bodyPr>
                <a:noAutofit/>
              </a:bodyPr>
              <a:lstStyle/>
              <a:p>
                <a:r>
                  <a:rPr lang="en-AU" sz="1300"/>
                  <a:t>Players take turns to throw both dice or have a spin on their spinners. They make a fraction, the first die or spinner being the numerator. They then colour the equivalent of the fraction shown. For example, if a player rolls a 2 and *4 (or spins 2 and quarters) then they can colour in </a:t>
                </a:r>
                <a14:m>
                  <m:oMath xmlns:m="http://schemas.openxmlformats.org/officeDocument/2006/math">
                    <m:f>
                      <m:fPr>
                        <m:ctrlPr>
                          <a:rPr lang="en-AU" sz="1300" i="1" smtClean="0">
                            <a:latin typeface="Cambria Math" panose="02040503050406030204" pitchFamily="18" charset="0"/>
                          </a:rPr>
                        </m:ctrlPr>
                      </m:fPr>
                      <m:num>
                        <m:r>
                          <a:rPr lang="en-AU" sz="1300" b="0" i="1" smtClean="0">
                            <a:latin typeface="Cambria Math" panose="02040503050406030204" pitchFamily="18" charset="0"/>
                          </a:rPr>
                          <m:t>2</m:t>
                        </m:r>
                      </m:num>
                      <m:den>
                        <m:r>
                          <a:rPr lang="en-AU" sz="1300" b="0" i="1" smtClean="0">
                            <a:latin typeface="Cambria Math" panose="02040503050406030204" pitchFamily="18" charset="0"/>
                          </a:rPr>
                          <m:t>4</m:t>
                        </m:r>
                      </m:den>
                    </m:f>
                  </m:oMath>
                </a14:m>
                <a:r>
                  <a:rPr lang="en-AU" sz="1300"/>
                  <a:t>  of one line, or </a:t>
                </a:r>
                <a14:m>
                  <m:oMath xmlns:m="http://schemas.openxmlformats.org/officeDocument/2006/math">
                    <m:f>
                      <m:fPr>
                        <m:ctrlPr>
                          <a:rPr lang="en-AU" sz="1300" i="1" smtClean="0">
                            <a:latin typeface="Cambria Math" panose="02040503050406030204" pitchFamily="18" charset="0"/>
                          </a:rPr>
                        </m:ctrlPr>
                      </m:fPr>
                      <m:num>
                        <m:r>
                          <a:rPr lang="en-AU" sz="1300" b="0" i="1" smtClean="0">
                            <a:latin typeface="Cambria Math" panose="02040503050406030204" pitchFamily="18" charset="0"/>
                          </a:rPr>
                          <m:t>4</m:t>
                        </m:r>
                      </m:num>
                      <m:den>
                        <m:r>
                          <a:rPr lang="en-AU" sz="1300" b="0" i="1" smtClean="0">
                            <a:latin typeface="Cambria Math" panose="02040503050406030204" pitchFamily="18" charset="0"/>
                          </a:rPr>
                          <m:t>8</m:t>
                        </m:r>
                      </m:den>
                    </m:f>
                  </m:oMath>
                </a14:m>
                <a:r>
                  <a:rPr lang="en-AU" sz="1300"/>
                  <a:t> of one line, or </a:t>
                </a:r>
                <a14:m>
                  <m:oMath xmlns:m="http://schemas.openxmlformats.org/officeDocument/2006/math">
                    <m:f>
                      <m:fPr>
                        <m:ctrlPr>
                          <a:rPr lang="en-AU" sz="1300" i="1" smtClean="0">
                            <a:latin typeface="Cambria Math" panose="02040503050406030204" pitchFamily="18" charset="0"/>
                          </a:rPr>
                        </m:ctrlPr>
                      </m:fPr>
                      <m:num>
                        <m:r>
                          <a:rPr lang="en-AU" sz="1300" b="0" i="1" smtClean="0">
                            <a:latin typeface="Cambria Math" panose="02040503050406030204" pitchFamily="18" charset="0"/>
                          </a:rPr>
                          <m:t>1</m:t>
                        </m:r>
                      </m:num>
                      <m:den>
                        <m:r>
                          <a:rPr lang="en-AU" sz="1300" b="0" i="1" smtClean="0">
                            <a:latin typeface="Cambria Math" panose="02040503050406030204" pitchFamily="18" charset="0"/>
                          </a:rPr>
                          <m:t>4</m:t>
                        </m:r>
                      </m:den>
                    </m:f>
                  </m:oMath>
                </a14:m>
                <a:r>
                  <a:rPr lang="en-AU" sz="1300"/>
                  <a:t>of one line and </a:t>
                </a:r>
                <a14:m>
                  <m:oMath xmlns:m="http://schemas.openxmlformats.org/officeDocument/2006/math">
                    <m:f>
                      <m:fPr>
                        <m:ctrlPr>
                          <a:rPr lang="en-AU" sz="1300" i="1" smtClean="0">
                            <a:latin typeface="Cambria Math" panose="02040503050406030204" pitchFamily="18" charset="0"/>
                          </a:rPr>
                        </m:ctrlPr>
                      </m:fPr>
                      <m:num>
                        <m:r>
                          <a:rPr lang="en-AU" sz="1300" b="0" i="1" smtClean="0">
                            <a:latin typeface="Cambria Math" panose="02040503050406030204" pitchFamily="18" charset="0"/>
                          </a:rPr>
                          <m:t>2</m:t>
                        </m:r>
                      </m:num>
                      <m:den>
                        <m:r>
                          <a:rPr lang="en-AU" sz="1300" b="0" i="1" smtClean="0">
                            <a:latin typeface="Cambria Math" panose="02040503050406030204" pitchFamily="18" charset="0"/>
                          </a:rPr>
                          <m:t>8</m:t>
                        </m:r>
                      </m:den>
                    </m:f>
                  </m:oMath>
                </a14:m>
                <a:r>
                  <a:rPr lang="en-AU" sz="1300"/>
                  <a:t> of another, or any other combination that is the same as </a:t>
                </a:r>
                <a14:m>
                  <m:oMath xmlns:m="http://schemas.openxmlformats.org/officeDocument/2006/math">
                    <m:f>
                      <m:fPr>
                        <m:ctrlPr>
                          <a:rPr lang="en-AU" sz="1300" i="1">
                            <a:latin typeface="Cambria Math" panose="02040503050406030204" pitchFamily="18" charset="0"/>
                          </a:rPr>
                        </m:ctrlPr>
                      </m:fPr>
                      <m:num>
                        <m:r>
                          <a:rPr lang="en-AU" sz="1300" i="1">
                            <a:latin typeface="Cambria Math" panose="02040503050406030204" pitchFamily="18" charset="0"/>
                          </a:rPr>
                          <m:t>2</m:t>
                        </m:r>
                      </m:num>
                      <m:den>
                        <m:r>
                          <a:rPr lang="en-AU" sz="1300" i="1">
                            <a:latin typeface="Cambria Math" panose="02040503050406030204" pitchFamily="18" charset="0"/>
                          </a:rPr>
                          <m:t>4</m:t>
                        </m:r>
                      </m:den>
                    </m:f>
                  </m:oMath>
                </a14:m>
                <a:r>
                  <a:rPr lang="en-AU" sz="1300"/>
                  <a:t>.</a:t>
                </a:r>
              </a:p>
              <a:p>
                <a:r>
                  <a:rPr lang="en-AU" sz="1300"/>
                  <a:t>For each roll or spin, the student should use a different colour pencil or marker.</a:t>
                </a:r>
              </a:p>
              <a:p>
                <a:r>
                  <a:rPr lang="en-AU" sz="1300"/>
                  <a:t>If a player is unable to use their turn, they “pass.”</a:t>
                </a:r>
              </a:p>
              <a:p>
                <a:r>
                  <a:rPr lang="en-AU" sz="1300"/>
                  <a:t>Students take it in turns to roll or spin and make fractions, marking them on their fraction wall. If the fraction rolled or its equivalence cannot be shaded, they miss a turn. This becomes more frequent later in the game.</a:t>
                </a:r>
              </a:p>
              <a:p>
                <a:r>
                  <a:rPr lang="en-AU" sz="1300"/>
                  <a:t>Students are not allowed to break up a “brick.”</a:t>
                </a:r>
              </a:p>
              <a:p>
                <a:r>
                  <a:rPr lang="en-AU" sz="1300"/>
                  <a:t>In finishing off the game, the student must have had 18 turns or have filled your wall. A larger fraction is not acceptable to finish.</a:t>
                </a:r>
              </a:p>
              <a:p>
                <a:r>
                  <a:rPr lang="en-AU" sz="1300"/>
                  <a:t>The first player who colours in their whole wall is the winner, but the other player is encouraged to keep going (with the support of the first player) to fill their fraction wall, or the greatest number of wholes. If after 18 turns neither player colours in their whole wall, the player with the greatest number or wholes wins!</a:t>
                </a:r>
              </a:p>
              <a:p>
                <a:pPr marL="0" indent="0">
                  <a:buNone/>
                </a:pPr>
                <a:endParaRPr lang="en-AU" sz="1300"/>
              </a:p>
            </p:txBody>
          </p:sp>
        </mc:Choice>
        <mc:Fallback xmlns="">
          <p:sp>
            <p:nvSpPr>
              <p:cNvPr id="4" name="Text Placeholder 3"/>
              <p:cNvSpPr>
                <a:spLocks noGrp="1" noRot="1" noChangeAspect="1" noMove="1" noResize="1" noEditPoints="1" noAdjustHandles="1" noChangeArrowheads="1" noChangeShapeType="1" noTextEdit="1"/>
              </p:cNvSpPr>
              <p:nvPr>
                <p:ph type="body" sz="quarter" idx="16"/>
              </p:nvPr>
            </p:nvSpPr>
            <p:spPr>
              <a:xfrm>
                <a:off x="294660" y="1844675"/>
                <a:ext cx="8628224" cy="4500082"/>
              </a:xfrm>
              <a:blipFill>
                <a:blip r:embed="rId3"/>
                <a:stretch>
                  <a:fillRect r="-282" b="-8943"/>
                </a:stretch>
              </a:blipFill>
            </p:spPr>
            <p:txBody>
              <a:bodyPr/>
              <a:lstStyle/>
              <a:p>
                <a:r>
                  <a:rPr lang="en-US">
                    <a:noFill/>
                  </a:rPr>
                  <a:t> </a:t>
                </a:r>
              </a:p>
            </p:txBody>
          </p:sp>
        </mc:Fallback>
      </mc:AlternateContent>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24</a:t>
            </a:fld>
            <a:endParaRPr lang="en-US"/>
          </a:p>
        </p:txBody>
      </p:sp>
    </p:spTree>
    <p:extLst>
      <p:ext uri="{BB962C8B-B14F-4D97-AF65-F5344CB8AC3E}">
        <p14:creationId xmlns:p14="http://schemas.microsoft.com/office/powerpoint/2010/main" val="377921573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Discuss</a:t>
            </a:r>
          </a:p>
        </p:txBody>
      </p:sp>
      <p:pic>
        <p:nvPicPr>
          <p:cNvPr id="4" name="Picture 3" descr="This activity involves discussion." title="Discu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p:txBody>
          <a:bodyPr/>
          <a:lstStyle/>
          <a:p>
            <a:r>
              <a:rPr lang="en-AU"/>
              <a:t> If you played the game tomorrow, what would you do differently?</a:t>
            </a:r>
          </a:p>
          <a:p>
            <a:r>
              <a:rPr lang="en-AU"/>
              <a:t> If you were giving some hints to a younger brother or sister who was about to play the game, what would you say to him or her to help them win?</a:t>
            </a:r>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25</a:t>
            </a:fld>
            <a:endParaRPr lang="en-US"/>
          </a:p>
        </p:txBody>
      </p:sp>
    </p:spTree>
    <p:extLst>
      <p:ext uri="{BB962C8B-B14F-4D97-AF65-F5344CB8AC3E}">
        <p14:creationId xmlns:p14="http://schemas.microsoft.com/office/powerpoint/2010/main" val="12032582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t>Share your work with our class on our digital platform. </a:t>
            </a:r>
          </a:p>
          <a:p>
            <a:pPr marL="132715" indent="-132715"/>
            <a:r>
              <a:rPr lang="en-AU"/>
              <a:t>You may like to:</a:t>
            </a:r>
          </a:p>
          <a:p>
            <a:pPr marL="132715" indent="-132715">
              <a:buFont typeface="Courier New" panose="02070309020205020404" pitchFamily="49" charset="0"/>
              <a:buChar char="o"/>
            </a:pPr>
            <a:r>
              <a:rPr lang="en-AU"/>
              <a:t> write comments</a:t>
            </a:r>
          </a:p>
          <a:p>
            <a:pPr marL="132715" indent="-132715">
              <a:buFont typeface="Courier New" panose="02070309020205020404" pitchFamily="49" charset="0"/>
              <a:buChar char="o"/>
            </a:pPr>
            <a:r>
              <a:rPr lang="en-AU">
                <a:latin typeface="Arial"/>
                <a:cs typeface="Arial"/>
              </a:rPr>
              <a:t> share pictures of your work</a:t>
            </a:r>
          </a:p>
          <a:p>
            <a:pPr marL="132715" indent="-132715">
              <a:buFont typeface="Courier New" panose="02070309020205020404" pitchFamily="49" charset="0"/>
              <a:buChar char="o"/>
            </a:pPr>
            <a:r>
              <a:rPr lang="en-AU"/>
              <a:t> comment on the work of others</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26</a:t>
            </a:fld>
            <a:endParaRPr lang="en-US"/>
          </a:p>
        </p:txBody>
      </p:sp>
      <p:sp>
        <p:nvSpPr>
          <p:cNvPr id="10" name="Text Placeholder 6">
            <a:extLst>
              <a:ext uri="{FF2B5EF4-FFF2-40B4-BE49-F238E27FC236}">
                <a16:creationId xmlns:a16="http://schemas.microsoft.com/office/drawing/2014/main" id="{63C103E0-EAB1-48C1-A9BC-0B6E31BDF8E1}"/>
              </a:ext>
            </a:extLst>
          </p:cNvPr>
          <p:cNvSpPr>
            <a:spLocks noGrp="1"/>
          </p:cNvSpPr>
          <p:nvPr>
            <p:ph type="body" sz="quarter" idx="15"/>
          </p:nvPr>
        </p:nvSpPr>
        <p:spPr>
          <a:xfrm>
            <a:off x="335496" y="1293816"/>
            <a:ext cx="7173852" cy="419659"/>
          </a:xfrm>
        </p:spPr>
        <p:txBody>
          <a:bodyPr/>
          <a:lstStyle/>
          <a:p>
            <a:r>
              <a:rPr lang="en-AU"/>
              <a:t>Let’s share our thinking</a:t>
            </a:r>
          </a:p>
        </p:txBody>
      </p:sp>
    </p:spTree>
    <p:extLst>
      <p:ext uri="{BB962C8B-B14F-4D97-AF65-F5344CB8AC3E}">
        <p14:creationId xmlns:p14="http://schemas.microsoft.com/office/powerpoint/2010/main" val="334409025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Colouring in fractions part 2</a:t>
            </a:r>
          </a:p>
        </p:txBody>
      </p:sp>
      <p:sp>
        <p:nvSpPr>
          <p:cNvPr id="3" name="Title 2"/>
          <p:cNvSpPr>
            <a:spLocks noGrp="1"/>
          </p:cNvSpPr>
          <p:nvPr>
            <p:ph type="title"/>
          </p:nvPr>
        </p:nvSpPr>
        <p:spPr/>
        <p:txBody>
          <a:bodyPr/>
          <a:lstStyle/>
          <a:p>
            <a:r>
              <a:rPr lang="en-AU"/>
              <a:t>Activity 5</a:t>
            </a:r>
          </a:p>
        </p:txBody>
      </p:sp>
    </p:spTree>
    <p:extLst>
      <p:ext uri="{BB962C8B-B14F-4D97-AF65-F5344CB8AC3E}">
        <p14:creationId xmlns:p14="http://schemas.microsoft.com/office/powerpoint/2010/main" val="9236341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a:latin typeface="Arial"/>
                <a:cs typeface="Arial"/>
              </a:rPr>
              <a:t>Watch the video to explore ideas further…</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28</a:t>
            </a:fld>
            <a:endParaRPr lang="en-US"/>
          </a:p>
        </p:txBody>
      </p:sp>
      <p:sp>
        <p:nvSpPr>
          <p:cNvPr id="8" name="Rectangle 1"/>
          <p:cNvSpPr/>
          <p:nvPr/>
        </p:nvSpPr>
        <p:spPr>
          <a:xfrm>
            <a:off x="375762" y="6119944"/>
            <a:ext cx="5641942" cy="553998"/>
          </a:xfrm>
          <a:prstGeom prst="rect">
            <a:avLst/>
          </a:prstGeom>
        </p:spPr>
        <p:txBody>
          <a:bodyPr wrap="square" anchor="t">
            <a:spAutoFit/>
          </a:bodyPr>
          <a:lstStyle/>
          <a:p>
            <a:r>
              <a:rPr lang="en-AU" b="1">
                <a:solidFill>
                  <a:srgbClr val="000000"/>
                </a:solidFill>
                <a:latin typeface="Arial"/>
                <a:cs typeface="Arial"/>
              </a:rPr>
              <a:t> </a:t>
            </a:r>
            <a:r>
              <a:rPr lang="en-AU" sz="1200">
                <a:solidFill>
                  <a:srgbClr val="000000"/>
                </a:solidFill>
                <a:latin typeface="Arial"/>
                <a:cs typeface="Arial"/>
              </a:rPr>
              <a:t>(From: D. Clarke and A. Roche, Engaging Maths:</a:t>
            </a:r>
          </a:p>
          <a:p>
            <a:r>
              <a:rPr lang="en-AU" sz="1200">
                <a:solidFill>
                  <a:srgbClr val="000000"/>
                </a:solidFill>
                <a:latin typeface="Arial" panose="020B0604020202020204" pitchFamily="34" charset="0"/>
              </a:rPr>
              <a:t> 25 Favourite Maths Lessons, 2014) </a:t>
            </a:r>
            <a:endParaRPr lang="en-AU" sz="1200"/>
          </a:p>
        </p:txBody>
      </p:sp>
      <p:pic>
        <p:nvPicPr>
          <p:cNvPr id="9" name="Picture 9">
            <a:hlinkClick r:id="" action="ppaction://media"/>
            <a:extLst>
              <a:ext uri="{FF2B5EF4-FFF2-40B4-BE49-F238E27FC236}">
                <a16:creationId xmlns:a16="http://schemas.microsoft.com/office/drawing/2014/main" id="{D71AFD19-4F0F-47DB-B8F4-E432C6B85C67}"/>
              </a:ext>
            </a:extLst>
          </p:cNvPr>
          <p:cNvPicPr>
            <a:picLocks noRot="1" noChangeAspect="1"/>
          </p:cNvPicPr>
          <p:nvPr>
            <a:videoFile r:link="rId1"/>
          </p:nvPr>
        </p:nvPicPr>
        <p:blipFill>
          <a:blip r:embed="rId4"/>
          <a:stretch>
            <a:fillRect/>
          </a:stretch>
        </p:blipFill>
        <p:spPr>
          <a:xfrm>
            <a:off x="258097" y="1811287"/>
            <a:ext cx="8664676" cy="4267814"/>
          </a:xfrm>
          <a:prstGeom prst="rect">
            <a:avLst/>
          </a:prstGeom>
        </p:spPr>
      </p:pic>
    </p:spTree>
    <p:extLst>
      <p:ext uri="{BB962C8B-B14F-4D97-AF65-F5344CB8AC3E}">
        <p14:creationId xmlns:p14="http://schemas.microsoft.com/office/powerpoint/2010/main" val="140178176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Placeholder 12"/>
              <p:cNvSpPr>
                <a:spLocks noGrp="1"/>
              </p:cNvSpPr>
              <p:nvPr>
                <p:ph type="body" sz="quarter" idx="17"/>
              </p:nvPr>
            </p:nvSpPr>
            <p:spPr/>
            <p:txBody>
              <a:bodyPr>
                <a:normAutofit/>
              </a:bodyPr>
              <a:lstStyle/>
              <a:p>
                <a:pPr marL="0" indent="0">
                  <a:buNone/>
                </a:pPr>
                <a:r>
                  <a:rPr lang="en-AU" sz="3200"/>
                  <a:t>Michelle recorded </a:t>
                </a:r>
                <a14:m>
                  <m:oMath xmlns:m="http://schemas.openxmlformats.org/officeDocument/2006/math">
                    <m:f>
                      <m:fPr>
                        <m:ctrlPr>
                          <a:rPr lang="en-AU" sz="3200" i="1">
                            <a:latin typeface="Cambria Math" panose="02040503050406030204" pitchFamily="18" charset="0"/>
                          </a:rPr>
                        </m:ctrlPr>
                      </m:fPr>
                      <m:num>
                        <m:r>
                          <a:rPr lang="en-AU" sz="3200" i="1">
                            <a:latin typeface="Cambria Math" panose="02040503050406030204" pitchFamily="18" charset="0"/>
                          </a:rPr>
                          <m:t>2</m:t>
                        </m:r>
                      </m:num>
                      <m:den>
                        <m:r>
                          <a:rPr lang="en-AU" sz="3200" i="1">
                            <a:latin typeface="Cambria Math" panose="02040503050406030204" pitchFamily="18" charset="0"/>
                          </a:rPr>
                          <m:t>2</m:t>
                        </m:r>
                      </m:den>
                    </m:f>
                  </m:oMath>
                </a14:m>
                <a:r>
                  <a:rPr lang="en-AU" sz="3200"/>
                  <a:t> as 2 quarters + 2 eighths + 3 twelfths. </a:t>
                </a:r>
              </a:p>
              <a:p>
                <a:pPr marL="0" indent="0">
                  <a:buNone/>
                </a:pPr>
                <a:endParaRPr lang="en-AU"/>
              </a:p>
              <a:p>
                <a:pPr marL="0" indent="0">
                  <a:buNone/>
                </a:pPr>
                <a:endParaRPr lang="en-AU"/>
              </a:p>
              <a:p>
                <a:pPr marL="0" indent="0">
                  <a:buNone/>
                </a:pPr>
                <a:endParaRPr lang="en-AU"/>
              </a:p>
              <a:p>
                <a:endParaRPr lang="en-AU"/>
              </a:p>
            </p:txBody>
          </p:sp>
        </mc:Choice>
        <mc:Fallback xmlns="">
          <p:sp>
            <p:nvSpPr>
              <p:cNvPr id="13" name="Text Placeholder 12"/>
              <p:cNvSpPr>
                <a:spLocks noGrp="1" noRot="1" noChangeAspect="1" noMove="1" noResize="1" noEditPoints="1" noAdjustHandles="1" noChangeArrowheads="1" noChangeShapeType="1" noTextEdit="1"/>
              </p:cNvSpPr>
              <p:nvPr>
                <p:ph type="body" sz="quarter" idx="17"/>
              </p:nvPr>
            </p:nvSpPr>
            <p:spPr>
              <a:blipFill>
                <a:blip r:embed="rId2"/>
                <a:stretch>
                  <a:fillRect l="-3846"/>
                </a:stretch>
              </a:blipFill>
            </p:spPr>
            <p:txBody>
              <a:bodyPr/>
              <a:lstStyle/>
              <a:p>
                <a:r>
                  <a:rPr lang="en-US">
                    <a:noFill/>
                  </a:rPr>
                  <a:t> </a:t>
                </a:r>
              </a:p>
            </p:txBody>
          </p:sp>
        </mc:Fallback>
      </mc:AlternateContent>
      <p:sp>
        <p:nvSpPr>
          <p:cNvPr id="4" name="Title 3"/>
          <p:cNvSpPr>
            <a:spLocks noGrp="1"/>
          </p:cNvSpPr>
          <p:nvPr>
            <p:ph type="title"/>
          </p:nvPr>
        </p:nvSpPr>
        <p:spPr/>
        <p:txBody>
          <a:bodyPr/>
          <a:lstStyle/>
          <a:p>
            <a:r>
              <a:rPr lang="en-AU"/>
              <a:t>View and discuss</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29</a:t>
            </a:fld>
            <a:endParaRPr lang="en-US"/>
          </a:p>
        </p:txBody>
      </p:sp>
      <p:pic>
        <p:nvPicPr>
          <p:cNvPr id="8" name="Picture 7" descr="C:\Users\aalikhan\AppData\Local\Microsoft\Windows\INetCache\Content.MSO\C38B0C15.tmp"/>
          <p:cNvPicPr/>
          <p:nvPr/>
        </p:nvPicPr>
        <p:blipFill>
          <a:blip r:embed="rId3">
            <a:extLst>
              <a:ext uri="{28A0092B-C50C-407E-A947-70E740481C1C}">
                <a14:useLocalDpi xmlns:a14="http://schemas.microsoft.com/office/drawing/2010/main" val="0"/>
              </a:ext>
            </a:extLst>
          </a:blip>
          <a:srcRect/>
          <a:stretch>
            <a:fillRect/>
          </a:stretch>
        </p:blipFill>
        <p:spPr bwMode="auto">
          <a:xfrm>
            <a:off x="4874262" y="1902979"/>
            <a:ext cx="3281877" cy="4195954"/>
          </a:xfrm>
          <a:prstGeom prst="rect">
            <a:avLst/>
          </a:prstGeom>
          <a:noFill/>
          <a:ln>
            <a:noFill/>
          </a:ln>
        </p:spPr>
      </p:pic>
      <p:pic>
        <p:nvPicPr>
          <p:cNvPr id="15" name="Picture 14" descr="This activity involves discussion." title="Discu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16" name="Right Arrow 15"/>
          <p:cNvSpPr/>
          <p:nvPr/>
        </p:nvSpPr>
        <p:spPr>
          <a:xfrm rot="10800000">
            <a:off x="6306533" y="4308051"/>
            <a:ext cx="829559" cy="38649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pic>
        <p:nvPicPr>
          <p:cNvPr id="17" name="Picture 16"/>
          <p:cNvPicPr>
            <a:picLocks noChangeAspect="1"/>
          </p:cNvPicPr>
          <p:nvPr/>
        </p:nvPicPr>
        <p:blipFill>
          <a:blip r:embed="rId5"/>
          <a:stretch>
            <a:fillRect/>
          </a:stretch>
        </p:blipFill>
        <p:spPr>
          <a:xfrm>
            <a:off x="102419" y="4694551"/>
            <a:ext cx="4695825" cy="790575"/>
          </a:xfrm>
          <a:prstGeom prst="rect">
            <a:avLst/>
          </a:prstGeom>
        </p:spPr>
      </p:pic>
    </p:spTree>
    <p:extLst>
      <p:ext uri="{BB962C8B-B14F-4D97-AF65-F5344CB8AC3E}">
        <p14:creationId xmlns:p14="http://schemas.microsoft.com/office/powerpoint/2010/main" val="8976938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a:lstStyle/>
          <a:p>
            <a:r>
              <a:rPr lang="en-AU"/>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3</a:t>
            </a:fld>
            <a:endParaRPr lang="en-US"/>
          </a:p>
        </p:txBody>
      </p:sp>
      <p:pic>
        <p:nvPicPr>
          <p:cNvPr id="12" name="Picture 12">
            <a:hlinkClick r:id="" action="ppaction://media"/>
            <a:extLst>
              <a:ext uri="{FF2B5EF4-FFF2-40B4-BE49-F238E27FC236}">
                <a16:creationId xmlns:a16="http://schemas.microsoft.com/office/drawing/2014/main" id="{187FA02E-9308-4C9D-B3E6-BA3CBCE5B33E}"/>
              </a:ext>
            </a:extLst>
          </p:cNvPr>
          <p:cNvPicPr>
            <a:picLocks noRot="1" noChangeAspect="1"/>
          </p:cNvPicPr>
          <p:nvPr>
            <a:videoFile r:link="rId1"/>
          </p:nvPr>
        </p:nvPicPr>
        <p:blipFill>
          <a:blip r:embed="rId4"/>
          <a:stretch>
            <a:fillRect/>
          </a:stretch>
        </p:blipFill>
        <p:spPr>
          <a:xfrm>
            <a:off x="294968" y="1848158"/>
            <a:ext cx="8627806" cy="4255523"/>
          </a:xfrm>
          <a:prstGeom prst="rect">
            <a:avLst/>
          </a:prstGeom>
        </p:spPr>
      </p:pic>
    </p:spTree>
    <p:extLst>
      <p:ext uri="{BB962C8B-B14F-4D97-AF65-F5344CB8AC3E}">
        <p14:creationId xmlns:p14="http://schemas.microsoft.com/office/powerpoint/2010/main" val="418662504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srcRect l="58635" r="7382" b="8919"/>
          <a:stretch/>
        </p:blipFill>
        <p:spPr>
          <a:xfrm rot="16200000">
            <a:off x="5123696" y="1730129"/>
            <a:ext cx="2762055" cy="4642539"/>
          </a:xfrm>
          <a:prstGeom prst="rect">
            <a:avLst/>
          </a:prstGeom>
        </p:spPr>
      </p:pic>
      <p:sp>
        <p:nvSpPr>
          <p:cNvPr id="13" name="Text Placeholder 12"/>
          <p:cNvSpPr>
            <a:spLocks noGrp="1"/>
          </p:cNvSpPr>
          <p:nvPr>
            <p:ph type="body" sz="quarter" idx="17"/>
          </p:nvPr>
        </p:nvSpPr>
        <p:spPr/>
        <p:txBody>
          <a:bodyPr>
            <a:normAutofit/>
          </a:bodyPr>
          <a:lstStyle/>
          <a:p>
            <a:pPr marL="0" indent="0">
              <a:buNone/>
            </a:pPr>
            <a:endParaRPr lang="en-AU"/>
          </a:p>
          <a:p>
            <a:pPr marL="0" indent="0">
              <a:buNone/>
            </a:pPr>
            <a:endParaRPr lang="en-AU"/>
          </a:p>
          <a:p>
            <a:pPr marL="0" indent="0">
              <a:buNone/>
            </a:pPr>
            <a:endParaRPr lang="en-AU"/>
          </a:p>
          <a:p>
            <a:endParaRPr lang="en-AU"/>
          </a:p>
        </p:txBody>
      </p:sp>
      <p:sp>
        <p:nvSpPr>
          <p:cNvPr id="4" name="Title 3"/>
          <p:cNvSpPr>
            <a:spLocks noGrp="1"/>
          </p:cNvSpPr>
          <p:nvPr>
            <p:ph type="title"/>
          </p:nvPr>
        </p:nvSpPr>
        <p:spPr/>
        <p:txBody>
          <a:bodyPr/>
          <a:lstStyle/>
          <a:p>
            <a:r>
              <a:rPr lang="en-AU"/>
              <a:t>View and discuss</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30</a:t>
            </a:fld>
            <a:endParaRPr lang="en-US"/>
          </a:p>
        </p:txBody>
      </p:sp>
      <p:pic>
        <p:nvPicPr>
          <p:cNvPr id="15" name="Picture 14"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16" name="Right Arrow 15"/>
          <p:cNvSpPr/>
          <p:nvPr/>
        </p:nvSpPr>
        <p:spPr>
          <a:xfrm rot="7312114">
            <a:off x="8142150" y="2613663"/>
            <a:ext cx="860445" cy="47218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pic>
        <p:nvPicPr>
          <p:cNvPr id="10" name="Picture 9"/>
          <p:cNvPicPr/>
          <p:nvPr/>
        </p:nvPicPr>
        <p:blipFill>
          <a:blip r:embed="rId4" cstate="hqprint">
            <a:extLst>
              <a:ext uri="{28A0092B-C50C-407E-A947-70E740481C1C}">
                <a14:useLocalDpi xmlns:a14="http://schemas.microsoft.com/office/drawing/2010/main" val="0"/>
              </a:ext>
            </a:extLst>
          </a:blip>
          <a:stretch>
            <a:fillRect/>
          </a:stretch>
        </p:blipFill>
        <p:spPr>
          <a:xfrm rot="16200000">
            <a:off x="-84481" y="2327506"/>
            <a:ext cx="4413452" cy="3447787"/>
          </a:xfrm>
          <a:prstGeom prst="rect">
            <a:avLst/>
          </a:prstGeom>
        </p:spPr>
      </p:pic>
    </p:spTree>
    <p:extLst>
      <p:ext uri="{BB962C8B-B14F-4D97-AF65-F5344CB8AC3E}">
        <p14:creationId xmlns:p14="http://schemas.microsoft.com/office/powerpoint/2010/main" val="277563469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srcRect l="58635" r="7382" b="8919"/>
          <a:stretch/>
        </p:blipFill>
        <p:spPr>
          <a:xfrm rot="16200000">
            <a:off x="5123696" y="1730129"/>
            <a:ext cx="2762055" cy="4642539"/>
          </a:xfrm>
          <a:prstGeom prst="rect">
            <a:avLst/>
          </a:prstGeom>
        </p:spPr>
      </p:pic>
      <mc:AlternateContent xmlns:mc="http://schemas.openxmlformats.org/markup-compatibility/2006" xmlns:a14="http://schemas.microsoft.com/office/drawing/2010/main">
        <mc:Choice Requires="a14">
          <p:sp>
            <p:nvSpPr>
              <p:cNvPr id="13" name="Text Placeholder 12"/>
              <p:cNvSpPr>
                <a:spLocks noGrp="1"/>
              </p:cNvSpPr>
              <p:nvPr>
                <p:ph type="body" sz="quarter" idx="17"/>
              </p:nvPr>
            </p:nvSpPr>
            <p:spPr/>
            <p:txBody>
              <a:bodyPr>
                <a:normAutofit/>
              </a:bodyPr>
              <a:lstStyle/>
              <a:p>
                <a:pPr marL="0" indent="0">
                  <a:buNone/>
                </a:pPr>
                <a:r>
                  <a:rPr lang="en-AU" sz="2800"/>
                  <a:t>She wondered...</a:t>
                </a:r>
              </a:p>
              <a:p>
                <a:pPr marL="0" indent="0">
                  <a:buNone/>
                </a:pPr>
                <a:r>
                  <a:rPr lang="en-AU" sz="2800"/>
                  <a:t>how many other ways can we rename </a:t>
                </a:r>
                <a14:m>
                  <m:oMath xmlns:m="http://schemas.openxmlformats.org/officeDocument/2006/math">
                    <m:f>
                      <m:fPr>
                        <m:ctrlPr>
                          <a:rPr lang="en-AU" sz="2800" i="1">
                            <a:latin typeface="Cambria Math" panose="02040503050406030204" pitchFamily="18" charset="0"/>
                          </a:rPr>
                        </m:ctrlPr>
                      </m:fPr>
                      <m:num>
                        <m:r>
                          <a:rPr lang="en-AU" sz="2800" i="1">
                            <a:latin typeface="Cambria Math" panose="02040503050406030204" pitchFamily="18" charset="0"/>
                          </a:rPr>
                          <m:t>2</m:t>
                        </m:r>
                      </m:num>
                      <m:den>
                        <m:r>
                          <a:rPr lang="en-AU" sz="2800" i="1">
                            <a:latin typeface="Cambria Math" panose="02040503050406030204" pitchFamily="18" charset="0"/>
                          </a:rPr>
                          <m:t>2</m:t>
                        </m:r>
                      </m:den>
                    </m:f>
                  </m:oMath>
                </a14:m>
                <a:r>
                  <a:rPr lang="en-AU" sz="2800"/>
                  <a:t>?</a:t>
                </a:r>
              </a:p>
              <a:p>
                <a:pPr marL="0" indent="0">
                  <a:buNone/>
                </a:pPr>
                <a:endParaRPr lang="en-AU"/>
              </a:p>
              <a:p>
                <a:pPr marL="0" indent="0">
                  <a:buNone/>
                </a:pPr>
                <a:endParaRPr lang="en-AU"/>
              </a:p>
              <a:p>
                <a:pPr marL="0" indent="0">
                  <a:buNone/>
                </a:pPr>
                <a:endParaRPr lang="en-AU"/>
              </a:p>
              <a:p>
                <a:endParaRPr lang="en-AU"/>
              </a:p>
            </p:txBody>
          </p:sp>
        </mc:Choice>
        <mc:Fallback xmlns="">
          <p:sp>
            <p:nvSpPr>
              <p:cNvPr id="13" name="Text Placeholder 12"/>
              <p:cNvSpPr>
                <a:spLocks noGrp="1" noRot="1" noChangeAspect="1" noMove="1" noResize="1" noEditPoints="1" noAdjustHandles="1" noChangeArrowheads="1" noChangeShapeType="1" noTextEdit="1"/>
              </p:cNvSpPr>
              <p:nvPr>
                <p:ph type="body" sz="quarter" idx="17"/>
              </p:nvPr>
            </p:nvSpPr>
            <p:spPr>
              <a:blipFill>
                <a:blip r:embed="rId3"/>
                <a:stretch>
                  <a:fillRect l="-3116"/>
                </a:stretch>
              </a:blipFill>
            </p:spPr>
            <p:txBody>
              <a:bodyPr/>
              <a:lstStyle/>
              <a:p>
                <a:r>
                  <a:rPr lang="en-US">
                    <a:noFill/>
                  </a:rPr>
                  <a:t> </a:t>
                </a:r>
              </a:p>
            </p:txBody>
          </p:sp>
        </mc:Fallback>
      </mc:AlternateContent>
      <p:sp>
        <p:nvSpPr>
          <p:cNvPr id="4" name="Title 3"/>
          <p:cNvSpPr>
            <a:spLocks noGrp="1"/>
          </p:cNvSpPr>
          <p:nvPr>
            <p:ph type="title"/>
          </p:nvPr>
        </p:nvSpPr>
        <p:spPr/>
        <p:txBody>
          <a:bodyPr/>
          <a:lstStyle/>
          <a:p>
            <a:r>
              <a:rPr lang="en-AU"/>
              <a:t>View and discuss</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31</a:t>
            </a:fld>
            <a:endParaRPr lang="en-US"/>
          </a:p>
        </p:txBody>
      </p:sp>
      <p:pic>
        <p:nvPicPr>
          <p:cNvPr id="15" name="Picture 14" descr="This activity involves discussion." title="Discu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16" name="Right Arrow 15"/>
          <p:cNvSpPr/>
          <p:nvPr/>
        </p:nvSpPr>
        <p:spPr>
          <a:xfrm rot="7312114">
            <a:off x="8142150" y="2613663"/>
            <a:ext cx="860445" cy="47218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44644313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r>
              <a:rPr lang="en-AU"/>
              <a:t>your fraction wall (game board) completed in your mathematics workbook</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32</a:t>
            </a:fld>
            <a:endParaRPr lang="en-US"/>
          </a:p>
        </p:txBody>
      </p:sp>
    </p:spTree>
    <p:extLst>
      <p:ext uri="{BB962C8B-B14F-4D97-AF65-F5344CB8AC3E}">
        <p14:creationId xmlns:p14="http://schemas.microsoft.com/office/powerpoint/2010/main" val="252830978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latin typeface="Arial"/>
                <a:cs typeface="Arial"/>
              </a:rPr>
              <a:t>Now, explore your own game board to investigate equivalent fractions. What equivalent fractions can you investigate using your gameboard?</a:t>
            </a:r>
          </a:p>
          <a:p>
            <a:pPr marL="132715" indent="-132715"/>
            <a:r>
              <a:rPr lang="en-AU">
                <a:latin typeface="Arial"/>
                <a:cs typeface="Arial"/>
              </a:rPr>
              <a:t>You may like to play Colouring in fractions again and investigate equivalent fractions again on this gameboard.</a:t>
            </a: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33</a:t>
            </a:fld>
            <a:endParaRPr lang="en-US"/>
          </a:p>
        </p:txBody>
      </p:sp>
    </p:spTree>
    <p:extLst>
      <p:ext uri="{BB962C8B-B14F-4D97-AF65-F5344CB8AC3E}">
        <p14:creationId xmlns:p14="http://schemas.microsoft.com/office/powerpoint/2010/main" val="39337658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Discuss</a:t>
            </a:r>
          </a:p>
        </p:txBody>
      </p:sp>
      <p:pic>
        <p:nvPicPr>
          <p:cNvPr id="4" name="Picture 3" descr="This activity involves discussion." title="Discu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p:txBody>
          <a:bodyPr vert="horz" lIns="91440" tIns="45720" rIns="91440" bIns="45720" rtlCol="0" anchor="t">
            <a:normAutofit/>
          </a:bodyPr>
          <a:lstStyle/>
          <a:p>
            <a:pPr marL="132715" indent="-132715"/>
            <a:r>
              <a:rPr lang="en-AU">
                <a:latin typeface="Arial"/>
                <a:cs typeface="Arial"/>
              </a:rPr>
              <a:t> What is something interesting that you discovered when exploring equivalent fractions today?</a:t>
            </a:r>
            <a:endParaRPr lang="en-AU"/>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34</a:t>
            </a:fld>
            <a:endParaRPr lang="en-US"/>
          </a:p>
        </p:txBody>
      </p:sp>
    </p:spTree>
    <p:extLst>
      <p:ext uri="{BB962C8B-B14F-4D97-AF65-F5344CB8AC3E}">
        <p14:creationId xmlns:p14="http://schemas.microsoft.com/office/powerpoint/2010/main" val="249276733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t>Share your work with our class on our digital platform. </a:t>
            </a:r>
          </a:p>
          <a:p>
            <a:pPr marL="132715" indent="-132715"/>
            <a:r>
              <a:rPr lang="en-AU"/>
              <a:t>You may like to:</a:t>
            </a:r>
          </a:p>
          <a:p>
            <a:pPr marL="132715" indent="-132715">
              <a:buFont typeface="Courier New" panose="02070309020205020404" pitchFamily="49" charset="0"/>
              <a:buChar char="o"/>
            </a:pPr>
            <a:r>
              <a:rPr lang="en-AU"/>
              <a:t> write comments</a:t>
            </a:r>
          </a:p>
          <a:p>
            <a:pPr marL="132715" indent="-132715">
              <a:buFont typeface="Courier New" panose="02070309020205020404" pitchFamily="49" charset="0"/>
              <a:buChar char="o"/>
            </a:pPr>
            <a:r>
              <a:rPr lang="en-AU">
                <a:latin typeface="Arial"/>
                <a:cs typeface="Arial"/>
              </a:rPr>
              <a:t> share pictures of your work</a:t>
            </a:r>
          </a:p>
          <a:p>
            <a:pPr marL="132715" indent="-132715">
              <a:buFont typeface="Courier New" panose="02070309020205020404" pitchFamily="49" charset="0"/>
              <a:buChar char="o"/>
            </a:pPr>
            <a:r>
              <a:rPr lang="en-AU"/>
              <a:t> comment on the work of others</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35</a:t>
            </a:fld>
            <a:endParaRPr lang="en-US"/>
          </a:p>
        </p:txBody>
      </p:sp>
      <p:sp>
        <p:nvSpPr>
          <p:cNvPr id="2" name="Text Placeholder 6">
            <a:extLst>
              <a:ext uri="{FF2B5EF4-FFF2-40B4-BE49-F238E27FC236}">
                <a16:creationId xmlns:a16="http://schemas.microsoft.com/office/drawing/2014/main" id="{84193102-FBB2-494A-9CBC-DA582004EFC5}"/>
              </a:ext>
            </a:extLst>
          </p:cNvPr>
          <p:cNvSpPr>
            <a:spLocks noGrp="1"/>
          </p:cNvSpPr>
          <p:nvPr>
            <p:ph type="body" sz="quarter" idx="15"/>
          </p:nvPr>
        </p:nvSpPr>
        <p:spPr>
          <a:xfrm>
            <a:off x="292479" y="1293816"/>
            <a:ext cx="7173852" cy="419659"/>
          </a:xfrm>
        </p:spPr>
        <p:txBody>
          <a:bodyPr/>
          <a:lstStyle/>
          <a:p>
            <a:r>
              <a:rPr lang="en-AU"/>
              <a:t>Let’s share our thinking</a:t>
            </a:r>
          </a:p>
        </p:txBody>
      </p:sp>
    </p:spTree>
    <p:extLst>
      <p:ext uri="{BB962C8B-B14F-4D97-AF65-F5344CB8AC3E}">
        <p14:creationId xmlns:p14="http://schemas.microsoft.com/office/powerpoint/2010/main" val="85332557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Basketball toss</a:t>
            </a:r>
          </a:p>
        </p:txBody>
      </p:sp>
      <p:sp>
        <p:nvSpPr>
          <p:cNvPr id="3" name="Title 2"/>
          <p:cNvSpPr>
            <a:spLocks noGrp="1"/>
          </p:cNvSpPr>
          <p:nvPr>
            <p:ph type="title"/>
          </p:nvPr>
        </p:nvSpPr>
        <p:spPr/>
        <p:txBody>
          <a:bodyPr/>
          <a:lstStyle/>
          <a:p>
            <a:r>
              <a:rPr lang="en-AU"/>
              <a:t>Activity 6</a:t>
            </a:r>
          </a:p>
        </p:txBody>
      </p:sp>
    </p:spTree>
    <p:extLst>
      <p:ext uri="{BB962C8B-B14F-4D97-AF65-F5344CB8AC3E}">
        <p14:creationId xmlns:p14="http://schemas.microsoft.com/office/powerpoint/2010/main" val="272967272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a:lstStyle/>
          <a:p>
            <a:r>
              <a:rPr lang="en-AU"/>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37</a:t>
            </a:fld>
            <a:endParaRPr lang="en-US"/>
          </a:p>
        </p:txBody>
      </p:sp>
      <p:pic>
        <p:nvPicPr>
          <p:cNvPr id="12" name="Picture 12">
            <a:hlinkClick r:id="" action="ppaction://media"/>
            <a:extLst>
              <a:ext uri="{FF2B5EF4-FFF2-40B4-BE49-F238E27FC236}">
                <a16:creationId xmlns:a16="http://schemas.microsoft.com/office/drawing/2014/main" id="{99AB0A90-E324-43F1-84DA-7AAA6240DA8D}"/>
              </a:ext>
            </a:extLst>
          </p:cNvPr>
          <p:cNvPicPr>
            <a:picLocks noRot="1" noChangeAspect="1"/>
          </p:cNvPicPr>
          <p:nvPr>
            <a:videoFile r:link="rId1"/>
          </p:nvPr>
        </p:nvPicPr>
        <p:blipFill>
          <a:blip r:embed="rId4"/>
          <a:stretch>
            <a:fillRect/>
          </a:stretch>
        </p:blipFill>
        <p:spPr>
          <a:xfrm>
            <a:off x="319549" y="1848158"/>
            <a:ext cx="8615515" cy="4280104"/>
          </a:xfrm>
          <a:prstGeom prst="rect">
            <a:avLst/>
          </a:prstGeom>
        </p:spPr>
      </p:pic>
    </p:spTree>
    <p:extLst>
      <p:ext uri="{BB962C8B-B14F-4D97-AF65-F5344CB8AC3E}">
        <p14:creationId xmlns:p14="http://schemas.microsoft.com/office/powerpoint/2010/main" val="120590399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marL="266065" lvl="1" indent="-132715">
              <a:buFont typeface="Arial"/>
              <a:buChar char="•"/>
            </a:pPr>
            <a:r>
              <a:rPr lang="en-AU">
                <a:latin typeface="Arial"/>
                <a:cs typeface="Arial"/>
              </a:rPr>
              <a:t>a bucket, basket or container</a:t>
            </a:r>
          </a:p>
          <a:p>
            <a:pPr marL="266065" lvl="1" indent="-132715">
              <a:buFont typeface="Arial"/>
              <a:buChar char="•"/>
            </a:pPr>
            <a:r>
              <a:rPr lang="en-AU">
                <a:latin typeface="Arial"/>
                <a:cs typeface="Arial"/>
              </a:rPr>
              <a:t>pairs of socks</a:t>
            </a:r>
          </a:p>
          <a:p>
            <a:pPr marL="266065" lvl="1" indent="-132715">
              <a:buFont typeface="Arial"/>
              <a:buChar char="•"/>
            </a:pPr>
            <a:r>
              <a:rPr lang="en-AU">
                <a:latin typeface="Arial"/>
                <a:cs typeface="Arial"/>
              </a:rPr>
              <a:t>a pencil</a:t>
            </a:r>
          </a:p>
          <a:p>
            <a:pPr marL="266065" lvl="1" indent="-132715">
              <a:buFont typeface="Arial"/>
              <a:buChar char="•"/>
            </a:pPr>
            <a:r>
              <a:rPr lang="en-AU">
                <a:latin typeface="Arial"/>
                <a:cs typeface="Arial"/>
              </a:rPr>
              <a:t>your student mathematics workbook</a:t>
            </a:r>
          </a:p>
          <a:p>
            <a:pPr marL="266065" lvl="1" indent="-132715">
              <a:buFont typeface="Arial"/>
              <a:buChar char="•"/>
            </a:pPr>
            <a:r>
              <a:rPr lang="en-AU">
                <a:latin typeface="Arial"/>
                <a:cs typeface="Arial"/>
              </a:rPr>
              <a:t>a clear space</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38</a:t>
            </a:fld>
            <a:endParaRPr lang="en-US"/>
          </a:p>
        </p:txBody>
      </p:sp>
    </p:spTree>
    <p:extLst>
      <p:ext uri="{BB962C8B-B14F-4D97-AF65-F5344CB8AC3E}">
        <p14:creationId xmlns:p14="http://schemas.microsoft.com/office/powerpoint/2010/main" val="136469422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sp>
        <p:nvSpPr>
          <p:cNvPr id="7" name="Text Placeholder 6"/>
          <p:cNvSpPr>
            <a:spLocks noGrp="1"/>
          </p:cNvSpPr>
          <p:nvPr>
            <p:ph type="body" sz="quarter" idx="15"/>
          </p:nvPr>
        </p:nvSpPr>
        <p:spPr/>
        <p:txBody>
          <a:bodyPr/>
          <a:lstStyle/>
          <a:p>
            <a:r>
              <a:rPr lang="en-AU"/>
              <a:t>Your challenge: See how many times you can successfully shoot </a:t>
            </a:r>
          </a:p>
          <a:p>
            <a:r>
              <a:rPr lang="en-AU"/>
              <a:t>your rolled up socks into the basket.</a:t>
            </a:r>
          </a:p>
          <a:p>
            <a:endParaRPr lang="en-AU"/>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4088" y="2253978"/>
            <a:ext cx="8628224" cy="4236529"/>
          </a:xfrm>
        </p:spPr>
        <p:txBody>
          <a:bodyPr>
            <a:normAutofit/>
          </a:bodyPr>
          <a:lstStyle/>
          <a:p>
            <a:r>
              <a:rPr lang="en-AU"/>
              <a:t>Mark a clear ‘starting line’ for your Basketball toss</a:t>
            </a:r>
          </a:p>
          <a:p>
            <a:r>
              <a:rPr lang="en-AU"/>
              <a:t>Take 3 big steps from your starting line and place a bucket, basket or container at the end.</a:t>
            </a:r>
          </a:p>
          <a:p>
            <a:r>
              <a:rPr lang="en-AU"/>
              <a:t>Stand at your starting line and throw your socks with your right hand.</a:t>
            </a:r>
          </a:p>
          <a:p>
            <a:r>
              <a:rPr lang="en-AU"/>
              <a:t>Go back to your starting line and have your second throw. Repeat this until you have thrown your socks 10 times with your right hand.</a:t>
            </a:r>
          </a:p>
          <a:p>
            <a:r>
              <a:rPr lang="en-AU"/>
              <a:t>Repeat the process with your left hand, with your eyes closed (using any hand you like) and trying backwards.</a:t>
            </a:r>
          </a:p>
          <a:p>
            <a:r>
              <a:rPr lang="en-AU"/>
              <a:t>Keep a record of your baskets and graph your results</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39</a:t>
            </a:fld>
            <a:endParaRPr lang="en-US"/>
          </a:p>
        </p:txBody>
      </p:sp>
    </p:spTree>
    <p:extLst>
      <p:ext uri="{BB962C8B-B14F-4D97-AF65-F5344CB8AC3E}">
        <p14:creationId xmlns:p14="http://schemas.microsoft.com/office/powerpoint/2010/main" val="26032182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r>
              <a:rPr lang="en-AU"/>
              <a:t>Playing cards from Ace to 9 (where Ace = 1) or a 4 sets of 1-9 cards you’ve made at home. </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a:t>
            </a:fld>
            <a:endParaRPr lang="en-US"/>
          </a:p>
        </p:txBody>
      </p:sp>
    </p:spTree>
    <p:extLst>
      <p:ext uri="{BB962C8B-B14F-4D97-AF65-F5344CB8AC3E}">
        <p14:creationId xmlns:p14="http://schemas.microsoft.com/office/powerpoint/2010/main" val="262967252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t>Share your work and respond to these questions on our digital platform. </a:t>
            </a:r>
          </a:p>
          <a:p>
            <a:pPr marL="419100" lvl="1" indent="-285750">
              <a:buFont typeface="Arial" panose="020B0604020202020204" pitchFamily="34" charset="0"/>
              <a:buChar char="•"/>
            </a:pPr>
            <a:r>
              <a:rPr lang="en-AU">
                <a:latin typeface="Arial"/>
                <a:cs typeface="Arial"/>
              </a:rPr>
              <a:t>What do you notice about your performance? </a:t>
            </a:r>
          </a:p>
          <a:p>
            <a:pPr marL="419100" lvl="1" indent="-285750">
              <a:buFont typeface="Arial" panose="020B0604020202020204" pitchFamily="34" charset="0"/>
              <a:buChar char="•"/>
            </a:pPr>
            <a:r>
              <a:rPr lang="en-AU">
                <a:latin typeface="Arial"/>
                <a:cs typeface="Arial"/>
              </a:rPr>
              <a:t>Do you think this would change with practice?</a:t>
            </a:r>
            <a:endParaRPr lang="en-AU"/>
          </a:p>
          <a:p>
            <a:pPr marL="132715" indent="-132715"/>
            <a:r>
              <a:rPr lang="en-AU"/>
              <a:t>You may like to:</a:t>
            </a:r>
          </a:p>
          <a:p>
            <a:pPr marL="132715" indent="-132715">
              <a:buFont typeface="Courier New" panose="02070309020205020404" pitchFamily="49" charset="0"/>
              <a:buChar char="o"/>
            </a:pPr>
            <a:r>
              <a:rPr lang="en-AU"/>
              <a:t> write comments</a:t>
            </a:r>
          </a:p>
          <a:p>
            <a:pPr marL="132715" indent="-132715">
              <a:buFont typeface="Courier New" panose="02070309020205020404" pitchFamily="49" charset="0"/>
              <a:buChar char="o"/>
            </a:pPr>
            <a:r>
              <a:rPr lang="en-AU">
                <a:latin typeface="Arial"/>
                <a:cs typeface="Arial"/>
              </a:rPr>
              <a:t> share pictures of your work</a:t>
            </a:r>
          </a:p>
          <a:p>
            <a:pPr marL="132715" indent="-132715">
              <a:buFont typeface="Courier New" panose="02070309020205020404" pitchFamily="49" charset="0"/>
              <a:buChar char="o"/>
            </a:pPr>
            <a:r>
              <a:rPr lang="en-AU"/>
              <a:t> comment on the work of others</a:t>
            </a:r>
          </a:p>
          <a:p>
            <a:pPr marL="419100" lvl="1" indent="-285750">
              <a:buFont typeface="Arial" panose="020B0604020202020204" pitchFamily="34" charset="0"/>
              <a:buChar char="•"/>
            </a:pPr>
            <a:endParaRPr lang="en-AU">
              <a:latin typeface="Arial"/>
              <a:cs typeface="Arial"/>
            </a:endParaRP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40</a:t>
            </a:fld>
            <a:endParaRPr lang="en-US"/>
          </a:p>
        </p:txBody>
      </p:sp>
      <p:sp>
        <p:nvSpPr>
          <p:cNvPr id="2" name="Text Placeholder 6">
            <a:extLst>
              <a:ext uri="{FF2B5EF4-FFF2-40B4-BE49-F238E27FC236}">
                <a16:creationId xmlns:a16="http://schemas.microsoft.com/office/drawing/2014/main" id="{395A9628-211B-4887-ADA4-A7D13408EC63}"/>
              </a:ext>
            </a:extLst>
          </p:cNvPr>
          <p:cNvSpPr>
            <a:spLocks noGrp="1"/>
          </p:cNvSpPr>
          <p:nvPr>
            <p:ph type="body" sz="quarter" idx="15"/>
          </p:nvPr>
        </p:nvSpPr>
        <p:spPr>
          <a:xfrm>
            <a:off x="347786" y="1293816"/>
            <a:ext cx="7173852" cy="419659"/>
          </a:xfrm>
        </p:spPr>
        <p:txBody>
          <a:bodyPr/>
          <a:lstStyle/>
          <a:p>
            <a:r>
              <a:rPr lang="en-AU"/>
              <a:t>Let’s share our thinking</a:t>
            </a:r>
          </a:p>
        </p:txBody>
      </p:sp>
    </p:spTree>
    <p:extLst>
      <p:ext uri="{BB962C8B-B14F-4D97-AF65-F5344CB8AC3E}">
        <p14:creationId xmlns:p14="http://schemas.microsoft.com/office/powerpoint/2010/main" val="91759466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Paul’s basketball challenge</a:t>
            </a:r>
          </a:p>
        </p:txBody>
      </p:sp>
      <p:sp>
        <p:nvSpPr>
          <p:cNvPr id="3" name="Title 2"/>
          <p:cNvSpPr>
            <a:spLocks noGrp="1"/>
          </p:cNvSpPr>
          <p:nvPr>
            <p:ph type="title"/>
          </p:nvPr>
        </p:nvSpPr>
        <p:spPr/>
        <p:txBody>
          <a:bodyPr/>
          <a:lstStyle/>
          <a:p>
            <a:r>
              <a:rPr lang="en-AU"/>
              <a:t>Activity 7</a:t>
            </a:r>
          </a:p>
        </p:txBody>
      </p:sp>
    </p:spTree>
    <p:extLst>
      <p:ext uri="{BB962C8B-B14F-4D97-AF65-F5344CB8AC3E}">
        <p14:creationId xmlns:p14="http://schemas.microsoft.com/office/powerpoint/2010/main" val="20868161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fontAlgn="base"/>
            <a:r>
              <a:rPr lang="en-AU">
                <a:effectLst>
                  <a:glow>
                    <a:srgbClr val="000000"/>
                  </a:glow>
                  <a:outerShdw sx="0" sy="0">
                    <a:srgbClr val="000000"/>
                  </a:outerShdw>
                  <a:reflection stA="0" endPos="0" fadeDir="0" sx="0" sy="0"/>
                </a:effectLst>
              </a:rPr>
              <a:t>Investigate</a:t>
            </a:r>
          </a:p>
        </p:txBody>
      </p:sp>
      <p:sp>
        <p:nvSpPr>
          <p:cNvPr id="7" name="Text Placeholder 6"/>
          <p:cNvSpPr>
            <a:spLocks noGrp="1"/>
          </p:cNvSpPr>
          <p:nvPr>
            <p:ph type="body" sz="quarter" idx="15"/>
          </p:nvPr>
        </p:nvSpPr>
        <p:spPr/>
        <p:txBody>
          <a:bodyPr/>
          <a:lstStyle/>
          <a:p>
            <a:r>
              <a:rPr lang="en-AU"/>
              <a:t>This graph shows the number of baskets Paul scored when he was</a:t>
            </a:r>
          </a:p>
          <a:p>
            <a:r>
              <a:rPr lang="en-AU"/>
              <a:t>playing basketball toss with his sister.</a:t>
            </a:r>
          </a:p>
        </p:txBody>
      </p:sp>
      <p:pic>
        <p:nvPicPr>
          <p:cNvPr id="5" name="Picture 4" title="Thin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949" y="839400"/>
            <a:ext cx="1012202" cy="1012202"/>
          </a:xfrm>
          <a:prstGeom prst="rect">
            <a:avLst/>
          </a:prstGeom>
        </p:spPr>
      </p:pic>
      <p:sp>
        <p:nvSpPr>
          <p:cNvPr id="2" name="Text Placeholder 1"/>
          <p:cNvSpPr>
            <a:spLocks noGrp="1"/>
          </p:cNvSpPr>
          <p:nvPr>
            <p:ph type="body" sz="quarter" idx="16"/>
          </p:nvPr>
        </p:nvSpPr>
        <p:spPr>
          <a:xfrm>
            <a:off x="6087291" y="2458130"/>
            <a:ext cx="2827860" cy="3585620"/>
          </a:xfrm>
        </p:spPr>
        <p:txBody>
          <a:bodyPr/>
          <a:lstStyle/>
          <a:p>
            <a:pPr marL="0" indent="0">
              <a:buNone/>
            </a:pPr>
            <a:r>
              <a:rPr lang="en-AU"/>
              <a:t>How many points did Paul score in total?</a:t>
            </a:r>
          </a:p>
          <a:p>
            <a:pPr marL="767940" lvl="4" indent="-228600">
              <a:buFont typeface="+mj-lt"/>
              <a:buAutoNum type="alphaLcParenR"/>
            </a:pPr>
            <a:r>
              <a:rPr lang="en-AU" sz="1800"/>
              <a:t>9 and a half</a:t>
            </a:r>
          </a:p>
          <a:p>
            <a:pPr marL="767940" lvl="4" indent="-228600">
              <a:buFont typeface="+mj-lt"/>
              <a:buAutoNum type="alphaLcParenR"/>
            </a:pPr>
            <a:r>
              <a:rPr lang="en-AU" sz="1800"/>
              <a:t>19</a:t>
            </a:r>
          </a:p>
          <a:p>
            <a:pPr marL="767940" lvl="4" indent="-228600">
              <a:buFont typeface="+mj-lt"/>
              <a:buAutoNum type="alphaLcParenR"/>
            </a:pPr>
            <a:r>
              <a:rPr lang="en-AU" sz="1800"/>
              <a:t>16</a:t>
            </a:r>
          </a:p>
          <a:p>
            <a:pPr marL="767940" lvl="4" indent="-228600">
              <a:buFont typeface="+mj-lt"/>
              <a:buAutoNum type="alphaLcParenR"/>
            </a:pPr>
            <a:r>
              <a:rPr lang="en-AU" sz="1800"/>
              <a:t>8</a:t>
            </a:r>
          </a:p>
          <a:p>
            <a:endParaRPr lang="en-AU"/>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42</a:t>
            </a:fld>
            <a:endParaRPr lang="en-US"/>
          </a:p>
        </p:txBody>
      </p:sp>
      <p:pic>
        <p:nvPicPr>
          <p:cNvPr id="8" name="Picture 7" descr="C:\Users\aalikhan\AppData\Local\Microsoft\Windows\INetCache\Content.MSO\9338C1C3.tmp"/>
          <p:cNvPicPr/>
          <p:nvPr/>
        </p:nvPicPr>
        <p:blipFill>
          <a:blip r:embed="rId3">
            <a:extLst>
              <a:ext uri="{28A0092B-C50C-407E-A947-70E740481C1C}">
                <a14:useLocalDpi xmlns:a14="http://schemas.microsoft.com/office/drawing/2010/main" val="0"/>
              </a:ext>
            </a:extLst>
          </a:blip>
          <a:srcRect/>
          <a:stretch>
            <a:fillRect/>
          </a:stretch>
        </p:blipFill>
        <p:spPr bwMode="auto">
          <a:xfrm>
            <a:off x="153143" y="2677491"/>
            <a:ext cx="5934148" cy="3091754"/>
          </a:xfrm>
          <a:prstGeom prst="rect">
            <a:avLst/>
          </a:prstGeom>
          <a:noFill/>
          <a:ln>
            <a:noFill/>
          </a:ln>
        </p:spPr>
      </p:pic>
    </p:spTree>
    <p:extLst>
      <p:ext uri="{BB962C8B-B14F-4D97-AF65-F5344CB8AC3E}">
        <p14:creationId xmlns:p14="http://schemas.microsoft.com/office/powerpoint/2010/main" val="146769975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Discuss</a:t>
            </a:r>
          </a:p>
        </p:txBody>
      </p:sp>
      <p:pic>
        <p:nvPicPr>
          <p:cNvPr id="4" name="Picture 3" descr="This activity involves discussion." title="Discu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p:txBody>
          <a:bodyPr/>
          <a:lstStyle/>
          <a:p>
            <a:r>
              <a:rPr lang="en-AU"/>
              <a:t>Paul decided that he wanted to improve his score and beat his sister the next time they played. He spent a lot of time practising using his left hand, playing backwards and with his eyes closed.</a:t>
            </a:r>
          </a:p>
          <a:p>
            <a:r>
              <a:rPr lang="en-AU"/>
              <a:t>When he competed against his sister the next time, his efforts had worked! He had improved his score and he beat his sister! He scored 33 baskets. Paul had the same success with his right hand and improved by 1 with his eyes closed. </a:t>
            </a:r>
          </a:p>
          <a:p>
            <a:r>
              <a:rPr lang="en-AU"/>
              <a:t>How many baskets might he have scored with his left hand and backwards? What are all the possibilities?</a:t>
            </a:r>
          </a:p>
          <a:p>
            <a:endParaRPr lang="en-AU"/>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43</a:t>
            </a:fld>
            <a:endParaRPr lang="en-US"/>
          </a:p>
        </p:txBody>
      </p:sp>
    </p:spTree>
    <p:extLst>
      <p:ext uri="{BB962C8B-B14F-4D97-AF65-F5344CB8AC3E}">
        <p14:creationId xmlns:p14="http://schemas.microsoft.com/office/powerpoint/2010/main" val="272564860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132715" indent="-132715"/>
            <a:r>
              <a:rPr lang="en-AU"/>
              <a:t>Share your work with our class on our digital platform. </a:t>
            </a:r>
          </a:p>
          <a:p>
            <a:pPr marL="132715" indent="-132715"/>
            <a:r>
              <a:rPr lang="en-AU"/>
              <a:t>You may like to:</a:t>
            </a:r>
          </a:p>
          <a:p>
            <a:pPr>
              <a:buFont typeface="Courier New" panose="02070309020205020404" pitchFamily="49" charset="0"/>
              <a:buChar char="o"/>
            </a:pPr>
            <a:r>
              <a:rPr lang="en-AU"/>
              <a:t> write comments</a:t>
            </a:r>
          </a:p>
          <a:p>
            <a:pPr>
              <a:buFont typeface="Courier New" panose="02070309020205020404" pitchFamily="49" charset="0"/>
              <a:buChar char="o"/>
            </a:pPr>
            <a:r>
              <a:rPr lang="en-AU"/>
              <a:t> comment on the work of others</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44</a:t>
            </a:fld>
            <a:endParaRPr lang="en-US"/>
          </a:p>
        </p:txBody>
      </p:sp>
      <p:sp>
        <p:nvSpPr>
          <p:cNvPr id="2" name="Text Placeholder 6">
            <a:extLst>
              <a:ext uri="{FF2B5EF4-FFF2-40B4-BE49-F238E27FC236}">
                <a16:creationId xmlns:a16="http://schemas.microsoft.com/office/drawing/2014/main" id="{47A14F46-228C-457C-A3BA-0CA4C875BCF1}"/>
              </a:ext>
            </a:extLst>
          </p:cNvPr>
          <p:cNvSpPr>
            <a:spLocks noGrp="1"/>
          </p:cNvSpPr>
          <p:nvPr>
            <p:ph type="body" sz="quarter" idx="15"/>
          </p:nvPr>
        </p:nvSpPr>
        <p:spPr>
          <a:xfrm>
            <a:off x="292479" y="1293816"/>
            <a:ext cx="7173852" cy="419659"/>
          </a:xfrm>
        </p:spPr>
        <p:txBody>
          <a:bodyPr/>
          <a:lstStyle/>
          <a:p>
            <a:r>
              <a:rPr lang="en-AU"/>
              <a:t>Let’s share our thinking</a:t>
            </a:r>
          </a:p>
        </p:txBody>
      </p:sp>
    </p:spTree>
    <p:extLst>
      <p:ext uri="{BB962C8B-B14F-4D97-AF65-F5344CB8AC3E}">
        <p14:creationId xmlns:p14="http://schemas.microsoft.com/office/powerpoint/2010/main" val="17315984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vert="horz" wrap="square" lIns="0" tIns="45720" rIns="91440" bIns="45720" rtlCol="0" anchor="t">
            <a:noAutofit/>
          </a:bodyPr>
          <a:lstStyle/>
          <a:p>
            <a:r>
              <a:rPr lang="en-AU"/>
              <a:t>Let’s get magical!</a:t>
            </a:r>
          </a:p>
        </p:txBody>
      </p:sp>
      <p:sp>
        <p:nvSpPr>
          <p:cNvPr id="3" name="Title 2"/>
          <p:cNvSpPr>
            <a:spLocks noGrp="1"/>
          </p:cNvSpPr>
          <p:nvPr>
            <p:ph type="title"/>
          </p:nvPr>
        </p:nvSpPr>
        <p:spPr/>
        <p:txBody>
          <a:bodyPr/>
          <a:lstStyle/>
          <a:p>
            <a:r>
              <a:rPr lang="en-AU"/>
              <a:t>Activity 8</a:t>
            </a:r>
          </a:p>
        </p:txBody>
      </p:sp>
    </p:spTree>
    <p:extLst>
      <p:ext uri="{BB962C8B-B14F-4D97-AF65-F5344CB8AC3E}">
        <p14:creationId xmlns:p14="http://schemas.microsoft.com/office/powerpoint/2010/main" val="248370199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a:lstStyle/>
          <a:p>
            <a:r>
              <a:rPr lang="en-AU"/>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46</a:t>
            </a:fld>
            <a:endParaRPr lang="en-US"/>
          </a:p>
        </p:txBody>
      </p:sp>
      <p:sp>
        <p:nvSpPr>
          <p:cNvPr id="2" name="Rectangle 1"/>
          <p:cNvSpPr/>
          <p:nvPr/>
        </p:nvSpPr>
        <p:spPr>
          <a:xfrm>
            <a:off x="514352" y="6119944"/>
            <a:ext cx="4572000" cy="461665"/>
          </a:xfrm>
          <a:prstGeom prst="rect">
            <a:avLst/>
          </a:prstGeom>
        </p:spPr>
        <p:txBody>
          <a:bodyPr>
            <a:spAutoFit/>
          </a:bodyPr>
          <a:lstStyle/>
          <a:p>
            <a:r>
              <a:rPr lang="en-AU" sz="1200">
                <a:latin typeface="Arial" panose="020B0604020202020204" pitchFamily="34" charset="0"/>
                <a:ea typeface="Calibri" panose="020F0502020204030204" pitchFamily="34" charset="0"/>
                <a:cs typeface="Times New Roman" panose="02020603050405020304" pitchFamily="18" charset="0"/>
              </a:rPr>
              <a:t>A version this can be found on NRICH maths </a:t>
            </a:r>
            <a:r>
              <a:rPr lang="en-AU" sz="1200" u="sng">
                <a:solidFill>
                  <a:srgbClr val="2F5496"/>
                </a:solidFill>
                <a:latin typeface="Arial" panose="020B0604020202020204" pitchFamily="34" charset="0"/>
                <a:ea typeface="Calibri" panose="020F0502020204030204" pitchFamily="34" charset="0"/>
                <a:cs typeface="Times New Roman" panose="02020603050405020304" pitchFamily="18" charset="0"/>
                <a:hlinkClick r:id="rId4"/>
              </a:rPr>
              <a:t>https://nrich.maths.org/11014/note</a:t>
            </a:r>
            <a:r>
              <a:rPr lang="en-AU" sz="1200">
                <a:latin typeface="Arial" panose="020B0604020202020204" pitchFamily="34" charset="0"/>
                <a:ea typeface="Calibri" panose="020F0502020204030204" pitchFamily="34" charset="0"/>
                <a:cs typeface="Times New Roman" panose="02020603050405020304" pitchFamily="18" charset="0"/>
              </a:rPr>
              <a:t>)</a:t>
            </a:r>
            <a:endParaRPr lang="en-AU" sz="1200"/>
          </a:p>
        </p:txBody>
      </p:sp>
      <p:pic>
        <p:nvPicPr>
          <p:cNvPr id="8" name="Picture 9">
            <a:hlinkClick r:id="" action="ppaction://media"/>
            <a:extLst>
              <a:ext uri="{FF2B5EF4-FFF2-40B4-BE49-F238E27FC236}">
                <a16:creationId xmlns:a16="http://schemas.microsoft.com/office/drawing/2014/main" id="{0FA65244-BCFF-4533-B60B-ACB0591703C5}"/>
              </a:ext>
            </a:extLst>
          </p:cNvPr>
          <p:cNvPicPr>
            <a:picLocks noRot="1" noChangeAspect="1"/>
          </p:cNvPicPr>
          <p:nvPr>
            <a:videoFile r:link="rId1"/>
          </p:nvPr>
        </p:nvPicPr>
        <p:blipFill>
          <a:blip r:embed="rId5"/>
          <a:stretch>
            <a:fillRect/>
          </a:stretch>
        </p:blipFill>
        <p:spPr>
          <a:xfrm>
            <a:off x="294968" y="1835868"/>
            <a:ext cx="8394289" cy="4095749"/>
          </a:xfrm>
          <a:prstGeom prst="rect">
            <a:avLst/>
          </a:prstGeom>
        </p:spPr>
      </p:pic>
    </p:spTree>
    <p:extLst>
      <p:ext uri="{BB962C8B-B14F-4D97-AF65-F5344CB8AC3E}">
        <p14:creationId xmlns:p14="http://schemas.microsoft.com/office/powerpoint/2010/main" val="386269055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lvl="0"/>
            <a:r>
              <a:rPr lang="en-AU"/>
              <a:t>your mathematics workbook</a:t>
            </a:r>
          </a:p>
          <a:p>
            <a:pPr lvl="0"/>
            <a:r>
              <a:rPr lang="en-AU"/>
              <a:t>pencil </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47</a:t>
            </a:fld>
            <a:endParaRPr lang="en-US"/>
          </a:p>
        </p:txBody>
      </p:sp>
    </p:spTree>
    <p:extLst>
      <p:ext uri="{BB962C8B-B14F-4D97-AF65-F5344CB8AC3E}">
        <p14:creationId xmlns:p14="http://schemas.microsoft.com/office/powerpoint/2010/main" val="370074139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a:normAutofit/>
          </a:bodyPr>
          <a:lstStyle/>
          <a:p>
            <a:r>
              <a:rPr lang="en-AU"/>
              <a:t>Choose a 3-digit number where the each digit is smaller than the previous one (but they don’t have to be in order. For example, 982 or 531.)</a:t>
            </a:r>
          </a:p>
          <a:p>
            <a:r>
              <a:rPr lang="en-AU"/>
              <a:t>Then, reverse the digits and subtract the second number from the first one. So, if I had chosen 531, I would now work out 531 – 135. The answer is 396. (If you get 99, record your answer as 099.)</a:t>
            </a:r>
          </a:p>
          <a:p>
            <a:r>
              <a:rPr lang="en-AU"/>
              <a:t>Next, reverse your new number. For example, from 396 I can make 639.</a:t>
            </a:r>
          </a:p>
          <a:p>
            <a:r>
              <a:rPr lang="en-AU"/>
              <a:t>Finally, add these last two numbers together. For example, 396 + 639.</a:t>
            </a:r>
          </a:p>
          <a:p>
            <a:r>
              <a:rPr lang="en-AU"/>
              <a:t>Here comes the magic...</a:t>
            </a:r>
          </a:p>
          <a:p>
            <a:r>
              <a:rPr lang="en-AU"/>
              <a:t>The answer is 1089!</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48</a:t>
            </a:fld>
            <a:endParaRPr lang="en-US"/>
          </a:p>
        </p:txBody>
      </p:sp>
    </p:spTree>
    <p:extLst>
      <p:ext uri="{BB962C8B-B14F-4D97-AF65-F5344CB8AC3E}">
        <p14:creationId xmlns:p14="http://schemas.microsoft.com/office/powerpoint/2010/main" val="90913694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a:normAutofit/>
          </a:bodyPr>
          <a:lstStyle/>
          <a:p>
            <a:r>
              <a:rPr lang="en-AU"/>
              <a:t>Try another starting number and test it out again...is the final answer still 1089?</a:t>
            </a:r>
          </a:p>
          <a:p>
            <a:r>
              <a:rPr lang="en-AU"/>
              <a:t>Explore what happens if you use the same process, starting with a 2-digit number or a 4-digit number...</a:t>
            </a:r>
          </a:p>
          <a:p>
            <a:pPr>
              <a:buFont typeface="Courier New" panose="02070309020205020404" pitchFamily="49" charset="0"/>
              <a:buChar char="o"/>
            </a:pPr>
            <a:r>
              <a:rPr lang="en-AU"/>
              <a:t> What do you notice about the final answer? </a:t>
            </a:r>
          </a:p>
          <a:p>
            <a:pPr>
              <a:buFont typeface="Courier New" panose="02070309020205020404" pitchFamily="49" charset="0"/>
              <a:buChar char="o"/>
            </a:pPr>
            <a:r>
              <a:rPr lang="en-AU"/>
              <a:t> Why do you think this might be happening?</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49</a:t>
            </a:fld>
            <a:endParaRPr lang="en-US"/>
          </a:p>
        </p:txBody>
      </p:sp>
    </p:spTree>
    <p:extLst>
      <p:ext uri="{BB962C8B-B14F-4D97-AF65-F5344CB8AC3E}">
        <p14:creationId xmlns:p14="http://schemas.microsoft.com/office/powerpoint/2010/main" val="21249631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a:normAutofit lnSpcReduction="10000"/>
          </a:bodyPr>
          <a:lstStyle/>
          <a:p>
            <a:r>
              <a:rPr lang="en-AU"/>
              <a:t>Players shuffle the cards and put them in a central pile. One person takes 6 cards and places them face up for everyone to see.</a:t>
            </a:r>
          </a:p>
          <a:p>
            <a:r>
              <a:rPr lang="en-AU"/>
              <a:t>The goal is to use addition and subtraction to get as close to a total of 100 as possible.</a:t>
            </a:r>
          </a:p>
          <a:p>
            <a:r>
              <a:rPr lang="en-AU"/>
              <a:t>Each card can only be used once. It can be used to form a 1- or 2-digit number.  </a:t>
            </a:r>
          </a:p>
          <a:p>
            <a:r>
              <a:rPr lang="en-AU"/>
              <a:t>Players score 0 points if they are able to reach exactly 100. Otherwise, they work out their points based on the difference between their total and 100. For example, if a team created a total of 98, they would score 2 points. </a:t>
            </a:r>
          </a:p>
          <a:p>
            <a:r>
              <a:rPr lang="en-AU"/>
              <a:t>Keep a cumulative total of their difference to 100. The winner is the team to have the lowest points score at the end.</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a:t>
            </a:fld>
            <a:endParaRPr lang="en-US"/>
          </a:p>
        </p:txBody>
      </p:sp>
    </p:spTree>
    <p:extLst>
      <p:ext uri="{BB962C8B-B14F-4D97-AF65-F5344CB8AC3E}">
        <p14:creationId xmlns:p14="http://schemas.microsoft.com/office/powerpoint/2010/main" val="197717664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t>Share your work with our class on our digital platform. </a:t>
            </a:r>
          </a:p>
          <a:p>
            <a:pPr marL="132715" indent="-132715"/>
            <a:r>
              <a:rPr lang="en-AU"/>
              <a:t>You may like to:</a:t>
            </a:r>
          </a:p>
          <a:p>
            <a:pPr marL="132715" indent="-132715">
              <a:buFont typeface="Courier New" panose="02070309020205020404" pitchFamily="49" charset="0"/>
              <a:buChar char="o"/>
            </a:pPr>
            <a:r>
              <a:rPr lang="en-AU"/>
              <a:t> write comments</a:t>
            </a:r>
          </a:p>
          <a:p>
            <a:pPr marL="132715" indent="-132715">
              <a:buFont typeface="Courier New" panose="02070309020205020404" pitchFamily="49" charset="0"/>
              <a:buChar char="o"/>
            </a:pPr>
            <a:r>
              <a:rPr lang="en-AU">
                <a:latin typeface="Arial"/>
                <a:cs typeface="Arial"/>
              </a:rPr>
              <a:t> share pictures of your work</a:t>
            </a:r>
          </a:p>
          <a:p>
            <a:pPr marL="132715" indent="-132715">
              <a:buFont typeface="Courier New" panose="02070309020205020404" pitchFamily="49" charset="0"/>
              <a:buChar char="o"/>
            </a:pPr>
            <a:r>
              <a:rPr lang="en-AU"/>
              <a:t> comment on the work of others</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50</a:t>
            </a:fld>
            <a:endParaRPr lang="en-US"/>
          </a:p>
        </p:txBody>
      </p:sp>
      <p:sp>
        <p:nvSpPr>
          <p:cNvPr id="2" name="Text Placeholder 6">
            <a:extLst>
              <a:ext uri="{FF2B5EF4-FFF2-40B4-BE49-F238E27FC236}">
                <a16:creationId xmlns:a16="http://schemas.microsoft.com/office/drawing/2014/main" id="{3C1D4541-BE83-4CD4-A91B-0206319172B1}"/>
              </a:ext>
            </a:extLst>
          </p:cNvPr>
          <p:cNvSpPr>
            <a:spLocks noGrp="1"/>
          </p:cNvSpPr>
          <p:nvPr>
            <p:ph type="body" sz="quarter" idx="15"/>
          </p:nvPr>
        </p:nvSpPr>
        <p:spPr>
          <a:xfrm>
            <a:off x="292479" y="1293816"/>
            <a:ext cx="7173852" cy="419659"/>
          </a:xfrm>
        </p:spPr>
        <p:txBody>
          <a:bodyPr/>
          <a:lstStyle/>
          <a:p>
            <a:r>
              <a:rPr lang="en-AU"/>
              <a:t>Let’s share our thinking</a:t>
            </a:r>
          </a:p>
        </p:txBody>
      </p:sp>
    </p:spTree>
    <p:extLst>
      <p:ext uri="{BB962C8B-B14F-4D97-AF65-F5344CB8AC3E}">
        <p14:creationId xmlns:p14="http://schemas.microsoft.com/office/powerpoint/2010/main" val="173315665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vert="horz" wrap="square" lIns="0" tIns="45720" rIns="91440" bIns="45720" rtlCol="0" anchor="t">
            <a:noAutofit/>
          </a:bodyPr>
          <a:lstStyle/>
          <a:p>
            <a:r>
              <a:rPr lang="en-AU"/>
              <a:t>Reaction time test</a:t>
            </a:r>
            <a:endParaRPr lang="en-AU">
              <a:latin typeface="Arial"/>
              <a:cs typeface="Arial"/>
            </a:endParaRPr>
          </a:p>
        </p:txBody>
      </p:sp>
      <p:sp>
        <p:nvSpPr>
          <p:cNvPr id="3" name="Title 2"/>
          <p:cNvSpPr>
            <a:spLocks noGrp="1"/>
          </p:cNvSpPr>
          <p:nvPr>
            <p:ph type="title"/>
          </p:nvPr>
        </p:nvSpPr>
        <p:spPr/>
        <p:txBody>
          <a:bodyPr/>
          <a:lstStyle/>
          <a:p>
            <a:r>
              <a:rPr lang="en-AU"/>
              <a:t>Activity 9</a:t>
            </a:r>
          </a:p>
        </p:txBody>
      </p:sp>
    </p:spTree>
    <p:extLst>
      <p:ext uri="{BB962C8B-B14F-4D97-AF65-F5344CB8AC3E}">
        <p14:creationId xmlns:p14="http://schemas.microsoft.com/office/powerpoint/2010/main" val="363467748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a:latin typeface="Arial"/>
                <a:cs typeface="Arial"/>
              </a:rPr>
              <a:t>Watch the video to learn how to play…  </a:t>
            </a:r>
            <a:endParaRPr lang="en-AU"/>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52</a:t>
            </a:fld>
            <a:endParaRPr lang="en-US"/>
          </a:p>
        </p:txBody>
      </p:sp>
      <p:sp>
        <p:nvSpPr>
          <p:cNvPr id="2" name="Rectangle 1"/>
          <p:cNvSpPr/>
          <p:nvPr/>
        </p:nvSpPr>
        <p:spPr>
          <a:xfrm>
            <a:off x="375762" y="6128570"/>
            <a:ext cx="3673724" cy="729430"/>
          </a:xfrm>
          <a:prstGeom prst="rect">
            <a:avLst/>
          </a:prstGeom>
        </p:spPr>
        <p:txBody>
          <a:bodyPr wrap="square">
            <a:spAutoFit/>
          </a:bodyPr>
          <a:lstStyle/>
          <a:p>
            <a:pPr lvl="0" fontAlgn="base">
              <a:lnSpc>
                <a:spcPct val="115000"/>
              </a:lnSpc>
              <a:spcBef>
                <a:spcPts val="400"/>
              </a:spcBef>
              <a:spcAft>
                <a:spcPts val="0"/>
              </a:spcAft>
            </a:pPr>
            <a:r>
              <a:rPr lang="en-AU" sz="1200" kern="0">
                <a:effectLst>
                  <a:glow>
                    <a:srgbClr val="000000"/>
                  </a:glow>
                  <a:outerShdw sx="0" sy="0">
                    <a:srgbClr val="000000"/>
                  </a:outerShdw>
                  <a:reflection stA="0" endPos="0" fadeDir="0" sx="0" sy="0"/>
                </a:effectLst>
                <a:latin typeface="Arial" panose="020B0604020202020204" pitchFamily="34" charset="0"/>
                <a:ea typeface="Calibri" panose="020F0502020204030204" pitchFamily="34" charset="0"/>
                <a:cs typeface="Times New Roman" panose="02020603050405020304" pitchFamily="18" charset="0"/>
              </a:rPr>
              <a:t>(Adapted from </a:t>
            </a:r>
            <a:r>
              <a:rPr lang="en-AU" sz="1200" kern="0" err="1">
                <a:effectLst>
                  <a:glow>
                    <a:srgbClr val="000000"/>
                  </a:glow>
                  <a:outerShdw sx="0" sy="0">
                    <a:srgbClr val="000000"/>
                  </a:outerShdw>
                  <a:reflection stA="0" endPos="0" fadeDir="0" sx="0" sy="0"/>
                </a:effectLst>
                <a:latin typeface="Arial" panose="020B0604020202020204" pitchFamily="34" charset="0"/>
                <a:ea typeface="Calibri" panose="020F0502020204030204" pitchFamily="34" charset="0"/>
                <a:cs typeface="Times New Roman" panose="02020603050405020304" pitchFamily="18" charset="0"/>
              </a:rPr>
              <a:t>reSolve</a:t>
            </a:r>
            <a:r>
              <a:rPr lang="en-AU" sz="1200" kern="0">
                <a:effectLst>
                  <a:glow>
                    <a:srgbClr val="000000"/>
                  </a:glow>
                  <a:outerShdw sx="0" sy="0">
                    <a:srgbClr val="000000"/>
                  </a:outerShdw>
                  <a:reflection stA="0" endPos="0" fadeDir="0" sx="0" sy="0"/>
                </a:effectLst>
                <a:latin typeface="Arial" panose="020B0604020202020204" pitchFamily="34" charset="0"/>
                <a:ea typeface="Calibri" panose="020F0502020204030204" pitchFamily="34" charset="0"/>
                <a:cs typeface="Times New Roman" panose="02020603050405020304" pitchFamily="18" charset="0"/>
              </a:rPr>
              <a:t>: Maths by Inquiry </a:t>
            </a:r>
            <a:r>
              <a:rPr lang="en-AU" sz="1200" kern="0">
                <a:solidFill>
                  <a:srgbClr val="2F5496"/>
                </a:solidFill>
                <a:effectLst>
                  <a:glow>
                    <a:srgbClr val="000000"/>
                  </a:glow>
                  <a:outerShdw sx="0" sy="0">
                    <a:srgbClr val="000000"/>
                  </a:outerShdw>
                  <a:reflection stA="0" endPos="0" fadeDir="0" sx="0" sy="0"/>
                </a:effectLst>
                <a:latin typeface="Arial" panose="020B0604020202020204" pitchFamily="34" charset="0"/>
                <a:ea typeface="Calibri" panose="020F0502020204030204" pitchFamily="34" charset="0"/>
                <a:cs typeface="Times New Roman" panose="02020603050405020304" pitchFamily="18" charset="0"/>
                <a:hlinkClick r:id="rId4"/>
              </a:rPr>
              <a:t>https://www.resolve.edu.au/authentic-problems-reaction-time</a:t>
            </a:r>
            <a:r>
              <a:rPr lang="en-AU" sz="1200" kern="0">
                <a:effectLst>
                  <a:glow>
                    <a:srgbClr val="000000"/>
                  </a:glow>
                  <a:outerShdw sx="0" sy="0">
                    <a:srgbClr val="000000"/>
                  </a:outerShdw>
                  <a:reflection stA="0" endPos="0" fadeDir="0" sx="0" sy="0"/>
                </a:effectLst>
                <a:latin typeface="Arial" panose="020B0604020202020204" pitchFamily="34" charset="0"/>
                <a:ea typeface="Calibri" panose="020F0502020204030204" pitchFamily="34" charset="0"/>
                <a:cs typeface="Times New Roman" panose="02020603050405020304" pitchFamily="18" charset="0"/>
              </a:rPr>
              <a:t>)</a:t>
            </a:r>
          </a:p>
        </p:txBody>
      </p:sp>
      <p:pic>
        <p:nvPicPr>
          <p:cNvPr id="9" name="Picture 9">
            <a:hlinkClick r:id="" action="ppaction://media"/>
            <a:extLst>
              <a:ext uri="{FF2B5EF4-FFF2-40B4-BE49-F238E27FC236}">
                <a16:creationId xmlns:a16="http://schemas.microsoft.com/office/drawing/2014/main" id="{9F1A1C16-2BE3-4D9F-8627-7E997E80D89E}"/>
              </a:ext>
            </a:extLst>
          </p:cNvPr>
          <p:cNvPicPr>
            <a:picLocks noRot="1" noChangeAspect="1"/>
          </p:cNvPicPr>
          <p:nvPr>
            <a:videoFile r:link="rId1"/>
          </p:nvPr>
        </p:nvPicPr>
        <p:blipFill>
          <a:blip r:embed="rId5"/>
          <a:stretch>
            <a:fillRect/>
          </a:stretch>
        </p:blipFill>
        <p:spPr>
          <a:xfrm>
            <a:off x="354812" y="1813657"/>
            <a:ext cx="8495200" cy="4279913"/>
          </a:xfrm>
          <a:prstGeom prst="rect">
            <a:avLst/>
          </a:prstGeom>
        </p:spPr>
      </p:pic>
    </p:spTree>
    <p:extLst>
      <p:ext uri="{BB962C8B-B14F-4D97-AF65-F5344CB8AC3E}">
        <p14:creationId xmlns:p14="http://schemas.microsoft.com/office/powerpoint/2010/main" val="273758457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lvl="0"/>
            <a:r>
              <a:rPr lang="en-AU"/>
              <a:t>your mathematics workbook</a:t>
            </a:r>
          </a:p>
          <a:p>
            <a:pPr lvl="0"/>
            <a:r>
              <a:rPr lang="en-AU"/>
              <a:t>pencil </a:t>
            </a:r>
          </a:p>
          <a:p>
            <a:pPr lvl="0"/>
            <a:r>
              <a:rPr lang="en-AU"/>
              <a:t>ruler</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53</a:t>
            </a:fld>
            <a:endParaRPr lang="en-US"/>
          </a:p>
        </p:txBody>
      </p:sp>
    </p:spTree>
    <p:extLst>
      <p:ext uri="{BB962C8B-B14F-4D97-AF65-F5344CB8AC3E}">
        <p14:creationId xmlns:p14="http://schemas.microsoft.com/office/powerpoint/2010/main" val="296003343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sp>
        <p:nvSpPr>
          <p:cNvPr id="7" name="Text Placeholder 6"/>
          <p:cNvSpPr>
            <a:spLocks noGrp="1"/>
          </p:cNvSpPr>
          <p:nvPr>
            <p:ph type="body" sz="quarter" idx="15"/>
          </p:nvPr>
        </p:nvSpPr>
        <p:spPr/>
        <p:txBody>
          <a:bodyPr/>
          <a:lstStyle/>
          <a:p>
            <a:r>
              <a:rPr lang="en-AU"/>
              <a:t>Investigate your reaction times using the ruler drop test.</a:t>
            </a:r>
          </a:p>
          <a:p>
            <a:endParaRPr lang="en-AU"/>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a:lstStyle/>
          <a:p>
            <a:r>
              <a:rPr lang="en-AU"/>
              <a:t>To conduct the test, one person holds the ruler up reasonably high. The zero mark on the ruler is at the bottom.</a:t>
            </a:r>
          </a:p>
          <a:p>
            <a:r>
              <a:rPr lang="en-AU"/>
              <a:t>The reacting person places finger and thumb at the bottom of the ruler, not touching but ready to grab.</a:t>
            </a:r>
          </a:p>
          <a:p>
            <a:r>
              <a:rPr lang="en-AU"/>
              <a:t>At an unpredictable time, the first person drops the ruler.</a:t>
            </a:r>
          </a:p>
          <a:p>
            <a:r>
              <a:rPr lang="en-AU"/>
              <a:t>The reacting person catches it between their finger and thumb, and reads the distance below the thumb.</a:t>
            </a:r>
          </a:p>
          <a:p>
            <a:r>
              <a:rPr lang="en-AU"/>
              <a:t>Conduct the test 5 times and record the results.</a:t>
            </a:r>
          </a:p>
          <a:p>
            <a:r>
              <a:rPr lang="en-AU"/>
              <a:t>Convert the data into times using the ruler drop reaction time chart.</a:t>
            </a:r>
          </a:p>
          <a:p>
            <a:endParaRPr lang="en-AU"/>
          </a:p>
          <a:p>
            <a:endParaRPr lang="en-AU"/>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54</a:t>
            </a:fld>
            <a:endParaRPr lang="en-US"/>
          </a:p>
        </p:txBody>
      </p:sp>
    </p:spTree>
    <p:extLst>
      <p:ext uri="{BB962C8B-B14F-4D97-AF65-F5344CB8AC3E}">
        <p14:creationId xmlns:p14="http://schemas.microsoft.com/office/powerpoint/2010/main" val="226524938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sp>
        <p:nvSpPr>
          <p:cNvPr id="7" name="Text Placeholder 6"/>
          <p:cNvSpPr>
            <a:spLocks noGrp="1"/>
          </p:cNvSpPr>
          <p:nvPr>
            <p:ph type="body" sz="quarter" idx="15"/>
          </p:nvPr>
        </p:nvSpPr>
        <p:spPr/>
        <p:txBody>
          <a:bodyPr/>
          <a:lstStyle/>
          <a:p>
            <a:r>
              <a:rPr lang="en-AU"/>
              <a:t>Ruler drop reaction time chart</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55</a:t>
            </a:fld>
            <a:endParaRPr lang="en-US"/>
          </a:p>
        </p:txBody>
      </p:sp>
      <p:pic>
        <p:nvPicPr>
          <p:cNvPr id="8" name="Picture 7" descr="C:\Users\aalikhan\AppData\Local\Microsoft\Windows\INetCache\Content.MSO\BDF147A9.tmp"/>
          <p:cNvPicPr/>
          <p:nvPr/>
        </p:nvPicPr>
        <p:blipFill>
          <a:blip r:embed="rId3">
            <a:extLst>
              <a:ext uri="{28A0092B-C50C-407E-A947-70E740481C1C}">
                <a14:useLocalDpi xmlns:a14="http://schemas.microsoft.com/office/drawing/2010/main" val="0"/>
              </a:ext>
            </a:extLst>
          </a:blip>
          <a:stretch>
            <a:fillRect/>
          </a:stretch>
        </p:blipFill>
        <p:spPr>
          <a:xfrm>
            <a:off x="2629990" y="1744099"/>
            <a:ext cx="3344090" cy="4809930"/>
          </a:xfrm>
          <a:prstGeom prst="rect">
            <a:avLst/>
          </a:prstGeom>
        </p:spPr>
      </p:pic>
    </p:spTree>
    <p:extLst>
      <p:ext uri="{BB962C8B-B14F-4D97-AF65-F5344CB8AC3E}">
        <p14:creationId xmlns:p14="http://schemas.microsoft.com/office/powerpoint/2010/main" val="321228628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Discuss</a:t>
            </a:r>
          </a:p>
        </p:txBody>
      </p:sp>
      <p:pic>
        <p:nvPicPr>
          <p:cNvPr id="4" name="Picture 3" descr="This activity involves discussion." title="Discu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p:txBody>
          <a:bodyPr/>
          <a:lstStyle/>
          <a:p>
            <a:r>
              <a:rPr lang="en-AU"/>
              <a:t>Draw a number line showing the reactions times.</a:t>
            </a:r>
          </a:p>
          <a:p>
            <a:r>
              <a:rPr lang="en-AU"/>
              <a:t>Circle your fastest and slowest reaction times.</a:t>
            </a:r>
          </a:p>
          <a:p>
            <a:r>
              <a:rPr lang="en-AU"/>
              <a:t>What is the difference between them?</a:t>
            </a:r>
          </a:p>
          <a:p>
            <a:r>
              <a:rPr lang="en-AU"/>
              <a:t>Explore how does your reaction time compare with other people in your family?</a:t>
            </a:r>
          </a:p>
          <a:p>
            <a:pPr marL="0" indent="0">
              <a:buNone/>
            </a:pPr>
            <a:endParaRPr lang="en-AU"/>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56</a:t>
            </a:fld>
            <a:endParaRPr lang="en-US"/>
          </a:p>
        </p:txBody>
      </p:sp>
    </p:spTree>
    <p:extLst>
      <p:ext uri="{BB962C8B-B14F-4D97-AF65-F5344CB8AC3E}">
        <p14:creationId xmlns:p14="http://schemas.microsoft.com/office/powerpoint/2010/main" val="370870141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t>Share your work with our class on our digital platform. </a:t>
            </a:r>
          </a:p>
          <a:p>
            <a:pPr marL="132715" indent="-132715"/>
            <a:r>
              <a:rPr lang="en-AU"/>
              <a:t>You may like to:</a:t>
            </a:r>
          </a:p>
          <a:p>
            <a:pPr marL="132715" indent="-132715">
              <a:buFont typeface="Courier New" panose="02070309020205020404" pitchFamily="49" charset="0"/>
              <a:buChar char="o"/>
            </a:pPr>
            <a:r>
              <a:rPr lang="en-AU"/>
              <a:t> write comments</a:t>
            </a:r>
          </a:p>
          <a:p>
            <a:pPr marL="132715" indent="-132715">
              <a:buFont typeface="Courier New" panose="02070309020205020404" pitchFamily="49" charset="0"/>
              <a:buChar char="o"/>
            </a:pPr>
            <a:r>
              <a:rPr lang="en-AU">
                <a:latin typeface="Arial"/>
                <a:cs typeface="Arial"/>
              </a:rPr>
              <a:t> share pictures of your work</a:t>
            </a:r>
          </a:p>
          <a:p>
            <a:pPr marL="132715" indent="-132715">
              <a:buFont typeface="Courier New" panose="02070309020205020404" pitchFamily="49" charset="0"/>
              <a:buChar char="o"/>
            </a:pPr>
            <a:r>
              <a:rPr lang="en-AU"/>
              <a:t> comment on the work of others</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57</a:t>
            </a:fld>
            <a:endParaRPr lang="en-US"/>
          </a:p>
        </p:txBody>
      </p:sp>
      <p:sp>
        <p:nvSpPr>
          <p:cNvPr id="10" name="Text Placeholder 6">
            <a:extLst>
              <a:ext uri="{FF2B5EF4-FFF2-40B4-BE49-F238E27FC236}">
                <a16:creationId xmlns:a16="http://schemas.microsoft.com/office/drawing/2014/main" id="{BC74C93C-C38D-4B6A-8983-8EE1AD7A64DF}"/>
              </a:ext>
            </a:extLst>
          </p:cNvPr>
          <p:cNvSpPr>
            <a:spLocks noGrp="1"/>
          </p:cNvSpPr>
          <p:nvPr>
            <p:ph type="body" sz="quarter" idx="15"/>
          </p:nvPr>
        </p:nvSpPr>
        <p:spPr>
          <a:xfrm>
            <a:off x="292479" y="1293816"/>
            <a:ext cx="7173852" cy="419659"/>
          </a:xfrm>
        </p:spPr>
        <p:txBody>
          <a:bodyPr/>
          <a:lstStyle/>
          <a:p>
            <a:r>
              <a:rPr lang="en-AU"/>
              <a:t>Let’s share our thinking</a:t>
            </a:r>
          </a:p>
        </p:txBody>
      </p:sp>
    </p:spTree>
    <p:extLst>
      <p:ext uri="{BB962C8B-B14F-4D97-AF65-F5344CB8AC3E}">
        <p14:creationId xmlns:p14="http://schemas.microsoft.com/office/powerpoint/2010/main" val="287557084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Raindrops</a:t>
            </a:r>
          </a:p>
        </p:txBody>
      </p:sp>
      <p:sp>
        <p:nvSpPr>
          <p:cNvPr id="3" name="Title 2"/>
          <p:cNvSpPr>
            <a:spLocks noGrp="1"/>
          </p:cNvSpPr>
          <p:nvPr>
            <p:ph type="title"/>
          </p:nvPr>
        </p:nvSpPr>
        <p:spPr/>
        <p:txBody>
          <a:bodyPr/>
          <a:lstStyle/>
          <a:p>
            <a:r>
              <a:rPr lang="en-AU"/>
              <a:t>Activity 10</a:t>
            </a:r>
          </a:p>
        </p:txBody>
      </p:sp>
    </p:spTree>
    <p:extLst>
      <p:ext uri="{BB962C8B-B14F-4D97-AF65-F5344CB8AC3E}">
        <p14:creationId xmlns:p14="http://schemas.microsoft.com/office/powerpoint/2010/main" val="44795020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a:latin typeface="Arial"/>
                <a:cs typeface="Arial"/>
              </a:rPr>
              <a:t>What do you notice when you see this image?</a:t>
            </a:r>
            <a:endParaRPr lang="en-US"/>
          </a:p>
        </p:txBody>
      </p:sp>
      <p:pic>
        <p:nvPicPr>
          <p:cNvPr id="6" name="Picture 5" descr="Play the game or recording" title="Pl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59</a:t>
            </a:fld>
            <a:endParaRPr lang="en-US"/>
          </a:p>
        </p:txBody>
      </p:sp>
      <p:sp>
        <p:nvSpPr>
          <p:cNvPr id="2" name="Rectangle 1"/>
          <p:cNvSpPr/>
          <p:nvPr/>
        </p:nvSpPr>
        <p:spPr>
          <a:xfrm>
            <a:off x="375762" y="6119944"/>
            <a:ext cx="3395049" cy="646331"/>
          </a:xfrm>
          <a:prstGeom prst="rect">
            <a:avLst/>
          </a:prstGeom>
        </p:spPr>
        <p:txBody>
          <a:bodyPr wrap="square">
            <a:spAutoFit/>
          </a:bodyPr>
          <a:lstStyle/>
          <a:p>
            <a:r>
              <a:rPr lang="en-AU" sz="1200">
                <a:latin typeface="Arial" panose="020B0604020202020204" pitchFamily="34" charset="0"/>
                <a:ea typeface="Calibri" panose="020F0502020204030204" pitchFamily="34" charset="0"/>
                <a:cs typeface="Times New Roman" panose="02020603050405020304" pitchFamily="18" charset="0"/>
              </a:rPr>
              <a:t>(from </a:t>
            </a:r>
            <a:r>
              <a:rPr lang="en-AU" sz="1200" err="1">
                <a:latin typeface="Arial" panose="020B0604020202020204" pitchFamily="34" charset="0"/>
                <a:ea typeface="Calibri" panose="020F0502020204030204" pitchFamily="34" charset="0"/>
                <a:cs typeface="Times New Roman" panose="02020603050405020304" pitchFamily="18" charset="0"/>
              </a:rPr>
              <a:t>YouCubed</a:t>
            </a:r>
            <a:r>
              <a:rPr lang="en-AU" sz="1200">
                <a:latin typeface="Arial" panose="020B0604020202020204" pitchFamily="34" charset="0"/>
                <a:ea typeface="Calibri" panose="020F0502020204030204" pitchFamily="34" charset="0"/>
                <a:cs typeface="Times New Roman" panose="02020603050405020304" pitchFamily="18" charset="0"/>
              </a:rPr>
              <a:t> </a:t>
            </a:r>
            <a:r>
              <a:rPr lang="en-AU" sz="1200" u="sng">
                <a:solidFill>
                  <a:srgbClr val="2F5496"/>
                </a:solidFill>
                <a:latin typeface="Arial" panose="020B0604020202020204" pitchFamily="34" charset="0"/>
                <a:ea typeface="Calibri" panose="020F0502020204030204" pitchFamily="34" charset="0"/>
                <a:cs typeface="Times New Roman" panose="02020603050405020304" pitchFamily="18" charset="0"/>
                <a:hlinkClick r:id="rId3"/>
              </a:rPr>
              <a:t>https://www.youcubed.org/wp-content/uploads/2018/09/Raindrop-Task-final-copy.pdf</a:t>
            </a:r>
            <a:r>
              <a:rPr lang="en-AU" sz="1200">
                <a:latin typeface="Arial" panose="020B0604020202020204" pitchFamily="34" charset="0"/>
                <a:ea typeface="Calibri" panose="020F0502020204030204" pitchFamily="34" charset="0"/>
                <a:cs typeface="Times New Roman" panose="02020603050405020304" pitchFamily="18" charset="0"/>
              </a:rPr>
              <a:t>)</a:t>
            </a:r>
            <a:endParaRPr lang="en-AU" sz="1200"/>
          </a:p>
        </p:txBody>
      </p:sp>
      <p:pic>
        <p:nvPicPr>
          <p:cNvPr id="9" name="Picture 8" descr="C:\Users\aalikhan\AppData\Local\Microsoft\Windows\INetCache\Content.MSO\24D8641.tmp"/>
          <p:cNvPicPr/>
          <p:nvPr/>
        </p:nvPicPr>
        <p:blipFill>
          <a:blip r:embed="rId4">
            <a:extLst>
              <a:ext uri="{28A0092B-C50C-407E-A947-70E740481C1C}">
                <a14:useLocalDpi xmlns:a14="http://schemas.microsoft.com/office/drawing/2010/main" val="0"/>
              </a:ext>
            </a:extLst>
          </a:blip>
          <a:srcRect/>
          <a:stretch>
            <a:fillRect/>
          </a:stretch>
        </p:blipFill>
        <p:spPr bwMode="auto">
          <a:xfrm>
            <a:off x="299261" y="2304405"/>
            <a:ext cx="8623051" cy="3152502"/>
          </a:xfrm>
          <a:prstGeom prst="rect">
            <a:avLst/>
          </a:prstGeom>
          <a:noFill/>
          <a:ln>
            <a:noFill/>
          </a:ln>
        </p:spPr>
      </p:pic>
    </p:spTree>
    <p:extLst>
      <p:ext uri="{BB962C8B-B14F-4D97-AF65-F5344CB8AC3E}">
        <p14:creationId xmlns:p14="http://schemas.microsoft.com/office/powerpoint/2010/main" val="13699174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t>Share your work with our class on our digital platform. </a:t>
            </a:r>
          </a:p>
          <a:p>
            <a:pPr marL="132715" indent="-132715"/>
            <a:r>
              <a:rPr lang="en-AU"/>
              <a:t>You may like to:</a:t>
            </a:r>
          </a:p>
          <a:p>
            <a:pPr marL="132715" indent="-132715">
              <a:buFont typeface="Courier New" panose="02070309020205020404" pitchFamily="49" charset="0"/>
              <a:buChar char="o"/>
            </a:pPr>
            <a:r>
              <a:rPr lang="en-AU"/>
              <a:t> write comments</a:t>
            </a:r>
          </a:p>
          <a:p>
            <a:pPr marL="132715" indent="-132715">
              <a:buFont typeface="Courier New" panose="02070309020205020404" pitchFamily="49" charset="0"/>
              <a:buChar char="o"/>
            </a:pPr>
            <a:r>
              <a:rPr lang="en-AU">
                <a:latin typeface="Arial"/>
                <a:cs typeface="Arial"/>
              </a:rPr>
              <a:t> share pictures of your work</a:t>
            </a:r>
          </a:p>
          <a:p>
            <a:pPr marL="132715" indent="-132715">
              <a:buFont typeface="Courier New" panose="02070309020205020404" pitchFamily="49" charset="0"/>
              <a:buChar char="o"/>
            </a:pPr>
            <a:r>
              <a:rPr lang="en-AU"/>
              <a:t> comment on the work of others</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a:t>
            </a:fld>
            <a:endParaRPr lang="en-US"/>
          </a:p>
        </p:txBody>
      </p:sp>
      <p:sp>
        <p:nvSpPr>
          <p:cNvPr id="2" name="Text Placeholder 6">
            <a:extLst>
              <a:ext uri="{FF2B5EF4-FFF2-40B4-BE49-F238E27FC236}">
                <a16:creationId xmlns:a16="http://schemas.microsoft.com/office/drawing/2014/main" id="{BBCA1C71-C93C-45EA-B87F-86A823EF7432}"/>
              </a:ext>
            </a:extLst>
          </p:cNvPr>
          <p:cNvSpPr txBox="1">
            <a:spLocks/>
          </p:cNvSpPr>
          <p:nvPr/>
        </p:nvSpPr>
        <p:spPr>
          <a:xfrm>
            <a:off x="335496" y="1164767"/>
            <a:ext cx="7173852" cy="419659"/>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AU"/>
              <a:t>Let’s share our thinking</a:t>
            </a:r>
          </a:p>
        </p:txBody>
      </p:sp>
    </p:spTree>
    <p:extLst>
      <p:ext uri="{BB962C8B-B14F-4D97-AF65-F5344CB8AC3E}">
        <p14:creationId xmlns:p14="http://schemas.microsoft.com/office/powerpoint/2010/main" val="276242549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Discuss</a:t>
            </a:r>
          </a:p>
        </p:txBody>
      </p:sp>
      <p:pic>
        <p:nvPicPr>
          <p:cNvPr id="4" name="Picture 3" descr="This activity involves discussion." title="Discu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p:txBody>
          <a:bodyPr vert="horz" lIns="91440" tIns="45720" rIns="91440" bIns="45720" rtlCol="0" anchor="t">
            <a:normAutofit/>
          </a:bodyPr>
          <a:lstStyle/>
          <a:p>
            <a:pPr marL="132715" indent="-132715"/>
            <a:r>
              <a:rPr lang="en-AU">
                <a:latin typeface="Arial"/>
                <a:cs typeface="Arial"/>
              </a:rPr>
              <a:t>You might have noticed things like</a:t>
            </a:r>
            <a:endParaRPr lang="en-US"/>
          </a:p>
          <a:p>
            <a:pPr marL="266065" lvl="1" indent="-132715"/>
            <a:r>
              <a:rPr lang="en-AU">
                <a:latin typeface="Arial"/>
                <a:cs typeface="Arial"/>
              </a:rPr>
              <a:t>In case 2 there are more cubes than in case 1, and in case 3 there are more cubes again.</a:t>
            </a:r>
            <a:endParaRPr lang="en-US"/>
          </a:p>
          <a:p>
            <a:pPr marL="133350" lvl="1" indent="0">
              <a:buNone/>
            </a:pPr>
            <a:endParaRPr lang="en-US"/>
          </a:p>
          <a:p>
            <a:pPr marL="132715" indent="-132715"/>
            <a:r>
              <a:rPr lang="en-AU">
                <a:latin typeface="Arial"/>
                <a:cs typeface="Arial"/>
              </a:rPr>
              <a:t>Where do you see the extra cubes adding each time?</a:t>
            </a:r>
          </a:p>
          <a:p>
            <a:pPr marL="132715" indent="-132715"/>
            <a:r>
              <a:rPr lang="en-AU">
                <a:latin typeface="Arial"/>
                <a:cs typeface="Arial"/>
              </a:rPr>
              <a:t>There are many ways to answer this question as people see the cases in lots of different ways. How does your class see them?</a:t>
            </a:r>
          </a:p>
          <a:p>
            <a:pPr marL="132715" indent="-132715"/>
            <a:endParaRPr lang="en-AU"/>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60</a:t>
            </a:fld>
            <a:endParaRPr lang="en-US"/>
          </a:p>
        </p:txBody>
      </p:sp>
      <p:pic>
        <p:nvPicPr>
          <p:cNvPr id="8" name="Picture 7" descr="C:\Users\aalikhan\AppData\Local\Microsoft\Windows\INetCache\Content.MSO\24D8641.tmp"/>
          <p:cNvPicPr/>
          <p:nvPr/>
        </p:nvPicPr>
        <p:blipFill>
          <a:blip r:embed="rId3">
            <a:extLst>
              <a:ext uri="{28A0092B-C50C-407E-A947-70E740481C1C}">
                <a14:useLocalDpi xmlns:a14="http://schemas.microsoft.com/office/drawing/2010/main" val="0"/>
              </a:ext>
            </a:extLst>
          </a:blip>
          <a:srcRect/>
          <a:stretch>
            <a:fillRect/>
          </a:stretch>
        </p:blipFill>
        <p:spPr bwMode="auto">
          <a:xfrm>
            <a:off x="1701902" y="5007116"/>
            <a:ext cx="4549670" cy="1418799"/>
          </a:xfrm>
          <a:prstGeom prst="rect">
            <a:avLst/>
          </a:prstGeom>
          <a:noFill/>
          <a:ln>
            <a:noFill/>
          </a:ln>
        </p:spPr>
      </p:pic>
      <p:sp>
        <p:nvSpPr>
          <p:cNvPr id="9" name="Text Placeholder 8">
            <a:extLst>
              <a:ext uri="{FF2B5EF4-FFF2-40B4-BE49-F238E27FC236}">
                <a16:creationId xmlns:a16="http://schemas.microsoft.com/office/drawing/2014/main" id="{1970B21D-5E1C-479A-A067-025A03B46C3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64777138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a:latin typeface="Arial"/>
                <a:cs typeface="Arial"/>
              </a:rPr>
              <a:t>Here are 3 different ways of thinking…</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61</a:t>
            </a:fld>
            <a:endParaRPr lang="en-US"/>
          </a:p>
        </p:txBody>
      </p:sp>
      <p:sp>
        <p:nvSpPr>
          <p:cNvPr id="2" name="Rectangle 1"/>
          <p:cNvSpPr/>
          <p:nvPr/>
        </p:nvSpPr>
        <p:spPr>
          <a:xfrm>
            <a:off x="375762" y="6119944"/>
            <a:ext cx="3395049" cy="646331"/>
          </a:xfrm>
          <a:prstGeom prst="rect">
            <a:avLst/>
          </a:prstGeom>
        </p:spPr>
        <p:txBody>
          <a:bodyPr wrap="square" anchor="t">
            <a:spAutoFit/>
          </a:bodyPr>
          <a:lstStyle/>
          <a:p>
            <a:r>
              <a:rPr lang="en-AU" sz="1200">
                <a:latin typeface="Arial"/>
                <a:ea typeface="Calibri" panose="020F0502020204030204" pitchFamily="34" charset="0"/>
                <a:cs typeface="Times New Roman"/>
              </a:rPr>
              <a:t>(from </a:t>
            </a:r>
            <a:r>
              <a:rPr lang="en-AU" sz="1200" err="1">
                <a:latin typeface="Arial"/>
                <a:ea typeface="Calibri" panose="020F0502020204030204" pitchFamily="34" charset="0"/>
                <a:cs typeface="Times New Roman"/>
              </a:rPr>
              <a:t>YouCubed</a:t>
            </a:r>
            <a:r>
              <a:rPr lang="en-AU" sz="1200">
                <a:latin typeface="Arial"/>
                <a:ea typeface="Calibri" panose="020F0502020204030204" pitchFamily="34" charset="0"/>
                <a:cs typeface="Times New Roman"/>
              </a:rPr>
              <a:t> </a:t>
            </a:r>
            <a:r>
              <a:rPr lang="en-AU" sz="1200" u="sng">
                <a:solidFill>
                  <a:srgbClr val="2F5496"/>
                </a:solidFill>
                <a:latin typeface="Arial"/>
                <a:ea typeface="Calibri" panose="020F0502020204030204" pitchFamily="34" charset="0"/>
                <a:cs typeface="Times New Roman"/>
                <a:hlinkClick r:id="rId4"/>
              </a:rPr>
              <a:t>https://www.youcubed.org/wp-content/uploads/2018/09/Raindrop-Task-final-copy.pdf</a:t>
            </a:r>
            <a:r>
              <a:rPr lang="en-AU" sz="1200">
                <a:latin typeface="Arial"/>
                <a:ea typeface="Calibri" panose="020F0502020204030204" pitchFamily="34" charset="0"/>
                <a:cs typeface="Times New Roman"/>
              </a:rPr>
              <a:t>)</a:t>
            </a:r>
            <a:endParaRPr lang="en-AU" sz="1200">
              <a:latin typeface="Arial"/>
              <a:cs typeface="Times New Roman"/>
            </a:endParaRPr>
          </a:p>
        </p:txBody>
      </p:sp>
      <p:pic>
        <p:nvPicPr>
          <p:cNvPr id="8" name="Picture 9">
            <a:hlinkClick r:id="" action="ppaction://media"/>
            <a:extLst>
              <a:ext uri="{FF2B5EF4-FFF2-40B4-BE49-F238E27FC236}">
                <a16:creationId xmlns:a16="http://schemas.microsoft.com/office/drawing/2014/main" id="{ED03E126-D4FC-4D45-843E-25640B661CDA}"/>
              </a:ext>
            </a:extLst>
          </p:cNvPr>
          <p:cNvPicPr>
            <a:picLocks noRot="1" noChangeAspect="1"/>
          </p:cNvPicPr>
          <p:nvPr>
            <a:videoFile r:link="rId1"/>
          </p:nvPr>
        </p:nvPicPr>
        <p:blipFill>
          <a:blip r:embed="rId5"/>
          <a:stretch>
            <a:fillRect/>
          </a:stretch>
        </p:blipFill>
        <p:spPr>
          <a:xfrm>
            <a:off x="233517" y="1848158"/>
            <a:ext cx="8504902" cy="4194072"/>
          </a:xfrm>
          <a:prstGeom prst="rect">
            <a:avLst/>
          </a:prstGeom>
        </p:spPr>
      </p:pic>
    </p:spTree>
    <p:extLst>
      <p:ext uri="{BB962C8B-B14F-4D97-AF65-F5344CB8AC3E}">
        <p14:creationId xmlns:p14="http://schemas.microsoft.com/office/powerpoint/2010/main" val="419344688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vert="horz" wrap="square" lIns="0" tIns="45720" rIns="91440" bIns="45720" rtlCol="0" anchor="t">
            <a:noAutofit/>
          </a:bodyPr>
          <a:lstStyle/>
          <a:p>
            <a:endParaRPr lang="en-AU"/>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62</a:t>
            </a:fld>
            <a:endParaRPr lang="en-US"/>
          </a:p>
        </p:txBody>
      </p:sp>
      <p:pic>
        <p:nvPicPr>
          <p:cNvPr id="8" name="Picture 7" descr="C:\Users\aalikhan\AppData\Local\Microsoft\Windows\INetCache\Content.MSO\96BE62F7.tmp"/>
          <p:cNvPicPr/>
          <p:nvPr/>
        </p:nvPicPr>
        <p:blipFill>
          <a:blip r:embed="rId3">
            <a:extLst>
              <a:ext uri="{28A0092B-C50C-407E-A947-70E740481C1C}">
                <a14:useLocalDpi xmlns:a14="http://schemas.microsoft.com/office/drawing/2010/main" val="0"/>
              </a:ext>
            </a:extLst>
          </a:blip>
          <a:srcRect/>
          <a:stretch>
            <a:fillRect/>
          </a:stretch>
        </p:blipFill>
        <p:spPr bwMode="auto">
          <a:xfrm>
            <a:off x="290157" y="1273177"/>
            <a:ext cx="7568898" cy="5154824"/>
          </a:xfrm>
          <a:prstGeom prst="rect">
            <a:avLst/>
          </a:prstGeom>
          <a:noFill/>
          <a:ln>
            <a:noFill/>
          </a:ln>
        </p:spPr>
      </p:pic>
      <p:sp>
        <p:nvSpPr>
          <p:cNvPr id="9" name="Title 8">
            <a:extLst>
              <a:ext uri="{FF2B5EF4-FFF2-40B4-BE49-F238E27FC236}">
                <a16:creationId xmlns:a16="http://schemas.microsoft.com/office/drawing/2014/main" id="{D0BC0BF7-7685-42DF-904A-B0DA2399338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62410352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Collect resources</a:t>
            </a:r>
          </a:p>
        </p:txBody>
      </p:sp>
      <p:sp>
        <p:nvSpPr>
          <p:cNvPr id="7" name="Text Placeholder 6"/>
          <p:cNvSpPr>
            <a:spLocks noGrp="1"/>
          </p:cNvSpPr>
          <p:nvPr>
            <p:ph type="body" sz="quarter" idx="15"/>
          </p:nvPr>
        </p:nvSpPr>
        <p:spPr/>
        <p:txBody>
          <a:bodyPr/>
          <a:lstStyle/>
          <a:p>
            <a:r>
              <a:rPr lang="en-AU"/>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lvl="0"/>
            <a:r>
              <a:rPr lang="en-AU"/>
              <a:t>your mathematics workbook</a:t>
            </a:r>
          </a:p>
          <a:p>
            <a:pPr lvl="0"/>
            <a:r>
              <a:rPr lang="en-AU"/>
              <a:t>pencil </a:t>
            </a:r>
          </a:p>
          <a:p>
            <a:pPr lvl="0"/>
            <a:r>
              <a:rPr lang="en-AU"/>
              <a:t>ruler</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63</a:t>
            </a:fld>
            <a:endParaRPr lang="en-US"/>
          </a:p>
        </p:txBody>
      </p:sp>
    </p:spTree>
    <p:extLst>
      <p:ext uri="{BB962C8B-B14F-4D97-AF65-F5344CB8AC3E}">
        <p14:creationId xmlns:p14="http://schemas.microsoft.com/office/powerpoint/2010/main" val="204759985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latin typeface="Arial"/>
                <a:cs typeface="Arial"/>
              </a:rPr>
              <a:t>What will the fourth case look like? Draw it in your workbook.</a:t>
            </a:r>
          </a:p>
          <a:p>
            <a:pPr marL="132715" indent="-132715"/>
            <a:r>
              <a:rPr lang="en-AU">
                <a:latin typeface="Arial"/>
                <a:cs typeface="Arial"/>
              </a:rPr>
              <a:t>Mathematicians often like to draw diagrams and use tables to help them identify patterns. Can you use these strategies to help you work out what the 10</a:t>
            </a:r>
            <a:r>
              <a:rPr lang="en-AU" baseline="30000">
                <a:latin typeface="Arial"/>
                <a:cs typeface="Arial"/>
              </a:rPr>
              <a:t>th</a:t>
            </a:r>
            <a:r>
              <a:rPr lang="en-AU">
                <a:latin typeface="Arial"/>
                <a:cs typeface="Arial"/>
              </a:rPr>
              <a:t> case would look like?</a:t>
            </a:r>
          </a:p>
          <a:p>
            <a:pPr marL="132715" indent="-132715"/>
            <a:endParaRPr lang="en-AU">
              <a:latin typeface="Arial"/>
              <a:cs typeface="Arial"/>
            </a:endParaRP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64</a:t>
            </a:fld>
            <a:endParaRPr lang="en-US"/>
          </a:p>
        </p:txBody>
      </p:sp>
    </p:spTree>
    <p:extLst>
      <p:ext uri="{BB962C8B-B14F-4D97-AF65-F5344CB8AC3E}">
        <p14:creationId xmlns:p14="http://schemas.microsoft.com/office/powerpoint/2010/main" val="85812436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Share / submit</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vert="horz" lIns="91440" tIns="45720" rIns="91440" bIns="45720" rtlCol="0" anchor="t">
            <a:normAutofit/>
          </a:bodyPr>
          <a:lstStyle/>
          <a:p>
            <a:pPr marL="132715" indent="-132715"/>
            <a:r>
              <a:rPr lang="en-AU"/>
              <a:t>Share your work with our class on our digital platform. </a:t>
            </a:r>
          </a:p>
          <a:p>
            <a:pPr marL="132715" indent="-132715"/>
            <a:r>
              <a:rPr lang="en-AU"/>
              <a:t>You may like to:</a:t>
            </a:r>
          </a:p>
          <a:p>
            <a:pPr>
              <a:buFont typeface="Courier New" panose="02070309020205020404" pitchFamily="49" charset="0"/>
              <a:buChar char="o"/>
            </a:pPr>
            <a:r>
              <a:rPr lang="en-AU"/>
              <a:t> write comments</a:t>
            </a:r>
          </a:p>
          <a:p>
            <a:pPr marL="132715" indent="-132715">
              <a:buFont typeface="Courier New" panose="02070309020205020404" pitchFamily="49" charset="0"/>
              <a:buChar char="o"/>
            </a:pPr>
            <a:r>
              <a:rPr lang="en-AU">
                <a:latin typeface="Arial"/>
                <a:cs typeface="Arial"/>
              </a:rPr>
              <a:t> share pictures of your work</a:t>
            </a:r>
          </a:p>
          <a:p>
            <a:pPr>
              <a:buFont typeface="Courier New" panose="02070309020205020404" pitchFamily="49" charset="0"/>
              <a:buChar char="o"/>
            </a:pPr>
            <a:r>
              <a:rPr lang="en-AU"/>
              <a:t> comment on the work of others</a:t>
            </a:r>
          </a:p>
          <a:p>
            <a:pPr marL="0" indent="0">
              <a:buNone/>
            </a:pPr>
            <a:endParaRPr lang="en-AU"/>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65</a:t>
            </a:fld>
            <a:endParaRPr lang="en-US"/>
          </a:p>
        </p:txBody>
      </p:sp>
      <p:sp>
        <p:nvSpPr>
          <p:cNvPr id="2" name="Text Placeholder 6">
            <a:extLst>
              <a:ext uri="{FF2B5EF4-FFF2-40B4-BE49-F238E27FC236}">
                <a16:creationId xmlns:a16="http://schemas.microsoft.com/office/drawing/2014/main" id="{2A265920-0E89-4CC1-A36A-7AD33CCFC109}"/>
              </a:ext>
            </a:extLst>
          </p:cNvPr>
          <p:cNvSpPr>
            <a:spLocks noGrp="1"/>
          </p:cNvSpPr>
          <p:nvPr>
            <p:ph type="body" sz="quarter" idx="15"/>
          </p:nvPr>
        </p:nvSpPr>
        <p:spPr>
          <a:xfrm>
            <a:off x="292479" y="1293816"/>
            <a:ext cx="7173852" cy="419659"/>
          </a:xfrm>
        </p:spPr>
        <p:txBody>
          <a:bodyPr/>
          <a:lstStyle/>
          <a:p>
            <a:r>
              <a:rPr lang="en-AU"/>
              <a:t>Let’s share our thinking</a:t>
            </a:r>
          </a:p>
        </p:txBody>
      </p:sp>
    </p:spTree>
    <p:extLst>
      <p:ext uri="{BB962C8B-B14F-4D97-AF65-F5344CB8AC3E}">
        <p14:creationId xmlns:p14="http://schemas.microsoft.com/office/powerpoint/2010/main" val="136717398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513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a:latin typeface="Arial"/>
                <a:cs typeface="Arial"/>
              </a:rPr>
              <a:t>Watch Sam's variation of Closest to 100</a:t>
            </a:r>
            <a:endParaRPr lang="en-US"/>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7</a:t>
            </a:fld>
            <a:endParaRPr lang="en-US"/>
          </a:p>
        </p:txBody>
      </p:sp>
      <p:pic>
        <p:nvPicPr>
          <p:cNvPr id="9" name="Picture 9">
            <a:hlinkClick r:id="" action="ppaction://media"/>
            <a:extLst>
              <a:ext uri="{FF2B5EF4-FFF2-40B4-BE49-F238E27FC236}">
                <a16:creationId xmlns:a16="http://schemas.microsoft.com/office/drawing/2014/main" id="{359FAF60-7BE7-45C6-BFD2-810A0498D6B9}"/>
              </a:ext>
            </a:extLst>
          </p:cNvPr>
          <p:cNvPicPr>
            <a:picLocks noRot="1" noChangeAspect="1"/>
          </p:cNvPicPr>
          <p:nvPr>
            <a:videoFile r:link="rId1"/>
          </p:nvPr>
        </p:nvPicPr>
        <p:blipFill>
          <a:blip r:embed="rId4"/>
          <a:stretch>
            <a:fillRect/>
          </a:stretch>
        </p:blipFill>
        <p:spPr>
          <a:xfrm>
            <a:off x="319549" y="1848158"/>
            <a:ext cx="8578644" cy="4218652"/>
          </a:xfrm>
          <a:prstGeom prst="rect">
            <a:avLst/>
          </a:prstGeom>
        </p:spPr>
      </p:pic>
    </p:spTree>
    <p:extLst>
      <p:ext uri="{BB962C8B-B14F-4D97-AF65-F5344CB8AC3E}">
        <p14:creationId xmlns:p14="http://schemas.microsoft.com/office/powerpoint/2010/main" val="32784184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Multiplication toss</a:t>
            </a:r>
          </a:p>
        </p:txBody>
      </p:sp>
      <p:sp>
        <p:nvSpPr>
          <p:cNvPr id="3" name="Title 2"/>
          <p:cNvSpPr>
            <a:spLocks noGrp="1"/>
          </p:cNvSpPr>
          <p:nvPr>
            <p:ph type="title"/>
          </p:nvPr>
        </p:nvSpPr>
        <p:spPr/>
        <p:txBody>
          <a:bodyPr/>
          <a:lstStyle/>
          <a:p>
            <a:r>
              <a:rPr lang="en-AU"/>
              <a:t>Activity 2</a:t>
            </a:r>
          </a:p>
        </p:txBody>
      </p:sp>
    </p:spTree>
    <p:extLst>
      <p:ext uri="{BB962C8B-B14F-4D97-AF65-F5344CB8AC3E}">
        <p14:creationId xmlns:p14="http://schemas.microsoft.com/office/powerpoint/2010/main" val="22435213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latin typeface="Arial"/>
                <a:cs typeface="Arial"/>
              </a:rPr>
              <a:t>View</a:t>
            </a:r>
            <a:endParaRPr lang="en-AU"/>
          </a:p>
        </p:txBody>
      </p:sp>
      <p:sp>
        <p:nvSpPr>
          <p:cNvPr id="5" name="Text Placeholder 4"/>
          <p:cNvSpPr>
            <a:spLocks noGrp="1"/>
          </p:cNvSpPr>
          <p:nvPr>
            <p:ph type="body" sz="quarter" idx="15"/>
          </p:nvPr>
        </p:nvSpPr>
        <p:spPr/>
        <p:txBody>
          <a:bodyPr vert="horz" wrap="square" lIns="0" tIns="45720" rIns="91440" bIns="45720" rtlCol="0" anchor="t">
            <a:noAutofit/>
          </a:bodyPr>
          <a:lstStyle/>
          <a:p>
            <a:pPr lvl="0" fontAlgn="base"/>
            <a:r>
              <a:rPr lang="en-AU">
                <a:latin typeface="Arial"/>
                <a:cs typeface="Arial"/>
              </a:rPr>
              <a:t>Watch the video to see how to play m</a:t>
            </a:r>
            <a:r>
              <a:rPr lang="en-AU">
                <a:effectLst>
                  <a:glow>
                    <a:srgbClr val="000000"/>
                  </a:glow>
                  <a:outerShdw sx="0" sy="0">
                    <a:srgbClr val="000000"/>
                  </a:outerShdw>
                  <a:reflection stA="0" endPos="0" fadeDir="0" sx="0" sy="0"/>
                </a:effectLst>
                <a:latin typeface="Arial"/>
                <a:cs typeface="Arial"/>
              </a:rPr>
              <a:t>ultiplication toss </a:t>
            </a:r>
            <a:endParaRPr lang="en-AU">
              <a:effectLst>
                <a:glow>
                  <a:srgbClr val="000000"/>
                </a:glow>
                <a:outerShdw sx="0" sy="0">
                  <a:srgbClr val="000000"/>
                </a:outerShdw>
                <a:reflection stA="0" endPos="0" fadeDir="0" sx="0" sy="0"/>
              </a:effectLst>
            </a:endParaRPr>
          </a:p>
        </p:txBody>
      </p:sp>
      <p:pic>
        <p:nvPicPr>
          <p:cNvPr id="6" name="Picture 5" descr="Play the game or recording" title="Pl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normAutofit/>
          </a:bodyPr>
          <a:lstStyle/>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9</a:t>
            </a:fld>
            <a:endParaRPr lang="en-US"/>
          </a:p>
        </p:txBody>
      </p:sp>
      <p:sp>
        <p:nvSpPr>
          <p:cNvPr id="10" name="Rectangle 9">
            <a:extLst>
              <a:ext uri="{FF2B5EF4-FFF2-40B4-BE49-F238E27FC236}">
                <a16:creationId xmlns:a16="http://schemas.microsoft.com/office/drawing/2014/main" id="{58F5054F-AE14-4797-B7E4-CCCC78BA5BCD}"/>
              </a:ext>
            </a:extLst>
          </p:cNvPr>
          <p:cNvSpPr/>
          <p:nvPr/>
        </p:nvSpPr>
        <p:spPr>
          <a:xfrm>
            <a:off x="547889" y="6154272"/>
            <a:ext cx="6939974" cy="276999"/>
          </a:xfrm>
          <a:prstGeom prst="rect">
            <a:avLst/>
          </a:prstGeom>
        </p:spPr>
        <p:txBody>
          <a:bodyPr wrap="square" anchor="t">
            <a:spAutoFit/>
          </a:bodyPr>
          <a:lstStyle/>
          <a:p>
            <a:r>
              <a:rPr lang="en-AU" sz="1200"/>
              <a:t>(from D Siemon, RMIT University)</a:t>
            </a:r>
          </a:p>
        </p:txBody>
      </p:sp>
      <p:pic>
        <p:nvPicPr>
          <p:cNvPr id="8" name="Picture 8">
            <a:hlinkClick r:id="" action="ppaction://media"/>
            <a:extLst>
              <a:ext uri="{FF2B5EF4-FFF2-40B4-BE49-F238E27FC236}">
                <a16:creationId xmlns:a16="http://schemas.microsoft.com/office/drawing/2014/main" id="{96D5FEAC-F8FB-4C6E-9AFA-07D3B887D46E}"/>
              </a:ext>
            </a:extLst>
          </p:cNvPr>
          <p:cNvPicPr>
            <a:picLocks noRot="1" noChangeAspect="1"/>
          </p:cNvPicPr>
          <p:nvPr>
            <a:videoFile r:link="rId1"/>
          </p:nvPr>
        </p:nvPicPr>
        <p:blipFill>
          <a:blip r:embed="rId5"/>
          <a:stretch>
            <a:fillRect/>
          </a:stretch>
        </p:blipFill>
        <p:spPr>
          <a:xfrm>
            <a:off x="294968" y="1835867"/>
            <a:ext cx="8627805" cy="4243234"/>
          </a:xfrm>
          <a:prstGeom prst="rect">
            <a:avLst/>
          </a:prstGeom>
        </p:spPr>
      </p:pic>
    </p:spTree>
    <p:extLst>
      <p:ext uri="{BB962C8B-B14F-4D97-AF65-F5344CB8AC3E}">
        <p14:creationId xmlns:p14="http://schemas.microsoft.com/office/powerpoint/2010/main" val="371733978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2749&quot;&gt;&lt;object type=&quot;3&quot; unique_id=&quot;12750&quot;&gt;&lt;property id=&quot;20148&quot; value=&quot;5&quot;/&gt;&lt;property id=&quot;20300&quot; value=&quot;Slide 1 - &amp;quot;Mathematics learning sequence   Stage 3&amp;quot;&quot;/&gt;&lt;property id=&quot;20307&quot; value=&quot;266&quot;/&gt;&lt;/object&gt;&lt;object type=&quot;3&quot; unique_id=&quot;12751&quot;&gt;&lt;property id=&quot;20148&quot; value=&quot;5&quot;/&gt;&lt;property id=&quot;20300&quot; value=&quot;Slide 2 - &amp;quot;Activity 1&amp;quot;&quot;/&gt;&lt;property id=&quot;20307&quot; value=&quot;296&quot;/&gt;&lt;/object&gt;&lt;object type=&quot;3&quot; unique_id=&quot;12752&quot;&gt;&lt;property id=&quot;20148&quot; value=&quot;5&quot;/&gt;&lt;property id=&quot;20300&quot; value=&quot;Slide 3 - &amp;quot;View&amp;quot;&quot;/&gt;&lt;property id=&quot;20307&quot; value=&quot;298&quot;/&gt;&lt;/object&gt;&lt;object type=&quot;3&quot; unique_id=&quot;12753&quot;&gt;&lt;property id=&quot;20148&quot; value=&quot;5&quot;/&gt;&lt;property id=&quot;20300&quot; value=&quot;Slide 4 - &amp;quot;Collect resources&amp;quot;&quot;/&gt;&lt;property id=&quot;20307&quot; value=&quot;297&quot;/&gt;&lt;/object&gt;&lt;object type=&quot;3&quot; unique_id=&quot;12754&quot;&gt;&lt;property id=&quot;20148&quot; value=&quot;5&quot;/&gt;&lt;property id=&quot;20300&quot; value=&quot;Slide 5 - &amp;quot;Instruction&amp;quot;&quot;/&gt;&lt;property id=&quot;20307&quot; value=&quot;278&quot;/&gt;&lt;/object&gt;&lt;object type=&quot;3&quot; unique_id=&quot;12755&quot;&gt;&lt;property id=&quot;20148&quot; value=&quot;5&quot;/&gt;&lt;property id=&quot;20300&quot; value=&quot;Slide 6 - &amp;quot;Share / submit&amp;quot;&quot;/&gt;&lt;property id=&quot;20307&quot; value=&quot;311&quot;/&gt;&lt;/object&gt;&lt;object type=&quot;3&quot; unique_id=&quot;12756&quot;&gt;&lt;property id=&quot;20148&quot; value=&quot;5&quot;/&gt;&lt;property id=&quot;20300&quot; value=&quot;Slide 7 - &amp;quot;View&amp;quot;&quot;/&gt;&lt;property id=&quot;20307&quot; value=&quot;387&quot;/&gt;&lt;/object&gt;&lt;object type=&quot;3&quot; unique_id=&quot;12757&quot;&gt;&lt;property id=&quot;20148&quot; value=&quot;5&quot;/&gt;&lt;property id=&quot;20300&quot; value=&quot;Slide 8 - &amp;quot;Activity 2&amp;quot;&quot;/&gt;&lt;property id=&quot;20307&quot; value=&quot;316&quot;/&gt;&lt;/object&gt;&lt;object type=&quot;3&quot; unique_id=&quot;12758&quot;&gt;&lt;property id=&quot;20148&quot; value=&quot;5&quot;/&gt;&lt;property id=&quot;20300&quot; value=&quot;Slide 9 - &amp;quot;View&amp;quot;&quot;/&gt;&lt;property id=&quot;20307&quot; value=&quot;371&quot;/&gt;&lt;/object&gt;&lt;object type=&quot;3&quot; unique_id=&quot;12759&quot;&gt;&lt;property id=&quot;20148&quot; value=&quot;5&quot;/&gt;&lt;property id=&quot;20300&quot; value=&quot;Slide 10 - &amp;quot;Collect resources&amp;quot;&quot;/&gt;&lt;property id=&quot;20307&quot; value=&quot;318&quot;/&gt;&lt;/object&gt;&lt;object type=&quot;3&quot; unique_id=&quot;12760&quot;&gt;&lt;property id=&quot;20148&quot; value=&quot;5&quot;/&gt;&lt;property id=&quot;20300&quot; value=&quot;Slide 11 - &amp;quot;Instruction&amp;quot;&quot;/&gt;&lt;property id=&quot;20307&quot; value=&quot;320&quot;/&gt;&lt;/object&gt;&lt;object type=&quot;3&quot; unique_id=&quot;12761&quot;&gt;&lt;property id=&quot;20148&quot; value=&quot;5&quot;/&gt;&lt;property id=&quot;20300&quot; value=&quot;Slide 12 - &amp;quot;View&amp;quot;&quot;/&gt;&lt;property id=&quot;20307&quot; value=&quot;370&quot;/&gt;&lt;/object&gt;&lt;object type=&quot;3&quot; unique_id=&quot;12762&quot;&gt;&lt;property id=&quot;20148&quot; value=&quot;5&quot;/&gt;&lt;property id=&quot;20300&quot; value=&quot;Slide 13 - &amp;quot;Discuss&amp;quot;&quot;/&gt;&lt;property id=&quot;20307&quot; value=&quot;383&quot;/&gt;&lt;/object&gt;&lt;object type=&quot;3&quot; unique_id=&quot;12763&quot;&gt;&lt;property id=&quot;20148&quot; value=&quot;5&quot;/&gt;&lt;property id=&quot;20300&quot; value=&quot;Slide 14 - &amp;quot;Share / submit&amp;quot;&quot;/&gt;&lt;property id=&quot;20307&quot; value=&quot;373&quot;/&gt;&lt;/object&gt;&lt;object type=&quot;3&quot; unique_id=&quot;12764&quot;&gt;&lt;property id=&quot;20148&quot; value=&quot;5&quot;/&gt;&lt;property id=&quot;20300&quot; value=&quot;Slide 15 - &amp;quot;Activity 3&amp;quot;&quot;/&gt;&lt;property id=&quot;20307&quot; value=&quot;322&quot;/&gt;&lt;/object&gt;&lt;object type=&quot;3&quot; unique_id=&quot;12765&quot;&gt;&lt;property id=&quot;20148&quot; value=&quot;5&quot;/&gt;&lt;property id=&quot;20300&quot; value=&quot;Slide 16 - &amp;quot;View&amp;quot;&quot;/&gt;&lt;property id=&quot;20307&quot; value=&quot;372&quot;/&gt;&lt;/object&gt;&lt;object type=&quot;3&quot; unique_id=&quot;12766&quot;&gt;&lt;property id=&quot;20148&quot; value=&quot;5&quot;/&gt;&lt;property id=&quot;20300&quot; value=&quot;Slide 17 - &amp;quot;Collect resources&amp;quot;&quot;/&gt;&lt;property id=&quot;20307&quot; value=&quot;375&quot;/&gt;&lt;/object&gt;&lt;object type=&quot;3&quot; unique_id=&quot;12767&quot;&gt;&lt;property id=&quot;20148&quot; value=&quot;5&quot;/&gt;&lt;property id=&quot;20300&quot; value=&quot;Slide 18 - &amp;quot;Instruction&amp;quot;&quot;/&gt;&lt;property id=&quot;20307&quot; value=&quot;326&quot;/&gt;&lt;/object&gt;&lt;object type=&quot;3&quot; unique_id=&quot;12768&quot;&gt;&lt;property id=&quot;20148&quot; value=&quot;5&quot;/&gt;&lt;property id=&quot;20300&quot; value=&quot;Slide 19 - &amp;quot;Discuss&amp;quot;&quot;/&gt;&lt;property id=&quot;20307&quot; value=&quot;384&quot;/&gt;&lt;/object&gt;&lt;object type=&quot;3&quot; unique_id=&quot;12769&quot;&gt;&lt;property id=&quot;20148&quot; value=&quot;5&quot;/&gt;&lt;property id=&quot;20300&quot; value=&quot;Slide 20 - &amp;quot;Share / submit&amp;quot;&quot;/&gt;&lt;property id=&quot;20307&quot; value=&quot;374&quot;/&gt;&lt;/object&gt;&lt;object type=&quot;3&quot; unique_id=&quot;12770&quot;&gt;&lt;property id=&quot;20148&quot; value=&quot;5&quot;/&gt;&lt;property id=&quot;20300&quot; value=&quot;Slide 21 - &amp;quot;Activity 4&amp;quot;&quot;/&gt;&lt;property id=&quot;20307&quot; value=&quot;328&quot;/&gt;&lt;/object&gt;&lt;object type=&quot;3&quot; unique_id=&quot;12771&quot;&gt;&lt;property id=&quot;20148&quot; value=&quot;5&quot;/&gt;&lt;property id=&quot;20300&quot; value=&quot;Slide 22 - &amp;quot;View&amp;quot;&quot;/&gt;&lt;property id=&quot;20307&quot; value=&quot;329&quot;/&gt;&lt;/object&gt;&lt;object type=&quot;3&quot; unique_id=&quot;12772&quot;&gt;&lt;property id=&quot;20148&quot; value=&quot;5&quot;/&gt;&lt;property id=&quot;20300&quot; value=&quot;Slide 23 - &amp;quot;Collect resources&amp;quot;&quot;/&gt;&lt;property id=&quot;20307&quot; value=&quot;330&quot;/&gt;&lt;/object&gt;&lt;object type=&quot;3&quot; unique_id=&quot;12773&quot;&gt;&lt;property id=&quot;20148&quot; value=&quot;5&quot;/&gt;&lt;property id=&quot;20300&quot; value=&quot;Slide 24 - &amp;quot;Instruction&amp;quot;&quot;/&gt;&lt;property id=&quot;20307&quot; value=&quot;332&quot;/&gt;&lt;/object&gt;&lt;object type=&quot;3&quot; unique_id=&quot;12774&quot;&gt;&lt;property id=&quot;20148&quot; value=&quot;5&quot;/&gt;&lt;property id=&quot;20300&quot; value=&quot;Slide 25 - &amp;quot;Discuss&amp;quot;&quot;/&gt;&lt;property id=&quot;20307&quot; value=&quot;331&quot;/&gt;&lt;/object&gt;&lt;object type=&quot;3&quot; unique_id=&quot;12775&quot;&gt;&lt;property id=&quot;20148&quot; value=&quot;5&quot;/&gt;&lt;property id=&quot;20300&quot; value=&quot;Slide 26 - &amp;quot;Share / submit&amp;quot;&quot;/&gt;&lt;property id=&quot;20307&quot; value=&quot;333&quot;/&gt;&lt;/object&gt;&lt;object type=&quot;3&quot; unique_id=&quot;12776&quot;&gt;&lt;property id=&quot;20148&quot; value=&quot;5&quot;/&gt;&lt;property id=&quot;20300&quot; value=&quot;Slide 27 - &amp;quot;Activity 5&amp;quot;&quot;/&gt;&lt;property id=&quot;20307&quot; value=&quot;334&quot;/&gt;&lt;/object&gt;&lt;object type=&quot;3&quot; unique_id=&quot;12777&quot;&gt;&lt;property id=&quot;20148&quot; value=&quot;5&quot;/&gt;&lt;property id=&quot;20300&quot; value=&quot;Slide 28 - &amp;quot;View&amp;quot;&quot;/&gt;&lt;property id=&quot;20307&quot; value=&quot;385&quot;/&gt;&lt;/object&gt;&lt;object type=&quot;3&quot; unique_id=&quot;12778&quot;&gt;&lt;property id=&quot;20148&quot; value=&quot;5&quot;/&gt;&lt;property id=&quot;20300&quot; value=&quot;Slide 29 - &amp;quot;View and discuss&amp;quot;&quot;/&gt;&lt;property id=&quot;20307&quot; value=&quot;335&quot;/&gt;&lt;/object&gt;&lt;object type=&quot;3&quot; unique_id=&quot;12779&quot;&gt;&lt;property id=&quot;20148&quot; value=&quot;5&quot;/&gt;&lt;property id=&quot;20300&quot; value=&quot;Slide 30 - &amp;quot;View and discuss&amp;quot;&quot;/&gt;&lt;property id=&quot;20307&quot; value=&quot;376&quot;/&gt;&lt;/object&gt;&lt;object type=&quot;3&quot; unique_id=&quot;12780&quot;&gt;&lt;property id=&quot;20148&quot; value=&quot;5&quot;/&gt;&lt;property id=&quot;20300&quot; value=&quot;Slide 31 - &amp;quot;View and discuss&amp;quot;&quot;/&gt;&lt;property id=&quot;20307&quot; value=&quot;377&quot;/&gt;&lt;/object&gt;&lt;object type=&quot;3&quot; unique_id=&quot;12781&quot;&gt;&lt;property id=&quot;20148&quot; value=&quot;5&quot;/&gt;&lt;property id=&quot;20300&quot; value=&quot;Slide 32 - &amp;quot;Collect resources&amp;quot;&quot;/&gt;&lt;property id=&quot;20307&quot; value=&quot;336&quot;/&gt;&lt;/object&gt;&lt;object type=&quot;3&quot; unique_id=&quot;12782&quot;&gt;&lt;property id=&quot;20148&quot; value=&quot;5&quot;/&gt;&lt;property id=&quot;20300&quot; value=&quot;Slide 33 - &amp;quot;Instruction&amp;quot;&quot;/&gt;&lt;property id=&quot;20307&quot; value=&quot;338&quot;/&gt;&lt;/object&gt;&lt;object type=&quot;3&quot; unique_id=&quot;12783&quot;&gt;&lt;property id=&quot;20148&quot; value=&quot;5&quot;/&gt;&lt;property id=&quot;20300&quot; value=&quot;Slide 34 - &amp;quot;Discuss&amp;quot;&quot;/&gt;&lt;property id=&quot;20307&quot; value=&quot;386&quot;/&gt;&lt;/object&gt;&lt;object type=&quot;3&quot; unique_id=&quot;12784&quot;&gt;&lt;property id=&quot;20148&quot; value=&quot;5&quot;/&gt;&lt;property id=&quot;20300&quot; value=&quot;Slide 35 - &amp;quot;Share / submit&amp;quot;&quot;/&gt;&lt;property id=&quot;20307&quot; value=&quot;339&quot;/&gt;&lt;/object&gt;&lt;object type=&quot;3&quot; unique_id=&quot;12785&quot;&gt;&lt;property id=&quot;20148&quot; value=&quot;5&quot;/&gt;&lt;property id=&quot;20300&quot; value=&quot;Slide 36 - &amp;quot;Activity 6&amp;quot;&quot;/&gt;&lt;property id=&quot;20307&quot; value=&quot;340&quot;/&gt;&lt;/object&gt;&lt;object type=&quot;3&quot; unique_id=&quot;12786&quot;&gt;&lt;property id=&quot;20148&quot; value=&quot;5&quot;/&gt;&lt;property id=&quot;20300&quot; value=&quot;Slide 37 - &amp;quot;View&amp;quot;&quot;/&gt;&lt;property id=&quot;20307&quot; value=&quot;341&quot;/&gt;&lt;/object&gt;&lt;object type=&quot;3&quot; unique_id=&quot;12787&quot;&gt;&lt;property id=&quot;20148&quot; value=&quot;5&quot;/&gt;&lt;property id=&quot;20300&quot; value=&quot;Slide 38 - &amp;quot;Collect resources&amp;quot;&quot;/&gt;&lt;property id=&quot;20307&quot; value=&quot;342&quot;/&gt;&lt;/object&gt;&lt;object type=&quot;3&quot; unique_id=&quot;12788&quot;&gt;&lt;property id=&quot;20148&quot; value=&quot;5&quot;/&gt;&lt;property id=&quot;20300&quot; value=&quot;Slide 39 - &amp;quot;Instruction&amp;quot;&quot;/&gt;&lt;property id=&quot;20307&quot; value=&quot;344&quot;/&gt;&lt;/object&gt;&lt;object type=&quot;3&quot; unique_id=&quot;12789&quot;&gt;&lt;property id=&quot;20148&quot; value=&quot;5&quot;/&gt;&lt;property id=&quot;20300&quot; value=&quot;Slide 40 - &amp;quot;Share / submit&amp;quot;&quot;/&gt;&lt;property id=&quot;20307&quot; value=&quot;345&quot;/&gt;&lt;/object&gt;&lt;object type=&quot;3&quot; unique_id=&quot;12790&quot;&gt;&lt;property id=&quot;20148&quot; value=&quot;5&quot;/&gt;&lt;property id=&quot;20300&quot; value=&quot;Slide 41 - &amp;quot;Activity 7&amp;quot;&quot;/&gt;&lt;property id=&quot;20307&quot; value=&quot;346&quot;/&gt;&lt;/object&gt;&lt;object type=&quot;3&quot; unique_id=&quot;12791&quot;&gt;&lt;property id=&quot;20148&quot; value=&quot;5&quot;/&gt;&lt;property id=&quot;20300&quot; value=&quot;Slide 42 - &amp;quot;Investigate&amp;quot;&quot;/&gt;&lt;property id=&quot;20307&quot; value=&quot;305&quot;/&gt;&lt;/object&gt;&lt;object type=&quot;3&quot; unique_id=&quot;12792&quot;&gt;&lt;property id=&quot;20148&quot; value=&quot;5&quot;/&gt;&lt;property id=&quot;20300&quot; value=&quot;Slide 43 - &amp;quot;Discuss&amp;quot;&quot;/&gt;&lt;property id=&quot;20307&quot; value=&quot;349&quot;/&gt;&lt;/object&gt;&lt;object type=&quot;3&quot; unique_id=&quot;12793&quot;&gt;&lt;property id=&quot;20148&quot; value=&quot;5&quot;/&gt;&lt;property id=&quot;20300&quot; value=&quot;Slide 44 - &amp;quot;Share / submit&amp;quot;&quot;/&gt;&lt;property id=&quot;20307&quot; value=&quot;351&quot;/&gt;&lt;/object&gt;&lt;object type=&quot;3&quot; unique_id=&quot;12794&quot;&gt;&lt;property id=&quot;20148&quot; value=&quot;5&quot;/&gt;&lt;property id=&quot;20300&quot; value=&quot;Slide 45 - &amp;quot;Activity 8&amp;quot;&quot;/&gt;&lt;property id=&quot;20307&quot; value=&quot;352&quot;/&gt;&lt;/object&gt;&lt;object type=&quot;3&quot; unique_id=&quot;12795&quot;&gt;&lt;property id=&quot;20148&quot; value=&quot;5&quot;/&gt;&lt;property id=&quot;20300&quot; value=&quot;Slide 46 - &amp;quot;View&amp;quot;&quot;/&gt;&lt;property id=&quot;20307&quot; value=&quot;353&quot;/&gt;&lt;/object&gt;&lt;object type=&quot;3&quot; unique_id=&quot;12796&quot;&gt;&lt;property id=&quot;20148&quot; value=&quot;5&quot;/&gt;&lt;property id=&quot;20300&quot; value=&quot;Slide 47 - &amp;quot;Collect resources&amp;quot;&quot;/&gt;&lt;property id=&quot;20307&quot; value=&quot;354&quot;/&gt;&lt;/object&gt;&lt;object type=&quot;3&quot; unique_id=&quot;12797&quot;&gt;&lt;property id=&quot;20148&quot; value=&quot;5&quot;/&gt;&lt;property id=&quot;20300&quot; value=&quot;Slide 48 - &amp;quot;Instruction&amp;quot;&quot;/&gt;&lt;property id=&quot;20307&quot; value=&quot;356&quot;/&gt;&lt;/object&gt;&lt;object type=&quot;3&quot; unique_id=&quot;12798&quot;&gt;&lt;property id=&quot;20148&quot; value=&quot;5&quot;/&gt;&lt;property id=&quot;20300&quot; value=&quot;Slide 49 - &amp;quot;Instruction&amp;quot;&quot;/&gt;&lt;property id=&quot;20307&quot; value=&quot;378&quot;/&gt;&lt;/object&gt;&lt;object type=&quot;3&quot; unique_id=&quot;12799&quot;&gt;&lt;property id=&quot;20148&quot; value=&quot;5&quot;/&gt;&lt;property id=&quot;20300&quot; value=&quot;Slide 50 - &amp;quot;Share / submit&amp;quot;&quot;/&gt;&lt;property id=&quot;20307&quot; value=&quot;357&quot;/&gt;&lt;/object&gt;&lt;object type=&quot;3&quot; unique_id=&quot;12800&quot;&gt;&lt;property id=&quot;20148&quot; value=&quot;5&quot;/&gt;&lt;property id=&quot;20300&quot; value=&quot;Slide 51 - &amp;quot;Activity 9&amp;quot;&quot;/&gt;&lt;property id=&quot;20307&quot; value=&quot;358&quot;/&gt;&lt;/object&gt;&lt;object type=&quot;3&quot; unique_id=&quot;12801&quot;&gt;&lt;property id=&quot;20148&quot; value=&quot;5&quot;/&gt;&lt;property id=&quot;20300&quot; value=&quot;Slide 52 - &amp;quot;View&amp;quot;&quot;/&gt;&lt;property id=&quot;20307&quot; value=&quot;359&quot;/&gt;&lt;/object&gt;&lt;object type=&quot;3&quot; unique_id=&quot;12802&quot;&gt;&lt;property id=&quot;20148&quot; value=&quot;5&quot;/&gt;&lt;property id=&quot;20300&quot; value=&quot;Slide 53 - &amp;quot;Collect resources&amp;quot;&quot;/&gt;&lt;property id=&quot;20307&quot; value=&quot;360&quot;/&gt;&lt;/object&gt;&lt;object type=&quot;3&quot; unique_id=&quot;12803&quot;&gt;&lt;property id=&quot;20148&quot; value=&quot;5&quot;/&gt;&lt;property id=&quot;20300&quot; value=&quot;Slide 54 - &amp;quot;Instruction&amp;quot;&quot;/&gt;&lt;property id=&quot;20307&quot; value=&quot;362&quot;/&gt;&lt;/object&gt;&lt;object type=&quot;3&quot; unique_id=&quot;12804&quot;&gt;&lt;property id=&quot;20148&quot; value=&quot;5&quot;/&gt;&lt;property id=&quot;20300&quot; value=&quot;Slide 55 - &amp;quot;Instruction&amp;quot;&quot;/&gt;&lt;property id=&quot;20307&quot; value=&quot;380&quot;/&gt;&lt;/object&gt;&lt;object type=&quot;3&quot; unique_id=&quot;12805&quot;&gt;&lt;property id=&quot;20148&quot; value=&quot;5&quot;/&gt;&lt;property id=&quot;20300&quot; value=&quot;Slide 56 - &amp;quot;Discuss&amp;quot;&quot;/&gt;&lt;property id=&quot;20307&quot; value=&quot;361&quot;/&gt;&lt;/object&gt;&lt;object type=&quot;3&quot; unique_id=&quot;12806&quot;&gt;&lt;property id=&quot;20148&quot; value=&quot;5&quot;/&gt;&lt;property id=&quot;20300&quot; value=&quot;Slide 57 - &amp;quot;Share / submit&amp;quot;&quot;/&gt;&lt;property id=&quot;20307&quot; value=&quot;363&quot;/&gt;&lt;/object&gt;&lt;object type=&quot;3&quot; unique_id=&quot;12807&quot;&gt;&lt;property id=&quot;20148&quot; value=&quot;5&quot;/&gt;&lt;property id=&quot;20300&quot; value=&quot;Slide 58 - &amp;quot;Activity 10&amp;quot;&quot;/&gt;&lt;property id=&quot;20307&quot; value=&quot;364&quot;/&gt;&lt;/object&gt;&lt;object type=&quot;3&quot; unique_id=&quot;12808&quot;&gt;&lt;property id=&quot;20148&quot; value=&quot;5&quot;/&gt;&lt;property id=&quot;20300&quot; value=&quot;Slide 59 - &amp;quot;View&amp;quot;&quot;/&gt;&lt;property id=&quot;20307&quot; value=&quot;381&quot;/&gt;&lt;/object&gt;&lt;object type=&quot;3&quot; unique_id=&quot;12809&quot;&gt;&lt;property id=&quot;20148&quot; value=&quot;5&quot;/&gt;&lt;property id=&quot;20300&quot; value=&quot;Slide 60 - &amp;quot;Discuss&amp;quot;&quot;/&gt;&lt;property id=&quot;20307&quot; value=&quot;367&quot;/&gt;&lt;/object&gt;&lt;object type=&quot;3&quot; unique_id=&quot;12810&quot;&gt;&lt;property id=&quot;20148&quot; value=&quot;5&quot;/&gt;&lt;property id=&quot;20300&quot; value=&quot;Slide 61 - &amp;quot;View&amp;quot;&quot;/&gt;&lt;property id=&quot;20307&quot; value=&quot;365&quot;/&gt;&lt;/object&gt;&lt;object type=&quot;3&quot; unique_id=&quot;12811&quot;&gt;&lt;property id=&quot;20148&quot; value=&quot;5&quot;/&gt;&lt;property id=&quot;20300&quot; value=&quot;Slide 62&quot;/&gt;&lt;property id=&quot;20307&quot; value=&quot;366&quot;/&gt;&lt;/object&gt;&lt;object type=&quot;3&quot; unique_id=&quot;12812&quot;&gt;&lt;property id=&quot;20148&quot; value=&quot;5&quot;/&gt;&lt;property id=&quot;20300&quot; value=&quot;Slide 63 - &amp;quot;Collect resources&amp;quot;&quot;/&gt;&lt;property id=&quot;20307&quot; value=&quot;382&quot;/&gt;&lt;/object&gt;&lt;object type=&quot;3&quot; unique_id=&quot;12813&quot;&gt;&lt;property id=&quot;20148&quot; value=&quot;5&quot;/&gt;&lt;property id=&quot;20300&quot; value=&quot;Slide 64 - &amp;quot;Instruction&amp;quot;&quot;/&gt;&lt;property id=&quot;20307&quot; value=&quot;368&quot;/&gt;&lt;/object&gt;&lt;object type=&quot;3&quot; unique_id=&quot;12814&quot;&gt;&lt;property id=&quot;20148&quot; value=&quot;5&quot;/&gt;&lt;property id=&quot;20300&quot; value=&quot;Slide 65 - &amp;quot;Share / submit&amp;quot;&quot;/&gt;&lt;property id=&quot;20307&quot; value=&quot;369&quot;/&gt;&lt;/object&gt;&lt;object type=&quot;3&quot; unique_id=&quot;12815&quot;&gt;&lt;property id=&quot;20148&quot; value=&quot;5&quot;/&gt;&lt;property id=&quot;20300&quot; value=&quot;Slide 66&quot;/&gt;&lt;property id=&quot;20307&quot; value=&quot;313&quot;/&gt;&lt;/object&gt;&lt;/object&gt;&lt;object type=&quot;8&quot; unique_id=&quot;12883&quot;&gt;&lt;/object&gt;&lt;/object&gt;&lt;/database&gt;"/>
  <p:tag name="SECTOMILLISECCONVERTED" val="1"/>
</p:tagLst>
</file>

<file path=ppt/theme/theme1.xml><?xml version="1.0" encoding="utf-8"?>
<a:theme xmlns:a="http://schemas.openxmlformats.org/drawingml/2006/main" name="Office Theme">
  <a:themeElements>
    <a:clrScheme name="Do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2" id="{194286F9-A69C-C04A-9C65-EDD35AC15C23}" vid="{E6071ACF-7E90-7341-BDC4-DC4E0B033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A1EA123AD67744A854930532A2E65B" ma:contentTypeVersion="10" ma:contentTypeDescription="Create a new document." ma:contentTypeScope="" ma:versionID="b4db6eecdabe36eae56d183a7910de90">
  <xsd:schema xmlns:xsd="http://www.w3.org/2001/XMLSchema" xmlns:xs="http://www.w3.org/2001/XMLSchema" xmlns:p="http://schemas.microsoft.com/office/2006/metadata/properties" xmlns:ns2="2b8f126a-38b9-4492-be35-a33a4edb6fbd" xmlns:ns3="3b666755-876b-42ff-b409-4240f06f7e75" targetNamespace="http://schemas.microsoft.com/office/2006/metadata/properties" ma:root="true" ma:fieldsID="f52ab982d64c903b120eedf1c94f0570" ns2:_="" ns3:_="">
    <xsd:import namespace="2b8f126a-38b9-4492-be35-a33a4edb6fbd"/>
    <xsd:import namespace="3b666755-876b-42ff-b409-4240f06f7e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f126a-38b9-4492-be35-a33a4edb6f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666755-876b-42ff-b409-4240f06f7e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167D61-EE08-40C2-AB3B-FEADEE2338C2}">
  <ds:schemaRefs>
    <ds:schemaRef ds:uri="2b8f126a-38b9-4492-be35-a33a4edb6fbd"/>
    <ds:schemaRef ds:uri="3b666755-876b-42ff-b409-4240f06f7e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06817F-8283-4CF7-9D90-FDEA6D3616AE}">
  <ds:schemaRefs>
    <ds:schemaRef ds:uri="http://purl.org/dc/dcmitype/"/>
    <ds:schemaRef ds:uri="http://purl.org/dc/terms/"/>
    <ds:schemaRef ds:uri="3b666755-876b-42ff-b409-4240f06f7e75"/>
    <ds:schemaRef ds:uri="http://schemas.openxmlformats.org/package/2006/metadata/core-properties"/>
    <ds:schemaRef ds:uri="http://schemas.microsoft.com/office/2006/documentManagement/types"/>
    <ds:schemaRef ds:uri="2b8f126a-38b9-4492-be35-a33a4edb6fbd"/>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E9E5907-2F0E-45B7-85B2-FEDA73E96E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AC_DoE_Powerpoint_standard_V2_Arial</Template>
  <TotalTime>16</TotalTime>
  <Words>2587</Words>
  <Application>Microsoft Office PowerPoint</Application>
  <PresentationFormat>On-screen Show (4:3)</PresentationFormat>
  <Paragraphs>343</Paragraphs>
  <Slides>66</Slides>
  <Notes>5</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Cambria Math</vt:lpstr>
      <vt:lpstr>Courier New</vt:lpstr>
      <vt:lpstr>Montserrat Medium</vt:lpstr>
      <vt:lpstr>Times New Roman</vt:lpstr>
      <vt:lpstr>Office Theme</vt:lpstr>
      <vt:lpstr>Mathematics learning sequence   Stage 3</vt:lpstr>
      <vt:lpstr>Activity 1</vt:lpstr>
      <vt:lpstr>View</vt:lpstr>
      <vt:lpstr>Collect resources</vt:lpstr>
      <vt:lpstr>Instruction</vt:lpstr>
      <vt:lpstr>Share / submit</vt:lpstr>
      <vt:lpstr>View</vt:lpstr>
      <vt:lpstr>Activity 2</vt:lpstr>
      <vt:lpstr>View</vt:lpstr>
      <vt:lpstr>Collect resources</vt:lpstr>
      <vt:lpstr>Instruction</vt:lpstr>
      <vt:lpstr>View</vt:lpstr>
      <vt:lpstr>Discuss</vt:lpstr>
      <vt:lpstr>Share / submit</vt:lpstr>
      <vt:lpstr>Activity 3</vt:lpstr>
      <vt:lpstr>View</vt:lpstr>
      <vt:lpstr>Collect resources</vt:lpstr>
      <vt:lpstr>Instruction</vt:lpstr>
      <vt:lpstr>Discuss</vt:lpstr>
      <vt:lpstr>Share / submit</vt:lpstr>
      <vt:lpstr>Activity 4</vt:lpstr>
      <vt:lpstr>View</vt:lpstr>
      <vt:lpstr>Collect resources</vt:lpstr>
      <vt:lpstr>Instruction</vt:lpstr>
      <vt:lpstr>Discuss</vt:lpstr>
      <vt:lpstr>Share / submit</vt:lpstr>
      <vt:lpstr>Activity 5</vt:lpstr>
      <vt:lpstr>View</vt:lpstr>
      <vt:lpstr>View and discuss</vt:lpstr>
      <vt:lpstr>View and discuss</vt:lpstr>
      <vt:lpstr>View and discuss</vt:lpstr>
      <vt:lpstr>Collect resources</vt:lpstr>
      <vt:lpstr>Instruction</vt:lpstr>
      <vt:lpstr>Discuss</vt:lpstr>
      <vt:lpstr>Share / submit</vt:lpstr>
      <vt:lpstr>Activity 6</vt:lpstr>
      <vt:lpstr>View</vt:lpstr>
      <vt:lpstr>Collect resources</vt:lpstr>
      <vt:lpstr>Instruction</vt:lpstr>
      <vt:lpstr>Share / submit</vt:lpstr>
      <vt:lpstr>Activity 7</vt:lpstr>
      <vt:lpstr>Investigate</vt:lpstr>
      <vt:lpstr>Discuss</vt:lpstr>
      <vt:lpstr>Share / submit</vt:lpstr>
      <vt:lpstr>Activity 8</vt:lpstr>
      <vt:lpstr>View</vt:lpstr>
      <vt:lpstr>Collect resources</vt:lpstr>
      <vt:lpstr>Instruction</vt:lpstr>
      <vt:lpstr>Instruction</vt:lpstr>
      <vt:lpstr>Share / submit</vt:lpstr>
      <vt:lpstr>Activity 9</vt:lpstr>
      <vt:lpstr>View</vt:lpstr>
      <vt:lpstr>Collect resources</vt:lpstr>
      <vt:lpstr>Instruction</vt:lpstr>
      <vt:lpstr>Instruction</vt:lpstr>
      <vt:lpstr>Discuss</vt:lpstr>
      <vt:lpstr>Share / submit</vt:lpstr>
      <vt:lpstr>Activity 10</vt:lpstr>
      <vt:lpstr>View</vt:lpstr>
      <vt:lpstr>Discuss</vt:lpstr>
      <vt:lpstr>View</vt:lpstr>
      <vt:lpstr>PowerPoint Presentation</vt:lpstr>
      <vt:lpstr>Collect resources</vt:lpstr>
      <vt:lpstr>Instruction</vt:lpstr>
      <vt:lpstr>Share / submit</vt:lpstr>
      <vt:lpstr>PowerPoint Presentation</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digital student resource Stage 3</dc:title>
  <dc:creator>DoE</dc:creator>
  <cp:lastModifiedBy>Andrew, Jill</cp:lastModifiedBy>
  <cp:revision>4</cp:revision>
  <cp:lastPrinted>2018-09-13T06:50:27Z</cp:lastPrinted>
  <dcterms:created xsi:type="dcterms:W3CDTF">2020-03-17T04:40:31Z</dcterms:created>
  <dcterms:modified xsi:type="dcterms:W3CDTF">2020-03-27T00:02:42Z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0x010100F9A1EA123AD67744A854930532A2E65B</vt:lpwstr>
  </property>
</Properties>
</file>