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77"/>
  </p:notesMasterIdLst>
  <p:handoutMasterIdLst>
    <p:handoutMasterId r:id="rId78"/>
  </p:handoutMasterIdLst>
  <p:sldIdLst>
    <p:sldId id="266" r:id="rId2"/>
    <p:sldId id="405" r:id="rId3"/>
    <p:sldId id="406" r:id="rId4"/>
    <p:sldId id="407" r:id="rId5"/>
    <p:sldId id="408" r:id="rId6"/>
    <p:sldId id="296" r:id="rId7"/>
    <p:sldId id="409" r:id="rId8"/>
    <p:sldId id="298" r:id="rId9"/>
    <p:sldId id="302" r:id="rId10"/>
    <p:sldId id="330" r:id="rId11"/>
    <p:sldId id="332" r:id="rId12"/>
    <p:sldId id="331" r:id="rId13"/>
    <p:sldId id="333" r:id="rId14"/>
    <p:sldId id="334" r:id="rId15"/>
    <p:sldId id="343" r:id="rId16"/>
    <p:sldId id="344" r:id="rId17"/>
    <p:sldId id="335" r:id="rId18"/>
    <p:sldId id="356" r:id="rId19"/>
    <p:sldId id="345" r:id="rId20"/>
    <p:sldId id="346" r:id="rId21"/>
    <p:sldId id="349" r:id="rId22"/>
    <p:sldId id="350" r:id="rId23"/>
    <p:sldId id="351" r:id="rId24"/>
    <p:sldId id="352" r:id="rId25"/>
    <p:sldId id="353" r:id="rId26"/>
    <p:sldId id="354" r:id="rId27"/>
    <p:sldId id="336" r:id="rId28"/>
    <p:sldId id="357" r:id="rId29"/>
    <p:sldId id="310" r:id="rId30"/>
    <p:sldId id="365" r:id="rId31"/>
    <p:sldId id="366" r:id="rId32"/>
    <p:sldId id="367" r:id="rId33"/>
    <p:sldId id="410" r:id="rId34"/>
    <p:sldId id="337" r:id="rId35"/>
    <p:sldId id="358" r:id="rId36"/>
    <p:sldId id="318" r:id="rId37"/>
    <p:sldId id="368" r:id="rId38"/>
    <p:sldId id="369" r:id="rId39"/>
    <p:sldId id="370" r:id="rId40"/>
    <p:sldId id="372" r:id="rId41"/>
    <p:sldId id="373" r:id="rId42"/>
    <p:sldId id="374" r:id="rId43"/>
    <p:sldId id="375" r:id="rId44"/>
    <p:sldId id="376" r:id="rId45"/>
    <p:sldId id="338" r:id="rId46"/>
    <p:sldId id="359" r:id="rId47"/>
    <p:sldId id="377" r:id="rId48"/>
    <p:sldId id="378" r:id="rId49"/>
    <p:sldId id="385" r:id="rId50"/>
    <p:sldId id="386" r:id="rId51"/>
    <p:sldId id="387" r:id="rId52"/>
    <p:sldId id="388" r:id="rId53"/>
    <p:sldId id="389" r:id="rId54"/>
    <p:sldId id="390" r:id="rId55"/>
    <p:sldId id="391" r:id="rId56"/>
    <p:sldId id="392" r:id="rId57"/>
    <p:sldId id="339" r:id="rId58"/>
    <p:sldId id="360" r:id="rId59"/>
    <p:sldId id="300" r:id="rId60"/>
    <p:sldId id="393" r:id="rId61"/>
    <p:sldId id="394" r:id="rId62"/>
    <p:sldId id="395" r:id="rId63"/>
    <p:sldId id="399" r:id="rId64"/>
    <p:sldId id="400" r:id="rId65"/>
    <p:sldId id="340" r:id="rId66"/>
    <p:sldId id="361" r:id="rId67"/>
    <p:sldId id="401" r:id="rId68"/>
    <p:sldId id="402" r:id="rId69"/>
    <p:sldId id="341" r:id="rId70"/>
    <p:sldId id="362" r:id="rId71"/>
    <p:sldId id="403" r:id="rId72"/>
    <p:sldId id="404" r:id="rId73"/>
    <p:sldId id="342" r:id="rId74"/>
    <p:sldId id="363" r:id="rId75"/>
    <p:sldId id="304" r:id="rId76"/>
  </p:sldIdLst>
  <p:sldSz cx="9144000" cy="6858000" type="screen4x3"/>
  <p:notesSz cx="9144000" cy="6858000"/>
  <p:defaultTex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Slides" id="{1165592B-D1AE-EE48-AEB4-F19515D86DC8}">
          <p14:sldIdLst>
            <p14:sldId id="266"/>
            <p14:sldId id="405"/>
            <p14:sldId id="406"/>
            <p14:sldId id="407"/>
            <p14:sldId id="408"/>
            <p14:sldId id="296"/>
            <p14:sldId id="409"/>
            <p14:sldId id="298"/>
            <p14:sldId id="302"/>
            <p14:sldId id="330"/>
            <p14:sldId id="332"/>
            <p14:sldId id="331"/>
            <p14:sldId id="333"/>
            <p14:sldId id="334"/>
            <p14:sldId id="343"/>
            <p14:sldId id="344"/>
            <p14:sldId id="335"/>
            <p14:sldId id="356"/>
            <p14:sldId id="345"/>
            <p14:sldId id="346"/>
            <p14:sldId id="349"/>
            <p14:sldId id="350"/>
            <p14:sldId id="351"/>
            <p14:sldId id="352"/>
            <p14:sldId id="353"/>
            <p14:sldId id="354"/>
            <p14:sldId id="336"/>
            <p14:sldId id="357"/>
            <p14:sldId id="310"/>
            <p14:sldId id="365"/>
            <p14:sldId id="366"/>
            <p14:sldId id="367"/>
            <p14:sldId id="410"/>
            <p14:sldId id="337"/>
            <p14:sldId id="358"/>
            <p14:sldId id="318"/>
            <p14:sldId id="368"/>
            <p14:sldId id="369"/>
            <p14:sldId id="370"/>
            <p14:sldId id="372"/>
            <p14:sldId id="373"/>
            <p14:sldId id="374"/>
            <p14:sldId id="375"/>
            <p14:sldId id="376"/>
            <p14:sldId id="338"/>
            <p14:sldId id="359"/>
            <p14:sldId id="377"/>
            <p14:sldId id="378"/>
            <p14:sldId id="385"/>
            <p14:sldId id="386"/>
            <p14:sldId id="387"/>
            <p14:sldId id="388"/>
            <p14:sldId id="389"/>
            <p14:sldId id="390"/>
            <p14:sldId id="391"/>
            <p14:sldId id="392"/>
            <p14:sldId id="339"/>
            <p14:sldId id="360"/>
            <p14:sldId id="300"/>
            <p14:sldId id="393"/>
            <p14:sldId id="394"/>
            <p14:sldId id="395"/>
            <p14:sldId id="399"/>
            <p14:sldId id="400"/>
            <p14:sldId id="340"/>
            <p14:sldId id="361"/>
            <p14:sldId id="401"/>
            <p14:sldId id="402"/>
            <p14:sldId id="341"/>
            <p14:sldId id="362"/>
            <p14:sldId id="403"/>
            <p14:sldId id="404"/>
            <p14:sldId id="342"/>
            <p14:sldId id="363"/>
            <p14:sldId id="304"/>
          </p14:sldIdLst>
        </p14:section>
      </p14:sectionLst>
    </p:ext>
    <p:ext uri="{EFAFB233-063F-42B5-8137-9DF3F51BA10A}">
      <p15:sldGuideLst xmlns:p15="http://schemas.microsoft.com/office/powerpoint/2012/main">
        <p15:guide id="1" orient="horz" pos="1842" userDrawn="1">
          <p15:clr>
            <a:srgbClr val="A4A3A4"/>
          </p15:clr>
        </p15:guide>
        <p15:guide id="2" orient="horz" pos="3280" userDrawn="1">
          <p15:clr>
            <a:srgbClr val="A4A3A4"/>
          </p15:clr>
        </p15:guide>
        <p15:guide id="3" orient="horz" pos="2228" userDrawn="1">
          <p15:clr>
            <a:srgbClr val="A4A3A4"/>
          </p15:clr>
        </p15:guide>
        <p15:guide id="4" orient="horz" pos="2614" userDrawn="1">
          <p15:clr>
            <a:srgbClr val="A4A3A4"/>
          </p15:clr>
        </p15:guide>
        <p15:guide id="5" pos="2859" userDrawn="1">
          <p15:clr>
            <a:srgbClr val="A4A3A4"/>
          </p15:clr>
        </p15:guide>
        <p15:guide id="6" orient="horz" pos="1570" userDrawn="1">
          <p15:clr>
            <a:srgbClr val="A4A3A4"/>
          </p15:clr>
        </p15:guide>
        <p15:guide id="7" orient="horz" pos="1616" userDrawn="1">
          <p15:clr>
            <a:srgbClr val="A4A3A4"/>
          </p15:clr>
        </p15:guide>
        <p15:guide id="8" pos="975" userDrawn="1">
          <p15:clr>
            <a:srgbClr val="A4A3A4"/>
          </p15:clr>
        </p15:guide>
        <p15:guide id="9" pos="2555" userDrawn="1">
          <p15:clr>
            <a:srgbClr val="A4A3A4"/>
          </p15:clr>
        </p15:guide>
        <p15:guide id="10" pos="176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E41"/>
    <a:srgbClr val="235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2" autoAdjust="0"/>
    <p:restoredTop sz="78964" autoAdjust="0"/>
  </p:normalViewPr>
  <p:slideViewPr>
    <p:cSldViewPr snapToGrid="0" showGuides="1">
      <p:cViewPr varScale="1">
        <p:scale>
          <a:sx n="127" d="100"/>
          <a:sy n="127" d="100"/>
        </p:scale>
        <p:origin x="1352" y="88"/>
      </p:cViewPr>
      <p:guideLst>
        <p:guide orient="horz" pos="1842"/>
        <p:guide orient="horz" pos="3280"/>
        <p:guide orient="horz" pos="2228"/>
        <p:guide orient="horz" pos="2614"/>
        <p:guide pos="2859"/>
        <p:guide orient="horz" pos="1570"/>
        <p:guide orient="horz" pos="1616"/>
        <p:guide pos="975"/>
        <p:guide pos="2555"/>
        <p:guide pos="1769"/>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1" d="100"/>
          <a:sy n="111" d="100"/>
        </p:scale>
        <p:origin x="2448"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2"/>
                </a:solidFill>
                <a:latin typeface="Arial" panose="020B0604020202020204" pitchFamily="34" charset="0"/>
                <a:ea typeface="+mn-ea"/>
                <a:cs typeface="Arial" panose="020B0604020202020204" pitchFamily="34" charset="0"/>
              </a:defRPr>
            </a:pPr>
            <a:r>
              <a:rPr lang="en-AU" b="1" i="0" dirty="0">
                <a:latin typeface="Arial" panose="020B0604020202020204" pitchFamily="34" charset="0"/>
                <a:cs typeface="Arial" panose="020B0604020202020204" pitchFamily="34" charset="0"/>
              </a:rPr>
              <a:t>Chart Title</a:t>
            </a:r>
          </a:p>
        </c:rich>
      </c:tx>
      <c:layout>
        <c:manualLayout>
          <c:xMode val="edge"/>
          <c:yMode val="edge"/>
          <c:x val="5.0067121985634906E-2"/>
          <c:y val="1.332463490907627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
          <c:y val="0.15850469155990188"/>
          <c:w val="0.99770930078221387"/>
          <c:h val="0.84045729227549248"/>
        </c:manualLayout>
      </c:layout>
      <c:barChart>
        <c:barDir val="col"/>
        <c:grouping val="percentStack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6E13-44E1-9680-BF397F888C05}"/>
            </c:ext>
          </c:extLst>
        </c:ser>
        <c:ser>
          <c:idx val="1"/>
          <c:order val="1"/>
          <c:tx>
            <c:strRef>
              <c:f>Sheet1!$C$1</c:f>
              <c:strCache>
                <c:ptCount val="1"/>
                <c:pt idx="0">
                  <c:v>Series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6E13-44E1-9680-BF397F888C05}"/>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6E13-44E1-9680-BF397F888C05}"/>
            </c:ext>
          </c:extLst>
        </c:ser>
        <c:dLbls>
          <c:showLegendKey val="0"/>
          <c:showVal val="0"/>
          <c:showCatName val="0"/>
          <c:showSerName val="0"/>
          <c:showPercent val="0"/>
          <c:showBubbleSize val="0"/>
        </c:dLbls>
        <c:gapWidth val="45"/>
        <c:overlap val="100"/>
        <c:axId val="240315640"/>
        <c:axId val="240315248"/>
      </c:barChart>
      <c:catAx>
        <c:axId val="240315640"/>
        <c:scaling>
          <c:orientation val="minMax"/>
        </c:scaling>
        <c:delete val="1"/>
        <c:axPos val="b"/>
        <c:numFmt formatCode="General" sourceLinked="1"/>
        <c:majorTickMark val="none"/>
        <c:minorTickMark val="none"/>
        <c:tickLblPos val="nextTo"/>
        <c:crossAx val="240315248"/>
        <c:crosses val="autoZero"/>
        <c:auto val="1"/>
        <c:lblAlgn val="ctr"/>
        <c:lblOffset val="100"/>
        <c:noMultiLvlLbl val="0"/>
      </c:catAx>
      <c:valAx>
        <c:axId val="240315248"/>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240315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r>
              <a:rPr lang="en-US" sz="1600" b="1" i="0" kern="1200" spc="0" baseline="0" dirty="0">
                <a:solidFill>
                  <a:srgbClr val="19233E"/>
                </a:solidFill>
                <a:effectLst/>
                <a:latin typeface="Arial" panose="020B0604020202020204" pitchFamily="34" charset="0"/>
                <a:cs typeface="Arial" panose="020B0604020202020204" pitchFamily="34" charset="0"/>
              </a:rPr>
              <a:t>Chart Title</a:t>
            </a:r>
            <a:endParaRPr lang="en-AU" sz="1600" b="1" i="0" dirty="0">
              <a:effectLst/>
              <a:latin typeface="Arial" panose="020B0604020202020204" pitchFamily="34" charset="0"/>
              <a:cs typeface="Arial" panose="020B0604020202020204" pitchFamily="34" charset="0"/>
            </a:endParaRPr>
          </a:p>
        </c:rich>
      </c:tx>
      <c:layout>
        <c:manualLayout>
          <c:xMode val="edge"/>
          <c:yMode val="edge"/>
          <c:x val="1.8802394693555564E-2"/>
          <c:y val="1.6662275328469617E-2"/>
        </c:manualLayout>
      </c:layout>
      <c:overlay val="0"/>
      <c:spPr>
        <a:noFill/>
        <a:ln>
          <a:noFill/>
        </a:ln>
        <a:effectLst/>
      </c:spPr>
      <c:txPr>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2139730433599247"/>
          <c:y val="0.18716181113673139"/>
          <c:w val="0.57738947809885199"/>
          <c:h val="0.7978959783777454"/>
        </c:manualLayout>
      </c:layout>
      <c:pieChart>
        <c:varyColors val="1"/>
        <c:ser>
          <c:idx val="0"/>
          <c:order val="0"/>
          <c:tx>
            <c:strRef>
              <c:f>Sheet1!$B$1</c:f>
              <c:strCache>
                <c:ptCount val="1"/>
                <c:pt idx="0">
                  <c:v>Sales</c:v>
                </c:pt>
              </c:strCache>
            </c:strRef>
          </c:tx>
          <c:spPr>
            <a:ln>
              <a:noFill/>
            </a:ln>
          </c:spPr>
          <c:dPt>
            <c:idx val="0"/>
            <c:bubble3D val="0"/>
            <c:spPr>
              <a:pattFill prst="pct90">
                <a:fgClr>
                  <a:schemeClr val="accent5"/>
                </a:fgClr>
                <a:bgClr>
                  <a:schemeClr val="bg1"/>
                </a:bgClr>
              </a:pattFill>
              <a:ln w="19050">
                <a:noFill/>
              </a:ln>
              <a:effectLst/>
            </c:spPr>
            <c:extLst>
              <c:ext xmlns:c16="http://schemas.microsoft.com/office/drawing/2014/chart" uri="{C3380CC4-5D6E-409C-BE32-E72D297353CC}">
                <c16:uniqueId val="{00000001-3507-4096-88DB-1BE9AAD60A27}"/>
              </c:ext>
            </c:extLst>
          </c:dPt>
          <c:dPt>
            <c:idx val="1"/>
            <c:bubble3D val="0"/>
            <c:spPr>
              <a:pattFill prst="pct90">
                <a:fgClr>
                  <a:schemeClr val="accent2"/>
                </a:fgClr>
                <a:bgClr>
                  <a:schemeClr val="bg1"/>
                </a:bgClr>
              </a:pattFill>
              <a:ln w="19050">
                <a:noFill/>
              </a:ln>
              <a:effectLst/>
            </c:spPr>
            <c:extLst>
              <c:ext xmlns:c16="http://schemas.microsoft.com/office/drawing/2014/chart" uri="{C3380CC4-5D6E-409C-BE32-E72D297353CC}">
                <c16:uniqueId val="{00000003-3507-4096-88DB-1BE9AAD60A27}"/>
              </c:ext>
            </c:extLst>
          </c:dPt>
          <c:dPt>
            <c:idx val="2"/>
            <c:bubble3D val="0"/>
            <c:spPr>
              <a:pattFill prst="pct90">
                <a:fgClr>
                  <a:schemeClr val="accent3"/>
                </a:fgClr>
                <a:bgClr>
                  <a:schemeClr val="bg1"/>
                </a:bgClr>
              </a:pattFill>
              <a:ln w="19050">
                <a:noFill/>
              </a:ln>
              <a:effectLst/>
            </c:spPr>
            <c:extLst>
              <c:ext xmlns:c16="http://schemas.microsoft.com/office/drawing/2014/chart" uri="{C3380CC4-5D6E-409C-BE32-E72D297353CC}">
                <c16:uniqueId val="{00000005-3507-4096-88DB-1BE9AAD60A27}"/>
              </c:ext>
            </c:extLst>
          </c:dPt>
          <c:dPt>
            <c:idx val="3"/>
            <c:bubble3D val="0"/>
            <c:spPr>
              <a:pattFill prst="pct90">
                <a:fgClr>
                  <a:schemeClr val="accent6"/>
                </a:fgClr>
                <a:bgClr>
                  <a:schemeClr val="bg1"/>
                </a:bgClr>
              </a:pattFill>
              <a:ln w="19050">
                <a:noFill/>
              </a:ln>
              <a:effectLst/>
            </c:spPr>
            <c:extLst>
              <c:ext xmlns:c16="http://schemas.microsoft.com/office/drawing/2014/chart" uri="{C3380CC4-5D6E-409C-BE32-E72D297353CC}">
                <c16:uniqueId val="{00000007-3507-4096-88DB-1BE9AAD60A27}"/>
              </c:ext>
            </c:extLst>
          </c:dPt>
          <c:dLbls>
            <c:dLbl>
              <c:idx val="2"/>
              <c:tx>
                <c:rich>
                  <a:bodyPr/>
                  <a:lstStyle/>
                  <a:p>
                    <a:fld id="{BC5D0DBC-5192-4D8E-9C93-110176CD87CC}" type="SERIESNAME">
                      <a:rPr lang="en-US">
                        <a:solidFill>
                          <a:schemeClr val="tx2"/>
                        </a:solidFill>
                      </a:rPr>
                      <a:pPr/>
                      <a:t>[SERIES NAME]</a:t>
                    </a:fld>
                    <a:r>
                      <a:rPr lang="en-US" baseline="0" dirty="0"/>
                      <a:t>, </a:t>
                    </a:r>
                    <a:fld id="{4B725BE5-439E-48A7-81A4-165608449EA8}" type="VALUE">
                      <a:rPr lang="en-US" baseline="0"/>
                      <a:pPr/>
                      <a:t>[VALUE]</a:t>
                    </a:fld>
                    <a:endParaRPr lang="en-US" baseline="0" dirty="0"/>
                  </a:p>
                </c:rich>
              </c:tx>
              <c:dLblPos val="outEnd"/>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507-4096-88DB-1BE9AAD60A27}"/>
                </c:ext>
              </c:extLst>
            </c:dLbl>
            <c:spPr>
              <a:pattFill prst="pct5">
                <a:fgClr>
                  <a:schemeClr val="accent1"/>
                </a:fgClr>
                <a:bgClr>
                  <a:schemeClr val="bg1"/>
                </a:bgClr>
              </a:patt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1"/>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507-4096-88DB-1BE9AAD60A2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B186FB7-8198-2C41-9C7F-A67099EBC713}" type="datetimeFigureOut">
              <a:rPr lang="en-US" smtClean="0"/>
              <a:t>7/21/2021</a:t>
            </a:fld>
            <a:endParaRPr lang="en-US" dirty="0"/>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C9959333-EC29-A740-B340-F32DF9D7D5B5}" type="slidenum">
              <a:rPr lang="en-US" smtClean="0"/>
              <a:t>‹#›</a:t>
            </a:fld>
            <a:endParaRPr lang="en-US" dirty="0"/>
          </a:p>
        </p:txBody>
      </p:sp>
    </p:spTree>
    <p:extLst>
      <p:ext uri="{BB962C8B-B14F-4D97-AF65-F5344CB8AC3E}">
        <p14:creationId xmlns:p14="http://schemas.microsoft.com/office/powerpoint/2010/main" val="806957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832F91E-6BD3-4F0D-9CA3-7829EAE64D63}" type="datetimeFigureOut">
              <a:rPr lang="en-AU" smtClean="0"/>
              <a:t>21/07/2021</a:t>
            </a:fld>
            <a:endParaRPr lang="en-AU" dirty="0"/>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09C5488-DD16-4714-9519-7BE21BA11D4E}" type="slidenum">
              <a:rPr lang="en-AU" smtClean="0"/>
              <a:t>‹#›</a:t>
            </a:fld>
            <a:endParaRPr lang="en-AU" dirty="0"/>
          </a:p>
        </p:txBody>
      </p:sp>
    </p:spTree>
    <p:extLst>
      <p:ext uri="{BB962C8B-B14F-4D97-AF65-F5344CB8AC3E}">
        <p14:creationId xmlns:p14="http://schemas.microsoft.com/office/powerpoint/2010/main" val="2809874824"/>
      </p:ext>
    </p:extLst>
  </p:cSld>
  <p:clrMap bg1="lt1" tx1="dk1" bg2="lt2" tx2="dk2" accent1="accent1" accent2="accent2" accent3="accent3" accent4="accent4" accent5="accent5" accent6="accent6" hlink="hlink" folHlink="folHlink"/>
  <p:notesStyle>
    <a:lvl1pPr marL="0" algn="l" defTabSz="914347" rtl="0" eaLnBrk="1" latinLnBrk="0" hangingPunct="1">
      <a:defRPr sz="1200" kern="1200">
        <a:solidFill>
          <a:schemeClr val="tx1"/>
        </a:solidFill>
        <a:latin typeface="+mn-lt"/>
        <a:ea typeface="+mn-ea"/>
        <a:cs typeface="+mn-cs"/>
      </a:defRPr>
    </a:lvl1pPr>
    <a:lvl2pPr marL="457173" algn="l" defTabSz="914347" rtl="0" eaLnBrk="1" latinLnBrk="0" hangingPunct="1">
      <a:defRPr sz="1200" kern="1200">
        <a:solidFill>
          <a:schemeClr val="tx1"/>
        </a:solidFill>
        <a:latin typeface="+mn-lt"/>
        <a:ea typeface="+mn-ea"/>
        <a:cs typeface="+mn-cs"/>
      </a:defRPr>
    </a:lvl2pPr>
    <a:lvl3pPr marL="914347" algn="l" defTabSz="914347" rtl="0" eaLnBrk="1" latinLnBrk="0" hangingPunct="1">
      <a:defRPr sz="1200" kern="1200">
        <a:solidFill>
          <a:schemeClr val="tx1"/>
        </a:solidFill>
        <a:latin typeface="+mn-lt"/>
        <a:ea typeface="+mn-ea"/>
        <a:cs typeface="+mn-cs"/>
      </a:defRPr>
    </a:lvl3pPr>
    <a:lvl4pPr marL="1371520" algn="l" defTabSz="914347" rtl="0" eaLnBrk="1" latinLnBrk="0" hangingPunct="1">
      <a:defRPr sz="1200" kern="1200">
        <a:solidFill>
          <a:schemeClr val="tx1"/>
        </a:solidFill>
        <a:latin typeface="+mn-lt"/>
        <a:ea typeface="+mn-ea"/>
        <a:cs typeface="+mn-cs"/>
      </a:defRPr>
    </a:lvl4pPr>
    <a:lvl5pPr marL="1828694" algn="l" defTabSz="914347" rtl="0" eaLnBrk="1" latinLnBrk="0" hangingPunct="1">
      <a:defRPr sz="1200" kern="1200">
        <a:solidFill>
          <a:schemeClr val="tx1"/>
        </a:solidFill>
        <a:latin typeface="+mn-lt"/>
        <a:ea typeface="+mn-ea"/>
        <a:cs typeface="+mn-cs"/>
      </a:defRPr>
    </a:lvl5pPr>
    <a:lvl6pPr marL="2285866" algn="l" defTabSz="914347" rtl="0" eaLnBrk="1" latinLnBrk="0" hangingPunct="1">
      <a:defRPr sz="1200" kern="1200">
        <a:solidFill>
          <a:schemeClr val="tx1"/>
        </a:solidFill>
        <a:latin typeface="+mn-lt"/>
        <a:ea typeface="+mn-ea"/>
        <a:cs typeface="+mn-cs"/>
      </a:defRPr>
    </a:lvl6pPr>
    <a:lvl7pPr marL="2743041" algn="l" defTabSz="914347" rtl="0" eaLnBrk="1" latinLnBrk="0" hangingPunct="1">
      <a:defRPr sz="1200" kern="1200">
        <a:solidFill>
          <a:schemeClr val="tx1"/>
        </a:solidFill>
        <a:latin typeface="+mn-lt"/>
        <a:ea typeface="+mn-ea"/>
        <a:cs typeface="+mn-cs"/>
      </a:defRPr>
    </a:lvl7pPr>
    <a:lvl8pPr marL="3200214" algn="l" defTabSz="914347" rtl="0" eaLnBrk="1" latinLnBrk="0" hangingPunct="1">
      <a:defRPr sz="1200" kern="1200">
        <a:solidFill>
          <a:schemeClr val="tx1"/>
        </a:solidFill>
        <a:latin typeface="+mn-lt"/>
        <a:ea typeface="+mn-ea"/>
        <a:cs typeface="+mn-cs"/>
      </a:defRPr>
    </a:lvl8pPr>
    <a:lvl9pPr marL="3657388" algn="l" defTabSz="9143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choolsequella.det.nsw.edu.au/file/ba43743b-baca-4dd2-9689-2da09ad2ffc7/1/design-thinking-across-the-curriculum.zip/index.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Watch How to take your pulse. https://www.youtube.com/watch?v=wzdVUSVObOw  </a:t>
            </a:r>
          </a:p>
          <a:p>
            <a:r>
              <a:rPr lang="en-AU" dirty="0"/>
              <a:t>Practise on yourself by finding your pulse in your wrist.</a:t>
            </a:r>
          </a:p>
          <a:p>
            <a:r>
              <a:rPr lang="en-AU" dirty="0"/>
              <a:t>Remember to: </a:t>
            </a:r>
          </a:p>
          <a:p>
            <a:r>
              <a:rPr lang="en-AU" dirty="0"/>
              <a:t>Sit down and relax to take a resting pulse</a:t>
            </a:r>
          </a:p>
          <a:p>
            <a:r>
              <a:rPr lang="en-AU" dirty="0"/>
              <a:t>Place two fingers on the inside of your wrist</a:t>
            </a:r>
          </a:p>
          <a:p>
            <a:r>
              <a:rPr lang="en-AU" dirty="0"/>
              <a:t>Feel for a strong pulse an count the beats for 30 seconds</a:t>
            </a:r>
          </a:p>
          <a:p>
            <a:r>
              <a:rPr lang="en-AU" dirty="0"/>
              <a:t>Multiply that number by two to get the beats per minute</a:t>
            </a:r>
          </a:p>
          <a:p>
            <a:r>
              <a:rPr lang="en-AU" dirty="0"/>
              <a:t>If you can’t feel a pulse on your wrist, try checking under your jaw.</a:t>
            </a:r>
          </a:p>
          <a:p>
            <a:r>
              <a:rPr lang="en-AU" dirty="0"/>
              <a:t>When you have found a steady beat, count how many beats in 60 seconds (use a watch or clock with a second hand, or use a timer on your device).</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8</a:t>
            </a:fld>
            <a:endParaRPr lang="en-AU" dirty="0"/>
          </a:p>
        </p:txBody>
      </p:sp>
    </p:spTree>
    <p:extLst>
      <p:ext uri="{BB962C8B-B14F-4D97-AF65-F5344CB8AC3E}">
        <p14:creationId xmlns:p14="http://schemas.microsoft.com/office/powerpoint/2010/main" val="546344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Only six per cent of the Australian landmass is arable. Large volumes of water are required from both surface and groundwater supplies. Australian soils are highly dependent upon vegetation cover to generate nutrients and for stability. </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20</a:t>
            </a:fld>
            <a:endParaRPr lang="en-AU" dirty="0"/>
          </a:p>
        </p:txBody>
      </p:sp>
    </p:spTree>
    <p:extLst>
      <p:ext uri="{BB962C8B-B14F-4D97-AF65-F5344CB8AC3E}">
        <p14:creationId xmlns:p14="http://schemas.microsoft.com/office/powerpoint/2010/main" val="3678549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22</a:t>
            </a:fld>
            <a:endParaRPr lang="en-AU" dirty="0"/>
          </a:p>
        </p:txBody>
      </p:sp>
    </p:spTree>
    <p:extLst>
      <p:ext uri="{BB962C8B-B14F-4D97-AF65-F5344CB8AC3E}">
        <p14:creationId xmlns:p14="http://schemas.microsoft.com/office/powerpoint/2010/main" val="4291462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Record </a:t>
            </a:r>
            <a:r>
              <a:rPr lang="en-AU" sz="1200" kern="1200" dirty="0">
                <a:solidFill>
                  <a:schemeClr val="tx1"/>
                </a:solidFill>
                <a:effectLst/>
                <a:latin typeface="+mn-lt"/>
                <a:ea typeface="+mn-ea"/>
                <a:cs typeface="+mn-cs"/>
              </a:rPr>
              <a:t>a statement that explains how water can affect the Earth’s surface</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26</a:t>
            </a:fld>
            <a:endParaRPr lang="en-AU" dirty="0"/>
          </a:p>
        </p:txBody>
      </p:sp>
    </p:spTree>
    <p:extLst>
      <p:ext uri="{BB962C8B-B14F-4D97-AF65-F5344CB8AC3E}">
        <p14:creationId xmlns:p14="http://schemas.microsoft.com/office/powerpoint/2010/main" val="1889273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dirty="0"/>
              <a:t>In your previous experiments, you tilted the erosion experiment tray at an </a:t>
            </a:r>
            <a:r>
              <a:rPr lang="en-AU" b="1" dirty="0"/>
              <a:t>acute</a:t>
            </a:r>
            <a:r>
              <a:rPr lang="en-AU" dirty="0"/>
              <a:t> angle. Let’s remember what the angles are named and draw them. </a:t>
            </a:r>
          </a:p>
          <a:p>
            <a:pPr marL="0" marR="0" lvl="0" indent="0" algn="l" defTabSz="914347" rtl="0" eaLnBrk="1" fontAlgn="auto" latinLnBrk="0" hangingPunct="1">
              <a:lnSpc>
                <a:spcPct val="100000"/>
              </a:lnSpc>
              <a:spcBef>
                <a:spcPts val="0"/>
              </a:spcBef>
              <a:spcAft>
                <a:spcPts val="0"/>
              </a:spcAft>
              <a:buClrTx/>
              <a:buSzTx/>
              <a:buFontTx/>
              <a:buNone/>
              <a:tabLst/>
              <a:defRPr/>
            </a:pPr>
            <a:r>
              <a:rPr lang="en-AU" dirty="0"/>
              <a:t>Use the Shapes tool to draw the angles</a:t>
            </a:r>
          </a:p>
        </p:txBody>
      </p:sp>
      <p:sp>
        <p:nvSpPr>
          <p:cNvPr id="4" name="Slide Number Placeholder 3"/>
          <p:cNvSpPr>
            <a:spLocks noGrp="1"/>
          </p:cNvSpPr>
          <p:nvPr>
            <p:ph type="sldNum" sz="quarter" idx="10"/>
          </p:nvPr>
        </p:nvSpPr>
        <p:spPr/>
        <p:txBody>
          <a:bodyPr/>
          <a:lstStyle/>
          <a:p>
            <a:fld id="{D09C5488-DD16-4714-9519-7BE21BA11D4E}" type="slidenum">
              <a:rPr lang="en-AU" smtClean="0"/>
              <a:t>29</a:t>
            </a:fld>
            <a:endParaRPr lang="en-AU" dirty="0"/>
          </a:p>
        </p:txBody>
      </p:sp>
    </p:spTree>
    <p:extLst>
      <p:ext uri="{BB962C8B-B14F-4D97-AF65-F5344CB8AC3E}">
        <p14:creationId xmlns:p14="http://schemas.microsoft.com/office/powerpoint/2010/main" val="3378890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Make a marble run</a:t>
            </a:r>
          </a:p>
          <a:p>
            <a:r>
              <a:rPr lang="en-AU" dirty="0"/>
              <a:t>Collect your resources</a:t>
            </a:r>
          </a:p>
          <a:p>
            <a:r>
              <a:rPr lang="en-AU" dirty="0"/>
              <a:t>Marbles (or round lollies or chocolates)</a:t>
            </a:r>
          </a:p>
          <a:p>
            <a:r>
              <a:rPr lang="en-AU" dirty="0"/>
              <a:t>3x paper towel or toilet roll cylinders or small cardboard boxes, </a:t>
            </a:r>
          </a:p>
          <a:p>
            <a:r>
              <a:rPr lang="en-AU" dirty="0"/>
              <a:t>large sheet of paper, </a:t>
            </a:r>
          </a:p>
          <a:p>
            <a:r>
              <a:rPr lang="en-AU" dirty="0"/>
              <a:t>tape, </a:t>
            </a:r>
          </a:p>
          <a:p>
            <a:r>
              <a:rPr lang="en-AU" dirty="0"/>
              <a:t>small container/basket (to catch the marbles)</a:t>
            </a:r>
          </a:p>
          <a:p>
            <a:pPr marL="0" marR="0" lvl="0" indent="0" algn="l" defTabSz="914347"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30</a:t>
            </a:fld>
            <a:endParaRPr lang="en-AU" dirty="0"/>
          </a:p>
        </p:txBody>
      </p:sp>
    </p:spTree>
    <p:extLst>
      <p:ext uri="{BB962C8B-B14F-4D97-AF65-F5344CB8AC3E}">
        <p14:creationId xmlns:p14="http://schemas.microsoft.com/office/powerpoint/2010/main" val="1891798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AU" dirty="0"/>
              <a:t>Find an empty wall or space that you can easily reach (even the refrigerator door)</a:t>
            </a:r>
          </a:p>
          <a:p>
            <a:pPr lvl="0" fontAlgn="base"/>
            <a:r>
              <a:rPr lang="en-AU" dirty="0"/>
              <a:t>Attach the large sheet of paper to it</a:t>
            </a:r>
          </a:p>
          <a:p>
            <a:pPr lvl="0" fontAlgn="base"/>
            <a:r>
              <a:rPr lang="en-AU" dirty="0"/>
              <a:t>Cut your cylinders or small cardboard boxes in half lengthwise – you can decorate them if you wish.</a:t>
            </a:r>
          </a:p>
          <a:p>
            <a:pPr lvl="0" fontAlgn="base"/>
            <a:r>
              <a:rPr lang="en-AU" dirty="0"/>
              <a:t>Label the top left hand corner START</a:t>
            </a:r>
          </a:p>
          <a:p>
            <a:pPr lvl="0" fontAlgn="base"/>
            <a:r>
              <a:rPr lang="en-AU" dirty="0"/>
              <a:t>Tape your first half cylinder onto the paper at the START using an acute angle</a:t>
            </a:r>
          </a:p>
          <a:p>
            <a:pPr lvl="0" fontAlgn="base"/>
            <a:r>
              <a:rPr lang="en-AU" dirty="0"/>
              <a:t>Tape the second cylinder below the first one to create a zig-zag pattern as you move down the sheet</a:t>
            </a:r>
          </a:p>
        </p:txBody>
      </p:sp>
      <p:sp>
        <p:nvSpPr>
          <p:cNvPr id="4" name="Slide Number Placeholder 3"/>
          <p:cNvSpPr>
            <a:spLocks noGrp="1"/>
          </p:cNvSpPr>
          <p:nvPr>
            <p:ph type="sldNum" sz="quarter" idx="10"/>
          </p:nvPr>
        </p:nvSpPr>
        <p:spPr/>
        <p:txBody>
          <a:bodyPr/>
          <a:lstStyle/>
          <a:p>
            <a:fld id="{D09C5488-DD16-4714-9519-7BE21BA11D4E}" type="slidenum">
              <a:rPr lang="en-AU" smtClean="0"/>
              <a:t>31</a:t>
            </a:fld>
            <a:endParaRPr lang="en-AU" dirty="0"/>
          </a:p>
        </p:txBody>
      </p:sp>
    </p:spTree>
    <p:extLst>
      <p:ext uri="{BB962C8B-B14F-4D97-AF65-F5344CB8AC3E}">
        <p14:creationId xmlns:p14="http://schemas.microsoft.com/office/powerpoint/2010/main" val="1918615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AU" dirty="0"/>
              <a:t>Try your marble run: drop the marble at the START. Does the marble move from one cylinder to the next? If not, adjust your run. Try using round lollies or chocolates – yummy!</a:t>
            </a:r>
          </a:p>
          <a:p>
            <a:pPr lvl="0" fontAlgn="base"/>
            <a:r>
              <a:rPr lang="en-AU" dirty="0"/>
              <a:t>Continue to position your cylinders onto the paper and trial your run until they are all in place</a:t>
            </a:r>
          </a:p>
          <a:p>
            <a:pPr fontAlgn="base"/>
            <a:r>
              <a:rPr lang="en-AU" dirty="0"/>
              <a:t>Demonstrate your understanding of acute angles by drawing the 2 arms that meet at the vertex and labelling them.</a:t>
            </a:r>
          </a:p>
          <a:p>
            <a:pPr lvl="0" fontAlgn="base"/>
            <a:r>
              <a:rPr lang="en-AU" dirty="0"/>
              <a:t>Take a photo of your run.</a:t>
            </a:r>
          </a:p>
          <a:p>
            <a:pPr marL="0" marR="0" lvl="0" indent="0" algn="l" defTabSz="914347"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32</a:t>
            </a:fld>
            <a:endParaRPr lang="en-AU" dirty="0"/>
          </a:p>
        </p:txBody>
      </p:sp>
    </p:spTree>
    <p:extLst>
      <p:ext uri="{BB962C8B-B14F-4D97-AF65-F5344CB8AC3E}">
        <p14:creationId xmlns:p14="http://schemas.microsoft.com/office/powerpoint/2010/main" val="3869851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33</a:t>
            </a:fld>
            <a:endParaRPr lang="en-AU" dirty="0"/>
          </a:p>
        </p:txBody>
      </p:sp>
    </p:spTree>
    <p:extLst>
      <p:ext uri="{BB962C8B-B14F-4D97-AF65-F5344CB8AC3E}">
        <p14:creationId xmlns:p14="http://schemas.microsoft.com/office/powerpoint/2010/main" val="1594813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In this activity you will find out about how people have changed and are still changing the Earth’s surface.</a:t>
            </a:r>
          </a:p>
          <a:p>
            <a:r>
              <a:rPr lang="en-AU" sz="1200" kern="1200" dirty="0">
                <a:solidFill>
                  <a:schemeClr val="tx1"/>
                </a:solidFill>
                <a:effectLst/>
                <a:latin typeface="+mn-lt"/>
                <a:ea typeface="+mn-ea"/>
                <a:cs typeface="+mn-cs"/>
              </a:rPr>
              <a:t>Look at these photos. How are people impacting the natural environment? Add a label to explain your answer.</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36</a:t>
            </a:fld>
            <a:endParaRPr lang="en-AU" dirty="0"/>
          </a:p>
        </p:txBody>
      </p:sp>
    </p:spTree>
    <p:extLst>
      <p:ext uri="{BB962C8B-B14F-4D97-AF65-F5344CB8AC3E}">
        <p14:creationId xmlns:p14="http://schemas.microsoft.com/office/powerpoint/2010/main" val="2575579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In this activity you will find out about how people have changed and are still changing the Earth’s surface.</a:t>
            </a:r>
          </a:p>
          <a:p>
            <a:r>
              <a:rPr lang="en-AU" sz="1200" kern="1200" dirty="0">
                <a:solidFill>
                  <a:schemeClr val="tx1"/>
                </a:solidFill>
                <a:effectLst/>
                <a:latin typeface="+mn-lt"/>
                <a:ea typeface="+mn-ea"/>
                <a:cs typeface="+mn-cs"/>
              </a:rPr>
              <a:t>Look at these photos. How are people impacting the natural environment? Add a label to explain your answer.</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37</a:t>
            </a:fld>
            <a:endParaRPr lang="en-AU" dirty="0"/>
          </a:p>
        </p:txBody>
      </p:sp>
    </p:spTree>
    <p:extLst>
      <p:ext uri="{BB962C8B-B14F-4D97-AF65-F5344CB8AC3E}">
        <p14:creationId xmlns:p14="http://schemas.microsoft.com/office/powerpoint/2010/main" val="1343377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Daily task</a:t>
            </a:r>
          </a:p>
          <a:p>
            <a:pPr marL="171450" indent="-171450">
              <a:buFont typeface="Arial" panose="020B0604020202020204" pitchFamily="34" charset="0"/>
              <a:buChar char="•"/>
            </a:pPr>
            <a:r>
              <a:rPr lang="en-AU" dirty="0"/>
              <a:t>record resting pulse</a:t>
            </a:r>
          </a:p>
          <a:p>
            <a:pPr marL="171450" indent="-171450">
              <a:buFont typeface="Arial" panose="020B0604020202020204" pitchFamily="34" charset="0"/>
              <a:buChar char="•"/>
            </a:pPr>
            <a:r>
              <a:rPr lang="en-AU" dirty="0"/>
              <a:t>Do your 10x10 circuit</a:t>
            </a:r>
          </a:p>
          <a:p>
            <a:pPr marL="171450" indent="-171450">
              <a:buFont typeface="Arial" panose="020B0604020202020204" pitchFamily="34" charset="0"/>
              <a:buChar char="•"/>
            </a:pPr>
            <a:r>
              <a:rPr lang="en-AU" dirty="0"/>
              <a:t>Record active pulse</a:t>
            </a:r>
          </a:p>
        </p:txBody>
      </p:sp>
      <p:sp>
        <p:nvSpPr>
          <p:cNvPr id="4" name="Slide Number Placeholder 3"/>
          <p:cNvSpPr>
            <a:spLocks noGrp="1"/>
          </p:cNvSpPr>
          <p:nvPr>
            <p:ph type="sldNum" sz="quarter" idx="10"/>
          </p:nvPr>
        </p:nvSpPr>
        <p:spPr/>
        <p:txBody>
          <a:bodyPr/>
          <a:lstStyle/>
          <a:p>
            <a:fld id="{D09C5488-DD16-4714-9519-7BE21BA11D4E}" type="slidenum">
              <a:rPr lang="en-AU" smtClean="0"/>
              <a:t>9</a:t>
            </a:fld>
            <a:endParaRPr lang="en-AU" dirty="0"/>
          </a:p>
        </p:txBody>
      </p:sp>
    </p:spTree>
    <p:extLst>
      <p:ext uri="{BB962C8B-B14F-4D97-AF65-F5344CB8AC3E}">
        <p14:creationId xmlns:p14="http://schemas.microsoft.com/office/powerpoint/2010/main" val="1654510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In this activity you will find out about how people have changed and are still changing the Earth’s surface.</a:t>
            </a:r>
          </a:p>
          <a:p>
            <a:r>
              <a:rPr lang="en-AU" sz="1200" kern="1200" dirty="0">
                <a:solidFill>
                  <a:schemeClr val="tx1"/>
                </a:solidFill>
                <a:effectLst/>
                <a:latin typeface="+mn-lt"/>
                <a:ea typeface="+mn-ea"/>
                <a:cs typeface="+mn-cs"/>
              </a:rPr>
              <a:t>Look at these photos. How are people impacting the natural environment? Add a label to explain your answer.</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38</a:t>
            </a:fld>
            <a:endParaRPr lang="en-AU" dirty="0"/>
          </a:p>
        </p:txBody>
      </p:sp>
    </p:spTree>
    <p:extLst>
      <p:ext uri="{BB962C8B-B14F-4D97-AF65-F5344CB8AC3E}">
        <p14:creationId xmlns:p14="http://schemas.microsoft.com/office/powerpoint/2010/main" val="2602719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In this activity you will find out about how people reducing their impact on the natural environment.</a:t>
            </a:r>
          </a:p>
          <a:p>
            <a:r>
              <a:rPr lang="en-AU" sz="1200" kern="1200" dirty="0">
                <a:solidFill>
                  <a:schemeClr val="tx1"/>
                </a:solidFill>
                <a:effectLst/>
                <a:latin typeface="+mn-lt"/>
                <a:ea typeface="+mn-ea"/>
                <a:cs typeface="+mn-cs"/>
              </a:rPr>
              <a:t>Look at these photos. What</a:t>
            </a:r>
            <a:r>
              <a:rPr lang="en-AU" sz="1200" kern="1200" baseline="0" dirty="0">
                <a:solidFill>
                  <a:schemeClr val="tx1"/>
                </a:solidFill>
                <a:effectLst/>
                <a:latin typeface="+mn-lt"/>
                <a:ea typeface="+mn-ea"/>
                <a:cs typeface="+mn-cs"/>
              </a:rPr>
              <a:t> are people doing? </a:t>
            </a:r>
            <a:r>
              <a:rPr lang="en-AU" sz="1200" kern="1200" dirty="0">
                <a:solidFill>
                  <a:schemeClr val="tx1"/>
                </a:solidFill>
                <a:effectLst/>
                <a:latin typeface="+mn-lt"/>
                <a:ea typeface="+mn-ea"/>
                <a:cs typeface="+mn-cs"/>
              </a:rPr>
              <a:t>Add a label to explain your answer.</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39</a:t>
            </a:fld>
            <a:endParaRPr lang="en-AU" dirty="0"/>
          </a:p>
        </p:txBody>
      </p:sp>
    </p:spTree>
    <p:extLst>
      <p:ext uri="{BB962C8B-B14F-4D97-AF65-F5344CB8AC3E}">
        <p14:creationId xmlns:p14="http://schemas.microsoft.com/office/powerpoint/2010/main" val="1356652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In this activity you will find out about how people reducing their impact on the natural environment.</a:t>
            </a:r>
          </a:p>
          <a:p>
            <a:r>
              <a:rPr lang="en-AU" sz="1200" kern="1200" dirty="0">
                <a:solidFill>
                  <a:schemeClr val="tx1"/>
                </a:solidFill>
                <a:effectLst/>
                <a:latin typeface="+mn-lt"/>
                <a:ea typeface="+mn-ea"/>
                <a:cs typeface="+mn-cs"/>
              </a:rPr>
              <a:t>Look at these labels. Add images to match.</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40</a:t>
            </a:fld>
            <a:endParaRPr lang="en-AU" dirty="0"/>
          </a:p>
        </p:txBody>
      </p:sp>
    </p:spTree>
    <p:extLst>
      <p:ext uri="{BB962C8B-B14F-4D97-AF65-F5344CB8AC3E}">
        <p14:creationId xmlns:p14="http://schemas.microsoft.com/office/powerpoint/2010/main" val="3958987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Aboriginal people care for the land with careful management practices. They have a strong relationship with the land based on respect and an understanding that the land provides for the people all that they need when the people look after and manage the land with care.</a:t>
            </a:r>
          </a:p>
          <a:p>
            <a:r>
              <a:rPr lang="en-AU" dirty="0"/>
              <a:t>View these resources to understand more.</a:t>
            </a:r>
          </a:p>
        </p:txBody>
      </p:sp>
      <p:sp>
        <p:nvSpPr>
          <p:cNvPr id="4" name="Slide Number Placeholder 3"/>
          <p:cNvSpPr>
            <a:spLocks noGrp="1"/>
          </p:cNvSpPr>
          <p:nvPr>
            <p:ph type="sldNum" sz="quarter" idx="10"/>
          </p:nvPr>
        </p:nvSpPr>
        <p:spPr/>
        <p:txBody>
          <a:bodyPr/>
          <a:lstStyle/>
          <a:p>
            <a:fld id="{D09C5488-DD16-4714-9519-7BE21BA11D4E}" type="slidenum">
              <a:rPr lang="en-AU" smtClean="0"/>
              <a:t>41</a:t>
            </a:fld>
            <a:endParaRPr lang="en-AU" dirty="0"/>
          </a:p>
        </p:txBody>
      </p:sp>
    </p:spTree>
    <p:extLst>
      <p:ext uri="{BB962C8B-B14F-4D97-AF65-F5344CB8AC3E}">
        <p14:creationId xmlns:p14="http://schemas.microsoft.com/office/powerpoint/2010/main" val="699058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Aboriginal people care for the land with careful management practices. They have a strong relationship with the land based on respect and an understanding that the land provides for the people all that they need when the people look after and manage the land with care.</a:t>
            </a:r>
          </a:p>
          <a:p>
            <a:r>
              <a:rPr lang="en-AU" dirty="0"/>
              <a:t>View these resources to understand more.</a:t>
            </a:r>
          </a:p>
        </p:txBody>
      </p:sp>
      <p:sp>
        <p:nvSpPr>
          <p:cNvPr id="4" name="Slide Number Placeholder 3"/>
          <p:cNvSpPr>
            <a:spLocks noGrp="1"/>
          </p:cNvSpPr>
          <p:nvPr>
            <p:ph type="sldNum" sz="quarter" idx="10"/>
          </p:nvPr>
        </p:nvSpPr>
        <p:spPr/>
        <p:txBody>
          <a:bodyPr/>
          <a:lstStyle/>
          <a:p>
            <a:fld id="{D09C5488-DD16-4714-9519-7BE21BA11D4E}" type="slidenum">
              <a:rPr lang="en-AU" smtClean="0"/>
              <a:t>42</a:t>
            </a:fld>
            <a:endParaRPr lang="en-AU" dirty="0"/>
          </a:p>
        </p:txBody>
      </p:sp>
    </p:spTree>
    <p:extLst>
      <p:ext uri="{BB962C8B-B14F-4D97-AF65-F5344CB8AC3E}">
        <p14:creationId xmlns:p14="http://schemas.microsoft.com/office/powerpoint/2010/main" val="3071028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43</a:t>
            </a:fld>
            <a:endParaRPr lang="en-AU" dirty="0"/>
          </a:p>
        </p:txBody>
      </p:sp>
    </p:spTree>
    <p:extLst>
      <p:ext uri="{BB962C8B-B14F-4D97-AF65-F5344CB8AC3E}">
        <p14:creationId xmlns:p14="http://schemas.microsoft.com/office/powerpoint/2010/main" val="1217689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44</a:t>
            </a:fld>
            <a:endParaRPr lang="en-AU" dirty="0"/>
          </a:p>
        </p:txBody>
      </p:sp>
    </p:spTree>
    <p:extLst>
      <p:ext uri="{BB962C8B-B14F-4D97-AF65-F5344CB8AC3E}">
        <p14:creationId xmlns:p14="http://schemas.microsoft.com/office/powerpoint/2010/main" val="240114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45</a:t>
            </a:fld>
            <a:endParaRPr lang="en-AU" dirty="0"/>
          </a:p>
        </p:txBody>
      </p:sp>
    </p:spTree>
    <p:extLst>
      <p:ext uri="{BB962C8B-B14F-4D97-AF65-F5344CB8AC3E}">
        <p14:creationId xmlns:p14="http://schemas.microsoft.com/office/powerpoint/2010/main" val="970961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AU" sz="1200" kern="1200" dirty="0">
                <a:solidFill>
                  <a:schemeClr val="tx1"/>
                </a:solidFill>
                <a:effectLst/>
                <a:latin typeface="+mn-lt"/>
                <a:ea typeface="+mn-ea"/>
                <a:cs typeface="+mn-cs"/>
              </a:rPr>
              <a:t>In this project you will be using the STEM design process: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Identify and define the task. This can include building the empathy to focus on the problem</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Research and plan - Develop the skills of ideating: imagine, create and express new and innovative ideas (often in a rapid format).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Produce and implement a solution - Prototype your idea, experimenting with solutions.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Test the validity of the solution, allow for refinement.</a:t>
            </a:r>
          </a:p>
          <a:p>
            <a:pPr marL="171450" lvl="0" indent="-171450">
              <a:buFont typeface="Arial" panose="020B0604020202020204" pitchFamily="34" charset="0"/>
              <a:buChar char="•"/>
            </a:pPr>
            <a:r>
              <a:rPr lang="en-AU" sz="1200" kern="1200">
                <a:solidFill>
                  <a:schemeClr val="tx1"/>
                </a:solidFill>
                <a:effectLst/>
                <a:latin typeface="+mn-lt"/>
                <a:ea typeface="+mn-ea"/>
                <a:cs typeface="+mn-cs"/>
              </a:rPr>
              <a:t>Share and interrogate the solution with lots of praise and support.</a:t>
            </a:r>
          </a:p>
          <a:p>
            <a:pPr marL="0" marR="0" lvl="0" indent="0" algn="l" defTabSz="914347"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These </a:t>
            </a:r>
            <a:r>
              <a:rPr lang="en-AU" sz="1200" kern="1200" dirty="0">
                <a:solidFill>
                  <a:schemeClr val="tx1"/>
                </a:solidFill>
                <a:effectLst/>
                <a:latin typeface="+mn-lt"/>
                <a:ea typeface="+mn-ea"/>
                <a:cs typeface="+mn-cs"/>
              </a:rPr>
              <a:t>stages generally follow each other but we often need to go backwards and forwards in loops, especially when we get feedback</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47</a:t>
            </a:fld>
            <a:endParaRPr lang="en-AU" dirty="0"/>
          </a:p>
        </p:txBody>
      </p:sp>
    </p:spTree>
    <p:extLst>
      <p:ext uri="{BB962C8B-B14F-4D97-AF65-F5344CB8AC3E}">
        <p14:creationId xmlns:p14="http://schemas.microsoft.com/office/powerpoint/2010/main" val="2904877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dirty="0"/>
              <a:t>Go to </a:t>
            </a:r>
            <a:r>
              <a:rPr lang="en-AU" dirty="0">
                <a:hlinkClick r:id="rId3"/>
              </a:rPr>
              <a:t>https://schoolsequella.det.nsw.edu.au/file/ba43743b-baca-4dd2-9689-2da09ad2ffc7/1/design-thinking-across-the-curriculum.zip/index.html#/</a:t>
            </a:r>
            <a:endParaRPr lang="en-AU" dirty="0"/>
          </a:p>
          <a:p>
            <a:pPr marL="0" marR="0" lvl="0" indent="0" algn="l" defTabSz="914347" rtl="0" eaLnBrk="1" fontAlgn="auto" latinLnBrk="0" hangingPunct="1">
              <a:lnSpc>
                <a:spcPct val="100000"/>
              </a:lnSpc>
              <a:spcBef>
                <a:spcPts val="0"/>
              </a:spcBef>
              <a:spcAft>
                <a:spcPts val="0"/>
              </a:spcAft>
              <a:buClrTx/>
              <a:buSzTx/>
              <a:buFontTx/>
              <a:buNone/>
              <a:tabLst/>
              <a:defRPr/>
            </a:pPr>
            <a:r>
              <a:rPr lang="en-AU" dirty="0"/>
              <a:t>Complete the student learning</a:t>
            </a:r>
          </a:p>
          <a:p>
            <a:pPr marL="0" marR="0" lvl="0" indent="0" algn="l" defTabSz="914347"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48</a:t>
            </a:fld>
            <a:endParaRPr lang="en-AU" dirty="0"/>
          </a:p>
        </p:txBody>
      </p:sp>
    </p:spTree>
    <p:extLst>
      <p:ext uri="{BB962C8B-B14F-4D97-AF65-F5344CB8AC3E}">
        <p14:creationId xmlns:p14="http://schemas.microsoft.com/office/powerpoint/2010/main" val="1092678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 outside into your backyard, the park or your school playground. Look around you.</a:t>
            </a:r>
          </a:p>
          <a:p>
            <a:r>
              <a:rPr lang="en-AU" dirty="0"/>
              <a:t>What are the natural features of the Earth’s surface that you can see? For example, it could be a hill, a creek or a flat, open space.</a:t>
            </a:r>
          </a:p>
          <a:p>
            <a:r>
              <a:rPr lang="en-AU" dirty="0"/>
              <a:t>What are the man-made features? </a:t>
            </a:r>
          </a:p>
          <a:p>
            <a:r>
              <a:rPr lang="en-AU" dirty="0"/>
              <a:t>Record answers on the next slide</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10</a:t>
            </a:fld>
            <a:endParaRPr lang="en-AU" dirty="0"/>
          </a:p>
        </p:txBody>
      </p:sp>
    </p:spTree>
    <p:extLst>
      <p:ext uri="{BB962C8B-B14F-4D97-AF65-F5344CB8AC3E}">
        <p14:creationId xmlns:p14="http://schemas.microsoft.com/office/powerpoint/2010/main" val="1234847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sz="1200" dirty="0"/>
              <a:t>An empathy map is a way of recording all the things that you have learnt about a topic so far. By listening to what other people are thinking, feeling, saying or doing about a topic, you are developing empathy for other people</a:t>
            </a:r>
          </a:p>
          <a:p>
            <a:pPr marL="228600" marR="0" lvl="0" indent="-228600" algn="l" defTabSz="914347" rtl="0" eaLnBrk="1" fontAlgn="auto" latinLnBrk="0" hangingPunct="1">
              <a:lnSpc>
                <a:spcPct val="100000"/>
              </a:lnSpc>
              <a:spcBef>
                <a:spcPts val="0"/>
              </a:spcBef>
              <a:spcAft>
                <a:spcPts val="0"/>
              </a:spcAft>
              <a:buClrTx/>
              <a:buSzTx/>
              <a:buFontTx/>
              <a:buAutoNum type="arabicPeriod"/>
              <a:tabLst/>
              <a:defRPr/>
            </a:pP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49</a:t>
            </a:fld>
            <a:endParaRPr lang="en-AU" dirty="0"/>
          </a:p>
        </p:txBody>
      </p:sp>
    </p:spTree>
    <p:extLst>
      <p:ext uri="{BB962C8B-B14F-4D97-AF65-F5344CB8AC3E}">
        <p14:creationId xmlns:p14="http://schemas.microsoft.com/office/powerpoint/2010/main" val="2223587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Complete the empathy</a:t>
            </a:r>
            <a:r>
              <a:rPr lang="en-AU" baseline="0" dirty="0"/>
              <a:t> map here or on a print out:</a:t>
            </a:r>
            <a:endParaRPr lang="en-AU" dirty="0"/>
          </a:p>
          <a:p>
            <a:r>
              <a:rPr lang="en-AU" dirty="0"/>
              <a:t>Think: what people think or believe about caring for the Earth’s surface.</a:t>
            </a:r>
          </a:p>
          <a:p>
            <a:r>
              <a:rPr lang="en-AU" dirty="0"/>
              <a:t>•Feel: feelings and emotions that people express about caring for the Earth’s surface.</a:t>
            </a:r>
          </a:p>
          <a:p>
            <a:r>
              <a:rPr lang="en-AU" dirty="0"/>
              <a:t>•Say: direct quotes and key phrases or words about caring for the Earth’s surface.</a:t>
            </a:r>
          </a:p>
          <a:p>
            <a:r>
              <a:rPr lang="en-AU" dirty="0"/>
              <a:t>•Do: actions that people make to care for the Earth’s surface.</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50</a:t>
            </a:fld>
            <a:endParaRPr lang="en-AU" dirty="0"/>
          </a:p>
        </p:txBody>
      </p:sp>
    </p:spTree>
    <p:extLst>
      <p:ext uri="{BB962C8B-B14F-4D97-AF65-F5344CB8AC3E}">
        <p14:creationId xmlns:p14="http://schemas.microsoft.com/office/powerpoint/2010/main" val="3113152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400" dirty="0"/>
              <a:t>Interview 4 people about how they care for the Earth’s surface.</a:t>
            </a:r>
          </a:p>
          <a:p>
            <a:pPr marL="800073" lvl="1" indent="-342900">
              <a:buFont typeface="Arial" panose="020B0604020202020204" pitchFamily="34" charset="0"/>
              <a:buChar char="•"/>
            </a:pPr>
            <a:r>
              <a:rPr lang="en-AU" sz="2000" dirty="0"/>
              <a:t>use different ways to conduct the interviews such as face-to-face, over the fence or a phone call</a:t>
            </a:r>
          </a:p>
          <a:p>
            <a:pPr marL="800073" lvl="1" indent="-342900">
              <a:buFont typeface="Arial" panose="020B0604020202020204" pitchFamily="34" charset="0"/>
              <a:buChar char="•"/>
            </a:pPr>
            <a:r>
              <a:rPr lang="en-AU" sz="2000" dirty="0"/>
              <a:t>plan and write questions about how people care for the Earth’s surface.</a:t>
            </a:r>
          </a:p>
          <a:p>
            <a:pPr marL="800073" lvl="1" indent="-342900">
              <a:buFont typeface="Arial" panose="020B0604020202020204" pitchFamily="34" charset="0"/>
              <a:buChar char="•"/>
            </a:pPr>
            <a:r>
              <a:rPr lang="en-AU" sz="2000" dirty="0"/>
              <a:t>ask the questions</a:t>
            </a:r>
          </a:p>
          <a:p>
            <a:pPr marL="800073" lvl="1" indent="-342900">
              <a:buFont typeface="Arial" panose="020B0604020202020204" pitchFamily="34" charset="0"/>
              <a:buChar char="•"/>
            </a:pPr>
            <a:r>
              <a:rPr lang="en-AU" sz="2000" dirty="0"/>
              <a:t>take notes on the next slides</a:t>
            </a:r>
          </a:p>
          <a:p>
            <a:pPr marL="800073" lvl="1" indent="-342900">
              <a:buFont typeface="Arial" panose="020B0604020202020204" pitchFamily="34" charset="0"/>
              <a:buChar char="•"/>
            </a:pPr>
            <a:r>
              <a:rPr lang="en-AU" sz="2000" dirty="0"/>
              <a:t>add this information to your empathy map</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51</a:t>
            </a:fld>
            <a:endParaRPr lang="en-AU" dirty="0"/>
          </a:p>
        </p:txBody>
      </p:sp>
    </p:spTree>
    <p:extLst>
      <p:ext uri="{BB962C8B-B14F-4D97-AF65-F5344CB8AC3E}">
        <p14:creationId xmlns:p14="http://schemas.microsoft.com/office/powerpoint/2010/main" val="1294071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sz="1200" dirty="0"/>
              <a:t>plan and write questions about how people care for the Earth’s surface.</a:t>
            </a:r>
          </a:p>
        </p:txBody>
      </p:sp>
      <p:sp>
        <p:nvSpPr>
          <p:cNvPr id="4" name="Slide Number Placeholder 3"/>
          <p:cNvSpPr>
            <a:spLocks noGrp="1"/>
          </p:cNvSpPr>
          <p:nvPr>
            <p:ph type="sldNum" sz="quarter" idx="10"/>
          </p:nvPr>
        </p:nvSpPr>
        <p:spPr/>
        <p:txBody>
          <a:bodyPr/>
          <a:lstStyle/>
          <a:p>
            <a:fld id="{D09C5488-DD16-4714-9519-7BE21BA11D4E}" type="slidenum">
              <a:rPr lang="en-AU" smtClean="0"/>
              <a:t>52</a:t>
            </a:fld>
            <a:endParaRPr lang="en-AU" dirty="0"/>
          </a:p>
        </p:txBody>
      </p:sp>
    </p:spTree>
    <p:extLst>
      <p:ext uri="{BB962C8B-B14F-4D97-AF65-F5344CB8AC3E}">
        <p14:creationId xmlns:p14="http://schemas.microsoft.com/office/powerpoint/2010/main" val="2700379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We have a driving question to:</a:t>
            </a:r>
          </a:p>
          <a:p>
            <a:pPr lvl="1"/>
            <a:r>
              <a:rPr lang="en-AU" sz="1200" kern="1200" dirty="0">
                <a:solidFill>
                  <a:schemeClr val="tx1"/>
                </a:solidFill>
                <a:effectLst/>
                <a:latin typeface="+mn-lt"/>
                <a:ea typeface="+mn-ea"/>
                <a:cs typeface="+mn-cs"/>
              </a:rPr>
              <a:t>focus our task</a:t>
            </a:r>
          </a:p>
          <a:p>
            <a:pPr lvl="1"/>
            <a:r>
              <a:rPr lang="en-AU" sz="1200" kern="1200" dirty="0">
                <a:solidFill>
                  <a:schemeClr val="tx1"/>
                </a:solidFill>
                <a:effectLst/>
                <a:latin typeface="+mn-lt"/>
                <a:ea typeface="+mn-ea"/>
                <a:cs typeface="+mn-cs"/>
              </a:rPr>
              <a:t>challenge our thinking</a:t>
            </a:r>
          </a:p>
          <a:p>
            <a:pPr lvl="1"/>
            <a:r>
              <a:rPr lang="en-AU" sz="1200" kern="1200" dirty="0">
                <a:solidFill>
                  <a:schemeClr val="tx1"/>
                </a:solidFill>
                <a:effectLst/>
                <a:latin typeface="+mn-lt"/>
                <a:ea typeface="+mn-ea"/>
                <a:cs typeface="+mn-cs"/>
              </a:rPr>
              <a:t>give us direction</a:t>
            </a:r>
          </a:p>
        </p:txBody>
      </p:sp>
      <p:sp>
        <p:nvSpPr>
          <p:cNvPr id="4" name="Slide Number Placeholder 3"/>
          <p:cNvSpPr>
            <a:spLocks noGrp="1"/>
          </p:cNvSpPr>
          <p:nvPr>
            <p:ph type="sldNum" sz="quarter" idx="10"/>
          </p:nvPr>
        </p:nvSpPr>
        <p:spPr/>
        <p:txBody>
          <a:bodyPr/>
          <a:lstStyle/>
          <a:p>
            <a:fld id="{D09C5488-DD16-4714-9519-7BE21BA11D4E}" type="slidenum">
              <a:rPr lang="en-AU" smtClean="0"/>
              <a:t>59</a:t>
            </a:fld>
            <a:endParaRPr lang="en-AU" dirty="0"/>
          </a:p>
        </p:txBody>
      </p:sp>
    </p:spTree>
    <p:extLst>
      <p:ext uri="{BB962C8B-B14F-4D97-AF65-F5344CB8AC3E}">
        <p14:creationId xmlns:p14="http://schemas.microsoft.com/office/powerpoint/2010/main" val="33844344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60</a:t>
            </a:fld>
            <a:endParaRPr lang="en-AU" dirty="0"/>
          </a:p>
        </p:txBody>
      </p:sp>
    </p:spTree>
    <p:extLst>
      <p:ext uri="{BB962C8B-B14F-4D97-AF65-F5344CB8AC3E}">
        <p14:creationId xmlns:p14="http://schemas.microsoft.com/office/powerpoint/2010/main" val="2891552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Use a dictionary</a:t>
            </a:r>
            <a:r>
              <a:rPr lang="en-AU" sz="1200" kern="1200" baseline="0" dirty="0">
                <a:solidFill>
                  <a:schemeClr val="tx1"/>
                </a:solidFill>
                <a:effectLst/>
                <a:latin typeface="+mn-lt"/>
                <a:ea typeface="+mn-ea"/>
                <a:cs typeface="+mn-cs"/>
              </a:rPr>
              <a:t> to help</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61</a:t>
            </a:fld>
            <a:endParaRPr lang="en-AU" dirty="0"/>
          </a:p>
        </p:txBody>
      </p:sp>
    </p:spTree>
    <p:extLst>
      <p:ext uri="{BB962C8B-B14F-4D97-AF65-F5344CB8AC3E}">
        <p14:creationId xmlns:p14="http://schemas.microsoft.com/office/powerpoint/2010/main" val="443221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62</a:t>
            </a:fld>
            <a:endParaRPr lang="en-AU" dirty="0"/>
          </a:p>
        </p:txBody>
      </p:sp>
    </p:spTree>
    <p:extLst>
      <p:ext uri="{BB962C8B-B14F-4D97-AF65-F5344CB8AC3E}">
        <p14:creationId xmlns:p14="http://schemas.microsoft.com/office/powerpoint/2010/main" val="1448834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63</a:t>
            </a:fld>
            <a:endParaRPr lang="en-AU" dirty="0"/>
          </a:p>
        </p:txBody>
      </p:sp>
    </p:spTree>
    <p:extLst>
      <p:ext uri="{BB962C8B-B14F-4D97-AF65-F5344CB8AC3E}">
        <p14:creationId xmlns:p14="http://schemas.microsoft.com/office/powerpoint/2010/main" val="27231703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64</a:t>
            </a:fld>
            <a:endParaRPr lang="en-AU" dirty="0"/>
          </a:p>
        </p:txBody>
      </p:sp>
    </p:spTree>
    <p:extLst>
      <p:ext uri="{BB962C8B-B14F-4D97-AF65-F5344CB8AC3E}">
        <p14:creationId xmlns:p14="http://schemas.microsoft.com/office/powerpoint/2010/main" val="443243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This is a </a:t>
            </a:r>
            <a:r>
              <a:rPr lang="en-AU" sz="1200" b="1" kern="1200" dirty="0">
                <a:solidFill>
                  <a:schemeClr val="tx1"/>
                </a:solidFill>
                <a:effectLst/>
                <a:latin typeface="+mn-lt"/>
                <a:ea typeface="+mn-ea"/>
                <a:cs typeface="+mn-cs"/>
              </a:rPr>
              <a:t>daily</a:t>
            </a:r>
            <a:r>
              <a:rPr lang="en-AU" sz="1200" kern="1200" dirty="0">
                <a:solidFill>
                  <a:schemeClr val="tx1"/>
                </a:solidFill>
                <a:effectLst/>
                <a:latin typeface="+mn-lt"/>
                <a:ea typeface="+mn-ea"/>
                <a:cs typeface="+mn-cs"/>
              </a:rPr>
              <a:t> activity and you will need access to an outdoor space to exercise (unless it is raining). </a:t>
            </a:r>
            <a:r>
              <a:rPr lang="en-AU" sz="1200" b="1" kern="1200" dirty="0">
                <a:solidFill>
                  <a:schemeClr val="tx1"/>
                </a:solidFill>
                <a:effectLst/>
                <a:latin typeface="+mn-lt"/>
                <a:ea typeface="+mn-ea"/>
                <a:cs typeface="+mn-cs"/>
              </a:rPr>
              <a:t>NOTE</a:t>
            </a:r>
            <a:r>
              <a:rPr lang="en-AU" sz="1200" kern="1200" dirty="0">
                <a:solidFill>
                  <a:schemeClr val="tx1"/>
                </a:solidFill>
                <a:effectLst/>
                <a:latin typeface="+mn-lt"/>
                <a:ea typeface="+mn-ea"/>
                <a:cs typeface="+mn-cs"/>
              </a:rPr>
              <a:t>: you will need to use exactly the same space every day.</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12</a:t>
            </a:fld>
            <a:endParaRPr lang="en-AU" dirty="0"/>
          </a:p>
        </p:txBody>
      </p:sp>
    </p:spTree>
    <p:extLst>
      <p:ext uri="{BB962C8B-B14F-4D97-AF65-F5344CB8AC3E}">
        <p14:creationId xmlns:p14="http://schemas.microsoft.com/office/powerpoint/2010/main" val="13419291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67</a:t>
            </a:fld>
            <a:endParaRPr lang="en-AU" dirty="0"/>
          </a:p>
        </p:txBody>
      </p:sp>
    </p:spTree>
    <p:extLst>
      <p:ext uri="{BB962C8B-B14F-4D97-AF65-F5344CB8AC3E}">
        <p14:creationId xmlns:p14="http://schemas.microsoft.com/office/powerpoint/2010/main" val="3972768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68</a:t>
            </a:fld>
            <a:endParaRPr lang="en-AU" dirty="0"/>
          </a:p>
        </p:txBody>
      </p:sp>
    </p:spTree>
    <p:extLst>
      <p:ext uri="{BB962C8B-B14F-4D97-AF65-F5344CB8AC3E}">
        <p14:creationId xmlns:p14="http://schemas.microsoft.com/office/powerpoint/2010/main" val="16757662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71</a:t>
            </a:fld>
            <a:endParaRPr lang="en-AU" dirty="0"/>
          </a:p>
        </p:txBody>
      </p:sp>
    </p:spTree>
    <p:extLst>
      <p:ext uri="{BB962C8B-B14F-4D97-AF65-F5344CB8AC3E}">
        <p14:creationId xmlns:p14="http://schemas.microsoft.com/office/powerpoint/2010/main" val="35646284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72</a:t>
            </a:fld>
            <a:endParaRPr lang="en-AU" dirty="0"/>
          </a:p>
        </p:txBody>
      </p:sp>
    </p:spTree>
    <p:extLst>
      <p:ext uri="{BB962C8B-B14F-4D97-AF65-F5344CB8AC3E}">
        <p14:creationId xmlns:p14="http://schemas.microsoft.com/office/powerpoint/2010/main" val="87429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dirty="0"/>
              <a:t>Complete this circuit daily.</a:t>
            </a:r>
          </a:p>
          <a:p>
            <a:pPr marL="0" indent="0">
              <a:buNone/>
            </a:pPr>
            <a:r>
              <a:rPr lang="en-AU" dirty="0"/>
              <a:t>Change</a:t>
            </a:r>
            <a:r>
              <a:rPr lang="en-AU" baseline="0" dirty="0"/>
              <a:t> the activities if you like but always try to stay on the outside track and one corner.</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13</a:t>
            </a:fld>
            <a:endParaRPr lang="en-AU" dirty="0"/>
          </a:p>
        </p:txBody>
      </p:sp>
    </p:spTree>
    <p:extLst>
      <p:ext uri="{BB962C8B-B14F-4D97-AF65-F5344CB8AC3E}">
        <p14:creationId xmlns:p14="http://schemas.microsoft.com/office/powerpoint/2010/main" val="3049150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take active pulse and record it in STEM S2 student workbook or student PowerPoint.</a:t>
            </a:r>
          </a:p>
          <a:p>
            <a:r>
              <a:rPr lang="en-AU" dirty="0"/>
              <a:t>Respond to the questions about your feelings of satisfaction and achievement</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14</a:t>
            </a:fld>
            <a:endParaRPr lang="en-AU" dirty="0"/>
          </a:p>
        </p:txBody>
      </p:sp>
    </p:spTree>
    <p:extLst>
      <p:ext uri="{BB962C8B-B14F-4D97-AF65-F5344CB8AC3E}">
        <p14:creationId xmlns:p14="http://schemas.microsoft.com/office/powerpoint/2010/main" val="1970367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Sit down and look at the impact of your activity on the Earth’s surface. </a:t>
            </a:r>
          </a:p>
          <a:p>
            <a:r>
              <a:rPr lang="en-AU" dirty="0"/>
              <a:t>Take another photo of the space showing the impact.</a:t>
            </a:r>
          </a:p>
          <a:p>
            <a:r>
              <a:rPr lang="en-AU" dirty="0"/>
              <a:t>What do you notice? </a:t>
            </a:r>
          </a:p>
          <a:p>
            <a:r>
              <a:rPr lang="en-AU" dirty="0"/>
              <a:t>Describe exercise routine and impact on the next slide in your student PowerPoint.</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15</a:t>
            </a:fld>
            <a:endParaRPr lang="en-AU" dirty="0"/>
          </a:p>
        </p:txBody>
      </p:sp>
    </p:spTree>
    <p:extLst>
      <p:ext uri="{BB962C8B-B14F-4D97-AF65-F5344CB8AC3E}">
        <p14:creationId xmlns:p14="http://schemas.microsoft.com/office/powerpoint/2010/main" val="34813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Sit down and look at the impact of your activity on the Earth’s surface. </a:t>
            </a:r>
          </a:p>
          <a:p>
            <a:r>
              <a:rPr lang="en-AU" dirty="0"/>
              <a:t>Take another photo of the space showing the impact.</a:t>
            </a:r>
          </a:p>
          <a:p>
            <a:r>
              <a:rPr lang="en-AU" dirty="0"/>
              <a:t>What do you notice? </a:t>
            </a:r>
          </a:p>
          <a:p>
            <a:r>
              <a:rPr lang="en-AU" dirty="0"/>
              <a:t>Describe exercise routine and impact in your student PowerPoint.</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16</a:t>
            </a:fld>
            <a:endParaRPr lang="en-AU" dirty="0"/>
          </a:p>
        </p:txBody>
      </p:sp>
    </p:spTree>
    <p:extLst>
      <p:ext uri="{BB962C8B-B14F-4D97-AF65-F5344CB8AC3E}">
        <p14:creationId xmlns:p14="http://schemas.microsoft.com/office/powerpoint/2010/main" val="3044385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19</a:t>
            </a:fld>
            <a:endParaRPr lang="en-AU" dirty="0"/>
          </a:p>
        </p:txBody>
      </p:sp>
    </p:spTree>
    <p:extLst>
      <p:ext uri="{BB962C8B-B14F-4D97-AF65-F5344CB8AC3E}">
        <p14:creationId xmlns:p14="http://schemas.microsoft.com/office/powerpoint/2010/main" val="4272435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55460" y="4048755"/>
            <a:ext cx="347702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55462" y="2823581"/>
            <a:ext cx="3477025" cy="1107996"/>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10;&#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Tree>
    <p:extLst>
      <p:ext uri="{BB962C8B-B14F-4D97-AF65-F5344CB8AC3E}">
        <p14:creationId xmlns:p14="http://schemas.microsoft.com/office/powerpoint/2010/main" val="2686101475"/>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
        <p:nvSpPr>
          <p:cNvPr id="4" name="Text Placeholder 3"/>
          <p:cNvSpPr>
            <a:spLocks noGrp="1"/>
          </p:cNvSpPr>
          <p:nvPr>
            <p:ph type="body" sz="quarter" idx="19"/>
          </p:nvPr>
        </p:nvSpPr>
        <p:spPr>
          <a:xfrm>
            <a:off x="297272" y="1844675"/>
            <a:ext cx="8659415" cy="41787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2078">
            <a:extLst>
              <a:ext uri="{FF2B5EF4-FFF2-40B4-BE49-F238E27FC236}">
                <a16:creationId xmlns:a16="http://schemas.microsoft.com/office/drawing/2014/main" id="{6CEE090E-CCFD-D641-BC04-E336F151C887}"/>
              </a:ext>
            </a:extLst>
          </p:cNvPr>
          <p:cNvSpPr>
            <a:spLocks noGrp="1"/>
          </p:cNvSpPr>
          <p:nvPr>
            <p:ph type="body" sz="quarter" idx="15" hasCustomPrompt="1"/>
          </p:nvPr>
        </p:nvSpPr>
        <p:spPr>
          <a:xfrm>
            <a:off x="292150" y="1210247"/>
            <a:ext cx="6574221" cy="467634"/>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5" name="Title 1">
            <a:extLst>
              <a:ext uri="{FF2B5EF4-FFF2-40B4-BE49-F238E27FC236}">
                <a16:creationId xmlns:a16="http://schemas.microsoft.com/office/drawing/2014/main" id="{230DD9A7-09FE-4E1B-A672-CED018A0372F}"/>
              </a:ext>
            </a:extLst>
          </p:cNvPr>
          <p:cNvSpPr>
            <a:spLocks noGrp="1"/>
          </p:cNvSpPr>
          <p:nvPr>
            <p:ph type="title" hasCustomPrompt="1"/>
          </p:nvPr>
        </p:nvSpPr>
        <p:spPr>
          <a:xfrm>
            <a:off x="292150" y="703448"/>
            <a:ext cx="6727361" cy="498470"/>
          </a:xfrm>
        </p:spPr>
        <p:txBody>
          <a:bodyPr>
            <a:noAutofit/>
          </a:bodyPr>
          <a:lstStyle>
            <a:lvl1pPr>
              <a:defRPr>
                <a:solidFill>
                  <a:schemeClr val="tx2"/>
                </a:solidFill>
              </a:defRPr>
            </a:lvl1pPr>
          </a:lstStyle>
          <a:p>
            <a:r>
              <a:rPr lang="en-US" dirty="0"/>
              <a:t>Agenda slide</a:t>
            </a:r>
            <a:endParaRPr lang="en-AU" dirty="0"/>
          </a:p>
        </p:txBody>
      </p:sp>
      <p:cxnSp>
        <p:nvCxnSpPr>
          <p:cNvPr id="21" name="Straight Connector 20">
            <a:extLst>
              <a:ext uri="{FF2B5EF4-FFF2-40B4-BE49-F238E27FC236}">
                <a16:creationId xmlns:a16="http://schemas.microsoft.com/office/drawing/2014/main" id="{BC913C52-0751-BC4D-A716-67C521725C4C}"/>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385F729-539D-F848-B304-C18B0623A65C}"/>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spTree>
    <p:extLst>
      <p:ext uri="{BB962C8B-B14F-4D97-AF65-F5344CB8AC3E}">
        <p14:creationId xmlns:p14="http://schemas.microsoft.com/office/powerpoint/2010/main" val="276681507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Content A">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94660" y="1844675"/>
            <a:ext cx="8628224" cy="42365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5"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9"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2167686015"/>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292100" y="1844675"/>
            <a:ext cx="8572723" cy="42454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4102682973"/>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Slide A">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4572000" y="1844676"/>
            <a:ext cx="4335465" cy="41477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ext Placeholder 3"/>
          <p:cNvSpPr>
            <a:spLocks noGrp="1"/>
          </p:cNvSpPr>
          <p:nvPr>
            <p:ph type="body" sz="quarter" idx="17"/>
          </p:nvPr>
        </p:nvSpPr>
        <p:spPr>
          <a:xfrm>
            <a:off x="292100" y="1844676"/>
            <a:ext cx="4183856" cy="41477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3458103310"/>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example bar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2" name="Chart Placeholder 5" descr="Name of bar chart to be inserted" title="Chart">
            <a:extLst>
              <a:ext uri="{FF2B5EF4-FFF2-40B4-BE49-F238E27FC236}">
                <a16:creationId xmlns:a16="http://schemas.microsoft.com/office/drawing/2014/main" id="{78CDAE48-35F7-4A8F-908A-26AABCF38BAC}"/>
              </a:ext>
            </a:extLst>
          </p:cNvPr>
          <p:cNvGraphicFramePr>
            <a:graphicFrameLocks/>
          </p:cNvGraphicFramePr>
          <p:nvPr userDrawn="1">
            <p:extLst>
              <p:ext uri="{D42A27DB-BD31-4B8C-83A1-F6EECF244321}">
                <p14:modId xmlns:p14="http://schemas.microsoft.com/office/powerpoint/2010/main" val="3933837282"/>
              </p:ext>
            </p:extLst>
          </p:nvPr>
        </p:nvGraphicFramePr>
        <p:xfrm>
          <a:off x="4062200" y="1844675"/>
          <a:ext cx="5051624" cy="413887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292100" y="1844675"/>
            <a:ext cx="3864547" cy="413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7"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30205"/>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8"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342050745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example pi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1" name="Chart Placeholder 6" descr="Name of pie chart to be inserted" title="Chart">
            <a:extLst>
              <a:ext uri="{FF2B5EF4-FFF2-40B4-BE49-F238E27FC236}">
                <a16:creationId xmlns:a16="http://schemas.microsoft.com/office/drawing/2014/main" id="{605EC759-23A5-412D-8489-3CD3D3F4FD71}"/>
              </a:ext>
            </a:extLst>
          </p:cNvPr>
          <p:cNvGraphicFramePr>
            <a:graphicFrameLocks/>
          </p:cNvGraphicFramePr>
          <p:nvPr userDrawn="1">
            <p:extLst>
              <p:ext uri="{D42A27DB-BD31-4B8C-83A1-F6EECF244321}">
                <p14:modId xmlns:p14="http://schemas.microsoft.com/office/powerpoint/2010/main" val="2837913673"/>
              </p:ext>
            </p:extLst>
          </p:nvPr>
        </p:nvGraphicFramePr>
        <p:xfrm>
          <a:off x="4706522" y="1844676"/>
          <a:ext cx="4177487" cy="409381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292100" y="1844675"/>
            <a:ext cx="4177487" cy="40938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20" name="Straight Connector 19">
            <a:extLst>
              <a:ext uri="{FF2B5EF4-FFF2-40B4-BE49-F238E27FC236}">
                <a16:creationId xmlns:a16="http://schemas.microsoft.com/office/drawing/2014/main" id="{DEF174A2-A12A-574C-A29E-3FE1A83AA8A7}"/>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sp>
        <p:nvSpPr>
          <p:cNvPr id="13" name="Text Placeholder 2078">
            <a:extLst>
              <a:ext uri="{FF2B5EF4-FFF2-40B4-BE49-F238E27FC236}">
                <a16:creationId xmlns:a16="http://schemas.microsoft.com/office/drawing/2014/main" id="{DE976D40-EB64-8443-8524-2F97084E2CFB}"/>
              </a:ext>
            </a:extLst>
          </p:cNvPr>
          <p:cNvSpPr>
            <a:spLocks noGrp="1"/>
          </p:cNvSpPr>
          <p:nvPr userDrawn="1">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4" name="Title Placeholder 1"/>
          <p:cNvSpPr>
            <a:spLocks noGrp="1"/>
          </p:cNvSpPr>
          <p:nvPr userDrawn="1">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5" name="Footer Placeholder 3">
            <a:extLst>
              <a:ext uri="{FF2B5EF4-FFF2-40B4-BE49-F238E27FC236}">
                <a16:creationId xmlns:a16="http://schemas.microsoft.com/office/drawing/2014/main" id="{451CE90D-C2B7-A145-B742-F4069E2952AF}"/>
              </a:ext>
            </a:extLst>
          </p:cNvPr>
          <p:cNvSpPr>
            <a:spLocks noGrp="1"/>
          </p:cNvSpPr>
          <p:nvPr userDrawn="1">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2382981154"/>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0DC3A9-4AE8-4D39-96BD-7D19AA2EEC40}"/>
              </a:ext>
            </a:extLst>
          </p:cNvPr>
          <p:cNvSpPr>
            <a:spLocks noGrp="1"/>
          </p:cNvSpPr>
          <p:nvPr>
            <p:ph type="pic" sz="quarter" idx="17"/>
          </p:nvPr>
        </p:nvSpPr>
        <p:spPr>
          <a:xfrm>
            <a:off x="4572000" y="1844675"/>
            <a:ext cx="4354316" cy="4067175"/>
          </a:xfrm>
        </p:spPr>
        <p:txBody>
          <a:bodyPr>
            <a:normAutofit/>
          </a:bodyPr>
          <a:lstStyle>
            <a:lvl1pPr marL="0" indent="0">
              <a:buNone/>
              <a:defRPr sz="1350"/>
            </a:lvl1pPr>
          </a:lstStyle>
          <a:p>
            <a:r>
              <a:rPr lang="en-US" dirty="0"/>
              <a:t>Click icon to add picture</a:t>
            </a:r>
            <a:endParaRPr lang="en-AU" dirty="0"/>
          </a:p>
        </p:txBody>
      </p:sp>
      <p:sp>
        <p:nvSpPr>
          <p:cNvPr id="3" name="Text Placeholder 2"/>
          <p:cNvSpPr>
            <a:spLocks noGrp="1"/>
          </p:cNvSpPr>
          <p:nvPr>
            <p:ph type="body" sz="quarter" idx="16"/>
          </p:nvPr>
        </p:nvSpPr>
        <p:spPr>
          <a:xfrm>
            <a:off x="298091" y="1844675"/>
            <a:ext cx="4140744"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2"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233497124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D2C0BA2-4F2F-4DB2-B9B9-254956473F7A}"/>
              </a:ext>
            </a:extLst>
          </p:cNvPr>
          <p:cNvSpPr>
            <a:spLocks noGrp="1"/>
          </p:cNvSpPr>
          <p:nvPr>
            <p:ph type="tbl" sz="quarter" idx="18"/>
          </p:nvPr>
        </p:nvSpPr>
        <p:spPr>
          <a:xfrm>
            <a:off x="4572000" y="1844675"/>
            <a:ext cx="4289512" cy="4067176"/>
          </a:xfrm>
        </p:spPr>
        <p:txBody>
          <a:bodyPr>
            <a:normAutofit/>
          </a:bodyPr>
          <a:lstStyle>
            <a:lvl1pPr marL="0" indent="0">
              <a:buNone/>
              <a:defRPr sz="1350"/>
            </a:lvl1pPr>
          </a:lstStyle>
          <a:p>
            <a:r>
              <a:rPr lang="en-US" dirty="0"/>
              <a:t>Click icon to add table</a:t>
            </a:r>
            <a:endParaRPr lang="en-AU" dirty="0"/>
          </a:p>
        </p:txBody>
      </p:sp>
      <p:sp>
        <p:nvSpPr>
          <p:cNvPr id="4" name="Text Placeholder 3"/>
          <p:cNvSpPr>
            <a:spLocks noGrp="1"/>
          </p:cNvSpPr>
          <p:nvPr>
            <p:ph type="body" sz="quarter" idx="17"/>
          </p:nvPr>
        </p:nvSpPr>
        <p:spPr>
          <a:xfrm>
            <a:off x="292100" y="1844675"/>
            <a:ext cx="4120102"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4"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
        <p:nvSpPr>
          <p:cNvPr id="3" name="TextBox 2">
            <a:extLst>
              <a:ext uri="{FF2B5EF4-FFF2-40B4-BE49-F238E27FC236}">
                <a16:creationId xmlns:a16="http://schemas.microsoft.com/office/drawing/2014/main" id="{B1B7782E-9F13-7747-9D25-96B05BFAA5DD}"/>
              </a:ext>
            </a:extLst>
          </p:cNvPr>
          <p:cNvSpPr txBox="1"/>
          <p:nvPr userDrawn="1"/>
        </p:nvSpPr>
        <p:spPr>
          <a:xfrm>
            <a:off x="249382" y="415636"/>
            <a:ext cx="0" cy="0"/>
          </a:xfrm>
          <a:prstGeom prst="rect">
            <a:avLst/>
          </a:prstGeom>
          <a:noFill/>
        </p:spPr>
        <p:txBody>
          <a:bodyPr wrap="none" lIns="0" tIns="0" rIns="0" bIns="0" rtlCol="0">
            <a:noAutofit/>
          </a:bodyPr>
          <a:lstStyle/>
          <a:p>
            <a:pPr algn="l"/>
            <a:endParaRPr lang="en-US" sz="1400" dirty="0"/>
          </a:p>
        </p:txBody>
      </p:sp>
    </p:spTree>
    <p:extLst>
      <p:ext uri="{BB962C8B-B14F-4D97-AF65-F5344CB8AC3E}">
        <p14:creationId xmlns:p14="http://schemas.microsoft.com/office/powerpoint/2010/main" val="4219724567"/>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2F238E7-DF0B-440A-80CD-92A5852D35B8}"/>
              </a:ext>
            </a:extLst>
          </p:cNvPr>
          <p:cNvSpPr>
            <a:spLocks noGrp="1"/>
          </p:cNvSpPr>
          <p:nvPr>
            <p:ph type="chart" sz="quarter" idx="18"/>
          </p:nvPr>
        </p:nvSpPr>
        <p:spPr>
          <a:xfrm>
            <a:off x="4572000" y="1844675"/>
            <a:ext cx="4279900" cy="4129998"/>
          </a:xfrm>
        </p:spPr>
        <p:txBody>
          <a:bodyPr>
            <a:normAutofit/>
          </a:bodyPr>
          <a:lstStyle>
            <a:lvl1pPr marL="0" indent="0">
              <a:buNone/>
              <a:defRPr sz="1350">
                <a:solidFill>
                  <a:schemeClr val="tx2"/>
                </a:solidFill>
              </a:defRPr>
            </a:lvl1pPr>
          </a:lstStyle>
          <a:p>
            <a:r>
              <a:rPr lang="en-US" dirty="0"/>
              <a:t>Click icon to add chart</a:t>
            </a:r>
            <a:endParaRPr lang="en-AU" dirty="0"/>
          </a:p>
        </p:txBody>
      </p:sp>
      <p:sp>
        <p:nvSpPr>
          <p:cNvPr id="4" name="Text Placeholder 3"/>
          <p:cNvSpPr>
            <a:spLocks noGrp="1"/>
          </p:cNvSpPr>
          <p:nvPr>
            <p:ph type="body" sz="quarter" idx="17"/>
          </p:nvPr>
        </p:nvSpPr>
        <p:spPr>
          <a:xfrm>
            <a:off x="292101" y="1844675"/>
            <a:ext cx="4111224" cy="41299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3"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
        <p:nvSpPr>
          <p:cNvPr id="3" name="TextBox 2">
            <a:extLst>
              <a:ext uri="{FF2B5EF4-FFF2-40B4-BE49-F238E27FC236}">
                <a16:creationId xmlns:a16="http://schemas.microsoft.com/office/drawing/2014/main" id="{7197EDAD-CF55-D841-9671-910D0B8F9569}"/>
              </a:ext>
            </a:extLst>
          </p:cNvPr>
          <p:cNvSpPr txBox="1"/>
          <p:nvPr userDrawn="1"/>
        </p:nvSpPr>
        <p:spPr>
          <a:xfrm>
            <a:off x="654627" y="374073"/>
            <a:ext cx="0" cy="0"/>
          </a:xfrm>
          <a:prstGeom prst="rect">
            <a:avLst/>
          </a:prstGeom>
          <a:noFill/>
        </p:spPr>
        <p:txBody>
          <a:bodyPr wrap="none" lIns="0" tIns="0" rIns="0" bIns="0" rtlCol="0">
            <a:noAutofit/>
          </a:bodyPr>
          <a:lstStyle/>
          <a:p>
            <a:pPr algn="l"/>
            <a:endParaRPr lang="en-US" sz="1400" dirty="0"/>
          </a:p>
        </p:txBody>
      </p:sp>
    </p:spTree>
    <p:extLst>
      <p:ext uri="{BB962C8B-B14F-4D97-AF65-F5344CB8AC3E}">
        <p14:creationId xmlns:p14="http://schemas.microsoft.com/office/powerpoint/2010/main" val="127928866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lti image and text">
    <p:spTree>
      <p:nvGrpSpPr>
        <p:cNvPr id="1" name=""/>
        <p:cNvGrpSpPr/>
        <p:nvPr/>
      </p:nvGrpSpPr>
      <p:grpSpPr>
        <a:xfrm>
          <a:off x="0" y="0"/>
          <a:ext cx="0" cy="0"/>
          <a:chOff x="0" y="0"/>
          <a:chExt cx="0" cy="0"/>
        </a:xfrm>
      </p:grpSpPr>
      <p:sp>
        <p:nvSpPr>
          <p:cNvPr id="21" name="Picture Placeholder 20"/>
          <p:cNvSpPr>
            <a:spLocks noGrp="1"/>
          </p:cNvSpPr>
          <p:nvPr>
            <p:ph type="pic" sz="quarter" idx="17"/>
          </p:nvPr>
        </p:nvSpPr>
        <p:spPr>
          <a:xfrm>
            <a:off x="307975" y="1881188"/>
            <a:ext cx="1980000" cy="1704975"/>
          </a:xfrm>
        </p:spPr>
        <p:txBody>
          <a:bodyPr/>
          <a:lstStyle/>
          <a:p>
            <a:r>
              <a:rPr lang="en-US" dirty="0"/>
              <a:t>Click icon to add picture</a:t>
            </a:r>
            <a:endParaRPr lang="en-AU" dirty="0"/>
          </a:p>
        </p:txBody>
      </p:sp>
      <p:sp>
        <p:nvSpPr>
          <p:cNvPr id="22" name="Picture Placeholder 20"/>
          <p:cNvSpPr>
            <a:spLocks noGrp="1"/>
          </p:cNvSpPr>
          <p:nvPr>
            <p:ph type="pic" sz="quarter" idx="18"/>
          </p:nvPr>
        </p:nvSpPr>
        <p:spPr>
          <a:xfrm>
            <a:off x="2517034" y="1881188"/>
            <a:ext cx="1980000" cy="1704975"/>
          </a:xfrm>
        </p:spPr>
        <p:txBody>
          <a:bodyPr/>
          <a:lstStyle/>
          <a:p>
            <a:r>
              <a:rPr lang="en-US" dirty="0"/>
              <a:t>Click icon to add picture</a:t>
            </a:r>
            <a:endParaRPr lang="en-AU" dirty="0"/>
          </a:p>
        </p:txBody>
      </p:sp>
      <p:sp>
        <p:nvSpPr>
          <p:cNvPr id="23" name="Picture Placeholder 20"/>
          <p:cNvSpPr>
            <a:spLocks noGrp="1"/>
          </p:cNvSpPr>
          <p:nvPr>
            <p:ph type="pic" sz="quarter" idx="19"/>
          </p:nvPr>
        </p:nvSpPr>
        <p:spPr>
          <a:xfrm>
            <a:off x="4726093" y="1881188"/>
            <a:ext cx="1980000" cy="1704975"/>
          </a:xfrm>
        </p:spPr>
        <p:txBody>
          <a:bodyPr/>
          <a:lstStyle/>
          <a:p>
            <a:r>
              <a:rPr lang="en-US" dirty="0"/>
              <a:t>Click icon to add picture</a:t>
            </a:r>
            <a:endParaRPr lang="en-AU" dirty="0"/>
          </a:p>
        </p:txBody>
      </p:sp>
      <p:sp>
        <p:nvSpPr>
          <p:cNvPr id="24" name="Picture Placeholder 20"/>
          <p:cNvSpPr>
            <a:spLocks noGrp="1"/>
          </p:cNvSpPr>
          <p:nvPr>
            <p:ph type="pic" sz="quarter" idx="20"/>
          </p:nvPr>
        </p:nvSpPr>
        <p:spPr>
          <a:xfrm>
            <a:off x="6935151" y="1881188"/>
            <a:ext cx="1980000" cy="1704975"/>
          </a:xfrm>
        </p:spPr>
        <p:txBody>
          <a:bodyPr/>
          <a:lstStyle/>
          <a:p>
            <a:r>
              <a:rPr lang="en-US" dirty="0"/>
              <a:t>Click icon to add picture</a:t>
            </a:r>
            <a:endParaRPr lang="en-AU" dirty="0"/>
          </a:p>
        </p:txBody>
      </p:sp>
      <p:sp>
        <p:nvSpPr>
          <p:cNvPr id="26" name="Text Placeholder 25"/>
          <p:cNvSpPr>
            <a:spLocks noGrp="1"/>
          </p:cNvSpPr>
          <p:nvPr>
            <p:ph type="body" sz="quarter" idx="21"/>
          </p:nvPr>
        </p:nvSpPr>
        <p:spPr>
          <a:xfrm>
            <a:off x="307975" y="3729038"/>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Placeholder 25"/>
          <p:cNvSpPr>
            <a:spLocks noGrp="1"/>
          </p:cNvSpPr>
          <p:nvPr>
            <p:ph type="body" sz="quarter" idx="22"/>
          </p:nvPr>
        </p:nvSpPr>
        <p:spPr>
          <a:xfrm>
            <a:off x="2517421"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Placeholder 25"/>
          <p:cNvSpPr>
            <a:spLocks noGrp="1"/>
          </p:cNvSpPr>
          <p:nvPr>
            <p:ph type="body" sz="quarter" idx="23"/>
          </p:nvPr>
        </p:nvSpPr>
        <p:spPr>
          <a:xfrm>
            <a:off x="4732337"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p:cNvSpPr>
            <a:spLocks noGrp="1"/>
          </p:cNvSpPr>
          <p:nvPr>
            <p:ph type="body" sz="quarter" idx="24"/>
          </p:nvPr>
        </p:nvSpPr>
        <p:spPr>
          <a:xfrm>
            <a:off x="6947253"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4362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3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4"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
        <p:nvSpPr>
          <p:cNvPr id="2" name="TextBox 1">
            <a:extLst>
              <a:ext uri="{FF2B5EF4-FFF2-40B4-BE49-F238E27FC236}">
                <a16:creationId xmlns:a16="http://schemas.microsoft.com/office/drawing/2014/main" id="{5C77D89F-AD80-E940-A173-D053B3E2C118}"/>
              </a:ext>
            </a:extLst>
          </p:cNvPr>
          <p:cNvSpPr txBox="1"/>
          <p:nvPr userDrawn="1"/>
        </p:nvSpPr>
        <p:spPr>
          <a:xfrm>
            <a:off x="810491" y="363682"/>
            <a:ext cx="0" cy="0"/>
          </a:xfrm>
          <a:prstGeom prst="rect">
            <a:avLst/>
          </a:prstGeom>
          <a:noFill/>
        </p:spPr>
        <p:txBody>
          <a:bodyPr wrap="none" lIns="0" tIns="0" rIns="0" bIns="0" rtlCol="0">
            <a:noAutofit/>
          </a:bodyPr>
          <a:lstStyle/>
          <a:p>
            <a:pPr algn="l"/>
            <a:endParaRPr lang="en-US" sz="1400" dirty="0"/>
          </a:p>
        </p:txBody>
      </p:sp>
    </p:spTree>
    <p:extLst>
      <p:ext uri="{BB962C8B-B14F-4D97-AF65-F5344CB8AC3E}">
        <p14:creationId xmlns:p14="http://schemas.microsoft.com/office/powerpoint/2010/main" val="91983367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Young student using an interactive device at her desk.&#10;">
            <a:extLst>
              <a:ext uri="{FF2B5EF4-FFF2-40B4-BE49-F238E27FC236}">
                <a16:creationId xmlns:a16="http://schemas.microsoft.com/office/drawing/2014/main" id="{803D38EF-B025-1D4B-89FA-98E21AEAAA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033881"/>
            <a:ext cx="5053364" cy="4982400"/>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5096828" y="3059141"/>
            <a:ext cx="366498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5096832" y="1833967"/>
            <a:ext cx="3664985" cy="1107996"/>
          </a:xfrm>
        </p:spPr>
        <p:txBody>
          <a:bodyPr anchor="b">
            <a:noAutofit/>
          </a:bodyPr>
          <a:lstStyle>
            <a:lvl1pPr>
              <a:lnSpc>
                <a:spcPct val="90000"/>
              </a:lnSpc>
              <a:defRPr sz="3000" b="1" i="0">
                <a:solidFill>
                  <a:schemeClr val="bg1"/>
                </a:solidFill>
                <a:latin typeface="Arial" panose="020B0604020202020204" pitchFamily="34" charset="0"/>
                <a:cs typeface="Arial" panose="020B0604020202020204" pitchFamily="34" charset="0"/>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86017" y="5912575"/>
            <a:ext cx="665883" cy="720000"/>
          </a:xfrm>
          <a:prstGeom prst="rect">
            <a:avLst/>
          </a:prstGeom>
        </p:spPr>
      </p:pic>
    </p:spTree>
    <p:extLst>
      <p:ext uri="{BB962C8B-B14F-4D97-AF65-F5344CB8AC3E}">
        <p14:creationId xmlns:p14="http://schemas.microsoft.com/office/powerpoint/2010/main" val="295140373"/>
      </p:ext>
    </p:extLst>
  </p:cSld>
  <p:clrMapOvr>
    <a:masterClrMapping/>
  </p:clrMapOvr>
  <p:transition>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 2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5096828" y="3059141"/>
            <a:ext cx="366498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5096832" y="1833967"/>
            <a:ext cx="3664985" cy="1107996"/>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86017" y="5912575"/>
            <a:ext cx="665883" cy="720000"/>
          </a:xfrm>
          <a:prstGeom prst="rect">
            <a:avLst/>
          </a:prstGeom>
        </p:spPr>
      </p:pic>
      <p:sp>
        <p:nvSpPr>
          <p:cNvPr id="9" name="Picture Placeholder 3">
            <a:extLst>
              <a:ext uri="{FF2B5EF4-FFF2-40B4-BE49-F238E27FC236}">
                <a16:creationId xmlns:a16="http://schemas.microsoft.com/office/drawing/2014/main" id="{223F6E78-7528-7440-B004-6002B939DF24}"/>
              </a:ext>
            </a:extLst>
          </p:cNvPr>
          <p:cNvSpPr>
            <a:spLocks noGrp="1"/>
          </p:cNvSpPr>
          <p:nvPr>
            <p:ph type="pic" sz="quarter" idx="16" hasCustomPrompt="1"/>
          </p:nvPr>
        </p:nvSpPr>
        <p:spPr>
          <a:xfrm>
            <a:off x="72375" y="1123431"/>
            <a:ext cx="4753626" cy="4753626"/>
          </a:xfrm>
          <a:prstGeom prst="ellipse">
            <a:avLst/>
          </a:prstGeom>
        </p:spPr>
        <p:txBody>
          <a:bodyPr anchor="ctr"/>
          <a:lstStyle>
            <a:lvl1pPr algn="ctr">
              <a:defRPr>
                <a:solidFill>
                  <a:schemeClr val="bg1"/>
                </a:solidFill>
              </a:defRPr>
            </a:lvl1pPr>
          </a:lstStyle>
          <a:p>
            <a:r>
              <a:rPr lang="en-US" dirty="0"/>
              <a:t>Insert image here</a:t>
            </a:r>
          </a:p>
        </p:txBody>
      </p:sp>
    </p:spTree>
    <p:extLst>
      <p:ext uri="{BB962C8B-B14F-4D97-AF65-F5344CB8AC3E}">
        <p14:creationId xmlns:p14="http://schemas.microsoft.com/office/powerpoint/2010/main" val="3443894679"/>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63806" y="4048760"/>
            <a:ext cx="3477026" cy="904985"/>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63808" y="2823581"/>
            <a:ext cx="3477025" cy="1107996"/>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Tree>
    <p:extLst>
      <p:ext uri="{BB962C8B-B14F-4D97-AF65-F5344CB8AC3E}">
        <p14:creationId xmlns:p14="http://schemas.microsoft.com/office/powerpoint/2010/main" val="2383229777"/>
      </p:ext>
    </p:extLst>
  </p:cSld>
  <p:clrMapOvr>
    <a:masterClrMapping/>
  </p:clrMapOvr>
  <p:transition>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tudents laughing together&#10;">
            <a:extLst>
              <a:ext uri="{FF2B5EF4-FFF2-40B4-BE49-F238E27FC236}">
                <a16:creationId xmlns:a16="http://schemas.microsoft.com/office/drawing/2014/main" id="{003C764F-E1E8-4742-B073-1F328976771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081424" y="1019624"/>
            <a:ext cx="5062575" cy="4991482"/>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3748" y="4048755"/>
            <a:ext cx="3477026" cy="1242336"/>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3750" y="2823581"/>
            <a:ext cx="3477025" cy="1107996"/>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
        <p:nvSpPr>
          <p:cNvPr id="4" name="TextBox 3">
            <a:extLst>
              <a:ext uri="{FF2B5EF4-FFF2-40B4-BE49-F238E27FC236}">
                <a16:creationId xmlns:a16="http://schemas.microsoft.com/office/drawing/2014/main" id="{59B9EF07-244D-5B40-AF47-F375070E50B3}"/>
              </a:ext>
            </a:extLst>
          </p:cNvPr>
          <p:cNvSpPr txBox="1"/>
          <p:nvPr userDrawn="1"/>
        </p:nvSpPr>
        <p:spPr>
          <a:xfrm>
            <a:off x="2899719" y="897924"/>
            <a:ext cx="0" cy="0"/>
          </a:xfrm>
          <a:prstGeom prst="rect">
            <a:avLst/>
          </a:prstGeom>
          <a:noFill/>
        </p:spPr>
        <p:txBody>
          <a:bodyPr wrap="none" lIns="0" tIns="0" rIns="0" bIns="0" rtlCol="0">
            <a:noAutofit/>
          </a:bodyPr>
          <a:lstStyle/>
          <a:p>
            <a:pPr algn="l"/>
            <a:endParaRPr lang="en-US" sz="1400" dirty="0"/>
          </a:p>
        </p:txBody>
      </p:sp>
    </p:spTree>
    <p:extLst>
      <p:ext uri="{BB962C8B-B14F-4D97-AF65-F5344CB8AC3E}">
        <p14:creationId xmlns:p14="http://schemas.microsoft.com/office/powerpoint/2010/main" val="2520100275"/>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vider - 4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3748" y="4048755"/>
            <a:ext cx="3477026" cy="1242336"/>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3750" y="2823581"/>
            <a:ext cx="3477025" cy="1107996"/>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
        <p:nvSpPr>
          <p:cNvPr id="4" name="TextBox 3">
            <a:extLst>
              <a:ext uri="{FF2B5EF4-FFF2-40B4-BE49-F238E27FC236}">
                <a16:creationId xmlns:a16="http://schemas.microsoft.com/office/drawing/2014/main" id="{59B9EF07-244D-5B40-AF47-F375070E50B3}"/>
              </a:ext>
            </a:extLst>
          </p:cNvPr>
          <p:cNvSpPr txBox="1"/>
          <p:nvPr userDrawn="1"/>
        </p:nvSpPr>
        <p:spPr>
          <a:xfrm>
            <a:off x="2899719" y="897924"/>
            <a:ext cx="0" cy="0"/>
          </a:xfrm>
          <a:prstGeom prst="rect">
            <a:avLst/>
          </a:prstGeom>
          <a:noFill/>
        </p:spPr>
        <p:txBody>
          <a:bodyPr wrap="none" lIns="0" tIns="0" rIns="0" bIns="0" rtlCol="0">
            <a:noAutofit/>
          </a:bodyPr>
          <a:lstStyle/>
          <a:p>
            <a:pPr algn="l"/>
            <a:endParaRPr lang="en-US" sz="1400" dirty="0"/>
          </a:p>
        </p:txBody>
      </p:sp>
      <p:sp>
        <p:nvSpPr>
          <p:cNvPr id="11" name="Picture Placeholder 3">
            <a:extLst>
              <a:ext uri="{FF2B5EF4-FFF2-40B4-BE49-F238E27FC236}">
                <a16:creationId xmlns:a16="http://schemas.microsoft.com/office/drawing/2014/main" id="{7C718A9F-64B4-4F43-B9C2-99B71EAF7BA2}"/>
              </a:ext>
            </a:extLst>
          </p:cNvPr>
          <p:cNvSpPr>
            <a:spLocks noGrp="1"/>
          </p:cNvSpPr>
          <p:nvPr>
            <p:ph type="pic" sz="quarter" idx="16" hasCustomPrompt="1"/>
          </p:nvPr>
        </p:nvSpPr>
        <p:spPr>
          <a:xfrm>
            <a:off x="4156694" y="1067433"/>
            <a:ext cx="4824745" cy="4824745"/>
          </a:xfrm>
          <a:prstGeom prst="ellipse">
            <a:avLst/>
          </a:prstGeom>
        </p:spPr>
        <p:txBody>
          <a:bodyPr anchor="ctr"/>
          <a:lstStyle>
            <a:lvl1pPr algn="ctr">
              <a:defRPr>
                <a:solidFill>
                  <a:schemeClr val="bg1"/>
                </a:solidFill>
              </a:defRPr>
            </a:lvl1pPr>
          </a:lstStyle>
          <a:p>
            <a:r>
              <a:rPr lang="en-US" dirty="0"/>
              <a:t>Insert image here</a:t>
            </a:r>
          </a:p>
        </p:txBody>
      </p:sp>
    </p:spTree>
    <p:extLst>
      <p:ext uri="{BB962C8B-B14F-4D97-AF65-F5344CB8AC3E}">
        <p14:creationId xmlns:p14="http://schemas.microsoft.com/office/powerpoint/2010/main" val="3192509560"/>
      </p:ext>
    </p:extLst>
  </p:cSld>
  <p:clrMapOvr>
    <a:masterClrMapping/>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looking towards the camera&#10;&#10;Description automatically generated">
            <a:extLst>
              <a:ext uri="{FF2B5EF4-FFF2-40B4-BE49-F238E27FC236}">
                <a16:creationId xmlns:a16="http://schemas.microsoft.com/office/drawing/2014/main" id="{D4008A49-619C-5548-84EE-F00AC7D6EC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9064" y="1135738"/>
            <a:ext cx="5159316" cy="5086864"/>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100" y="4048755"/>
            <a:ext cx="3477026" cy="1579688"/>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2" y="2823581"/>
            <a:ext cx="3477025" cy="1107996"/>
          </a:xfrm>
        </p:spPr>
        <p:txBody>
          <a:bodyPr anchor="b">
            <a:noAutofit/>
          </a:bodyPr>
          <a:lstStyle>
            <a:lvl1pPr>
              <a:lnSpc>
                <a:spcPct val="90000"/>
              </a:lnSpc>
              <a:defRPr sz="3000">
                <a:solidFill>
                  <a:schemeClr val="tx2"/>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2796" y="5953395"/>
            <a:ext cx="659277" cy="720000"/>
          </a:xfrm>
          <a:prstGeom prst="rect">
            <a:avLst/>
          </a:prstGeom>
        </p:spPr>
      </p:pic>
    </p:spTree>
    <p:extLst>
      <p:ext uri="{BB962C8B-B14F-4D97-AF65-F5344CB8AC3E}">
        <p14:creationId xmlns:p14="http://schemas.microsoft.com/office/powerpoint/2010/main" val="3050031955"/>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ivider - 5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100" y="4048755"/>
            <a:ext cx="3477026" cy="1579688"/>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2" y="2823581"/>
            <a:ext cx="3477025" cy="1107996"/>
          </a:xfrm>
        </p:spPr>
        <p:txBody>
          <a:bodyPr anchor="b">
            <a:noAutofit/>
          </a:bodyPr>
          <a:lstStyle>
            <a:lvl1pPr>
              <a:lnSpc>
                <a:spcPct val="90000"/>
              </a:lnSpc>
              <a:defRPr sz="3000">
                <a:solidFill>
                  <a:schemeClr val="tx2"/>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796" y="5953395"/>
            <a:ext cx="659277" cy="720000"/>
          </a:xfrm>
          <a:prstGeom prst="rect">
            <a:avLst/>
          </a:prstGeom>
        </p:spPr>
      </p:pic>
      <p:sp>
        <p:nvSpPr>
          <p:cNvPr id="9" name="Picture Placeholder 3">
            <a:extLst>
              <a:ext uri="{FF2B5EF4-FFF2-40B4-BE49-F238E27FC236}">
                <a16:creationId xmlns:a16="http://schemas.microsoft.com/office/drawing/2014/main" id="{66547C3F-71E4-6246-AA9C-625ABFECC0DB}"/>
              </a:ext>
            </a:extLst>
          </p:cNvPr>
          <p:cNvSpPr>
            <a:spLocks noGrp="1"/>
          </p:cNvSpPr>
          <p:nvPr>
            <p:ph type="pic" sz="quarter" idx="16" hasCustomPrompt="1"/>
          </p:nvPr>
        </p:nvSpPr>
        <p:spPr>
          <a:xfrm>
            <a:off x="4015741" y="1184356"/>
            <a:ext cx="4885962" cy="4885962"/>
          </a:xfrm>
          <a:prstGeom prst="ellipse">
            <a:avLst/>
          </a:prstGeom>
        </p:spPr>
        <p:txBody>
          <a:bodyPr anchor="ctr"/>
          <a:lstStyle>
            <a:lvl1pPr algn="ctr">
              <a:defRPr>
                <a:solidFill>
                  <a:srgbClr val="19233E"/>
                </a:solidFill>
              </a:defRPr>
            </a:lvl1pPr>
          </a:lstStyle>
          <a:p>
            <a:r>
              <a:rPr lang="en-US" dirty="0"/>
              <a:t>Insert image here</a:t>
            </a:r>
          </a:p>
        </p:txBody>
      </p:sp>
    </p:spTree>
    <p:extLst>
      <p:ext uri="{BB962C8B-B14F-4D97-AF65-F5344CB8AC3E}">
        <p14:creationId xmlns:p14="http://schemas.microsoft.com/office/powerpoint/2010/main" val="1381879561"/>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098" y="4048760"/>
            <a:ext cx="3477026" cy="1766983"/>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0" y="2823581"/>
            <a:ext cx="3477025" cy="1107996"/>
          </a:xfrm>
        </p:spPr>
        <p:txBody>
          <a:bodyPr anchor="b">
            <a:noAutofit/>
          </a:bodyPr>
          <a:lstStyle>
            <a:lvl1pPr>
              <a:lnSpc>
                <a:spcPct val="90000"/>
              </a:lnSpc>
              <a:defRPr sz="3000">
                <a:solidFill>
                  <a:schemeClr val="tx2"/>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60454" y="5961559"/>
            <a:ext cx="659277" cy="720000"/>
          </a:xfrm>
          <a:prstGeom prst="rect">
            <a:avLst/>
          </a:prstGeom>
        </p:spPr>
      </p:pic>
      <p:sp>
        <p:nvSpPr>
          <p:cNvPr id="3" name="TextBox 2">
            <a:extLst>
              <a:ext uri="{FF2B5EF4-FFF2-40B4-BE49-F238E27FC236}">
                <a16:creationId xmlns:a16="http://schemas.microsoft.com/office/drawing/2014/main" id="{FDBF3B5F-3C25-2D4B-8B90-C5502DE028CB}"/>
              </a:ext>
            </a:extLst>
          </p:cNvPr>
          <p:cNvSpPr txBox="1"/>
          <p:nvPr userDrawn="1"/>
        </p:nvSpPr>
        <p:spPr>
          <a:xfrm>
            <a:off x="8188036" y="1194955"/>
            <a:ext cx="0" cy="0"/>
          </a:xfrm>
          <a:prstGeom prst="rect">
            <a:avLst/>
          </a:prstGeom>
          <a:noFill/>
        </p:spPr>
        <p:txBody>
          <a:bodyPr wrap="none" lIns="0" tIns="0" rIns="0" bIns="0" rtlCol="0">
            <a:noAutofit/>
          </a:bodyPr>
          <a:lstStyle/>
          <a:p>
            <a:pPr algn="l"/>
            <a:endParaRPr lang="en-US" sz="1400" dirty="0"/>
          </a:p>
        </p:txBody>
      </p:sp>
    </p:spTree>
    <p:extLst>
      <p:ext uri="{BB962C8B-B14F-4D97-AF65-F5344CB8AC3E}">
        <p14:creationId xmlns:p14="http://schemas.microsoft.com/office/powerpoint/2010/main" val="1793807050"/>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292100" y="6391867"/>
            <a:ext cx="405000" cy="365125"/>
          </a:xfrm>
          <a:prstGeom prst="rect">
            <a:avLst/>
          </a:prstGeom>
        </p:spPr>
        <p:txBody>
          <a:bodyPr vert="horz" lIns="0" tIns="45720" rIns="91440" bIns="45720" rtlCol="0" anchor="ctr"/>
          <a:lstStyle>
            <a:lvl1pPr algn="l">
              <a:defRPr sz="800">
                <a:solidFill>
                  <a:schemeClr val="tx2"/>
                </a:solidFill>
                <a:latin typeface="Arial" panose="020B0604020202020204" pitchFamily="34" charset="0"/>
                <a:cs typeface="Arial" panose="020B0604020202020204" pitchFamily="34" charset="0"/>
              </a:defRPr>
            </a:lvl1pPr>
          </a:lstStyle>
          <a:p>
            <a:fld id="{70A22D65-9FDC-489F-B10E-6D0B5D9F1F89}" type="slidenum">
              <a:rPr lang="en-AU" smtClean="0"/>
              <a:pPr/>
              <a:t>‹#›</a:t>
            </a:fld>
            <a:endParaRPr lang="en-AU" dirty="0"/>
          </a:p>
        </p:txBody>
      </p:sp>
      <p:sp>
        <p:nvSpPr>
          <p:cNvPr id="4" name="Text Placeholder 3"/>
          <p:cNvSpPr>
            <a:spLocks noGrp="1"/>
          </p:cNvSpPr>
          <p:nvPr>
            <p:ph type="body" idx="1"/>
          </p:nvPr>
        </p:nvSpPr>
        <p:spPr>
          <a:xfrm>
            <a:off x="292100" y="1844675"/>
            <a:ext cx="8278179" cy="42771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pic>
        <p:nvPicPr>
          <p:cNvPr id="6" name="Picture 5" descr="NSW Government Logo" title="NSW Government Logo"/>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cxnSp>
        <p:nvCxnSpPr>
          <p:cNvPr id="9" name="Straight Connector 8">
            <a:extLst>
              <a:ext uri="{FF2B5EF4-FFF2-40B4-BE49-F238E27FC236}">
                <a16:creationId xmlns:a16="http://schemas.microsoft.com/office/drawing/2014/main" id="{AEFECAC3-BF7B-B746-B2D0-F554BFDC2964}"/>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74AE827-7224-224D-825A-55775AA3B745}"/>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spTree>
    <p:extLst>
      <p:ext uri="{BB962C8B-B14F-4D97-AF65-F5344CB8AC3E}">
        <p14:creationId xmlns:p14="http://schemas.microsoft.com/office/powerpoint/2010/main" val="2180352252"/>
      </p:ext>
    </p:extLst>
  </p:cSld>
  <p:clrMap bg1="lt1" tx1="dk1" bg2="lt2" tx2="dk2" accent1="accent1" accent2="accent2" accent3="accent3" accent4="accent4" accent5="accent5" accent6="accent6" hlink="hlink" folHlink="folHlink"/>
  <p:sldLayoutIdLst>
    <p:sldLayoutId id="2147483673" r:id="rId1"/>
    <p:sldLayoutId id="2147483690" r:id="rId2"/>
    <p:sldLayoutId id="2147483700" r:id="rId3"/>
    <p:sldLayoutId id="2147483688" r:id="rId4"/>
    <p:sldLayoutId id="2147483692" r:id="rId5"/>
    <p:sldLayoutId id="2147483701" r:id="rId6"/>
    <p:sldLayoutId id="2147483691" r:id="rId7"/>
    <p:sldLayoutId id="2147483702" r:id="rId8"/>
    <p:sldLayoutId id="2147483694" r:id="rId9"/>
    <p:sldLayoutId id="2147483675" r:id="rId10"/>
    <p:sldLayoutId id="2147483670" r:id="rId11"/>
    <p:sldLayoutId id="2147483689" r:id="rId12"/>
    <p:sldLayoutId id="2147483671" r:id="rId13"/>
    <p:sldLayoutId id="2147483696" r:id="rId14"/>
    <p:sldLayoutId id="2147483697" r:id="rId15"/>
    <p:sldLayoutId id="2147483695" r:id="rId16"/>
    <p:sldLayoutId id="2147483698" r:id="rId17"/>
    <p:sldLayoutId id="2147483687" r:id="rId18"/>
    <p:sldLayoutId id="2147483699" r:id="rId19"/>
  </p:sldLayoutIdLst>
  <p:transition>
    <p:fade/>
  </p:transition>
  <p:hf sldNum="0" hdr="0" dt="0"/>
  <p:txStyles>
    <p:titleStyle>
      <a:lvl1pPr algn="l" defTabSz="514337"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p:titleStyle>
    <p:body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3" algn="l" defTabSz="514337" rtl="0" eaLnBrk="1" latinLnBrk="0" hangingPunct="1">
        <a:defRPr sz="1013" kern="1200">
          <a:solidFill>
            <a:schemeClr val="tx1"/>
          </a:solidFill>
          <a:latin typeface="+mn-lt"/>
          <a:ea typeface="+mn-ea"/>
          <a:cs typeface="+mn-cs"/>
        </a:defRPr>
      </a:lvl4pPr>
      <a:lvl5pPr marL="1028672" algn="l" defTabSz="514337" rtl="0" eaLnBrk="1" latinLnBrk="0" hangingPunct="1">
        <a:defRPr sz="1013" kern="1200">
          <a:solidFill>
            <a:schemeClr val="tx1"/>
          </a:solidFill>
          <a:latin typeface="+mn-lt"/>
          <a:ea typeface="+mn-ea"/>
          <a:cs typeface="+mn-cs"/>
        </a:defRPr>
      </a:lvl5pPr>
      <a:lvl6pPr marL="1285839" algn="l" defTabSz="514337" rtl="0" eaLnBrk="1" latinLnBrk="0" hangingPunct="1">
        <a:defRPr sz="1013" kern="1200">
          <a:solidFill>
            <a:schemeClr val="tx1"/>
          </a:solidFill>
          <a:latin typeface="+mn-lt"/>
          <a:ea typeface="+mn-ea"/>
          <a:cs typeface="+mn-cs"/>
        </a:defRPr>
      </a:lvl6pPr>
      <a:lvl7pPr marL="1543007" algn="l" defTabSz="514337" rtl="0" eaLnBrk="1" latinLnBrk="0" hangingPunct="1">
        <a:defRPr sz="1013" kern="1200">
          <a:solidFill>
            <a:schemeClr val="tx1"/>
          </a:solidFill>
          <a:latin typeface="+mn-lt"/>
          <a:ea typeface="+mn-ea"/>
          <a:cs typeface="+mn-cs"/>
        </a:defRPr>
      </a:lvl7pPr>
      <a:lvl8pPr marL="1800174" algn="l" defTabSz="514337" rtl="0" eaLnBrk="1" latinLnBrk="0" hangingPunct="1">
        <a:defRPr sz="1013" kern="1200">
          <a:solidFill>
            <a:schemeClr val="tx1"/>
          </a:solidFill>
          <a:latin typeface="+mn-lt"/>
          <a:ea typeface="+mn-ea"/>
          <a:cs typeface="+mn-cs"/>
        </a:defRPr>
      </a:lvl8pPr>
      <a:lvl9pPr marL="2057342"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9" pos="184" userDrawn="1">
          <p15:clr>
            <a:srgbClr val="F26B43"/>
          </p15:clr>
        </p15:guide>
        <p15:guide id="20" pos="2880" userDrawn="1">
          <p15:clr>
            <a:srgbClr val="F26B43"/>
          </p15:clr>
        </p15:guide>
        <p15:guide id="21" pos="5576" userDrawn="1">
          <p15:clr>
            <a:srgbClr val="F26B43"/>
          </p15:clr>
        </p15:guide>
        <p15:guide id="22" orient="horz" pos="249" userDrawn="1">
          <p15:clr>
            <a:srgbClr val="F26B43"/>
          </p15:clr>
        </p15:guide>
        <p15:guide id="23" orient="horz" pos="4178" userDrawn="1">
          <p15:clr>
            <a:srgbClr val="F26B43"/>
          </p15:clr>
        </p15:guide>
        <p15:guide id="34" orient="horz" pos="527" userDrawn="1">
          <p15:clr>
            <a:srgbClr val="FBAE40"/>
          </p15:clr>
        </p15:guide>
        <p15:guide id="35" orient="horz" pos="867" userDrawn="1">
          <p15:clr>
            <a:srgbClr val="FBAE40"/>
          </p15:clr>
        </p15:guide>
        <p15:guide id="36" orient="horz" pos="1049" userDrawn="1">
          <p15:clr>
            <a:srgbClr val="FBAE40"/>
          </p15:clr>
        </p15:guide>
        <p15:guide id="37" pos="633" userDrawn="1">
          <p15:clr>
            <a:srgbClr val="FDE53C"/>
          </p15:clr>
        </p15:guide>
        <p15:guide id="38" pos="1082" userDrawn="1">
          <p15:clr>
            <a:srgbClr val="FDE53C"/>
          </p15:clr>
        </p15:guide>
        <p15:guide id="39" pos="1532" userDrawn="1">
          <p15:clr>
            <a:srgbClr val="FDE53C"/>
          </p15:clr>
        </p15:guide>
        <p15:guide id="40" pos="1981" userDrawn="1">
          <p15:clr>
            <a:srgbClr val="FDE53C"/>
          </p15:clr>
        </p15:guide>
        <p15:guide id="41" pos="2431" userDrawn="1">
          <p15:clr>
            <a:srgbClr val="FDE53C"/>
          </p15:clr>
        </p15:guide>
        <p15:guide id="42" pos="3329" userDrawn="1">
          <p15:clr>
            <a:srgbClr val="FDE53C"/>
          </p15:clr>
        </p15:guide>
        <p15:guide id="43" pos="3779" userDrawn="1">
          <p15:clr>
            <a:srgbClr val="FDE53C"/>
          </p15:clr>
        </p15:guide>
        <p15:guide id="44" pos="4228" userDrawn="1">
          <p15:clr>
            <a:srgbClr val="FDE53C"/>
          </p15:clr>
        </p15:guide>
        <p15:guide id="45" pos="4677" userDrawn="1">
          <p15:clr>
            <a:srgbClr val="FDE53C"/>
          </p15:clr>
        </p15:guide>
        <p15:guide id="46" pos="5126" userDrawn="1">
          <p15:clr>
            <a:srgbClr val="FDE53C"/>
          </p15:clr>
        </p15:guide>
        <p15:guide id="47" orient="horz" pos="1162"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zoom.earth/"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8" Type="http://schemas.openxmlformats.org/officeDocument/2006/relationships/hyperlink" Target="https://creativecommons.org/licenses/cc0/1.0/?ref=ccsearch&amp;atype=rich" TargetMode="External"/><Relationship Id="rId3" Type="http://schemas.openxmlformats.org/officeDocument/2006/relationships/image" Target="../media/image19.png"/><Relationship Id="rId7" Type="http://schemas.openxmlformats.org/officeDocument/2006/relationships/hyperlink" Target="https://www.flickr.com/photos/185514373@N06"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www.flickr.com/photos/185514373@N06/49061525606"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2.jpe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abcspla.sh/m/526127"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hyperlink" Target="https://www.commonground.org.au/learn/connection-to-country" TargetMode="External"/><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hyperlink" Target="https://schoolsequella.det.nsw.edu.au/file/ba43743b-baca-4dd2-9689-2da09ad2ffc7/1/design-thinking-across-the-curriculum.zip/index.html#/"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video" Target="https://www.youtube.com/embed/wzdVUSVObOw"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07" y="2823581"/>
            <a:ext cx="6909567" cy="1107996"/>
          </a:xfrm>
        </p:spPr>
        <p:txBody>
          <a:bodyPr/>
          <a:lstStyle/>
          <a:p>
            <a:r>
              <a:rPr lang="en-AU" dirty="0"/>
              <a:t>STEM Sustainable practices – Stage 2</a:t>
            </a:r>
          </a:p>
        </p:txBody>
      </p:sp>
      <p:sp>
        <p:nvSpPr>
          <p:cNvPr id="3" name="Text Placeholder 2"/>
          <p:cNvSpPr>
            <a:spLocks noGrp="1"/>
          </p:cNvSpPr>
          <p:nvPr>
            <p:ph type="body" sz="quarter" idx="15"/>
          </p:nvPr>
        </p:nvSpPr>
        <p:spPr>
          <a:xfrm>
            <a:off x="263806" y="4048760"/>
            <a:ext cx="3477026" cy="1847838"/>
          </a:xfrm>
        </p:spPr>
        <p:txBody>
          <a:bodyPr/>
          <a:lstStyle/>
          <a:p>
            <a:r>
              <a:rPr lang="en-AU" dirty="0"/>
              <a:t>Student activity resources</a:t>
            </a:r>
          </a:p>
          <a:p>
            <a:r>
              <a:rPr lang="en-AU" dirty="0"/>
              <a:t>Your name: </a:t>
            </a:r>
          </a:p>
          <a:p>
            <a:r>
              <a:rPr lang="en-AU" dirty="0"/>
              <a:t>Your class:</a:t>
            </a:r>
          </a:p>
        </p:txBody>
      </p:sp>
    </p:spTree>
    <p:extLst>
      <p:ext uri="{BB962C8B-B14F-4D97-AF65-F5344CB8AC3E}">
        <p14:creationId xmlns:p14="http://schemas.microsoft.com/office/powerpoint/2010/main" val="77399490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Go outside</a:t>
            </a:r>
          </a:p>
        </p:txBody>
      </p:sp>
      <p:sp>
        <p:nvSpPr>
          <p:cNvPr id="5" name="Text Placeholder 4"/>
          <p:cNvSpPr>
            <a:spLocks noGrp="1"/>
          </p:cNvSpPr>
          <p:nvPr>
            <p:ph type="body" sz="quarter" idx="15"/>
          </p:nvPr>
        </p:nvSpPr>
        <p:spPr/>
        <p:txBody>
          <a:bodyPr/>
          <a:lstStyle/>
          <a:p>
            <a:r>
              <a:rPr lang="en-AU" dirty="0"/>
              <a:t>PDHPE activity</a:t>
            </a:r>
          </a:p>
          <a:p>
            <a:endParaRPr lang="en-AU" dirty="0"/>
          </a:p>
        </p:txBody>
      </p:sp>
      <p:pic>
        <p:nvPicPr>
          <p:cNvPr id="2" name="Picture 1" descr="Follow these instructions to see or find something." title="Observ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3837" y="653652"/>
            <a:ext cx="1061314" cy="1061314"/>
          </a:xfrm>
          <a:prstGeom prst="rect">
            <a:avLst/>
          </a:prstGeom>
        </p:spPr>
      </p:pic>
      <p:sp>
        <p:nvSpPr>
          <p:cNvPr id="6" name="Text Placeholder 3"/>
          <p:cNvSpPr>
            <a:spLocks noGrp="1"/>
          </p:cNvSpPr>
          <p:nvPr>
            <p:ph type="body" sz="quarter" idx="4294967295"/>
          </p:nvPr>
        </p:nvSpPr>
        <p:spPr>
          <a:xfrm>
            <a:off x="237173" y="1665288"/>
            <a:ext cx="8628224" cy="1163445"/>
          </a:xfrm>
          <a:prstGeom prst="rect">
            <a:avLst/>
          </a:prstGeom>
        </p:spPr>
        <p:txBody>
          <a:bodyPr>
            <a:noAutofit/>
          </a:bodyPr>
          <a:lstStyle/>
          <a:p>
            <a:pPr marL="0" indent="0">
              <a:buNone/>
            </a:pPr>
            <a:r>
              <a:rPr lang="en-AU" sz="2000" dirty="0"/>
              <a:t>Go outside into your backyard, the park or your school playground</a:t>
            </a:r>
          </a:p>
          <a:p>
            <a:r>
              <a:rPr lang="en-AU" sz="2000" dirty="0"/>
              <a:t>Look around you</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10</a:t>
            </a:fld>
            <a:endParaRPr lang="en-US" dirty="0"/>
          </a:p>
        </p:txBody>
      </p:sp>
      <p:sp>
        <p:nvSpPr>
          <p:cNvPr id="7" name="Rectangle 6"/>
          <p:cNvSpPr/>
          <p:nvPr/>
        </p:nvSpPr>
        <p:spPr>
          <a:xfrm>
            <a:off x="-252001" y="2931880"/>
            <a:ext cx="8805601" cy="3347840"/>
          </a:xfrm>
          <a:prstGeom prst="rect">
            <a:avLst/>
          </a:prstGeom>
        </p:spPr>
        <p:txBody>
          <a:bodyPr wrap="square">
            <a:spAutoFit/>
          </a:bodyPr>
          <a:lstStyle/>
          <a:p>
            <a:pPr marL="800073" lvl="1" indent="-342900">
              <a:lnSpc>
                <a:spcPct val="150000"/>
              </a:lnSpc>
              <a:buFont typeface="+mj-lt"/>
              <a:buAutoNum type="arabicPeriod"/>
            </a:pPr>
            <a:r>
              <a:rPr lang="en-AU" sz="2400" dirty="0">
                <a:solidFill>
                  <a:schemeClr val="tx1">
                    <a:lumMod val="75000"/>
                    <a:lumOff val="25000"/>
                  </a:schemeClr>
                </a:solidFill>
                <a:latin typeface="Arial" panose="020B0604020202020204" pitchFamily="34" charset="0"/>
                <a:cs typeface="Arial" panose="020B0604020202020204" pitchFamily="34" charset="0"/>
              </a:rPr>
              <a:t>Where is your space? Is it in your backyard, the park or your school playground, or somewhere different?</a:t>
            </a:r>
          </a:p>
          <a:p>
            <a:pPr marL="800073" lvl="1" indent="-342900">
              <a:lnSpc>
                <a:spcPct val="150000"/>
              </a:lnSpc>
              <a:buFont typeface="+mj-lt"/>
              <a:buAutoNum type="arabicPeriod"/>
            </a:pPr>
            <a:r>
              <a:rPr lang="en-AU" sz="2400" dirty="0">
                <a:solidFill>
                  <a:schemeClr val="tx1">
                    <a:lumMod val="75000"/>
                    <a:lumOff val="25000"/>
                  </a:schemeClr>
                </a:solidFill>
                <a:latin typeface="Arial" panose="020B0604020202020204" pitchFamily="34" charset="0"/>
                <a:cs typeface="Arial" panose="020B0604020202020204" pitchFamily="34" charset="0"/>
              </a:rPr>
              <a:t>What are the natural features of the Earth’s surface that you can see? For example, is there a hill, a creek or a flat, open space.</a:t>
            </a:r>
          </a:p>
          <a:p>
            <a:pPr marL="800073" lvl="1" indent="-342900">
              <a:lnSpc>
                <a:spcPct val="150000"/>
              </a:lnSpc>
              <a:buFont typeface="+mj-lt"/>
              <a:buAutoNum type="arabicPeriod"/>
            </a:pPr>
            <a:r>
              <a:rPr lang="en-AU" sz="2400" dirty="0">
                <a:solidFill>
                  <a:schemeClr val="tx1">
                    <a:lumMod val="75000"/>
                    <a:lumOff val="25000"/>
                  </a:schemeClr>
                </a:solidFill>
                <a:latin typeface="Arial" panose="020B0604020202020204" pitchFamily="34" charset="0"/>
                <a:cs typeface="Arial" panose="020B0604020202020204" pitchFamily="34" charset="0"/>
              </a:rPr>
              <a:t>What are the man-made features? </a:t>
            </a:r>
          </a:p>
        </p:txBody>
      </p:sp>
    </p:spTree>
    <p:extLst>
      <p:ext uri="{BB962C8B-B14F-4D97-AF65-F5344CB8AC3E}">
        <p14:creationId xmlns:p14="http://schemas.microsoft.com/office/powerpoint/2010/main" val="211937409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About my space</a:t>
            </a:r>
          </a:p>
        </p:txBody>
      </p:sp>
      <p:pic>
        <p:nvPicPr>
          <p:cNvPr id="6" name="Picture 5" descr="You will write during this activity." title="Writ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5084" y="637738"/>
            <a:ext cx="1077228" cy="1077228"/>
          </a:xfrm>
          <a:prstGeom prst="rect">
            <a:avLst/>
          </a:prstGeom>
        </p:spPr>
      </p:pic>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11</a:t>
            </a:fld>
            <a:endParaRPr lang="en-US" dirty="0"/>
          </a:p>
        </p:txBody>
      </p:sp>
      <p:graphicFrame>
        <p:nvGraphicFramePr>
          <p:cNvPr id="7" name="Table 6" descr="3 column table where students describe where their space is, describe its natural features and man-made" title="about my space"/>
          <p:cNvGraphicFramePr>
            <a:graphicFrameLocks noGrp="1"/>
          </p:cNvGraphicFramePr>
          <p:nvPr>
            <p:extLst>
              <p:ext uri="{D42A27DB-BD31-4B8C-83A1-F6EECF244321}">
                <p14:modId xmlns:p14="http://schemas.microsoft.com/office/powerpoint/2010/main" val="1710701032"/>
              </p:ext>
            </p:extLst>
          </p:nvPr>
        </p:nvGraphicFramePr>
        <p:xfrm>
          <a:off x="792480" y="1889758"/>
          <a:ext cx="7445829" cy="4355838"/>
        </p:xfrm>
        <a:graphic>
          <a:graphicData uri="http://schemas.openxmlformats.org/drawingml/2006/table">
            <a:tbl>
              <a:tblPr firstRow="1" bandRow="1">
                <a:tableStyleId>{3B4B98B0-60AC-42C2-AFA5-B58CD77FA1E5}</a:tableStyleId>
              </a:tblPr>
              <a:tblGrid>
                <a:gridCol w="2481943">
                  <a:extLst>
                    <a:ext uri="{9D8B030D-6E8A-4147-A177-3AD203B41FA5}">
                      <a16:colId xmlns:a16="http://schemas.microsoft.com/office/drawing/2014/main" val="4148670975"/>
                    </a:ext>
                  </a:extLst>
                </a:gridCol>
                <a:gridCol w="2481943">
                  <a:extLst>
                    <a:ext uri="{9D8B030D-6E8A-4147-A177-3AD203B41FA5}">
                      <a16:colId xmlns:a16="http://schemas.microsoft.com/office/drawing/2014/main" val="770213825"/>
                    </a:ext>
                  </a:extLst>
                </a:gridCol>
                <a:gridCol w="2481943">
                  <a:extLst>
                    <a:ext uri="{9D8B030D-6E8A-4147-A177-3AD203B41FA5}">
                      <a16:colId xmlns:a16="http://schemas.microsoft.com/office/drawing/2014/main" val="2043589860"/>
                    </a:ext>
                  </a:extLst>
                </a:gridCol>
              </a:tblGrid>
              <a:tr h="857707">
                <a:tc>
                  <a:txBody>
                    <a:bodyPr/>
                    <a:lstStyle/>
                    <a:p>
                      <a:r>
                        <a:rPr lang="en-AU" sz="1800" dirty="0"/>
                        <a:t>Where is your space?</a:t>
                      </a:r>
                    </a:p>
                    <a:p>
                      <a:endParaRPr lang="en-AU" sz="1800" dirty="0"/>
                    </a:p>
                  </a:txBody>
                  <a:tcPr/>
                </a:tc>
                <a:tc>
                  <a:txBody>
                    <a:bodyPr/>
                    <a:lstStyle/>
                    <a:p>
                      <a:r>
                        <a:rPr lang="en-AU" sz="1800" dirty="0"/>
                        <a:t>What are the natural features?</a:t>
                      </a:r>
                    </a:p>
                    <a:p>
                      <a:endParaRPr lang="en-AU" sz="1800" dirty="0"/>
                    </a:p>
                  </a:txBody>
                  <a:tcPr/>
                </a:tc>
                <a:tc>
                  <a:txBody>
                    <a:bodyPr/>
                    <a:lstStyle/>
                    <a:p>
                      <a:r>
                        <a:rPr lang="en-AU" sz="1800" dirty="0"/>
                        <a:t>What are the man-made features?</a:t>
                      </a:r>
                    </a:p>
                    <a:p>
                      <a:endParaRPr lang="en-AU" sz="1800" dirty="0"/>
                    </a:p>
                  </a:txBody>
                  <a:tcPr/>
                </a:tc>
                <a:extLst>
                  <a:ext uri="{0D108BD9-81ED-4DB2-BD59-A6C34878D82A}">
                    <a16:rowId xmlns:a16="http://schemas.microsoft.com/office/drawing/2014/main" val="1293749515"/>
                  </a:ext>
                </a:extLst>
              </a:tr>
              <a:tr h="573573">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708999580"/>
                  </a:ext>
                </a:extLst>
              </a:tr>
              <a:tr h="573573">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69665950"/>
                  </a:ext>
                </a:extLst>
              </a:tr>
              <a:tr h="573573">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068954327"/>
                  </a:ext>
                </a:extLst>
              </a:tr>
              <a:tr h="573573">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265901978"/>
                  </a:ext>
                </a:extLst>
              </a:tr>
              <a:tr h="573573">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246719426"/>
                  </a:ext>
                </a:extLst>
              </a:tr>
              <a:tr h="573573">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4169663195"/>
                  </a:ext>
                </a:extLst>
              </a:tr>
            </a:tbl>
          </a:graphicData>
        </a:graphic>
      </p:graphicFrame>
    </p:spTree>
    <p:extLst>
      <p:ext uri="{BB962C8B-B14F-4D97-AF65-F5344CB8AC3E}">
        <p14:creationId xmlns:p14="http://schemas.microsoft.com/office/powerpoint/2010/main" val="397654351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About my exercise space</a:t>
            </a:r>
          </a:p>
        </p:txBody>
      </p:sp>
      <p:sp>
        <p:nvSpPr>
          <p:cNvPr id="5" name="Text Placeholder 4"/>
          <p:cNvSpPr>
            <a:spLocks noGrp="1"/>
          </p:cNvSpPr>
          <p:nvPr>
            <p:ph type="body" sz="quarter" idx="15"/>
          </p:nvPr>
        </p:nvSpPr>
        <p:spPr/>
        <p:txBody>
          <a:bodyPr/>
          <a:lstStyle/>
          <a:p>
            <a:r>
              <a:rPr lang="en-AU" dirty="0"/>
              <a:t>PDHPE activity</a:t>
            </a:r>
          </a:p>
          <a:p>
            <a:endParaRPr lang="en-AU" dirty="0"/>
          </a:p>
        </p:txBody>
      </p:sp>
      <p:pic>
        <p:nvPicPr>
          <p:cNvPr id="2" name="Picture 1" descr="Follow these instructions to see or find something." title="Observ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3837" y="653652"/>
            <a:ext cx="1061314" cy="1061314"/>
          </a:xfrm>
          <a:prstGeom prst="rect">
            <a:avLst/>
          </a:prstGeom>
        </p:spPr>
      </p:pic>
      <p:sp>
        <p:nvSpPr>
          <p:cNvPr id="6" name="Text Placeholder 3"/>
          <p:cNvSpPr>
            <a:spLocks noGrp="1"/>
          </p:cNvSpPr>
          <p:nvPr>
            <p:ph type="body" sz="quarter" idx="4294967295"/>
          </p:nvPr>
        </p:nvSpPr>
        <p:spPr>
          <a:xfrm>
            <a:off x="294660" y="1985553"/>
            <a:ext cx="4129294" cy="4432663"/>
          </a:xfrm>
          <a:prstGeom prst="rect">
            <a:avLst/>
          </a:prstGeom>
        </p:spPr>
        <p:txBody>
          <a:bodyPr>
            <a:noAutofit/>
          </a:bodyPr>
          <a:lstStyle/>
          <a:p>
            <a:pPr lvl="0"/>
            <a:r>
              <a:rPr lang="en-AU" dirty="0"/>
              <a:t>Find a space where you can easily run around in your space on the natural surfaces such as grass or soil.</a:t>
            </a:r>
          </a:p>
          <a:p>
            <a:pPr lvl="0"/>
            <a:r>
              <a:rPr lang="en-AU" dirty="0"/>
              <a:t>Measure an exercise space that is about 10 large steps on each side, mark each corner with a found object (for example a small stick, a large leaf or a small stone).</a:t>
            </a:r>
          </a:p>
          <a:p>
            <a:pPr lvl="0"/>
            <a:r>
              <a:rPr lang="en-AU" dirty="0"/>
              <a:t>Take a photo of your exercise space</a:t>
            </a:r>
          </a:p>
          <a:p>
            <a:pPr marL="0" indent="0">
              <a:buNone/>
            </a:pPr>
            <a:endParaRPr lang="en-AU" sz="1800" dirty="0"/>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12</a:t>
            </a:fld>
            <a:endParaRPr lang="en-US" dirty="0"/>
          </a:p>
        </p:txBody>
      </p:sp>
      <p:sp>
        <p:nvSpPr>
          <p:cNvPr id="7" name="TextBox 6"/>
          <p:cNvSpPr txBox="1"/>
          <p:nvPr/>
        </p:nvSpPr>
        <p:spPr>
          <a:xfrm>
            <a:off x="5312229" y="1982029"/>
            <a:ext cx="3230879" cy="4572000"/>
          </a:xfrm>
          <a:prstGeom prst="rect">
            <a:avLst/>
          </a:prstGeom>
          <a:noFill/>
          <a:ln w="12700">
            <a:solidFill>
              <a:schemeClr val="accent1"/>
            </a:solidFill>
          </a:ln>
          <a:effectLst>
            <a:outerShdw blurRad="50800" dist="38100" dir="2700000" algn="tl" rotWithShape="0">
              <a:prstClr val="black">
                <a:alpha val="40000"/>
              </a:prstClr>
            </a:outerShdw>
          </a:effectLst>
        </p:spPr>
        <p:txBody>
          <a:bodyPr wrap="none" lIns="0" tIns="0" rIns="0" bIns="0" rtlCol="0">
            <a:noAutofit/>
          </a:bodyPr>
          <a:lstStyle/>
          <a:p>
            <a:pPr algn="l"/>
            <a:r>
              <a:rPr lang="en-AU" sz="1400" dirty="0"/>
              <a:t>Add photo here:</a:t>
            </a:r>
          </a:p>
        </p:txBody>
      </p:sp>
    </p:spTree>
    <p:extLst>
      <p:ext uri="{BB962C8B-B14F-4D97-AF65-F5344CB8AC3E}">
        <p14:creationId xmlns:p14="http://schemas.microsoft.com/office/powerpoint/2010/main" val="231839251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About my exercise</a:t>
            </a:r>
          </a:p>
        </p:txBody>
      </p:sp>
      <p:sp>
        <p:nvSpPr>
          <p:cNvPr id="5" name="Text Placeholder 4"/>
          <p:cNvSpPr>
            <a:spLocks noGrp="1"/>
          </p:cNvSpPr>
          <p:nvPr>
            <p:ph type="body" sz="quarter" idx="15"/>
          </p:nvPr>
        </p:nvSpPr>
        <p:spPr>
          <a:xfrm>
            <a:off x="287500" y="1217625"/>
            <a:ext cx="8627651" cy="419659"/>
          </a:xfrm>
        </p:spPr>
        <p:txBody>
          <a:bodyPr/>
          <a:lstStyle/>
          <a:p>
            <a:r>
              <a:rPr lang="en-AU" dirty="0"/>
              <a:t>Complete a 10 x10 activity circuit in your exercise space</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13</a:t>
            </a:fld>
            <a:endParaRPr lang="en-US" dirty="0"/>
          </a:p>
        </p:txBody>
      </p:sp>
      <p:graphicFrame>
        <p:nvGraphicFramePr>
          <p:cNvPr id="7" name="Table 6" descr="a 10 row table listing the 10 dailty exercises" title="about my exercise"/>
          <p:cNvGraphicFramePr>
            <a:graphicFrameLocks noGrp="1"/>
          </p:cNvGraphicFramePr>
          <p:nvPr>
            <p:extLst>
              <p:ext uri="{D42A27DB-BD31-4B8C-83A1-F6EECF244321}">
                <p14:modId xmlns:p14="http://schemas.microsoft.com/office/powerpoint/2010/main" val="1207310476"/>
              </p:ext>
            </p:extLst>
          </p:nvPr>
        </p:nvGraphicFramePr>
        <p:xfrm>
          <a:off x="435429" y="1950719"/>
          <a:ext cx="8203474" cy="3846530"/>
        </p:xfrm>
        <a:graphic>
          <a:graphicData uri="http://schemas.openxmlformats.org/drawingml/2006/table">
            <a:tbl>
              <a:tblPr firstRow="1" bandRow="1">
                <a:tableStyleId>{3B4B98B0-60AC-42C2-AFA5-B58CD77FA1E5}</a:tableStyleId>
              </a:tblPr>
              <a:tblGrid>
                <a:gridCol w="1125048">
                  <a:extLst>
                    <a:ext uri="{9D8B030D-6E8A-4147-A177-3AD203B41FA5}">
                      <a16:colId xmlns:a16="http://schemas.microsoft.com/office/drawing/2014/main" val="501331088"/>
                    </a:ext>
                  </a:extLst>
                </a:gridCol>
                <a:gridCol w="7078426">
                  <a:extLst>
                    <a:ext uri="{9D8B030D-6E8A-4147-A177-3AD203B41FA5}">
                      <a16:colId xmlns:a16="http://schemas.microsoft.com/office/drawing/2014/main" val="1180757227"/>
                    </a:ext>
                  </a:extLst>
                </a:gridCol>
              </a:tblGrid>
              <a:tr h="384653">
                <a:tc>
                  <a:txBody>
                    <a:bodyPr/>
                    <a:lstStyle/>
                    <a:p>
                      <a:r>
                        <a:rPr lang="en-AU" sz="1800" dirty="0"/>
                        <a:t>1</a:t>
                      </a:r>
                    </a:p>
                  </a:txBody>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AU" sz="1800" dirty="0"/>
                        <a:t>Walk around the edges of the space 10 times</a:t>
                      </a:r>
                    </a:p>
                  </a:txBody>
                  <a:tcPr/>
                </a:tc>
                <a:extLst>
                  <a:ext uri="{0D108BD9-81ED-4DB2-BD59-A6C34878D82A}">
                    <a16:rowId xmlns:a16="http://schemas.microsoft.com/office/drawing/2014/main" val="469348173"/>
                  </a:ext>
                </a:extLst>
              </a:tr>
              <a:tr h="384653">
                <a:tc>
                  <a:txBody>
                    <a:bodyPr/>
                    <a:lstStyle/>
                    <a:p>
                      <a:r>
                        <a:rPr lang="en-AU" sz="1800" dirty="0"/>
                        <a:t>2</a:t>
                      </a:r>
                    </a:p>
                  </a:txBody>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AU" sz="1800" dirty="0"/>
                        <a:t>Run around the edges of the space 10 times</a:t>
                      </a:r>
                    </a:p>
                  </a:txBody>
                  <a:tcPr/>
                </a:tc>
                <a:extLst>
                  <a:ext uri="{0D108BD9-81ED-4DB2-BD59-A6C34878D82A}">
                    <a16:rowId xmlns:a16="http://schemas.microsoft.com/office/drawing/2014/main" val="199988872"/>
                  </a:ext>
                </a:extLst>
              </a:tr>
              <a:tr h="384653">
                <a:tc>
                  <a:txBody>
                    <a:bodyPr/>
                    <a:lstStyle/>
                    <a:p>
                      <a:r>
                        <a:rPr lang="en-AU" sz="1800" dirty="0"/>
                        <a:t>3</a:t>
                      </a:r>
                    </a:p>
                  </a:txBody>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AU" sz="1800" dirty="0"/>
                        <a:t>Stand in one corner, do 10 star jumps</a:t>
                      </a:r>
                    </a:p>
                  </a:txBody>
                  <a:tcPr/>
                </a:tc>
                <a:extLst>
                  <a:ext uri="{0D108BD9-81ED-4DB2-BD59-A6C34878D82A}">
                    <a16:rowId xmlns:a16="http://schemas.microsoft.com/office/drawing/2014/main" val="3411882109"/>
                  </a:ext>
                </a:extLst>
              </a:tr>
              <a:tr h="384653">
                <a:tc>
                  <a:txBody>
                    <a:bodyPr/>
                    <a:lstStyle/>
                    <a:p>
                      <a:r>
                        <a:rPr lang="en-AU" sz="1800" dirty="0"/>
                        <a:t>4</a:t>
                      </a:r>
                    </a:p>
                  </a:txBody>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AU" sz="1800" dirty="0"/>
                        <a:t>In the same corner, hop on the spot for 10 seconds</a:t>
                      </a:r>
                    </a:p>
                  </a:txBody>
                  <a:tcPr/>
                </a:tc>
                <a:extLst>
                  <a:ext uri="{0D108BD9-81ED-4DB2-BD59-A6C34878D82A}">
                    <a16:rowId xmlns:a16="http://schemas.microsoft.com/office/drawing/2014/main" val="1067265066"/>
                  </a:ext>
                </a:extLst>
              </a:tr>
              <a:tr h="384653">
                <a:tc>
                  <a:txBody>
                    <a:bodyPr/>
                    <a:lstStyle/>
                    <a:p>
                      <a:r>
                        <a:rPr lang="en-AU" sz="1800" dirty="0"/>
                        <a:t>5</a:t>
                      </a:r>
                    </a:p>
                  </a:txBody>
                  <a:tcPr/>
                </a:tc>
                <a:tc>
                  <a:txBody>
                    <a:bodyPr/>
                    <a:lstStyle/>
                    <a:p>
                      <a:r>
                        <a:rPr lang="en-AU" sz="1800" dirty="0"/>
                        <a:t>In the same corner, do 10 fast hops and 10 slow jumps</a:t>
                      </a:r>
                    </a:p>
                  </a:txBody>
                  <a:tcPr/>
                </a:tc>
                <a:extLst>
                  <a:ext uri="{0D108BD9-81ED-4DB2-BD59-A6C34878D82A}">
                    <a16:rowId xmlns:a16="http://schemas.microsoft.com/office/drawing/2014/main" val="3575271726"/>
                  </a:ext>
                </a:extLst>
              </a:tr>
              <a:tr h="384653">
                <a:tc>
                  <a:txBody>
                    <a:bodyPr/>
                    <a:lstStyle/>
                    <a:p>
                      <a:r>
                        <a:rPr lang="en-AU" sz="1800" dirty="0"/>
                        <a:t>6</a:t>
                      </a:r>
                    </a:p>
                  </a:txBody>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AU" sz="1800" dirty="0"/>
                        <a:t>Walk backwards around the edges of the space 10 times</a:t>
                      </a:r>
                    </a:p>
                  </a:txBody>
                  <a:tcPr/>
                </a:tc>
                <a:extLst>
                  <a:ext uri="{0D108BD9-81ED-4DB2-BD59-A6C34878D82A}">
                    <a16:rowId xmlns:a16="http://schemas.microsoft.com/office/drawing/2014/main" val="4175764942"/>
                  </a:ext>
                </a:extLst>
              </a:tr>
              <a:tr h="384653">
                <a:tc>
                  <a:txBody>
                    <a:bodyPr/>
                    <a:lstStyle/>
                    <a:p>
                      <a:r>
                        <a:rPr lang="en-AU" sz="1800" dirty="0"/>
                        <a:t>7</a:t>
                      </a:r>
                    </a:p>
                  </a:txBody>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AU" sz="1800" dirty="0"/>
                        <a:t>Skip around the edges of the space 10 times</a:t>
                      </a:r>
                    </a:p>
                  </a:txBody>
                  <a:tcPr/>
                </a:tc>
                <a:extLst>
                  <a:ext uri="{0D108BD9-81ED-4DB2-BD59-A6C34878D82A}">
                    <a16:rowId xmlns:a16="http://schemas.microsoft.com/office/drawing/2014/main" val="570087394"/>
                  </a:ext>
                </a:extLst>
              </a:tr>
              <a:tr h="384653">
                <a:tc>
                  <a:txBody>
                    <a:bodyPr/>
                    <a:lstStyle/>
                    <a:p>
                      <a:r>
                        <a:rPr lang="en-AU" sz="1800" dirty="0"/>
                        <a:t>8</a:t>
                      </a:r>
                    </a:p>
                  </a:txBody>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AU" sz="1800" dirty="0"/>
                        <a:t>Sidestep around the edges of the space 10 times</a:t>
                      </a:r>
                    </a:p>
                  </a:txBody>
                  <a:tcPr/>
                </a:tc>
                <a:extLst>
                  <a:ext uri="{0D108BD9-81ED-4DB2-BD59-A6C34878D82A}">
                    <a16:rowId xmlns:a16="http://schemas.microsoft.com/office/drawing/2014/main" val="4037795206"/>
                  </a:ext>
                </a:extLst>
              </a:tr>
              <a:tr h="384653">
                <a:tc>
                  <a:txBody>
                    <a:bodyPr/>
                    <a:lstStyle/>
                    <a:p>
                      <a:r>
                        <a:rPr lang="en-AU" sz="1800" dirty="0"/>
                        <a:t>9</a:t>
                      </a:r>
                    </a:p>
                  </a:txBody>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AU" sz="1800" dirty="0"/>
                        <a:t>Take giant steps around the edges of the space 10 times</a:t>
                      </a:r>
                    </a:p>
                  </a:txBody>
                  <a:tcPr/>
                </a:tc>
                <a:extLst>
                  <a:ext uri="{0D108BD9-81ED-4DB2-BD59-A6C34878D82A}">
                    <a16:rowId xmlns:a16="http://schemas.microsoft.com/office/drawing/2014/main" val="4064377193"/>
                  </a:ext>
                </a:extLst>
              </a:tr>
              <a:tr h="384653">
                <a:tc>
                  <a:txBody>
                    <a:bodyPr/>
                    <a:lstStyle/>
                    <a:p>
                      <a:r>
                        <a:rPr lang="en-AU" sz="1800" dirty="0"/>
                        <a:t>10</a:t>
                      </a:r>
                    </a:p>
                  </a:txBody>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AU" sz="1800" dirty="0"/>
                        <a:t>Stand in the same corner again for 10 seconds</a:t>
                      </a:r>
                    </a:p>
                  </a:txBody>
                  <a:tcPr/>
                </a:tc>
                <a:extLst>
                  <a:ext uri="{0D108BD9-81ED-4DB2-BD59-A6C34878D82A}">
                    <a16:rowId xmlns:a16="http://schemas.microsoft.com/office/drawing/2014/main" val="2547603136"/>
                  </a:ext>
                </a:extLst>
              </a:tr>
            </a:tbl>
          </a:graphicData>
        </a:graphic>
      </p:graphicFrame>
    </p:spTree>
    <p:extLst>
      <p:ext uri="{BB962C8B-B14F-4D97-AF65-F5344CB8AC3E}">
        <p14:creationId xmlns:p14="http://schemas.microsoft.com/office/powerpoint/2010/main" val="403376436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Take you pulse (again) and complete this table</a:t>
            </a:r>
          </a:p>
        </p:txBody>
      </p:sp>
      <p:sp>
        <p:nvSpPr>
          <p:cNvPr id="5" name="Text Placeholder 4"/>
          <p:cNvSpPr>
            <a:spLocks noGrp="1"/>
          </p:cNvSpPr>
          <p:nvPr>
            <p:ph type="body" sz="quarter" idx="15"/>
          </p:nvPr>
        </p:nvSpPr>
        <p:spPr>
          <a:xfrm>
            <a:off x="287500" y="1245629"/>
            <a:ext cx="8627651" cy="419659"/>
          </a:xfrm>
        </p:spPr>
        <p:txBody>
          <a:bodyPr/>
          <a:lstStyle/>
          <a:p>
            <a:r>
              <a:rPr lang="en-AU" dirty="0"/>
              <a:t>Enter your active pulse rate on Slide 4 then answer these questions </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14</a:t>
            </a:fld>
            <a:endParaRPr lang="en-US" dirty="0"/>
          </a:p>
        </p:txBody>
      </p:sp>
      <p:graphicFrame>
        <p:nvGraphicFramePr>
          <p:cNvPr id="9" name="Table 8" descr="5 row, 3 column  table for students to enter their answers to 3 questions: How do I feel? What went well? What would you like to achieve?" title="Take my pulse - response table"/>
          <p:cNvGraphicFramePr>
            <a:graphicFrameLocks noGrp="1"/>
          </p:cNvGraphicFramePr>
          <p:nvPr>
            <p:extLst>
              <p:ext uri="{D42A27DB-BD31-4B8C-83A1-F6EECF244321}">
                <p14:modId xmlns:p14="http://schemas.microsoft.com/office/powerpoint/2010/main" val="1176704608"/>
              </p:ext>
            </p:extLst>
          </p:nvPr>
        </p:nvGraphicFramePr>
        <p:xfrm>
          <a:off x="827312" y="1808474"/>
          <a:ext cx="7576458" cy="4380428"/>
        </p:xfrm>
        <a:graphic>
          <a:graphicData uri="http://schemas.openxmlformats.org/drawingml/2006/table">
            <a:tbl>
              <a:tblPr firstRow="1" bandRow="1">
                <a:tableStyleId>{3B4B98B0-60AC-42C2-AFA5-B58CD77FA1E5}</a:tableStyleId>
              </a:tblPr>
              <a:tblGrid>
                <a:gridCol w="2525486">
                  <a:extLst>
                    <a:ext uri="{9D8B030D-6E8A-4147-A177-3AD203B41FA5}">
                      <a16:colId xmlns:a16="http://schemas.microsoft.com/office/drawing/2014/main" val="2077366195"/>
                    </a:ext>
                  </a:extLst>
                </a:gridCol>
                <a:gridCol w="2525486">
                  <a:extLst>
                    <a:ext uri="{9D8B030D-6E8A-4147-A177-3AD203B41FA5}">
                      <a16:colId xmlns:a16="http://schemas.microsoft.com/office/drawing/2014/main" val="389676640"/>
                    </a:ext>
                  </a:extLst>
                </a:gridCol>
                <a:gridCol w="2525486">
                  <a:extLst>
                    <a:ext uri="{9D8B030D-6E8A-4147-A177-3AD203B41FA5}">
                      <a16:colId xmlns:a16="http://schemas.microsoft.com/office/drawing/2014/main" val="3499826066"/>
                    </a:ext>
                  </a:extLst>
                </a:gridCol>
              </a:tblGrid>
              <a:tr h="738498">
                <a:tc>
                  <a:txBody>
                    <a:bodyPr/>
                    <a:lstStyle/>
                    <a:p>
                      <a:r>
                        <a:rPr lang="en-AU" sz="1600" dirty="0"/>
                        <a:t>How do you feel?</a:t>
                      </a:r>
                    </a:p>
                  </a:txBody>
                  <a:tcPr>
                    <a:solidFill>
                      <a:schemeClr val="bg1"/>
                    </a:solidFill>
                  </a:tcPr>
                </a:tc>
                <a:tc>
                  <a:txBody>
                    <a:bodyPr/>
                    <a:lstStyle/>
                    <a:p>
                      <a:r>
                        <a:rPr lang="en-AU" sz="1600" dirty="0"/>
                        <a:t>What went well?</a:t>
                      </a:r>
                    </a:p>
                  </a:txBody>
                  <a:tcPr>
                    <a:solidFill>
                      <a:schemeClr val="bg1"/>
                    </a:solidFill>
                  </a:tcPr>
                </a:tc>
                <a:tc>
                  <a:txBody>
                    <a:bodyPr/>
                    <a:lstStyle/>
                    <a:p>
                      <a:r>
                        <a:rPr lang="en-AU" sz="1600" dirty="0"/>
                        <a:t>What would you like to achieve?</a:t>
                      </a:r>
                    </a:p>
                  </a:txBody>
                  <a:tcPr>
                    <a:solidFill>
                      <a:schemeClr val="bg1"/>
                    </a:solidFill>
                  </a:tcPr>
                </a:tc>
                <a:extLst>
                  <a:ext uri="{0D108BD9-81ED-4DB2-BD59-A6C34878D82A}">
                    <a16:rowId xmlns:a16="http://schemas.microsoft.com/office/drawing/2014/main" val="1743717817"/>
                  </a:ext>
                </a:extLst>
              </a:tr>
              <a:tr h="728386">
                <a:tc>
                  <a:txBody>
                    <a:bodyPr/>
                    <a:lstStyle/>
                    <a:p>
                      <a:endParaRPr lang="en-AU" sz="1600" dirty="0"/>
                    </a:p>
                  </a:txBody>
                  <a:tcPr/>
                </a:tc>
                <a:tc>
                  <a:txBody>
                    <a:bodyPr/>
                    <a:lstStyle/>
                    <a:p>
                      <a:endParaRPr lang="en-AU" sz="1600" dirty="0"/>
                    </a:p>
                  </a:txBody>
                  <a:tcPr/>
                </a:tc>
                <a:tc>
                  <a:txBody>
                    <a:bodyPr/>
                    <a:lstStyle/>
                    <a:p>
                      <a:endParaRPr lang="en-AU" sz="1600" dirty="0"/>
                    </a:p>
                  </a:txBody>
                  <a:tcPr/>
                </a:tc>
                <a:extLst>
                  <a:ext uri="{0D108BD9-81ED-4DB2-BD59-A6C34878D82A}">
                    <a16:rowId xmlns:a16="http://schemas.microsoft.com/office/drawing/2014/main" val="161651958"/>
                  </a:ext>
                </a:extLst>
              </a:tr>
              <a:tr h="728386">
                <a:tc>
                  <a:txBody>
                    <a:bodyPr/>
                    <a:lstStyle/>
                    <a:p>
                      <a:endParaRPr lang="en-AU" sz="1600" dirty="0"/>
                    </a:p>
                  </a:txBody>
                  <a:tcPr/>
                </a:tc>
                <a:tc>
                  <a:txBody>
                    <a:bodyPr/>
                    <a:lstStyle/>
                    <a:p>
                      <a:endParaRPr lang="en-AU" sz="1600" dirty="0"/>
                    </a:p>
                  </a:txBody>
                  <a:tcPr/>
                </a:tc>
                <a:tc>
                  <a:txBody>
                    <a:bodyPr/>
                    <a:lstStyle/>
                    <a:p>
                      <a:endParaRPr lang="en-AU" sz="1600" dirty="0"/>
                    </a:p>
                  </a:txBody>
                  <a:tcPr/>
                </a:tc>
                <a:extLst>
                  <a:ext uri="{0D108BD9-81ED-4DB2-BD59-A6C34878D82A}">
                    <a16:rowId xmlns:a16="http://schemas.microsoft.com/office/drawing/2014/main" val="3849022344"/>
                  </a:ext>
                </a:extLst>
              </a:tr>
              <a:tr h="728386">
                <a:tc>
                  <a:txBody>
                    <a:bodyPr/>
                    <a:lstStyle/>
                    <a:p>
                      <a:endParaRPr lang="en-AU" sz="1600" dirty="0"/>
                    </a:p>
                  </a:txBody>
                  <a:tcPr/>
                </a:tc>
                <a:tc>
                  <a:txBody>
                    <a:bodyPr/>
                    <a:lstStyle/>
                    <a:p>
                      <a:endParaRPr lang="en-AU" sz="1600" dirty="0"/>
                    </a:p>
                  </a:txBody>
                  <a:tcPr/>
                </a:tc>
                <a:tc>
                  <a:txBody>
                    <a:bodyPr/>
                    <a:lstStyle/>
                    <a:p>
                      <a:endParaRPr lang="en-AU" sz="1600" dirty="0"/>
                    </a:p>
                  </a:txBody>
                  <a:tcPr/>
                </a:tc>
                <a:extLst>
                  <a:ext uri="{0D108BD9-81ED-4DB2-BD59-A6C34878D82A}">
                    <a16:rowId xmlns:a16="http://schemas.microsoft.com/office/drawing/2014/main" val="1061768877"/>
                  </a:ext>
                </a:extLst>
              </a:tr>
              <a:tr h="728386">
                <a:tc>
                  <a:txBody>
                    <a:bodyPr/>
                    <a:lstStyle/>
                    <a:p>
                      <a:endParaRPr lang="en-AU" sz="1600" dirty="0"/>
                    </a:p>
                  </a:txBody>
                  <a:tcPr/>
                </a:tc>
                <a:tc>
                  <a:txBody>
                    <a:bodyPr/>
                    <a:lstStyle/>
                    <a:p>
                      <a:endParaRPr lang="en-AU" sz="1600" dirty="0"/>
                    </a:p>
                  </a:txBody>
                  <a:tcPr/>
                </a:tc>
                <a:tc>
                  <a:txBody>
                    <a:bodyPr/>
                    <a:lstStyle/>
                    <a:p>
                      <a:endParaRPr lang="en-AU" sz="1600" dirty="0"/>
                    </a:p>
                  </a:txBody>
                  <a:tcPr/>
                </a:tc>
                <a:extLst>
                  <a:ext uri="{0D108BD9-81ED-4DB2-BD59-A6C34878D82A}">
                    <a16:rowId xmlns:a16="http://schemas.microsoft.com/office/drawing/2014/main" val="357731651"/>
                  </a:ext>
                </a:extLst>
              </a:tr>
              <a:tr h="728386">
                <a:tc>
                  <a:txBody>
                    <a:bodyPr/>
                    <a:lstStyle/>
                    <a:p>
                      <a:endParaRPr lang="en-AU" sz="1600" dirty="0"/>
                    </a:p>
                  </a:txBody>
                  <a:tcPr/>
                </a:tc>
                <a:tc>
                  <a:txBody>
                    <a:bodyPr/>
                    <a:lstStyle/>
                    <a:p>
                      <a:endParaRPr lang="en-AU" sz="1600" dirty="0"/>
                    </a:p>
                  </a:txBody>
                  <a:tcPr/>
                </a:tc>
                <a:tc>
                  <a:txBody>
                    <a:bodyPr/>
                    <a:lstStyle/>
                    <a:p>
                      <a:endParaRPr lang="en-AU" sz="1600" dirty="0"/>
                    </a:p>
                  </a:txBody>
                  <a:tcPr/>
                </a:tc>
                <a:extLst>
                  <a:ext uri="{0D108BD9-81ED-4DB2-BD59-A6C34878D82A}">
                    <a16:rowId xmlns:a16="http://schemas.microsoft.com/office/drawing/2014/main" val="2049078321"/>
                  </a:ext>
                </a:extLst>
              </a:tr>
            </a:tbl>
          </a:graphicData>
        </a:graphic>
      </p:graphicFrame>
    </p:spTree>
    <p:extLst>
      <p:ext uri="{BB962C8B-B14F-4D97-AF65-F5344CB8AC3E}">
        <p14:creationId xmlns:p14="http://schemas.microsoft.com/office/powerpoint/2010/main" val="248560349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8"/>
          </p:nvPr>
        </p:nvSpPr>
        <p:spPr>
          <a:noFill/>
          <a:ln w="15875">
            <a:solidFill>
              <a:schemeClr val="accent1"/>
            </a:solidFill>
          </a:ln>
        </p:spPr>
        <p:txBody>
          <a:bodyPr/>
          <a:lstStyle/>
          <a:p>
            <a:pPr marL="0" indent="0">
              <a:buNone/>
            </a:pPr>
            <a:r>
              <a:rPr lang="en-AU" dirty="0"/>
              <a:t>Add your photo here</a:t>
            </a:r>
          </a:p>
        </p:txBody>
      </p:sp>
      <p:sp>
        <p:nvSpPr>
          <p:cNvPr id="8" name="Text Placeholder 7"/>
          <p:cNvSpPr>
            <a:spLocks noGrp="1"/>
          </p:cNvSpPr>
          <p:nvPr>
            <p:ph type="body" sz="quarter" idx="17"/>
          </p:nvPr>
        </p:nvSpPr>
        <p:spPr/>
        <p:txBody>
          <a:bodyPr>
            <a:normAutofit fontScale="92500"/>
          </a:bodyPr>
          <a:lstStyle/>
          <a:p>
            <a:pPr marL="0" indent="0">
              <a:buNone/>
            </a:pPr>
            <a:r>
              <a:rPr lang="en-AU" sz="2000" dirty="0"/>
              <a:t>Sit down and look at the impact of your activity on the Earth’s surface. </a:t>
            </a:r>
          </a:p>
          <a:p>
            <a:r>
              <a:rPr lang="en-AU" sz="2000" dirty="0"/>
              <a:t>What do you notice? </a:t>
            </a:r>
          </a:p>
          <a:p>
            <a:r>
              <a:rPr lang="en-AU" sz="2000" dirty="0"/>
              <a:t>Has your exercise made any impact on the grass or the soil today?</a:t>
            </a:r>
          </a:p>
          <a:p>
            <a:r>
              <a:rPr lang="en-AU" sz="2000" dirty="0"/>
              <a:t>Are there any places where there is a track starting to show?</a:t>
            </a:r>
          </a:p>
          <a:p>
            <a:pPr marL="0" indent="0">
              <a:buNone/>
            </a:pPr>
            <a:r>
              <a:rPr lang="en-AU" dirty="0">
                <a:solidFill>
                  <a:schemeClr val="bg2">
                    <a:lumMod val="50000"/>
                  </a:schemeClr>
                </a:solidFill>
              </a:rPr>
              <a:t>.</a:t>
            </a:r>
          </a:p>
          <a:p>
            <a:endParaRPr lang="en-AU" dirty="0"/>
          </a:p>
        </p:txBody>
      </p:sp>
      <p:sp>
        <p:nvSpPr>
          <p:cNvPr id="7" name="Text Placeholder 6"/>
          <p:cNvSpPr>
            <a:spLocks noGrp="1"/>
          </p:cNvSpPr>
          <p:nvPr>
            <p:ph type="body" sz="quarter" idx="15"/>
          </p:nvPr>
        </p:nvSpPr>
        <p:spPr/>
        <p:txBody>
          <a:bodyPr/>
          <a:lstStyle/>
          <a:p>
            <a:r>
              <a:rPr lang="en-AU" dirty="0"/>
              <a:t>Science activity</a:t>
            </a:r>
          </a:p>
        </p:txBody>
      </p:sp>
      <p:sp>
        <p:nvSpPr>
          <p:cNvPr id="4" name="Title 3"/>
          <p:cNvSpPr>
            <a:spLocks noGrp="1"/>
          </p:cNvSpPr>
          <p:nvPr>
            <p:ph type="title"/>
          </p:nvPr>
        </p:nvSpPr>
        <p:spPr/>
        <p:txBody>
          <a:bodyPr/>
          <a:lstStyle/>
          <a:p>
            <a:r>
              <a:rPr lang="en-AU" dirty="0"/>
              <a:t>Impact of your activity</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15</a:t>
            </a:fld>
            <a:endParaRPr lang="en-US" dirty="0"/>
          </a:p>
        </p:txBody>
      </p:sp>
    </p:spTree>
    <p:extLst>
      <p:ext uri="{BB962C8B-B14F-4D97-AF65-F5344CB8AC3E}">
        <p14:creationId xmlns:p14="http://schemas.microsoft.com/office/powerpoint/2010/main" val="342325008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8"/>
          </p:nvPr>
        </p:nvSpPr>
        <p:spPr>
          <a:solidFill>
            <a:schemeClr val="accent2">
              <a:lumMod val="20000"/>
              <a:lumOff val="80000"/>
            </a:schemeClr>
          </a:solidFill>
          <a:ln w="15875">
            <a:solidFill>
              <a:schemeClr val="accent3">
                <a:lumMod val="20000"/>
                <a:lumOff val="80000"/>
              </a:schemeClr>
            </a:solidFill>
          </a:ln>
        </p:spPr>
        <p:txBody>
          <a:bodyPr/>
          <a:lstStyle/>
          <a:p>
            <a:pPr marL="0" indent="0">
              <a:buNone/>
            </a:pPr>
            <a:endParaRPr lang="en-AU" dirty="0"/>
          </a:p>
        </p:txBody>
      </p:sp>
      <p:sp>
        <p:nvSpPr>
          <p:cNvPr id="8" name="Text Placeholder 7"/>
          <p:cNvSpPr>
            <a:spLocks noGrp="1"/>
          </p:cNvSpPr>
          <p:nvPr>
            <p:ph type="body" sz="quarter" idx="17"/>
          </p:nvPr>
        </p:nvSpPr>
        <p:spPr/>
        <p:txBody>
          <a:bodyPr>
            <a:normAutofit/>
          </a:bodyPr>
          <a:lstStyle/>
          <a:p>
            <a:pPr marL="0" indent="0">
              <a:buNone/>
            </a:pPr>
            <a:r>
              <a:rPr lang="en-AU" sz="2000" dirty="0"/>
              <a:t>Sit down and look at the impact of your activity on the Earth’s surface</a:t>
            </a:r>
          </a:p>
          <a:p>
            <a:r>
              <a:rPr lang="en-AU" sz="2000" dirty="0">
                <a:solidFill>
                  <a:schemeClr val="bg2">
                    <a:lumMod val="50000"/>
                  </a:schemeClr>
                </a:solidFill>
              </a:rPr>
              <a:t>Write a paragraph that describes your exercise routine today and the impact that it has had on the Earth’s surface</a:t>
            </a:r>
          </a:p>
        </p:txBody>
      </p:sp>
      <p:sp>
        <p:nvSpPr>
          <p:cNvPr id="7" name="Text Placeholder 6"/>
          <p:cNvSpPr>
            <a:spLocks noGrp="1"/>
          </p:cNvSpPr>
          <p:nvPr>
            <p:ph type="body" sz="quarter" idx="15"/>
          </p:nvPr>
        </p:nvSpPr>
        <p:spPr/>
        <p:txBody>
          <a:bodyPr/>
          <a:lstStyle/>
          <a:p>
            <a:r>
              <a:rPr lang="en-AU" dirty="0"/>
              <a:t>. Science activity</a:t>
            </a:r>
          </a:p>
          <a:p>
            <a:endParaRPr lang="en-AU" dirty="0"/>
          </a:p>
        </p:txBody>
      </p:sp>
      <p:sp>
        <p:nvSpPr>
          <p:cNvPr id="4" name="Title 3"/>
          <p:cNvSpPr>
            <a:spLocks noGrp="1"/>
          </p:cNvSpPr>
          <p:nvPr>
            <p:ph type="title"/>
          </p:nvPr>
        </p:nvSpPr>
        <p:spPr/>
        <p:txBody>
          <a:bodyPr/>
          <a:lstStyle/>
          <a:p>
            <a:r>
              <a:rPr lang="en-AU" dirty="0"/>
              <a:t>Impact of your activity</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16</a:t>
            </a:fld>
            <a:endParaRPr lang="en-US" dirty="0"/>
          </a:p>
        </p:txBody>
      </p:sp>
    </p:spTree>
    <p:extLst>
      <p:ext uri="{BB962C8B-B14F-4D97-AF65-F5344CB8AC3E}">
        <p14:creationId xmlns:p14="http://schemas.microsoft.com/office/powerpoint/2010/main" val="303354416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Student resources</a:t>
            </a:r>
          </a:p>
        </p:txBody>
      </p:sp>
      <p:sp>
        <p:nvSpPr>
          <p:cNvPr id="3" name="Title 2"/>
          <p:cNvSpPr>
            <a:spLocks noGrp="1"/>
          </p:cNvSpPr>
          <p:nvPr>
            <p:ph type="title"/>
          </p:nvPr>
        </p:nvSpPr>
        <p:spPr/>
        <p:txBody>
          <a:bodyPr/>
          <a:lstStyle/>
          <a:p>
            <a:r>
              <a:rPr lang="en-AU" dirty="0"/>
              <a:t>Activity 2</a:t>
            </a:r>
          </a:p>
        </p:txBody>
      </p:sp>
    </p:spTree>
    <p:extLst>
      <p:ext uri="{BB962C8B-B14F-4D97-AF65-F5344CB8AC3E}">
        <p14:creationId xmlns:p14="http://schemas.microsoft.com/office/powerpoint/2010/main" val="216814655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Don’t forget to do your 10x10 activity circuit every day that you are doing STEM!</a:t>
            </a:r>
          </a:p>
        </p:txBody>
      </p:sp>
      <p:pic>
        <p:nvPicPr>
          <p:cNvPr id="7" name="Picture Placeholder 6" descr="4 young students running in a playg"/>
          <p:cNvPicPr>
            <a:picLocks noGrp="1" noChangeAspect="1"/>
          </p:cNvPicPr>
          <p:nvPr>
            <p:ph type="pic" sz="quarter" idx="16"/>
          </p:nvPr>
        </p:nvPicPr>
        <p:blipFill>
          <a:blip r:embed="rId2" cstate="hqprint">
            <a:extLst>
              <a:ext uri="{28A0092B-C50C-407E-A947-70E740481C1C}">
                <a14:useLocalDpi xmlns:a14="http://schemas.microsoft.com/office/drawing/2010/main" val="0"/>
              </a:ext>
            </a:extLst>
          </a:blip>
          <a:srcRect/>
          <a:stretch>
            <a:fillRect/>
          </a:stretch>
        </p:blipFill>
        <p:spPr>
          <a:xfrm>
            <a:off x="-119214" y="1010219"/>
            <a:ext cx="4753626" cy="4753626"/>
          </a:xfrm>
        </p:spPr>
      </p:pic>
    </p:spTree>
    <p:extLst>
      <p:ext uri="{BB962C8B-B14F-4D97-AF65-F5344CB8AC3E}">
        <p14:creationId xmlns:p14="http://schemas.microsoft.com/office/powerpoint/2010/main" val="25919695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r>
              <a:rPr lang="en-AU" dirty="0"/>
              <a:t>Science activity</a:t>
            </a:r>
          </a:p>
        </p:txBody>
      </p:sp>
      <p:sp>
        <p:nvSpPr>
          <p:cNvPr id="4" name="Title 3"/>
          <p:cNvSpPr>
            <a:spLocks noGrp="1"/>
          </p:cNvSpPr>
          <p:nvPr>
            <p:ph type="title"/>
          </p:nvPr>
        </p:nvSpPr>
        <p:spPr/>
        <p:txBody>
          <a:bodyPr/>
          <a:lstStyle/>
          <a:p>
            <a:r>
              <a:rPr lang="en-AU" dirty="0"/>
              <a:t>Natural processes that change the Earth’s surface over time</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19</a:t>
            </a:fld>
            <a:endParaRPr lang="en-US" dirty="0"/>
          </a:p>
        </p:txBody>
      </p:sp>
      <p:sp>
        <p:nvSpPr>
          <p:cNvPr id="2" name="Text Placeholder 1"/>
          <p:cNvSpPr>
            <a:spLocks noGrp="1"/>
          </p:cNvSpPr>
          <p:nvPr>
            <p:ph type="body" sz="quarter" idx="4294967295"/>
          </p:nvPr>
        </p:nvSpPr>
        <p:spPr>
          <a:xfrm>
            <a:off x="164926" y="1985100"/>
            <a:ext cx="8475074" cy="4148138"/>
          </a:xfrm>
        </p:spPr>
        <p:txBody>
          <a:bodyPr/>
          <a:lstStyle/>
          <a:p>
            <a:pPr>
              <a:lnSpc>
                <a:spcPct val="250000"/>
              </a:lnSpc>
            </a:pPr>
            <a:r>
              <a:rPr lang="en-AU" sz="2000" dirty="0"/>
              <a:t>Look at the </a:t>
            </a:r>
            <a:r>
              <a:rPr lang="en-AU" sz="2000" dirty="0">
                <a:hlinkClick r:id="rId3"/>
              </a:rPr>
              <a:t>Zoom Earth </a:t>
            </a:r>
            <a:r>
              <a:rPr lang="en-AU" sz="2000" dirty="0"/>
              <a:t>interactive site </a:t>
            </a:r>
          </a:p>
          <a:p>
            <a:pPr>
              <a:lnSpc>
                <a:spcPct val="250000"/>
              </a:lnSpc>
            </a:pPr>
            <a:r>
              <a:rPr lang="en-AU" sz="2000" dirty="0"/>
              <a:t>Focus on the surface of the Earth</a:t>
            </a:r>
          </a:p>
          <a:p>
            <a:pPr>
              <a:lnSpc>
                <a:spcPct val="250000"/>
              </a:lnSpc>
            </a:pPr>
            <a:r>
              <a:rPr lang="en-AU" sz="2000" dirty="0"/>
              <a:t>Answer the questions on the next 3 slides</a:t>
            </a:r>
          </a:p>
          <a:p>
            <a:endParaRPr lang="en-AU" dirty="0"/>
          </a:p>
        </p:txBody>
      </p:sp>
    </p:spTree>
    <p:extLst>
      <p:ext uri="{BB962C8B-B14F-4D97-AF65-F5344CB8AC3E}">
        <p14:creationId xmlns:p14="http://schemas.microsoft.com/office/powerpoint/2010/main" val="241331569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2100" y="2823581"/>
            <a:ext cx="3477025" cy="269997"/>
          </a:xfrm>
        </p:spPr>
        <p:txBody>
          <a:bodyPr/>
          <a:lstStyle/>
          <a:p>
            <a:r>
              <a:rPr lang="en-AU" dirty="0"/>
              <a:t>Overview</a:t>
            </a:r>
          </a:p>
        </p:txBody>
      </p:sp>
      <p:sp>
        <p:nvSpPr>
          <p:cNvPr id="2" name="Text Placeholder 1"/>
          <p:cNvSpPr>
            <a:spLocks noGrp="1"/>
          </p:cNvSpPr>
          <p:nvPr>
            <p:ph type="body" sz="quarter" idx="15"/>
          </p:nvPr>
        </p:nvSpPr>
        <p:spPr>
          <a:xfrm>
            <a:off x="292097" y="3332860"/>
            <a:ext cx="5912149" cy="2482883"/>
          </a:xfrm>
        </p:spPr>
        <p:txBody>
          <a:bodyPr/>
          <a:lstStyle/>
          <a:p>
            <a:r>
              <a:rPr lang="en-AU" dirty="0">
                <a:solidFill>
                  <a:schemeClr val="accent1"/>
                </a:solidFill>
              </a:rPr>
              <a:t>You learn about how the things that people do effect the Earth’s surface. You will design an innovative way to reduce these effects by focusing on physical activity. Your study will involve you doing daily exercise and measuring the impact of this on yourself and on an outside environment.</a:t>
            </a:r>
          </a:p>
          <a:p>
            <a:endParaRPr lang="en-AU" dirty="0"/>
          </a:p>
        </p:txBody>
      </p:sp>
    </p:spTree>
    <p:extLst>
      <p:ext uri="{BB962C8B-B14F-4D97-AF65-F5344CB8AC3E}">
        <p14:creationId xmlns:p14="http://schemas.microsoft.com/office/powerpoint/2010/main" val="126034236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r>
              <a:rPr lang="en-AU" dirty="0"/>
              <a:t>Science activity</a:t>
            </a:r>
          </a:p>
        </p:txBody>
      </p:sp>
      <p:sp>
        <p:nvSpPr>
          <p:cNvPr id="4" name="Title 3"/>
          <p:cNvSpPr>
            <a:spLocks noGrp="1"/>
          </p:cNvSpPr>
          <p:nvPr>
            <p:ph type="title"/>
          </p:nvPr>
        </p:nvSpPr>
        <p:spPr/>
        <p:txBody>
          <a:bodyPr/>
          <a:lstStyle/>
          <a:p>
            <a:r>
              <a:rPr lang="en-AU" dirty="0"/>
              <a:t>Natural processes that change the Earth’s surface over time</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20</a:t>
            </a:fld>
            <a:endParaRPr lang="en-US" dirty="0"/>
          </a:p>
        </p:txBody>
      </p:sp>
      <p:sp>
        <p:nvSpPr>
          <p:cNvPr id="2" name="Text Placeholder 1"/>
          <p:cNvSpPr>
            <a:spLocks noGrp="1"/>
          </p:cNvSpPr>
          <p:nvPr>
            <p:ph type="body" sz="quarter" idx="4294967295"/>
          </p:nvPr>
        </p:nvSpPr>
        <p:spPr>
          <a:xfrm>
            <a:off x="164926" y="1985100"/>
            <a:ext cx="8683874" cy="4148138"/>
          </a:xfrm>
        </p:spPr>
        <p:txBody>
          <a:bodyPr/>
          <a:lstStyle/>
          <a:p>
            <a:pPr>
              <a:lnSpc>
                <a:spcPct val="250000"/>
              </a:lnSpc>
            </a:pPr>
            <a:r>
              <a:rPr lang="en-AU" sz="2000" dirty="0"/>
              <a:t>What part of the Earth is it’s surface?</a:t>
            </a:r>
          </a:p>
          <a:p>
            <a:pPr>
              <a:lnSpc>
                <a:spcPct val="250000"/>
              </a:lnSpc>
            </a:pPr>
            <a:r>
              <a:rPr lang="en-AU" sz="2000" dirty="0"/>
              <a:t>List the features that you think make up the Earth’s surface</a:t>
            </a:r>
          </a:p>
          <a:p>
            <a:pPr>
              <a:lnSpc>
                <a:spcPct val="250000"/>
              </a:lnSpc>
            </a:pPr>
            <a:r>
              <a:rPr lang="en-AU" sz="2000" dirty="0"/>
              <a:t>How do you think the Earth’s surface changes?</a:t>
            </a:r>
          </a:p>
          <a:p>
            <a:pPr marL="0" indent="0">
              <a:buNone/>
            </a:pPr>
            <a:r>
              <a:rPr lang="en-AU" dirty="0"/>
              <a:t> </a:t>
            </a:r>
          </a:p>
          <a:p>
            <a:endParaRPr lang="en-AU" dirty="0"/>
          </a:p>
          <a:p>
            <a:endParaRPr lang="en-AU" dirty="0"/>
          </a:p>
          <a:p>
            <a:endParaRPr lang="en-AU" dirty="0"/>
          </a:p>
        </p:txBody>
      </p:sp>
    </p:spTree>
    <p:extLst>
      <p:ext uri="{BB962C8B-B14F-4D97-AF65-F5344CB8AC3E}">
        <p14:creationId xmlns:p14="http://schemas.microsoft.com/office/powerpoint/2010/main" val="299488316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6"/>
          </p:nvPr>
        </p:nvSpPr>
        <p:spPr>
          <a:xfrm>
            <a:off x="298091" y="1844675"/>
            <a:ext cx="8617060" cy="4778576"/>
          </a:xfrm>
        </p:spPr>
        <p:txBody>
          <a:bodyPr>
            <a:normAutofit/>
          </a:bodyPr>
          <a:lstStyle/>
          <a:p>
            <a:pPr marL="0" indent="0">
              <a:lnSpc>
                <a:spcPct val="200000"/>
              </a:lnSpc>
              <a:buNone/>
            </a:pPr>
            <a:r>
              <a:rPr lang="en-AU" sz="2000" dirty="0"/>
              <a:t>The Earth’s surface changes very slowly over time. It happens so slowly that we usually do not notice it.</a:t>
            </a:r>
          </a:p>
          <a:p>
            <a:pPr marL="0" indent="0">
              <a:lnSpc>
                <a:spcPct val="200000"/>
              </a:lnSpc>
              <a:buNone/>
            </a:pPr>
            <a:endParaRPr lang="en-AU" sz="2000" dirty="0"/>
          </a:p>
          <a:p>
            <a:pPr marL="0" indent="0">
              <a:lnSpc>
                <a:spcPct val="200000"/>
              </a:lnSpc>
              <a:buNone/>
            </a:pPr>
            <a:r>
              <a:rPr lang="en-AU" sz="2000" dirty="0"/>
              <a:t>Australia has some of the oldest land surface on Earth. </a:t>
            </a:r>
          </a:p>
          <a:p>
            <a:pPr marL="0" indent="0">
              <a:lnSpc>
                <a:spcPct val="200000"/>
              </a:lnSpc>
              <a:buNone/>
            </a:pPr>
            <a:endParaRPr lang="en-AU" sz="2000" dirty="0"/>
          </a:p>
          <a:p>
            <a:pPr marL="0" indent="0">
              <a:lnSpc>
                <a:spcPct val="200000"/>
              </a:lnSpc>
              <a:buNone/>
            </a:pPr>
            <a:r>
              <a:rPr lang="en-AU" sz="2000" dirty="0"/>
              <a:t>Australia's soils and seas are among the most nutrient poor and unproductive in the world.</a:t>
            </a:r>
          </a:p>
          <a:p>
            <a:endParaRPr lang="en-AU" dirty="0"/>
          </a:p>
        </p:txBody>
      </p:sp>
      <p:sp>
        <p:nvSpPr>
          <p:cNvPr id="12" name="Text Placeholder 11"/>
          <p:cNvSpPr>
            <a:spLocks noGrp="1"/>
          </p:cNvSpPr>
          <p:nvPr>
            <p:ph type="body" sz="quarter" idx="15"/>
          </p:nvPr>
        </p:nvSpPr>
        <p:spPr/>
        <p:txBody>
          <a:bodyPr/>
          <a:lstStyle/>
          <a:p>
            <a:r>
              <a:rPr lang="en-AU" dirty="0"/>
              <a:t>Science activity</a:t>
            </a:r>
          </a:p>
        </p:txBody>
      </p:sp>
      <p:sp>
        <p:nvSpPr>
          <p:cNvPr id="6" name="Title 5"/>
          <p:cNvSpPr>
            <a:spLocks noGrp="1"/>
          </p:cNvSpPr>
          <p:nvPr>
            <p:ph type="title"/>
          </p:nvPr>
        </p:nvSpPr>
        <p:spPr/>
        <p:txBody>
          <a:bodyPr/>
          <a:lstStyle/>
          <a:p>
            <a:r>
              <a:rPr lang="en-AU" dirty="0"/>
              <a:t>The Earth’s surface</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21</a:t>
            </a:fld>
            <a:endParaRPr lang="en-US" dirty="0"/>
          </a:p>
        </p:txBody>
      </p:sp>
      <p:pic>
        <p:nvPicPr>
          <p:cNvPr id="2" name="Picture 1" descr="This is a hands on activity" title="Hands on activit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7159"/>
            <a:ext cx="1081410" cy="1081410"/>
          </a:xfrm>
          <a:prstGeom prst="rect">
            <a:avLst/>
          </a:prstGeom>
        </p:spPr>
      </p:pic>
    </p:spTree>
    <p:extLst>
      <p:ext uri="{BB962C8B-B14F-4D97-AF65-F5344CB8AC3E}">
        <p14:creationId xmlns:p14="http://schemas.microsoft.com/office/powerpoint/2010/main" val="277314845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292100" y="1844676"/>
            <a:ext cx="5446849" cy="4147752"/>
          </a:xfrm>
        </p:spPr>
        <p:txBody>
          <a:bodyPr>
            <a:noAutofit/>
          </a:bodyPr>
          <a:lstStyle/>
          <a:p>
            <a:pPr marL="0" lvl="0" indent="0" fontAlgn="base">
              <a:buNone/>
            </a:pPr>
            <a:r>
              <a:rPr lang="en-AU" sz="1600" b="1" dirty="0"/>
              <a:t>Gather your resources</a:t>
            </a:r>
          </a:p>
          <a:p>
            <a:pPr marL="0" lvl="0" indent="0" fontAlgn="base">
              <a:buNone/>
            </a:pPr>
            <a:r>
              <a:rPr lang="en-AU" sz="1600" dirty="0"/>
              <a:t>You will need: </a:t>
            </a:r>
          </a:p>
          <a:p>
            <a:pPr lvl="0" fontAlgn="base"/>
            <a:r>
              <a:rPr lang="en-AU" dirty="0"/>
              <a:t>an oven tray</a:t>
            </a:r>
          </a:p>
          <a:p>
            <a:pPr lvl="0" fontAlgn="base"/>
            <a:r>
              <a:rPr lang="en-AU" dirty="0"/>
              <a:t>garden soil</a:t>
            </a:r>
          </a:p>
          <a:p>
            <a:pPr lvl="0" fontAlgn="base"/>
            <a:r>
              <a:rPr lang="en-AU" dirty="0"/>
              <a:t>some small branches or plants (to be the trees)</a:t>
            </a:r>
          </a:p>
          <a:p>
            <a:pPr lvl="0" fontAlgn="base"/>
            <a:r>
              <a:rPr lang="en-AU" dirty="0"/>
              <a:t>a small jug</a:t>
            </a:r>
          </a:p>
          <a:p>
            <a:pPr lvl="0" fontAlgn="base"/>
            <a:r>
              <a:rPr lang="en-AU" dirty="0"/>
              <a:t>a pile of books (to support the trays)</a:t>
            </a:r>
            <a:endParaRPr lang="en-AU" sz="1600" dirty="0"/>
          </a:p>
        </p:txBody>
      </p:sp>
      <p:sp>
        <p:nvSpPr>
          <p:cNvPr id="7" name="Text Placeholder 6"/>
          <p:cNvSpPr>
            <a:spLocks noGrp="1"/>
          </p:cNvSpPr>
          <p:nvPr>
            <p:ph type="body" sz="quarter" idx="15"/>
          </p:nvPr>
        </p:nvSpPr>
        <p:spPr/>
        <p:txBody>
          <a:bodyPr/>
          <a:lstStyle/>
          <a:p>
            <a:pPr fontAlgn="base"/>
            <a:r>
              <a:rPr lang="en-AU" dirty="0"/>
              <a:t>Science activity</a:t>
            </a:r>
          </a:p>
          <a:p>
            <a:pPr lvl="0" fontAlgn="base"/>
            <a:endParaRPr lang="en-AU" dirty="0"/>
          </a:p>
        </p:txBody>
      </p:sp>
      <p:sp>
        <p:nvSpPr>
          <p:cNvPr id="6" name="Title 5"/>
          <p:cNvSpPr>
            <a:spLocks noGrp="1"/>
          </p:cNvSpPr>
          <p:nvPr>
            <p:ph type="title"/>
          </p:nvPr>
        </p:nvSpPr>
        <p:spPr/>
        <p:txBody>
          <a:bodyPr/>
          <a:lstStyle/>
          <a:p>
            <a:r>
              <a:rPr lang="en-AU" dirty="0"/>
              <a:t>Experiment 1</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22</a:t>
            </a:fld>
            <a:endParaRPr lang="en-US" dirty="0"/>
          </a:p>
        </p:txBody>
      </p:sp>
      <p:pic>
        <p:nvPicPr>
          <p:cNvPr id="2" name="Picture 1" descr="This is a hands on activity" title="Hands on activit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741" y="747159"/>
            <a:ext cx="1081410" cy="1081410"/>
          </a:xfrm>
          <a:prstGeom prst="rect">
            <a:avLst/>
          </a:prstGeom>
        </p:spPr>
      </p:pic>
      <p:pic>
        <p:nvPicPr>
          <p:cNvPr id="9" name="Picture 8" descr="a photo of small plants in the ground from Creative Commons &quot;Allium cernuum&quot; by collomia is licensed under CC BY-SA 2.0 &#10;" title="small plants"/>
          <p:cNvPicPr>
            <a:picLocks noChangeAspect="1"/>
          </p:cNvPicPr>
          <p:nvPr/>
        </p:nvPicPr>
        <p:blipFill>
          <a:blip r:embed="rId4"/>
          <a:stretch>
            <a:fillRect/>
          </a:stretch>
        </p:blipFill>
        <p:spPr>
          <a:xfrm>
            <a:off x="4755760" y="945817"/>
            <a:ext cx="2897172" cy="1938050"/>
          </a:xfrm>
          <a:prstGeom prst="rect">
            <a:avLst/>
          </a:prstGeom>
        </p:spPr>
      </p:pic>
      <p:sp>
        <p:nvSpPr>
          <p:cNvPr id="10" name="Rectangle 9"/>
          <p:cNvSpPr/>
          <p:nvPr/>
        </p:nvSpPr>
        <p:spPr>
          <a:xfrm>
            <a:off x="4572000" y="3008069"/>
            <a:ext cx="4572000" cy="246221"/>
          </a:xfrm>
          <a:prstGeom prst="rect">
            <a:avLst/>
          </a:prstGeom>
        </p:spPr>
        <p:txBody>
          <a:bodyPr>
            <a:spAutoFit/>
          </a:bodyPr>
          <a:lstStyle/>
          <a:p>
            <a:r>
              <a:rPr lang="en-AU" sz="1000" dirty="0"/>
              <a:t>"Allium cernuum" by collomia is licensed under CC BY-SA 2.0 </a:t>
            </a:r>
          </a:p>
        </p:txBody>
      </p:sp>
      <p:pic>
        <p:nvPicPr>
          <p:cNvPr id="11" name="Picture 10" descr="&quot;Bloem Easy Pour Watering Can, 2.6 Gallon, Black (20-47287CP)&quot; by shop8447 is licensed under CC0 1.0 " title="Black watering can "/>
          <p:cNvPicPr>
            <a:picLocks noChangeAspect="1"/>
          </p:cNvPicPr>
          <p:nvPr/>
        </p:nvPicPr>
        <p:blipFill>
          <a:blip r:embed="rId5"/>
          <a:stretch>
            <a:fillRect/>
          </a:stretch>
        </p:blipFill>
        <p:spPr>
          <a:xfrm>
            <a:off x="6058213" y="3777521"/>
            <a:ext cx="2152650" cy="2152650"/>
          </a:xfrm>
          <a:prstGeom prst="rect">
            <a:avLst/>
          </a:prstGeom>
        </p:spPr>
      </p:pic>
      <p:sp>
        <p:nvSpPr>
          <p:cNvPr id="12" name="Rectangle 11"/>
          <p:cNvSpPr/>
          <p:nvPr/>
        </p:nvSpPr>
        <p:spPr>
          <a:xfrm>
            <a:off x="4913644" y="5710151"/>
            <a:ext cx="3576702" cy="646331"/>
          </a:xfrm>
          <a:prstGeom prst="rect">
            <a:avLst/>
          </a:prstGeom>
        </p:spPr>
        <p:txBody>
          <a:bodyPr wrap="square">
            <a:spAutoFit/>
          </a:bodyPr>
          <a:lstStyle/>
          <a:p>
            <a:r>
              <a:rPr lang="en-AU" sz="1200" dirty="0">
                <a:hlinkClick r:id="rId6"/>
              </a:rPr>
              <a:t>"</a:t>
            </a:r>
            <a:r>
              <a:rPr lang="en-AU" sz="1200" dirty="0" err="1">
                <a:hlinkClick r:id="rId6"/>
              </a:rPr>
              <a:t>Bloem</a:t>
            </a:r>
            <a:r>
              <a:rPr lang="en-AU" sz="1200" dirty="0">
                <a:hlinkClick r:id="rId6"/>
              </a:rPr>
              <a:t> Easy Pour Watering Can, 2.6 Gallon, Black (20-47287CP)"</a:t>
            </a:r>
            <a:r>
              <a:rPr lang="en-AU" sz="1200" dirty="0"/>
              <a:t> by </a:t>
            </a:r>
            <a:r>
              <a:rPr lang="en-AU" sz="1200" dirty="0">
                <a:hlinkClick r:id="rId7"/>
              </a:rPr>
              <a:t>shop8447</a:t>
            </a:r>
            <a:r>
              <a:rPr lang="en-AU" sz="1200" dirty="0"/>
              <a:t> is marked with </a:t>
            </a:r>
            <a:r>
              <a:rPr lang="en-AU" sz="1200" dirty="0">
                <a:hlinkClick r:id="rId8"/>
              </a:rPr>
              <a:t>CC0 1.0</a:t>
            </a:r>
            <a:endParaRPr lang="en-AU" sz="1200" dirty="0"/>
          </a:p>
        </p:txBody>
      </p:sp>
    </p:spTree>
    <p:extLst>
      <p:ext uri="{BB962C8B-B14F-4D97-AF65-F5344CB8AC3E}">
        <p14:creationId xmlns:p14="http://schemas.microsoft.com/office/powerpoint/2010/main" val="246900644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292099" y="1844675"/>
            <a:ext cx="8538391" cy="4599667"/>
          </a:xfrm>
        </p:spPr>
        <p:txBody>
          <a:bodyPr>
            <a:noAutofit/>
          </a:bodyPr>
          <a:lstStyle/>
          <a:p>
            <a:pPr marL="342900" lvl="0" indent="-342900" fontAlgn="base">
              <a:buFont typeface="+mj-lt"/>
              <a:buAutoNum type="arabicPeriod"/>
            </a:pPr>
            <a:r>
              <a:rPr lang="en-AU" sz="1600" dirty="0"/>
              <a:t>Half fill the tray with soil</a:t>
            </a:r>
          </a:p>
          <a:p>
            <a:pPr marL="342900" lvl="0" indent="-342900" fontAlgn="base">
              <a:buFont typeface="+mj-lt"/>
              <a:buAutoNum type="arabicPeriod"/>
            </a:pPr>
            <a:r>
              <a:rPr lang="en-AU" sz="1600" dirty="0"/>
              <a:t>Carefully pat the soil down and shape it to be a landscape – perhaps add a hill or a flat plain</a:t>
            </a:r>
          </a:p>
          <a:p>
            <a:pPr marL="342900" lvl="0" indent="-342900" fontAlgn="base">
              <a:buFont typeface="+mj-lt"/>
              <a:buAutoNum type="arabicPeriod"/>
            </a:pPr>
            <a:r>
              <a:rPr lang="en-AU" sz="1600" dirty="0"/>
              <a:t>Create a landscape by adding the small branches or plants to be the trees</a:t>
            </a:r>
          </a:p>
          <a:p>
            <a:pPr marL="342900" lvl="0" indent="-342900" fontAlgn="base">
              <a:buFont typeface="+mj-lt"/>
              <a:buAutoNum type="arabicPeriod"/>
            </a:pPr>
            <a:r>
              <a:rPr lang="en-AU" sz="1600" dirty="0"/>
              <a:t>Lean one end of the tray on a pile of books to make an acute angle.</a:t>
            </a:r>
          </a:p>
          <a:p>
            <a:pPr marL="342900" lvl="0" indent="-342900" fontAlgn="base">
              <a:buFont typeface="+mj-lt"/>
              <a:buAutoNum type="arabicPeriod"/>
            </a:pPr>
            <a:r>
              <a:rPr lang="en-AU" sz="1600" dirty="0"/>
              <a:t>Carefully and gently pour water from your jug onto a corner of the tray</a:t>
            </a:r>
          </a:p>
          <a:p>
            <a:pPr marL="342900" lvl="0" indent="-342900" fontAlgn="base">
              <a:buFont typeface="+mj-lt"/>
              <a:buAutoNum type="arabicPeriod"/>
            </a:pPr>
            <a:r>
              <a:rPr lang="en-AU" sz="1600" dirty="0"/>
              <a:t>Watch where the water creates tracks. This is called </a:t>
            </a:r>
            <a:r>
              <a:rPr lang="en-AU" sz="1600" b="1" dirty="0"/>
              <a:t>erosion</a:t>
            </a:r>
            <a:r>
              <a:rPr lang="en-AU" sz="1600" dirty="0"/>
              <a:t>.</a:t>
            </a:r>
          </a:p>
          <a:p>
            <a:pPr marL="342900" lvl="0" indent="-342900" fontAlgn="base">
              <a:buFont typeface="+mj-lt"/>
              <a:buAutoNum type="arabicPeriod"/>
            </a:pPr>
            <a:r>
              <a:rPr lang="en-AU" sz="1600" dirty="0"/>
              <a:t>Take a photo of your experiment</a:t>
            </a:r>
          </a:p>
          <a:p>
            <a:pPr marL="342900" lvl="0" indent="-342900" fontAlgn="base">
              <a:buFont typeface="+mj-lt"/>
              <a:buAutoNum type="arabicPeriod"/>
            </a:pPr>
            <a:r>
              <a:rPr lang="en-AU" sz="1600" dirty="0"/>
              <a:t>Insert it onto the next slide</a:t>
            </a:r>
          </a:p>
          <a:p>
            <a:pPr marL="342900" lvl="0" indent="-342900" fontAlgn="base">
              <a:buFont typeface="+mj-lt"/>
              <a:buAutoNum type="arabicPeriod"/>
            </a:pPr>
            <a:r>
              <a:rPr lang="en-AU" sz="1600" dirty="0"/>
              <a:t>Add labels to explain what you found out.</a:t>
            </a:r>
          </a:p>
        </p:txBody>
      </p:sp>
      <p:sp>
        <p:nvSpPr>
          <p:cNvPr id="7" name="Text Placeholder 6"/>
          <p:cNvSpPr>
            <a:spLocks noGrp="1"/>
          </p:cNvSpPr>
          <p:nvPr>
            <p:ph type="body" sz="quarter" idx="15"/>
          </p:nvPr>
        </p:nvSpPr>
        <p:spPr/>
        <p:txBody>
          <a:bodyPr/>
          <a:lstStyle/>
          <a:p>
            <a:r>
              <a:rPr lang="en-AU" dirty="0"/>
              <a:t>Science activity</a:t>
            </a:r>
          </a:p>
          <a:p>
            <a:endParaRPr lang="en-AU" dirty="0"/>
          </a:p>
        </p:txBody>
      </p:sp>
      <p:sp>
        <p:nvSpPr>
          <p:cNvPr id="6" name="Title 5"/>
          <p:cNvSpPr>
            <a:spLocks noGrp="1"/>
          </p:cNvSpPr>
          <p:nvPr>
            <p:ph type="title"/>
          </p:nvPr>
        </p:nvSpPr>
        <p:spPr/>
        <p:txBody>
          <a:bodyPr/>
          <a:lstStyle/>
          <a:p>
            <a:r>
              <a:rPr lang="en-AU" dirty="0"/>
              <a:t>Experiment 1 - Erosion</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23</a:t>
            </a:fld>
            <a:endParaRPr lang="en-US" dirty="0"/>
          </a:p>
        </p:txBody>
      </p:sp>
      <p:pic>
        <p:nvPicPr>
          <p:cNvPr id="2" name="Picture 1" descr="This is a hands on activity" title="Hands on activit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7159"/>
            <a:ext cx="1081410" cy="1081410"/>
          </a:xfrm>
          <a:prstGeom prst="rect">
            <a:avLst/>
          </a:prstGeom>
        </p:spPr>
      </p:pic>
    </p:spTree>
    <p:extLst>
      <p:ext uri="{BB962C8B-B14F-4D97-AF65-F5344CB8AC3E}">
        <p14:creationId xmlns:p14="http://schemas.microsoft.com/office/powerpoint/2010/main" val="41015179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Photo – experiment 1</a:t>
            </a:r>
          </a:p>
        </p:txBody>
      </p:sp>
      <p:sp>
        <p:nvSpPr>
          <p:cNvPr id="7" name="Text Placeholder 6"/>
          <p:cNvSpPr>
            <a:spLocks noGrp="1"/>
          </p:cNvSpPr>
          <p:nvPr>
            <p:ph type="body" sz="quarter" idx="15"/>
          </p:nvPr>
        </p:nvSpPr>
        <p:spPr/>
        <p:txBody>
          <a:bodyPr/>
          <a:lstStyle/>
          <a:p>
            <a:r>
              <a:rPr lang="en-AU" dirty="0"/>
              <a:t>Science activity</a:t>
            </a:r>
          </a:p>
          <a:p>
            <a:endParaRPr lang="en-AU" dirty="0"/>
          </a:p>
        </p:txBody>
      </p:sp>
      <p:pic>
        <p:nvPicPr>
          <p:cNvPr id="2" name="Picture 1" descr="Create a drawing" title="Dra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7180" y="767192"/>
            <a:ext cx="1017971" cy="1017971"/>
          </a:xfrm>
          <a:prstGeom prst="rect">
            <a:avLst/>
          </a:prstGeom>
        </p:spPr>
      </p:pic>
      <p:sp>
        <p:nvSpPr>
          <p:cNvPr id="4" name="Text Placeholder 3"/>
          <p:cNvSpPr>
            <a:spLocks noGrp="1"/>
          </p:cNvSpPr>
          <p:nvPr>
            <p:ph type="body" sz="quarter" idx="16"/>
          </p:nvPr>
        </p:nvSpPr>
        <p:spPr/>
        <p:txBody>
          <a:bodyPr/>
          <a:lstStyle/>
          <a:p>
            <a:pPr marL="0" indent="0">
              <a:buNone/>
            </a:pPr>
            <a:r>
              <a:rPr lang="en-AU" dirty="0"/>
              <a:t>Insert labelled photo here</a:t>
            </a:r>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24</a:t>
            </a:fld>
            <a:endParaRPr lang="en-US" dirty="0"/>
          </a:p>
        </p:txBody>
      </p:sp>
    </p:spTree>
    <p:extLst>
      <p:ext uri="{BB962C8B-B14F-4D97-AF65-F5344CB8AC3E}">
        <p14:creationId xmlns:p14="http://schemas.microsoft.com/office/powerpoint/2010/main" val="60606684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292100" y="1844675"/>
            <a:ext cx="8512266" cy="4778576"/>
          </a:xfrm>
        </p:spPr>
        <p:txBody>
          <a:bodyPr>
            <a:noAutofit/>
          </a:bodyPr>
          <a:lstStyle/>
          <a:p>
            <a:pPr marL="342900" lvl="0" indent="-342900" fontAlgn="base">
              <a:buFont typeface="+mj-lt"/>
              <a:buAutoNum type="arabicPeriod"/>
            </a:pPr>
            <a:r>
              <a:rPr lang="en-AU" sz="1600" dirty="0"/>
              <a:t>Half fill the tray with soil</a:t>
            </a:r>
          </a:p>
          <a:p>
            <a:pPr marL="342900" lvl="0" indent="-342900" fontAlgn="base">
              <a:buFont typeface="+mj-lt"/>
              <a:buAutoNum type="arabicPeriod"/>
            </a:pPr>
            <a:r>
              <a:rPr lang="en-AU" sz="1600" dirty="0"/>
              <a:t>Carefully pat the soil down and shape it to be a landscape – perhaps add a hill or a flat plain</a:t>
            </a:r>
          </a:p>
          <a:p>
            <a:pPr marL="342900" lvl="0" indent="-342900" fontAlgn="base">
              <a:buFont typeface="+mj-lt"/>
              <a:buAutoNum type="arabicPeriod"/>
            </a:pPr>
            <a:r>
              <a:rPr lang="en-AU" sz="1600" dirty="0"/>
              <a:t>Create a landscape by adding the small branches or plants to be the trees</a:t>
            </a:r>
          </a:p>
          <a:p>
            <a:pPr marL="342900" lvl="0" indent="-342900" fontAlgn="base">
              <a:buFont typeface="+mj-lt"/>
              <a:buAutoNum type="arabicPeriod"/>
            </a:pPr>
            <a:r>
              <a:rPr lang="en-AU" sz="1600" b="1" dirty="0"/>
              <a:t>Now, cover your landscape with a layer of sand. </a:t>
            </a:r>
          </a:p>
          <a:p>
            <a:pPr marL="342900" lvl="0" indent="-342900" fontAlgn="base">
              <a:buFont typeface="+mj-lt"/>
              <a:buAutoNum type="arabicPeriod"/>
            </a:pPr>
            <a:r>
              <a:rPr lang="en-AU" sz="1600" dirty="0"/>
              <a:t>Lean one end of the tray on a pile of books to make an acute angle.</a:t>
            </a:r>
          </a:p>
          <a:p>
            <a:pPr marL="342900" lvl="0" indent="-342900" fontAlgn="base">
              <a:buFont typeface="+mj-lt"/>
              <a:buAutoNum type="arabicPeriod"/>
            </a:pPr>
            <a:r>
              <a:rPr lang="en-AU" sz="1600" dirty="0"/>
              <a:t>Carefully and gently pour water from your jug onto a corner of the tray</a:t>
            </a:r>
          </a:p>
          <a:p>
            <a:pPr marL="342900" lvl="0" indent="-342900" fontAlgn="base">
              <a:buFont typeface="+mj-lt"/>
              <a:buAutoNum type="arabicPeriod"/>
            </a:pPr>
            <a:r>
              <a:rPr lang="en-AU" sz="1600" dirty="0"/>
              <a:t>Watch where the water creates tracks. This is called </a:t>
            </a:r>
            <a:r>
              <a:rPr lang="en-AU" sz="1600" b="1" dirty="0"/>
              <a:t>erosion</a:t>
            </a:r>
            <a:r>
              <a:rPr lang="en-AU" sz="1600" dirty="0"/>
              <a:t>.</a:t>
            </a:r>
          </a:p>
          <a:p>
            <a:pPr marL="342900" lvl="0" indent="-342900" fontAlgn="base">
              <a:buFont typeface="+mj-lt"/>
              <a:buAutoNum type="arabicPeriod"/>
            </a:pPr>
            <a:r>
              <a:rPr lang="en-AU" sz="1600" dirty="0"/>
              <a:t>Take a </a:t>
            </a:r>
            <a:r>
              <a:rPr lang="en-AU" sz="1600" b="1" dirty="0"/>
              <a:t>video</a:t>
            </a:r>
            <a:r>
              <a:rPr lang="en-AU" sz="1600" dirty="0"/>
              <a:t> of your experiment</a:t>
            </a:r>
          </a:p>
          <a:p>
            <a:pPr marL="342900" lvl="0" indent="-342900" fontAlgn="base">
              <a:buFont typeface="+mj-lt"/>
              <a:buAutoNum type="arabicPeriod"/>
            </a:pPr>
            <a:r>
              <a:rPr lang="en-AU" sz="1600" dirty="0"/>
              <a:t>Record yourself explaining how water can affect the Earth’s crust</a:t>
            </a:r>
          </a:p>
          <a:p>
            <a:pPr marL="342900" lvl="0" indent="-342900" fontAlgn="base">
              <a:buFont typeface="+mj-lt"/>
              <a:buAutoNum type="arabicPeriod"/>
            </a:pPr>
            <a:r>
              <a:rPr lang="en-AU" sz="1600" dirty="0"/>
              <a:t>Insert onto next slide</a:t>
            </a:r>
          </a:p>
        </p:txBody>
      </p:sp>
      <p:sp>
        <p:nvSpPr>
          <p:cNvPr id="7" name="Text Placeholder 6"/>
          <p:cNvSpPr>
            <a:spLocks noGrp="1"/>
          </p:cNvSpPr>
          <p:nvPr>
            <p:ph type="body" sz="quarter" idx="15"/>
          </p:nvPr>
        </p:nvSpPr>
        <p:spPr/>
        <p:txBody>
          <a:bodyPr/>
          <a:lstStyle/>
          <a:p>
            <a:r>
              <a:rPr lang="en-AU" dirty="0"/>
              <a:t>Science activity</a:t>
            </a:r>
          </a:p>
          <a:p>
            <a:endParaRPr lang="en-AU" dirty="0"/>
          </a:p>
        </p:txBody>
      </p:sp>
      <p:sp>
        <p:nvSpPr>
          <p:cNvPr id="6" name="Title 5"/>
          <p:cNvSpPr>
            <a:spLocks noGrp="1"/>
          </p:cNvSpPr>
          <p:nvPr>
            <p:ph type="title"/>
          </p:nvPr>
        </p:nvSpPr>
        <p:spPr/>
        <p:txBody>
          <a:bodyPr/>
          <a:lstStyle/>
          <a:p>
            <a:r>
              <a:rPr lang="en-AU" dirty="0"/>
              <a:t>Experiment 2- Erosion</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25</a:t>
            </a:fld>
            <a:endParaRPr lang="en-US" dirty="0"/>
          </a:p>
        </p:txBody>
      </p:sp>
      <p:pic>
        <p:nvPicPr>
          <p:cNvPr id="2" name="Picture 1" descr="This is a hands on activity" title="Hands on activit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741" y="747159"/>
            <a:ext cx="1081410" cy="1081410"/>
          </a:xfrm>
          <a:prstGeom prst="rect">
            <a:avLst/>
          </a:prstGeom>
        </p:spPr>
      </p:pic>
    </p:spTree>
    <p:extLst>
      <p:ext uri="{BB962C8B-B14F-4D97-AF65-F5344CB8AC3E}">
        <p14:creationId xmlns:p14="http://schemas.microsoft.com/office/powerpoint/2010/main" val="293823799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Photo – experiment 2</a:t>
            </a:r>
          </a:p>
        </p:txBody>
      </p:sp>
      <p:sp>
        <p:nvSpPr>
          <p:cNvPr id="7" name="Text Placeholder 6"/>
          <p:cNvSpPr>
            <a:spLocks noGrp="1"/>
          </p:cNvSpPr>
          <p:nvPr>
            <p:ph type="body" sz="quarter" idx="15"/>
          </p:nvPr>
        </p:nvSpPr>
        <p:spPr/>
        <p:txBody>
          <a:bodyPr/>
          <a:lstStyle/>
          <a:p>
            <a:r>
              <a:rPr lang="en-AU" dirty="0"/>
              <a:t>Science activity</a:t>
            </a:r>
          </a:p>
          <a:p>
            <a:endParaRPr lang="en-AU" dirty="0"/>
          </a:p>
        </p:txBody>
      </p:sp>
      <p:sp>
        <p:nvSpPr>
          <p:cNvPr id="4" name="Text Placeholder 3"/>
          <p:cNvSpPr>
            <a:spLocks noGrp="1"/>
          </p:cNvSpPr>
          <p:nvPr>
            <p:ph type="body" sz="quarter" idx="16"/>
          </p:nvPr>
        </p:nvSpPr>
        <p:spPr/>
        <p:txBody>
          <a:bodyPr/>
          <a:lstStyle/>
          <a:p>
            <a:pPr marL="0" indent="0">
              <a:buNone/>
            </a:pPr>
            <a:r>
              <a:rPr lang="en-AU" dirty="0"/>
              <a:t>Video with explanation how water can effect the Earth's surface</a:t>
            </a:r>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26</a:t>
            </a:fld>
            <a:endParaRPr lang="en-US" dirty="0"/>
          </a:p>
        </p:txBody>
      </p:sp>
      <p:pic>
        <p:nvPicPr>
          <p:cNvPr id="5" name="Picture 4" descr="students record responses" title="record icon"/>
          <p:cNvPicPr>
            <a:picLocks noChangeAspect="1"/>
          </p:cNvPicPr>
          <p:nvPr/>
        </p:nvPicPr>
        <p:blipFill>
          <a:blip r:embed="rId3"/>
          <a:stretch>
            <a:fillRect/>
          </a:stretch>
        </p:blipFill>
        <p:spPr>
          <a:xfrm>
            <a:off x="7439951" y="188764"/>
            <a:ext cx="1356388" cy="1356388"/>
          </a:xfrm>
          <a:prstGeom prst="rect">
            <a:avLst/>
          </a:prstGeom>
        </p:spPr>
      </p:pic>
    </p:spTree>
    <p:extLst>
      <p:ext uri="{BB962C8B-B14F-4D97-AF65-F5344CB8AC3E}">
        <p14:creationId xmlns:p14="http://schemas.microsoft.com/office/powerpoint/2010/main" val="25944502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Student resources</a:t>
            </a:r>
          </a:p>
        </p:txBody>
      </p:sp>
      <p:sp>
        <p:nvSpPr>
          <p:cNvPr id="3" name="Title 2"/>
          <p:cNvSpPr>
            <a:spLocks noGrp="1"/>
          </p:cNvSpPr>
          <p:nvPr>
            <p:ph type="title"/>
          </p:nvPr>
        </p:nvSpPr>
        <p:spPr/>
        <p:txBody>
          <a:bodyPr/>
          <a:lstStyle/>
          <a:p>
            <a:r>
              <a:rPr lang="en-AU" dirty="0"/>
              <a:t>Activity 3</a:t>
            </a:r>
          </a:p>
        </p:txBody>
      </p:sp>
    </p:spTree>
    <p:extLst>
      <p:ext uri="{BB962C8B-B14F-4D97-AF65-F5344CB8AC3E}">
        <p14:creationId xmlns:p14="http://schemas.microsoft.com/office/powerpoint/2010/main" val="35321378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Don’t forget to do your 10x10 activity circuit every day that you are doing STEM!</a:t>
            </a:r>
          </a:p>
        </p:txBody>
      </p:sp>
      <p:pic>
        <p:nvPicPr>
          <p:cNvPr id="7" name="Picture Placeholder 6" descr="4 young students running in a playg"/>
          <p:cNvPicPr>
            <a:picLocks noGrp="1" noChangeAspect="1"/>
          </p:cNvPicPr>
          <p:nvPr>
            <p:ph type="pic" sz="quarter" idx="16"/>
          </p:nvPr>
        </p:nvPicPr>
        <p:blipFill>
          <a:blip r:embed="rId2" cstate="hqprint">
            <a:extLst>
              <a:ext uri="{28A0092B-C50C-407E-A947-70E740481C1C}">
                <a14:useLocalDpi xmlns:a14="http://schemas.microsoft.com/office/drawing/2010/main" val="0"/>
              </a:ext>
            </a:extLst>
          </a:blip>
          <a:srcRect/>
          <a:stretch>
            <a:fillRect/>
          </a:stretch>
        </p:blipFill>
        <p:spPr>
          <a:xfrm>
            <a:off x="-119214" y="1010219"/>
            <a:ext cx="4753626" cy="4753626"/>
          </a:xfrm>
        </p:spPr>
      </p:pic>
    </p:spTree>
    <p:extLst>
      <p:ext uri="{BB962C8B-B14F-4D97-AF65-F5344CB8AC3E}">
        <p14:creationId xmlns:p14="http://schemas.microsoft.com/office/powerpoint/2010/main" val="290957602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Angles of the track</a:t>
            </a:r>
          </a:p>
        </p:txBody>
      </p:sp>
      <p:sp>
        <p:nvSpPr>
          <p:cNvPr id="7" name="Text Placeholder 6"/>
          <p:cNvSpPr>
            <a:spLocks noGrp="1"/>
          </p:cNvSpPr>
          <p:nvPr>
            <p:ph type="body" sz="quarter" idx="15"/>
          </p:nvPr>
        </p:nvSpPr>
        <p:spPr>
          <a:xfrm>
            <a:off x="444137" y="1245629"/>
            <a:ext cx="8478175" cy="419659"/>
          </a:xfrm>
        </p:spPr>
        <p:txBody>
          <a:bodyPr/>
          <a:lstStyle/>
          <a:p>
            <a:r>
              <a:rPr lang="en-AU" dirty="0"/>
              <a:t>Mathematics activity</a:t>
            </a:r>
          </a:p>
        </p:txBody>
      </p:sp>
      <p:pic>
        <p:nvPicPr>
          <p:cNvPr id="4" name="Picture 3"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29</a:t>
            </a:fld>
            <a:endParaRPr lang="en-US" dirty="0"/>
          </a:p>
        </p:txBody>
      </p:sp>
      <p:graphicFrame>
        <p:nvGraphicFramePr>
          <p:cNvPr id="8" name="Table 7" descr=" column and 4 row table. Row 1 provides information about acute angles - students draw an acute angle in column 3; row 2 provides information about right angles - students draw a right angle in column 3; row 3 provides information about obtuse angles - students draw an obtuse angle in column 3; row 4 provides information about straight angles - students draw a straight angle in column 3" title="angles of the track"/>
          <p:cNvGraphicFramePr>
            <a:graphicFrameLocks noGrp="1"/>
          </p:cNvGraphicFramePr>
          <p:nvPr>
            <p:extLst>
              <p:ext uri="{D42A27DB-BD31-4B8C-83A1-F6EECF244321}">
                <p14:modId xmlns:p14="http://schemas.microsoft.com/office/powerpoint/2010/main" val="3129235353"/>
              </p:ext>
            </p:extLst>
          </p:nvPr>
        </p:nvGraphicFramePr>
        <p:xfrm>
          <a:off x="957943" y="1869573"/>
          <a:ext cx="6888171" cy="3529740"/>
        </p:xfrm>
        <a:graphic>
          <a:graphicData uri="http://schemas.openxmlformats.org/drawingml/2006/table">
            <a:tbl>
              <a:tblPr firstRow="1" bandRow="1">
                <a:tableStyleId>{3B4B98B0-60AC-42C2-AFA5-B58CD77FA1E5}</a:tableStyleId>
              </a:tblPr>
              <a:tblGrid>
                <a:gridCol w="2296057">
                  <a:extLst>
                    <a:ext uri="{9D8B030D-6E8A-4147-A177-3AD203B41FA5}">
                      <a16:colId xmlns:a16="http://schemas.microsoft.com/office/drawing/2014/main" val="2609891768"/>
                    </a:ext>
                  </a:extLst>
                </a:gridCol>
                <a:gridCol w="2296057">
                  <a:extLst>
                    <a:ext uri="{9D8B030D-6E8A-4147-A177-3AD203B41FA5}">
                      <a16:colId xmlns:a16="http://schemas.microsoft.com/office/drawing/2014/main" val="2105252806"/>
                    </a:ext>
                  </a:extLst>
                </a:gridCol>
                <a:gridCol w="2296057">
                  <a:extLst>
                    <a:ext uri="{9D8B030D-6E8A-4147-A177-3AD203B41FA5}">
                      <a16:colId xmlns:a16="http://schemas.microsoft.com/office/drawing/2014/main" val="4053138835"/>
                    </a:ext>
                  </a:extLst>
                </a:gridCol>
              </a:tblGrid>
              <a:tr h="705948">
                <a:tc>
                  <a:txBody>
                    <a:bodyPr/>
                    <a:lstStyle/>
                    <a:p>
                      <a:r>
                        <a:rPr lang="en-AU" sz="1400" dirty="0">
                          <a:solidFill>
                            <a:schemeClr val="tx1"/>
                          </a:solidFill>
                        </a:rPr>
                        <a:t>Name of angle</a:t>
                      </a:r>
                    </a:p>
                  </a:txBody>
                  <a:tcPr/>
                </a:tc>
                <a:tc>
                  <a:txBody>
                    <a:bodyPr/>
                    <a:lstStyle/>
                    <a:p>
                      <a:r>
                        <a:rPr lang="en-AU" sz="1400" dirty="0">
                          <a:solidFill>
                            <a:schemeClr val="tx1"/>
                          </a:solidFill>
                        </a:rPr>
                        <a:t>description</a:t>
                      </a:r>
                    </a:p>
                  </a:txBody>
                  <a:tcPr/>
                </a:tc>
                <a:tc>
                  <a:txBody>
                    <a:bodyPr/>
                    <a:lstStyle/>
                    <a:p>
                      <a:r>
                        <a:rPr lang="en-AU" sz="1400" dirty="0">
                          <a:solidFill>
                            <a:schemeClr val="tx1"/>
                          </a:solidFill>
                        </a:rPr>
                        <a:t>draw</a:t>
                      </a:r>
                    </a:p>
                  </a:txBody>
                  <a:tcPr/>
                </a:tc>
                <a:extLst>
                  <a:ext uri="{0D108BD9-81ED-4DB2-BD59-A6C34878D82A}">
                    <a16:rowId xmlns:a16="http://schemas.microsoft.com/office/drawing/2014/main" val="1697190764"/>
                  </a:ext>
                </a:extLst>
              </a:tr>
              <a:tr h="705948">
                <a:tc>
                  <a:txBody>
                    <a:bodyPr/>
                    <a:lstStyle/>
                    <a:p>
                      <a:r>
                        <a:rPr lang="en-AU" sz="1400" dirty="0">
                          <a:solidFill>
                            <a:schemeClr val="tx1"/>
                          </a:solidFill>
                        </a:rPr>
                        <a:t>Acute angle</a:t>
                      </a:r>
                    </a:p>
                  </a:txBody>
                  <a:tcPr/>
                </a:tc>
                <a:tc>
                  <a:txBody>
                    <a:bodyPr/>
                    <a:lstStyle/>
                    <a:p>
                      <a:r>
                        <a:rPr lang="en-AU" sz="1400" dirty="0">
                          <a:solidFill>
                            <a:schemeClr val="tx1"/>
                          </a:solidFill>
                        </a:rPr>
                        <a:t>less than 90°; a sharp angle</a:t>
                      </a:r>
                    </a:p>
                  </a:txBody>
                  <a:tcPr/>
                </a:tc>
                <a:tc>
                  <a:txBody>
                    <a:bodyPr/>
                    <a:lstStyle/>
                    <a:p>
                      <a:endParaRPr lang="en-AU" sz="1400" dirty="0">
                        <a:solidFill>
                          <a:schemeClr val="tx1"/>
                        </a:solidFill>
                      </a:endParaRPr>
                    </a:p>
                  </a:txBody>
                  <a:tcPr/>
                </a:tc>
                <a:extLst>
                  <a:ext uri="{0D108BD9-81ED-4DB2-BD59-A6C34878D82A}">
                    <a16:rowId xmlns:a16="http://schemas.microsoft.com/office/drawing/2014/main" val="1580786777"/>
                  </a:ext>
                </a:extLst>
              </a:tr>
              <a:tr h="705948">
                <a:tc>
                  <a:txBody>
                    <a:bodyPr/>
                    <a:lstStyle/>
                    <a:p>
                      <a:r>
                        <a:rPr lang="en-AU" sz="1400" dirty="0">
                          <a:solidFill>
                            <a:schemeClr val="tx1"/>
                          </a:solidFill>
                        </a:rPr>
                        <a:t>Right angel</a:t>
                      </a:r>
                    </a:p>
                  </a:txBody>
                  <a:tcPr/>
                </a:tc>
                <a:tc>
                  <a:txBody>
                    <a:bodyPr/>
                    <a:lstStyle/>
                    <a:p>
                      <a:r>
                        <a:rPr lang="en-AU" sz="1400" dirty="0">
                          <a:solidFill>
                            <a:schemeClr val="tx1"/>
                          </a:solidFill>
                        </a:rPr>
                        <a:t>equal to 90°</a:t>
                      </a:r>
                    </a:p>
                  </a:txBody>
                  <a:tcPr/>
                </a:tc>
                <a:tc>
                  <a:txBody>
                    <a:bodyPr/>
                    <a:lstStyle/>
                    <a:p>
                      <a:endParaRPr lang="en-AU" sz="1400">
                        <a:solidFill>
                          <a:schemeClr val="tx1"/>
                        </a:solidFill>
                      </a:endParaRPr>
                    </a:p>
                  </a:txBody>
                  <a:tcPr/>
                </a:tc>
                <a:extLst>
                  <a:ext uri="{0D108BD9-81ED-4DB2-BD59-A6C34878D82A}">
                    <a16:rowId xmlns:a16="http://schemas.microsoft.com/office/drawing/2014/main" val="3651410643"/>
                  </a:ext>
                </a:extLst>
              </a:tr>
              <a:tr h="705948">
                <a:tc>
                  <a:txBody>
                    <a:bodyPr/>
                    <a:lstStyle/>
                    <a:p>
                      <a:r>
                        <a:rPr lang="en-AU" sz="1400" dirty="0">
                          <a:solidFill>
                            <a:schemeClr val="tx1"/>
                          </a:solidFill>
                        </a:rPr>
                        <a:t>Obtuse angle</a:t>
                      </a:r>
                    </a:p>
                  </a:txBody>
                  <a:tcPr/>
                </a:tc>
                <a:tc>
                  <a:txBody>
                    <a:bodyPr/>
                    <a:lstStyle/>
                    <a:p>
                      <a:r>
                        <a:rPr lang="en-AU" sz="1400" dirty="0">
                          <a:solidFill>
                            <a:schemeClr val="tx1"/>
                          </a:solidFill>
                        </a:rPr>
                        <a:t>Between 90° and 180°; a blunt angle</a:t>
                      </a:r>
                    </a:p>
                  </a:txBody>
                  <a:tcPr/>
                </a:tc>
                <a:tc>
                  <a:txBody>
                    <a:bodyPr/>
                    <a:lstStyle/>
                    <a:p>
                      <a:endParaRPr lang="en-AU" sz="1400">
                        <a:solidFill>
                          <a:schemeClr val="tx1"/>
                        </a:solidFill>
                      </a:endParaRPr>
                    </a:p>
                  </a:txBody>
                  <a:tcPr/>
                </a:tc>
                <a:extLst>
                  <a:ext uri="{0D108BD9-81ED-4DB2-BD59-A6C34878D82A}">
                    <a16:rowId xmlns:a16="http://schemas.microsoft.com/office/drawing/2014/main" val="779024283"/>
                  </a:ext>
                </a:extLst>
              </a:tr>
              <a:tr h="705948">
                <a:tc>
                  <a:txBody>
                    <a:bodyPr/>
                    <a:lstStyle/>
                    <a:p>
                      <a:r>
                        <a:rPr lang="en-AU" sz="1400" dirty="0">
                          <a:solidFill>
                            <a:schemeClr val="tx1"/>
                          </a:solidFill>
                        </a:rPr>
                        <a:t>Straight angle</a:t>
                      </a:r>
                    </a:p>
                  </a:txBody>
                  <a:tcPr/>
                </a:tc>
                <a:tc>
                  <a:txBody>
                    <a:bodyPr/>
                    <a:lstStyle/>
                    <a:p>
                      <a:r>
                        <a:rPr lang="en-AU" sz="1400" dirty="0">
                          <a:solidFill>
                            <a:schemeClr val="tx1"/>
                          </a:solidFill>
                        </a:rPr>
                        <a:t>equal to 180°</a:t>
                      </a:r>
                    </a:p>
                  </a:txBody>
                  <a:tcPr/>
                </a:tc>
                <a:tc>
                  <a:txBody>
                    <a:bodyPr/>
                    <a:lstStyle/>
                    <a:p>
                      <a:endParaRPr lang="en-AU" sz="1400" dirty="0">
                        <a:solidFill>
                          <a:schemeClr val="tx1"/>
                        </a:solidFill>
                      </a:endParaRPr>
                    </a:p>
                  </a:txBody>
                  <a:tcPr/>
                </a:tc>
                <a:extLst>
                  <a:ext uri="{0D108BD9-81ED-4DB2-BD59-A6C34878D82A}">
                    <a16:rowId xmlns:a16="http://schemas.microsoft.com/office/drawing/2014/main" val="185536167"/>
                  </a:ext>
                </a:extLst>
              </a:tr>
            </a:tbl>
          </a:graphicData>
        </a:graphic>
      </p:graphicFrame>
      <p:sp>
        <p:nvSpPr>
          <p:cNvPr id="2" name="Oval Callout 1"/>
          <p:cNvSpPr/>
          <p:nvPr/>
        </p:nvSpPr>
        <p:spPr>
          <a:xfrm>
            <a:off x="3811424" y="5586127"/>
            <a:ext cx="2153541" cy="1205554"/>
          </a:xfrm>
          <a:prstGeom prst="wedgeEllipseCallout">
            <a:avLst>
              <a:gd name="adj1" fmla="val 60724"/>
              <a:gd name="adj2" fmla="val -80356"/>
            </a:avLst>
          </a:pr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dirty="0"/>
              <a:t> </a:t>
            </a:r>
            <a:r>
              <a:rPr lang="en-AU" sz="1400" dirty="0"/>
              <a:t>draw the angles using the shapes tool</a:t>
            </a:r>
          </a:p>
          <a:p>
            <a:pPr algn="ctr"/>
            <a:endParaRPr lang="en-AU" sz="2000" dirty="0" err="1"/>
          </a:p>
        </p:txBody>
      </p:sp>
    </p:spTree>
    <p:extLst>
      <p:ext uri="{BB962C8B-B14F-4D97-AF65-F5344CB8AC3E}">
        <p14:creationId xmlns:p14="http://schemas.microsoft.com/office/powerpoint/2010/main" val="41878996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Resources</a:t>
            </a:r>
          </a:p>
        </p:txBody>
      </p:sp>
      <p:sp>
        <p:nvSpPr>
          <p:cNvPr id="3" name="Text Placeholder 2"/>
          <p:cNvSpPr>
            <a:spLocks noGrp="1"/>
          </p:cNvSpPr>
          <p:nvPr>
            <p:ph type="body" sz="quarter" idx="17"/>
          </p:nvPr>
        </p:nvSpPr>
        <p:spPr/>
        <p:txBody>
          <a:bodyPr>
            <a:normAutofit fontScale="85000" lnSpcReduction="20000"/>
          </a:bodyPr>
          <a:lstStyle/>
          <a:p>
            <a:pPr lvl="2"/>
            <a:r>
              <a:rPr lang="en-AU" b="1" dirty="0"/>
              <a:t>Activity 1 </a:t>
            </a:r>
          </a:p>
          <a:p>
            <a:pPr lvl="0"/>
            <a:r>
              <a:rPr lang="en-AU" dirty="0"/>
              <a:t>access to an outdoor space to exercise</a:t>
            </a:r>
          </a:p>
          <a:p>
            <a:pPr lvl="1"/>
            <a:r>
              <a:rPr lang="en-AU" dirty="0"/>
              <a:t>you will need to use exactly the same space every day</a:t>
            </a:r>
          </a:p>
          <a:p>
            <a:pPr lvl="1"/>
            <a:r>
              <a:rPr lang="en-AU" dirty="0"/>
              <a:t>you will need to exercise in that space every day that you are working on your STEM learning (unless it is raining)</a:t>
            </a:r>
          </a:p>
          <a:p>
            <a:pPr lvl="1"/>
            <a:r>
              <a:rPr lang="en-AU" dirty="0"/>
              <a:t>you can exercise at any time of the day </a:t>
            </a:r>
          </a:p>
          <a:p>
            <a:pPr lvl="0"/>
            <a:r>
              <a:rPr lang="en-AU" dirty="0"/>
              <a:t>a timer – for example an analogue watch that has a second hand, a digital watch or a timer app on a mobile device</a:t>
            </a:r>
          </a:p>
          <a:p>
            <a:pPr lvl="0"/>
            <a:r>
              <a:rPr lang="en-AU" dirty="0"/>
              <a:t>a pencil</a:t>
            </a:r>
          </a:p>
          <a:p>
            <a:pPr marL="0" indent="0">
              <a:buNone/>
            </a:pPr>
            <a:endParaRPr lang="en-AU" dirty="0"/>
          </a:p>
        </p:txBody>
      </p:sp>
      <p:sp>
        <p:nvSpPr>
          <p:cNvPr id="2" name="Text Placeholder 1"/>
          <p:cNvSpPr>
            <a:spLocks noGrp="1"/>
          </p:cNvSpPr>
          <p:nvPr>
            <p:ph type="body" sz="quarter" idx="18"/>
          </p:nvPr>
        </p:nvSpPr>
        <p:spPr/>
        <p:txBody>
          <a:bodyPr>
            <a:normAutofit/>
          </a:bodyPr>
          <a:lstStyle/>
          <a:p>
            <a:pPr lvl="2"/>
            <a:r>
              <a:rPr lang="en-AU" sz="1400" b="1" dirty="0"/>
              <a:t>Activity 2 </a:t>
            </a:r>
          </a:p>
          <a:p>
            <a:pPr lvl="0"/>
            <a:r>
              <a:rPr lang="en-AU" sz="1400" dirty="0"/>
              <a:t>an oven tray</a:t>
            </a:r>
          </a:p>
          <a:p>
            <a:pPr lvl="0"/>
            <a:r>
              <a:rPr lang="en-AU" sz="1400" dirty="0"/>
              <a:t>garden soil</a:t>
            </a:r>
          </a:p>
          <a:p>
            <a:pPr lvl="0"/>
            <a:r>
              <a:rPr lang="en-AU" sz="1400" dirty="0"/>
              <a:t>sand</a:t>
            </a:r>
          </a:p>
          <a:p>
            <a:pPr lvl="0"/>
            <a:r>
              <a:rPr lang="en-AU" sz="1400" dirty="0"/>
              <a:t>some small branches or plants (to be the trees)</a:t>
            </a:r>
          </a:p>
          <a:p>
            <a:pPr lvl="0"/>
            <a:r>
              <a:rPr lang="en-AU" sz="1400" dirty="0"/>
              <a:t>a small jug</a:t>
            </a:r>
          </a:p>
          <a:p>
            <a:pPr lvl="0"/>
            <a:r>
              <a:rPr lang="en-AU" sz="1400" dirty="0"/>
              <a:t>water</a:t>
            </a:r>
          </a:p>
          <a:p>
            <a:pPr lvl="0"/>
            <a:r>
              <a:rPr lang="en-AU" sz="1400" dirty="0"/>
              <a:t>a few books </a:t>
            </a:r>
          </a:p>
          <a:p>
            <a:endParaRPr lang="en-AU" dirty="0"/>
          </a:p>
        </p:txBody>
      </p:sp>
      <p:sp>
        <p:nvSpPr>
          <p:cNvPr id="6" name="Footer Placeholder 5"/>
          <p:cNvSpPr>
            <a:spLocks noGrp="1"/>
          </p:cNvSpPr>
          <p:nvPr>
            <p:ph type="ftr" sz="quarter" idx="3"/>
          </p:nvPr>
        </p:nvSpPr>
        <p:spPr/>
        <p:txBody>
          <a:bodyPr/>
          <a:lstStyle/>
          <a:p>
            <a:fld id="{5116C895-348D-4FA1-AC3F-6A98EE2CBA64}" type="slidenum">
              <a:rPr lang="en-US" smtClean="0"/>
              <a:pPr/>
              <a:t>3</a:t>
            </a:fld>
            <a:endParaRPr lang="en-US" dirty="0"/>
          </a:p>
        </p:txBody>
      </p:sp>
    </p:spTree>
    <p:extLst>
      <p:ext uri="{BB962C8B-B14F-4D97-AF65-F5344CB8AC3E}">
        <p14:creationId xmlns:p14="http://schemas.microsoft.com/office/powerpoint/2010/main" val="99997277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AU" dirty="0"/>
              <a:t>Mathematics activity</a:t>
            </a:r>
          </a:p>
          <a:p>
            <a:endParaRPr lang="en-AU" dirty="0"/>
          </a:p>
        </p:txBody>
      </p:sp>
      <p:sp>
        <p:nvSpPr>
          <p:cNvPr id="6" name="Title 5"/>
          <p:cNvSpPr>
            <a:spLocks noGrp="1"/>
          </p:cNvSpPr>
          <p:nvPr>
            <p:ph type="title"/>
          </p:nvPr>
        </p:nvSpPr>
        <p:spPr/>
        <p:txBody>
          <a:bodyPr/>
          <a:lstStyle/>
          <a:p>
            <a:r>
              <a:rPr lang="en-AU" dirty="0"/>
              <a:t>Angles of the track</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30</a:t>
            </a:fld>
            <a:endParaRPr lang="en-US" dirty="0"/>
          </a:p>
        </p:txBody>
      </p:sp>
      <p:sp>
        <p:nvSpPr>
          <p:cNvPr id="2" name="Text Placeholder 1"/>
          <p:cNvSpPr>
            <a:spLocks noGrp="1"/>
          </p:cNvSpPr>
          <p:nvPr>
            <p:ph type="body" sz="quarter" idx="4294967295"/>
          </p:nvPr>
        </p:nvSpPr>
        <p:spPr>
          <a:xfrm>
            <a:off x="292100" y="1887637"/>
            <a:ext cx="8542300" cy="4549875"/>
          </a:xfrm>
        </p:spPr>
        <p:txBody>
          <a:bodyPr>
            <a:normAutofit/>
          </a:bodyPr>
          <a:lstStyle/>
          <a:p>
            <a:pPr marL="0" indent="0">
              <a:lnSpc>
                <a:spcPct val="200000"/>
              </a:lnSpc>
              <a:buNone/>
            </a:pPr>
            <a:r>
              <a:rPr lang="en-AU" b="1" dirty="0"/>
              <a:t>Make a marble run that shows acute angles</a:t>
            </a:r>
          </a:p>
          <a:p>
            <a:pPr>
              <a:lnSpc>
                <a:spcPct val="200000"/>
              </a:lnSpc>
            </a:pPr>
            <a:r>
              <a:rPr lang="en-AU" dirty="0"/>
              <a:t>Collect your resources</a:t>
            </a:r>
          </a:p>
          <a:p>
            <a:pPr lvl="1">
              <a:lnSpc>
                <a:spcPct val="200000"/>
              </a:lnSpc>
            </a:pPr>
            <a:r>
              <a:rPr lang="en-AU" sz="1800" dirty="0"/>
              <a:t>Marbles (or round lollies or chocolates – yum!!)</a:t>
            </a:r>
          </a:p>
          <a:p>
            <a:pPr lvl="1">
              <a:lnSpc>
                <a:spcPct val="200000"/>
              </a:lnSpc>
            </a:pPr>
            <a:r>
              <a:rPr lang="en-AU" sz="1800" dirty="0"/>
              <a:t>3x paper towel or toilet roll cylinders or small cardboard boxes</a:t>
            </a:r>
          </a:p>
          <a:p>
            <a:pPr lvl="1">
              <a:lnSpc>
                <a:spcPct val="200000"/>
              </a:lnSpc>
            </a:pPr>
            <a:r>
              <a:rPr lang="en-AU" sz="1800" dirty="0"/>
              <a:t>large sheet of paper,</a:t>
            </a:r>
          </a:p>
          <a:p>
            <a:pPr lvl="1">
              <a:lnSpc>
                <a:spcPct val="200000"/>
              </a:lnSpc>
            </a:pPr>
            <a:r>
              <a:rPr lang="en-AU" sz="1800" dirty="0"/>
              <a:t>tape</a:t>
            </a:r>
          </a:p>
          <a:p>
            <a:pPr lvl="1">
              <a:lnSpc>
                <a:spcPct val="200000"/>
              </a:lnSpc>
            </a:pPr>
            <a:r>
              <a:rPr lang="en-AU" sz="1800" dirty="0"/>
              <a:t>small container/basket (to catch the marbles)</a:t>
            </a:r>
          </a:p>
          <a:p>
            <a:endParaRPr lang="en-AU" dirty="0"/>
          </a:p>
        </p:txBody>
      </p:sp>
      <p:pic>
        <p:nvPicPr>
          <p:cNvPr id="4" name="Picture 3"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Tree>
    <p:extLst>
      <p:ext uri="{BB962C8B-B14F-4D97-AF65-F5344CB8AC3E}">
        <p14:creationId xmlns:p14="http://schemas.microsoft.com/office/powerpoint/2010/main" val="155879814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AU" dirty="0"/>
              <a:t>Mathematics activity</a:t>
            </a:r>
          </a:p>
        </p:txBody>
      </p:sp>
      <p:sp>
        <p:nvSpPr>
          <p:cNvPr id="6" name="Title 5"/>
          <p:cNvSpPr>
            <a:spLocks noGrp="1"/>
          </p:cNvSpPr>
          <p:nvPr>
            <p:ph type="title"/>
          </p:nvPr>
        </p:nvSpPr>
        <p:spPr/>
        <p:txBody>
          <a:bodyPr/>
          <a:lstStyle/>
          <a:p>
            <a:r>
              <a:rPr lang="en-AU" dirty="0"/>
              <a:t>Angles of the track</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31</a:t>
            </a:fld>
            <a:endParaRPr lang="en-US" dirty="0"/>
          </a:p>
        </p:txBody>
      </p:sp>
      <p:sp>
        <p:nvSpPr>
          <p:cNvPr id="2" name="Text Placeholder 1"/>
          <p:cNvSpPr>
            <a:spLocks noGrp="1"/>
          </p:cNvSpPr>
          <p:nvPr>
            <p:ph type="body" sz="quarter" idx="4294967295"/>
          </p:nvPr>
        </p:nvSpPr>
        <p:spPr>
          <a:xfrm>
            <a:off x="284939" y="1719199"/>
            <a:ext cx="8630212" cy="4904052"/>
          </a:xfrm>
        </p:spPr>
        <p:txBody>
          <a:bodyPr>
            <a:normAutofit/>
          </a:bodyPr>
          <a:lstStyle/>
          <a:p>
            <a:pPr lvl="0" fontAlgn="base">
              <a:lnSpc>
                <a:spcPct val="200000"/>
              </a:lnSpc>
            </a:pPr>
            <a:r>
              <a:rPr lang="en-AU" dirty="0"/>
              <a:t>Find an empty wall or space that you can easily reach (even the refrigerator door)</a:t>
            </a:r>
          </a:p>
          <a:p>
            <a:pPr lvl="0" fontAlgn="base">
              <a:lnSpc>
                <a:spcPct val="200000"/>
              </a:lnSpc>
            </a:pPr>
            <a:r>
              <a:rPr lang="en-AU" dirty="0"/>
              <a:t>Attach the large sheet of paper to it</a:t>
            </a:r>
          </a:p>
          <a:p>
            <a:pPr lvl="0" fontAlgn="base">
              <a:lnSpc>
                <a:spcPct val="200000"/>
              </a:lnSpc>
            </a:pPr>
            <a:r>
              <a:rPr lang="en-AU" dirty="0"/>
              <a:t>Cut your cylinders or small cardboard boxes in half lengthwise – you can decorate them if you wish.</a:t>
            </a:r>
          </a:p>
          <a:p>
            <a:pPr lvl="0" fontAlgn="base">
              <a:lnSpc>
                <a:spcPct val="200000"/>
              </a:lnSpc>
            </a:pPr>
            <a:r>
              <a:rPr lang="en-AU" dirty="0"/>
              <a:t>Label the top left hand corner START</a:t>
            </a:r>
          </a:p>
          <a:p>
            <a:pPr lvl="0" fontAlgn="base">
              <a:lnSpc>
                <a:spcPct val="200000"/>
              </a:lnSpc>
            </a:pPr>
            <a:r>
              <a:rPr lang="en-AU" dirty="0"/>
              <a:t>Tape your first half cylinder onto the paper at the START using an acute angle</a:t>
            </a:r>
          </a:p>
          <a:p>
            <a:pPr lvl="0" fontAlgn="base">
              <a:lnSpc>
                <a:spcPct val="200000"/>
              </a:lnSpc>
            </a:pPr>
            <a:r>
              <a:rPr lang="en-AU" dirty="0"/>
              <a:t>Tape the second cylinder below the first one to create a zig-zag pattern as you move down the sheet</a:t>
            </a:r>
          </a:p>
          <a:p>
            <a:pPr lvl="0" fontAlgn="base"/>
            <a:endParaRPr lang="en-AU" dirty="0"/>
          </a:p>
          <a:p>
            <a:pPr lvl="0" fontAlgn="base"/>
            <a:endParaRPr lang="en-AU" dirty="0"/>
          </a:p>
          <a:p>
            <a:pPr lvl="0" fontAlgn="base"/>
            <a:endParaRPr lang="en-AU" dirty="0"/>
          </a:p>
          <a:p>
            <a:endParaRPr lang="en-AU" dirty="0"/>
          </a:p>
        </p:txBody>
      </p:sp>
      <p:pic>
        <p:nvPicPr>
          <p:cNvPr id="4" name="Picture 3"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Tree>
    <p:extLst>
      <p:ext uri="{BB962C8B-B14F-4D97-AF65-F5344CB8AC3E}">
        <p14:creationId xmlns:p14="http://schemas.microsoft.com/office/powerpoint/2010/main" val="173092566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AU" dirty="0"/>
              <a:t>Mathematics activity</a:t>
            </a:r>
          </a:p>
        </p:txBody>
      </p:sp>
      <p:sp>
        <p:nvSpPr>
          <p:cNvPr id="6" name="Title 5"/>
          <p:cNvSpPr>
            <a:spLocks noGrp="1"/>
          </p:cNvSpPr>
          <p:nvPr>
            <p:ph type="title"/>
          </p:nvPr>
        </p:nvSpPr>
        <p:spPr/>
        <p:txBody>
          <a:bodyPr/>
          <a:lstStyle/>
          <a:p>
            <a:r>
              <a:rPr lang="en-AU" dirty="0"/>
              <a:t>Angles of the track</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32</a:t>
            </a:fld>
            <a:endParaRPr lang="en-US" dirty="0"/>
          </a:p>
        </p:txBody>
      </p:sp>
      <p:sp>
        <p:nvSpPr>
          <p:cNvPr id="2" name="Text Placeholder 1"/>
          <p:cNvSpPr>
            <a:spLocks noGrp="1"/>
          </p:cNvSpPr>
          <p:nvPr>
            <p:ph type="body" sz="quarter" idx="4294967295"/>
          </p:nvPr>
        </p:nvSpPr>
        <p:spPr>
          <a:xfrm>
            <a:off x="356900" y="1745574"/>
            <a:ext cx="8630212" cy="4735613"/>
          </a:xfrm>
        </p:spPr>
        <p:txBody>
          <a:bodyPr>
            <a:normAutofit/>
          </a:bodyPr>
          <a:lstStyle/>
          <a:p>
            <a:pPr lvl="0" fontAlgn="base">
              <a:lnSpc>
                <a:spcPct val="200000"/>
              </a:lnSpc>
            </a:pPr>
            <a:r>
              <a:rPr lang="en-AU" dirty="0"/>
              <a:t>Try your marble run: drop the marble at the START. Does the marble move from one cylinder to the next? If not, adjust your run. Try using round lollies or chocolates – yummy!</a:t>
            </a:r>
          </a:p>
          <a:p>
            <a:pPr lvl="0" fontAlgn="base">
              <a:lnSpc>
                <a:spcPct val="200000"/>
              </a:lnSpc>
            </a:pPr>
            <a:r>
              <a:rPr lang="en-AU" dirty="0"/>
              <a:t>Continue to position your cylinders onto the paper and trial your run until they are all in place</a:t>
            </a:r>
          </a:p>
          <a:p>
            <a:pPr fontAlgn="base">
              <a:lnSpc>
                <a:spcPct val="200000"/>
              </a:lnSpc>
            </a:pPr>
            <a:r>
              <a:rPr lang="en-AU" dirty="0"/>
              <a:t>Demonstrate your understanding of acute angles by drawing the 2 arms that meet at the vertex and labelling them.</a:t>
            </a:r>
          </a:p>
          <a:p>
            <a:pPr lvl="0" fontAlgn="base">
              <a:lnSpc>
                <a:spcPct val="200000"/>
              </a:lnSpc>
            </a:pPr>
            <a:r>
              <a:rPr lang="en-AU" dirty="0"/>
              <a:t>Take a photo of your run – add it to the next slide</a:t>
            </a:r>
          </a:p>
          <a:p>
            <a:pPr lvl="0" fontAlgn="base"/>
            <a:endParaRPr lang="en-AU" dirty="0"/>
          </a:p>
          <a:p>
            <a:pPr lvl="0" fontAlgn="base"/>
            <a:endParaRPr lang="en-AU" dirty="0"/>
          </a:p>
          <a:p>
            <a:pPr lvl="0" fontAlgn="base"/>
            <a:endParaRPr lang="en-AU" dirty="0"/>
          </a:p>
          <a:p>
            <a:pPr lvl="0" fontAlgn="base"/>
            <a:endParaRPr lang="en-AU" dirty="0"/>
          </a:p>
          <a:p>
            <a:endParaRPr lang="en-AU" dirty="0"/>
          </a:p>
        </p:txBody>
      </p:sp>
      <p:pic>
        <p:nvPicPr>
          <p:cNvPr id="4" name="Picture 3"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Tree>
    <p:extLst>
      <p:ext uri="{BB962C8B-B14F-4D97-AF65-F5344CB8AC3E}">
        <p14:creationId xmlns:p14="http://schemas.microsoft.com/office/powerpoint/2010/main" val="17846794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6"/>
          </p:nvPr>
        </p:nvSpPr>
        <p:spPr>
          <a:xfrm>
            <a:off x="298091" y="1844675"/>
            <a:ext cx="2026365" cy="4067175"/>
          </a:xfrm>
        </p:spPr>
        <p:txBody>
          <a:bodyPr/>
          <a:lstStyle/>
          <a:p>
            <a:r>
              <a:rPr lang="en-AU" dirty="0"/>
              <a:t>My marble run</a:t>
            </a:r>
          </a:p>
        </p:txBody>
      </p:sp>
      <p:sp>
        <p:nvSpPr>
          <p:cNvPr id="7" name="Text Placeholder 6"/>
          <p:cNvSpPr>
            <a:spLocks noGrp="1"/>
          </p:cNvSpPr>
          <p:nvPr>
            <p:ph type="body" sz="quarter" idx="15"/>
          </p:nvPr>
        </p:nvSpPr>
        <p:spPr/>
        <p:txBody>
          <a:bodyPr/>
          <a:lstStyle/>
          <a:p>
            <a:r>
              <a:rPr lang="en-AU" dirty="0"/>
              <a:t>Mathematics activity</a:t>
            </a:r>
          </a:p>
        </p:txBody>
      </p:sp>
      <p:sp>
        <p:nvSpPr>
          <p:cNvPr id="6" name="Title 5"/>
          <p:cNvSpPr>
            <a:spLocks noGrp="1"/>
          </p:cNvSpPr>
          <p:nvPr>
            <p:ph type="title"/>
          </p:nvPr>
        </p:nvSpPr>
        <p:spPr/>
        <p:txBody>
          <a:bodyPr/>
          <a:lstStyle/>
          <a:p>
            <a:r>
              <a:rPr lang="en-AU" dirty="0"/>
              <a:t>Angles of the track</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33</a:t>
            </a:fld>
            <a:endParaRPr lang="en-US" dirty="0"/>
          </a:p>
        </p:txBody>
      </p:sp>
      <p:pic>
        <p:nvPicPr>
          <p:cNvPr id="4" name="Picture 3"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Tree>
    <p:extLst>
      <p:ext uri="{BB962C8B-B14F-4D97-AF65-F5344CB8AC3E}">
        <p14:creationId xmlns:p14="http://schemas.microsoft.com/office/powerpoint/2010/main" val="328560021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Student resources</a:t>
            </a:r>
          </a:p>
        </p:txBody>
      </p:sp>
      <p:sp>
        <p:nvSpPr>
          <p:cNvPr id="3" name="Title 2"/>
          <p:cNvSpPr>
            <a:spLocks noGrp="1"/>
          </p:cNvSpPr>
          <p:nvPr>
            <p:ph type="title"/>
          </p:nvPr>
        </p:nvSpPr>
        <p:spPr/>
        <p:txBody>
          <a:bodyPr/>
          <a:lstStyle/>
          <a:p>
            <a:r>
              <a:rPr lang="en-AU" dirty="0"/>
              <a:t>Activity 4</a:t>
            </a:r>
          </a:p>
        </p:txBody>
      </p:sp>
    </p:spTree>
    <p:extLst>
      <p:ext uri="{BB962C8B-B14F-4D97-AF65-F5344CB8AC3E}">
        <p14:creationId xmlns:p14="http://schemas.microsoft.com/office/powerpoint/2010/main" val="186811045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Don’t forget to do your 10x10 activity circuit every day that you are doing STEM!</a:t>
            </a:r>
          </a:p>
        </p:txBody>
      </p:sp>
      <p:pic>
        <p:nvPicPr>
          <p:cNvPr id="7" name="Picture Placeholder 6" descr="4 young students running in a playg"/>
          <p:cNvPicPr>
            <a:picLocks noGrp="1" noChangeAspect="1"/>
          </p:cNvPicPr>
          <p:nvPr>
            <p:ph type="pic" sz="quarter" idx="16"/>
          </p:nvPr>
        </p:nvPicPr>
        <p:blipFill>
          <a:blip r:embed="rId2" cstate="hqprint">
            <a:extLst>
              <a:ext uri="{28A0092B-C50C-407E-A947-70E740481C1C}">
                <a14:useLocalDpi xmlns:a14="http://schemas.microsoft.com/office/drawing/2010/main" val="0"/>
              </a:ext>
            </a:extLst>
          </a:blip>
          <a:srcRect/>
          <a:stretch>
            <a:fillRect/>
          </a:stretch>
        </p:blipFill>
        <p:spPr>
          <a:xfrm>
            <a:off x="-119214" y="1010219"/>
            <a:ext cx="4753626" cy="4753626"/>
          </a:xfrm>
        </p:spPr>
      </p:pic>
    </p:spTree>
    <p:extLst>
      <p:ext uri="{BB962C8B-B14F-4D97-AF65-F5344CB8AC3E}">
        <p14:creationId xmlns:p14="http://schemas.microsoft.com/office/powerpoint/2010/main" val="6441850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AU" dirty="0"/>
              <a:t>Science activity</a:t>
            </a:r>
          </a:p>
        </p:txBody>
      </p:sp>
      <p:sp>
        <p:nvSpPr>
          <p:cNvPr id="6" name="Title 5"/>
          <p:cNvSpPr>
            <a:spLocks noGrp="1"/>
          </p:cNvSpPr>
          <p:nvPr>
            <p:ph type="title"/>
          </p:nvPr>
        </p:nvSpPr>
        <p:spPr/>
        <p:txBody>
          <a:bodyPr/>
          <a:lstStyle/>
          <a:p>
            <a:r>
              <a:rPr lang="en-AU" dirty="0"/>
              <a:t>Human actions that change the Earth’s surface </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36</a:t>
            </a:fld>
            <a:endParaRPr lang="en-US" dirty="0"/>
          </a:p>
        </p:txBody>
      </p:sp>
      <p:pic>
        <p:nvPicPr>
          <p:cNvPr id="5" name="Picture 4" descr="Follow these instructions" title="Instruct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pic>
        <p:nvPicPr>
          <p:cNvPr id="11" name="Picture 10" descr="photo from the learning author of a grass field with a worn walking track" title="grass track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75005" y="2670375"/>
            <a:ext cx="3412060" cy="2775178"/>
          </a:xfrm>
          <a:prstGeom prst="rect">
            <a:avLst/>
          </a:prstGeom>
        </p:spPr>
      </p:pic>
      <p:pic>
        <p:nvPicPr>
          <p:cNvPr id="12" name="Picture 11" descr="photo from the learning author of a grass field with a more severely worn walking track" title="grass track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4830458" y="2742518"/>
            <a:ext cx="3507854" cy="2630890"/>
          </a:xfrm>
          <a:prstGeom prst="rect">
            <a:avLst/>
          </a:prstGeom>
        </p:spPr>
      </p:pic>
      <p:sp>
        <p:nvSpPr>
          <p:cNvPr id="2" name="Oval Callout 1"/>
          <p:cNvSpPr/>
          <p:nvPr/>
        </p:nvSpPr>
        <p:spPr>
          <a:xfrm>
            <a:off x="3612312" y="1201629"/>
            <a:ext cx="1982625" cy="1891950"/>
          </a:xfrm>
          <a:prstGeom prst="wedgeEllipseCallou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400" dirty="0">
                <a:solidFill>
                  <a:schemeClr val="tx1">
                    <a:lumMod val="75000"/>
                    <a:lumOff val="25000"/>
                  </a:schemeClr>
                </a:solidFill>
              </a:rPr>
              <a:t>How are people impacting on the environment. Add labels</a:t>
            </a:r>
          </a:p>
        </p:txBody>
      </p:sp>
    </p:spTree>
    <p:extLst>
      <p:ext uri="{BB962C8B-B14F-4D97-AF65-F5344CB8AC3E}">
        <p14:creationId xmlns:p14="http://schemas.microsoft.com/office/powerpoint/2010/main" val="398610756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AU" dirty="0"/>
              <a:t>Science activity</a:t>
            </a:r>
          </a:p>
        </p:txBody>
      </p:sp>
      <p:sp>
        <p:nvSpPr>
          <p:cNvPr id="6" name="Title 5"/>
          <p:cNvSpPr>
            <a:spLocks noGrp="1"/>
          </p:cNvSpPr>
          <p:nvPr>
            <p:ph type="title"/>
          </p:nvPr>
        </p:nvSpPr>
        <p:spPr/>
        <p:txBody>
          <a:bodyPr/>
          <a:lstStyle/>
          <a:p>
            <a:r>
              <a:rPr lang="en-AU" dirty="0"/>
              <a:t>Human actions that change the Earth’s surface </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37</a:t>
            </a:fld>
            <a:endParaRPr lang="en-US" dirty="0"/>
          </a:p>
        </p:txBody>
      </p:sp>
      <p:pic>
        <p:nvPicPr>
          <p:cNvPr id="5" name="Picture 4" descr="Follow these instructions" title="Instruct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pic>
        <p:nvPicPr>
          <p:cNvPr id="8" name="Picture 7" descr="photo from the learning author of a grass field with a long view of a worn walking track" title="grass track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837598" y="3103421"/>
            <a:ext cx="3370147" cy="2527611"/>
          </a:xfrm>
          <a:prstGeom prst="rect">
            <a:avLst/>
          </a:prstGeom>
        </p:spPr>
      </p:pic>
      <p:pic>
        <p:nvPicPr>
          <p:cNvPr id="9" name="Picture 8" descr="photo from the learning author of a grass field with a worn walking track and a cleared man-made path" title="grass track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5101948" y="2554436"/>
            <a:ext cx="3193176" cy="2394882"/>
          </a:xfrm>
          <a:prstGeom prst="rect">
            <a:avLst/>
          </a:prstGeom>
        </p:spPr>
      </p:pic>
      <p:pic>
        <p:nvPicPr>
          <p:cNvPr id="2" name="Picture 1" descr="how are people impacting the environment? add labels" title="Call out "/>
          <p:cNvPicPr>
            <a:picLocks noChangeAspect="1"/>
          </p:cNvPicPr>
          <p:nvPr/>
        </p:nvPicPr>
        <p:blipFill>
          <a:blip r:embed="rId6"/>
          <a:stretch>
            <a:fillRect/>
          </a:stretch>
        </p:blipFill>
        <p:spPr>
          <a:xfrm>
            <a:off x="3551974" y="2262494"/>
            <a:ext cx="2103302" cy="2249619"/>
          </a:xfrm>
          <a:prstGeom prst="rect">
            <a:avLst/>
          </a:prstGeom>
        </p:spPr>
      </p:pic>
    </p:spTree>
    <p:extLst>
      <p:ext uri="{BB962C8B-B14F-4D97-AF65-F5344CB8AC3E}">
        <p14:creationId xmlns:p14="http://schemas.microsoft.com/office/powerpoint/2010/main" val="222785270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AU" dirty="0"/>
              <a:t>Science activity</a:t>
            </a:r>
          </a:p>
          <a:p>
            <a:endParaRPr lang="en-AU" dirty="0"/>
          </a:p>
        </p:txBody>
      </p:sp>
      <p:sp>
        <p:nvSpPr>
          <p:cNvPr id="6" name="Title 5"/>
          <p:cNvSpPr>
            <a:spLocks noGrp="1"/>
          </p:cNvSpPr>
          <p:nvPr>
            <p:ph type="title"/>
          </p:nvPr>
        </p:nvSpPr>
        <p:spPr/>
        <p:txBody>
          <a:bodyPr/>
          <a:lstStyle/>
          <a:p>
            <a:r>
              <a:rPr lang="en-AU" dirty="0"/>
              <a:t>Human actions that change the Earth’s surface </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38</a:t>
            </a:fld>
            <a:endParaRPr lang="en-US" dirty="0"/>
          </a:p>
        </p:txBody>
      </p:sp>
      <p:pic>
        <p:nvPicPr>
          <p:cNvPr id="5" name="Picture 4" descr="Follow these instructions" title="Instruct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pic>
        <p:nvPicPr>
          <p:cNvPr id="10" name="Picture 9" descr="photo from the learning author of a grass field with a worn walking track with dog in centre" title="Grass path with dog"/>
          <p:cNvPicPr>
            <a:picLocks noChangeAspect="1"/>
          </p:cNvPicPr>
          <p:nvPr/>
        </p:nvPicPr>
        <p:blipFill>
          <a:blip r:embed="rId4"/>
          <a:stretch>
            <a:fillRect/>
          </a:stretch>
        </p:blipFill>
        <p:spPr>
          <a:xfrm>
            <a:off x="670013" y="2622933"/>
            <a:ext cx="2578832" cy="3438442"/>
          </a:xfrm>
          <a:prstGeom prst="rect">
            <a:avLst/>
          </a:prstGeom>
        </p:spPr>
      </p:pic>
      <p:pic>
        <p:nvPicPr>
          <p:cNvPr id="11" name="Picture 10" descr="park view with man-made walls and path" title="Grass and bushland path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87250" y="2170912"/>
            <a:ext cx="2999337" cy="3161931"/>
          </a:xfrm>
          <a:prstGeom prst="rect">
            <a:avLst/>
          </a:prstGeom>
        </p:spPr>
      </p:pic>
      <p:pic>
        <p:nvPicPr>
          <p:cNvPr id="2" name="Picture 1" descr="how are people impacting on the environment? add labels" title="call out "/>
          <p:cNvPicPr>
            <a:picLocks noChangeAspect="1"/>
          </p:cNvPicPr>
          <p:nvPr/>
        </p:nvPicPr>
        <p:blipFill>
          <a:blip r:embed="rId6"/>
          <a:stretch>
            <a:fillRect/>
          </a:stretch>
        </p:blipFill>
        <p:spPr>
          <a:xfrm>
            <a:off x="3248845" y="1364153"/>
            <a:ext cx="2103302" cy="2249619"/>
          </a:xfrm>
          <a:prstGeom prst="rect">
            <a:avLst/>
          </a:prstGeom>
        </p:spPr>
      </p:pic>
    </p:spTree>
    <p:extLst>
      <p:ext uri="{BB962C8B-B14F-4D97-AF65-F5344CB8AC3E}">
        <p14:creationId xmlns:p14="http://schemas.microsoft.com/office/powerpoint/2010/main" val="75045266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AU" dirty="0"/>
              <a:t>Science activity</a:t>
            </a:r>
          </a:p>
        </p:txBody>
      </p:sp>
      <p:sp>
        <p:nvSpPr>
          <p:cNvPr id="6" name="Title 5"/>
          <p:cNvSpPr>
            <a:spLocks noGrp="1"/>
          </p:cNvSpPr>
          <p:nvPr>
            <p:ph type="title"/>
          </p:nvPr>
        </p:nvSpPr>
        <p:spPr/>
        <p:txBody>
          <a:bodyPr/>
          <a:lstStyle/>
          <a:p>
            <a:r>
              <a:rPr lang="en-AU" dirty="0"/>
              <a:t>How are people reducing their impact on the natural environment?</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39</a:t>
            </a:fld>
            <a:endParaRPr lang="en-US" dirty="0"/>
          </a:p>
        </p:txBody>
      </p:sp>
      <p:pic>
        <p:nvPicPr>
          <p:cNvPr id="5" name="Picture 4" descr="Follow these instructions" title="Instruct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pic>
        <p:nvPicPr>
          <p:cNvPr id="2" name="Picture 1" descr="photo from the learning author of a concrete path through bushland" title="path 1"/>
          <p:cNvPicPr>
            <a:picLocks noChangeAspect="1"/>
          </p:cNvPicPr>
          <p:nvPr/>
        </p:nvPicPr>
        <p:blipFill>
          <a:blip r:embed="rId4"/>
          <a:stretch>
            <a:fillRect/>
          </a:stretch>
        </p:blipFill>
        <p:spPr>
          <a:xfrm>
            <a:off x="445027" y="2039491"/>
            <a:ext cx="2597121" cy="2347163"/>
          </a:xfrm>
          <a:prstGeom prst="rect">
            <a:avLst/>
          </a:prstGeom>
        </p:spPr>
      </p:pic>
      <p:pic>
        <p:nvPicPr>
          <p:cNvPr id="4" name="Picture 3" descr="photo from the learning authorof a concrete path and handrails through a park" title="path 2"/>
          <p:cNvPicPr>
            <a:picLocks noChangeAspect="1"/>
          </p:cNvPicPr>
          <p:nvPr/>
        </p:nvPicPr>
        <p:blipFill>
          <a:blip r:embed="rId5"/>
          <a:stretch>
            <a:fillRect/>
          </a:stretch>
        </p:blipFill>
        <p:spPr>
          <a:xfrm>
            <a:off x="6054640" y="2010708"/>
            <a:ext cx="2316681" cy="2316681"/>
          </a:xfrm>
          <a:prstGeom prst="rect">
            <a:avLst/>
          </a:prstGeom>
        </p:spPr>
      </p:pic>
      <p:pic>
        <p:nvPicPr>
          <p:cNvPr id="8" name="Picture 7" descr="photo from the learning author of a timber raised path with handrails trough a bushland setting" title="path 3"/>
          <p:cNvPicPr>
            <a:picLocks noChangeAspect="1"/>
          </p:cNvPicPr>
          <p:nvPr/>
        </p:nvPicPr>
        <p:blipFill>
          <a:blip r:embed="rId6"/>
          <a:stretch>
            <a:fillRect/>
          </a:stretch>
        </p:blipFill>
        <p:spPr>
          <a:xfrm>
            <a:off x="3283726" y="4340134"/>
            <a:ext cx="2639797" cy="2517866"/>
          </a:xfrm>
          <a:prstGeom prst="rect">
            <a:avLst/>
          </a:prstGeom>
        </p:spPr>
      </p:pic>
      <p:sp>
        <p:nvSpPr>
          <p:cNvPr id="10" name="Oval Callout 9"/>
          <p:cNvSpPr/>
          <p:nvPr/>
        </p:nvSpPr>
        <p:spPr>
          <a:xfrm>
            <a:off x="3435408" y="1120385"/>
            <a:ext cx="1606609" cy="1401511"/>
          </a:xfrm>
          <a:prstGeom prst="wedgeEllipseCallout">
            <a:avLst/>
          </a:prstGeom>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600" dirty="0"/>
              <a:t>Add labels to explain</a:t>
            </a:r>
          </a:p>
        </p:txBody>
      </p:sp>
    </p:spTree>
    <p:extLst>
      <p:ext uri="{BB962C8B-B14F-4D97-AF65-F5344CB8AC3E}">
        <p14:creationId xmlns:p14="http://schemas.microsoft.com/office/powerpoint/2010/main" val="319854107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Resources</a:t>
            </a:r>
          </a:p>
        </p:txBody>
      </p:sp>
      <p:sp>
        <p:nvSpPr>
          <p:cNvPr id="4" name="Text Placeholder 3"/>
          <p:cNvSpPr>
            <a:spLocks noGrp="1"/>
          </p:cNvSpPr>
          <p:nvPr>
            <p:ph type="body" sz="quarter" idx="15"/>
          </p:nvPr>
        </p:nvSpPr>
        <p:spPr/>
        <p:txBody>
          <a:bodyPr/>
          <a:lstStyle/>
          <a:p>
            <a:r>
              <a:rPr lang="en-AU" dirty="0"/>
              <a:t>Activities 3 - 6</a:t>
            </a:r>
          </a:p>
        </p:txBody>
      </p:sp>
      <p:sp>
        <p:nvSpPr>
          <p:cNvPr id="3" name="Text Placeholder 2"/>
          <p:cNvSpPr>
            <a:spLocks noGrp="1"/>
          </p:cNvSpPr>
          <p:nvPr>
            <p:ph type="body" sz="quarter" idx="17"/>
          </p:nvPr>
        </p:nvSpPr>
        <p:spPr/>
        <p:txBody>
          <a:bodyPr>
            <a:normAutofit/>
          </a:bodyPr>
          <a:lstStyle/>
          <a:p>
            <a:r>
              <a:rPr lang="en-AU" sz="1600" b="1" dirty="0"/>
              <a:t>Activity 3 </a:t>
            </a:r>
          </a:p>
          <a:p>
            <a:pPr lvl="0"/>
            <a:r>
              <a:rPr lang="en-AU" sz="1600" dirty="0"/>
              <a:t>marbles (or round lollies/chocolates as a treat)</a:t>
            </a:r>
          </a:p>
          <a:p>
            <a:pPr lvl="0"/>
            <a:r>
              <a:rPr lang="en-AU" sz="1600" dirty="0"/>
              <a:t>paper towel or toilet roll cylinders (3)</a:t>
            </a:r>
          </a:p>
          <a:p>
            <a:pPr lvl="0"/>
            <a:r>
              <a:rPr lang="en-AU" sz="1600" dirty="0"/>
              <a:t>large sheet of paper</a:t>
            </a:r>
          </a:p>
          <a:p>
            <a:pPr lvl="0"/>
            <a:r>
              <a:rPr lang="en-AU" sz="1600" dirty="0"/>
              <a:t>tape</a:t>
            </a:r>
          </a:p>
          <a:p>
            <a:pPr lvl="0"/>
            <a:r>
              <a:rPr lang="en-AU" sz="1600" dirty="0"/>
              <a:t>scissors</a:t>
            </a:r>
          </a:p>
          <a:p>
            <a:pPr lvl="0"/>
            <a:r>
              <a:rPr lang="en-AU" sz="1600" dirty="0"/>
              <a:t>small container (to catch the marbles)</a:t>
            </a:r>
          </a:p>
          <a:p>
            <a:pPr marL="0" indent="0">
              <a:buNone/>
            </a:pPr>
            <a:endParaRPr lang="en-AU" dirty="0"/>
          </a:p>
        </p:txBody>
      </p:sp>
      <p:sp>
        <p:nvSpPr>
          <p:cNvPr id="2" name="Text Placeholder 1"/>
          <p:cNvSpPr>
            <a:spLocks noGrp="1"/>
          </p:cNvSpPr>
          <p:nvPr>
            <p:ph type="body" sz="quarter" idx="18"/>
          </p:nvPr>
        </p:nvSpPr>
        <p:spPr/>
        <p:txBody>
          <a:bodyPr>
            <a:normAutofit/>
          </a:bodyPr>
          <a:lstStyle/>
          <a:p>
            <a:pPr lvl="2"/>
            <a:r>
              <a:rPr lang="en-AU" sz="1400" b="1" dirty="0"/>
              <a:t>Activity 4</a:t>
            </a:r>
          </a:p>
          <a:p>
            <a:pPr lvl="0"/>
            <a:r>
              <a:rPr lang="en-AU" sz="1400" dirty="0"/>
              <a:t>pencils</a:t>
            </a:r>
          </a:p>
          <a:p>
            <a:pPr lvl="2"/>
            <a:r>
              <a:rPr lang="en-AU" sz="1400" b="1" dirty="0"/>
              <a:t>Activity 5</a:t>
            </a:r>
          </a:p>
          <a:p>
            <a:pPr lvl="0"/>
            <a:r>
              <a:rPr lang="en-AU" sz="1400" dirty="0"/>
              <a:t>pencils</a:t>
            </a:r>
          </a:p>
          <a:p>
            <a:pPr lvl="2"/>
            <a:r>
              <a:rPr lang="en-AU" sz="1500" b="1" dirty="0"/>
              <a:t>Activity 6</a:t>
            </a:r>
          </a:p>
          <a:p>
            <a:pPr lvl="0"/>
            <a:r>
              <a:rPr lang="en-AU" sz="1500" dirty="0"/>
              <a:t>pencils</a:t>
            </a:r>
          </a:p>
          <a:p>
            <a:pPr lvl="0"/>
            <a:r>
              <a:rPr lang="en-AU" sz="1500" dirty="0"/>
              <a:t>a sheet of A4 paper</a:t>
            </a:r>
          </a:p>
          <a:p>
            <a:pPr lvl="0"/>
            <a:r>
              <a:rPr lang="en-AU" sz="1500" dirty="0"/>
              <a:t>a timer - for example an analogue watch that has a seconds hand, a digital watch or a timer app on a mobile device</a:t>
            </a:r>
          </a:p>
          <a:p>
            <a:endParaRPr lang="en-AU" dirty="0"/>
          </a:p>
        </p:txBody>
      </p:sp>
      <p:sp>
        <p:nvSpPr>
          <p:cNvPr id="6" name="Footer Placeholder 5"/>
          <p:cNvSpPr>
            <a:spLocks noGrp="1"/>
          </p:cNvSpPr>
          <p:nvPr>
            <p:ph type="ftr" sz="quarter" idx="3"/>
          </p:nvPr>
        </p:nvSpPr>
        <p:spPr/>
        <p:txBody>
          <a:bodyPr/>
          <a:lstStyle/>
          <a:p>
            <a:fld id="{5116C895-348D-4FA1-AC3F-6A98EE2CBA64}" type="slidenum">
              <a:rPr lang="en-US" smtClean="0"/>
              <a:pPr/>
              <a:t>4</a:t>
            </a:fld>
            <a:endParaRPr lang="en-US" dirty="0"/>
          </a:p>
        </p:txBody>
      </p:sp>
    </p:spTree>
    <p:extLst>
      <p:ext uri="{BB962C8B-B14F-4D97-AF65-F5344CB8AC3E}">
        <p14:creationId xmlns:p14="http://schemas.microsoft.com/office/powerpoint/2010/main" val="187099452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AU" dirty="0"/>
              <a:t>Science activity</a:t>
            </a:r>
          </a:p>
          <a:p>
            <a:endParaRPr lang="en-AU" dirty="0"/>
          </a:p>
        </p:txBody>
      </p:sp>
      <p:sp>
        <p:nvSpPr>
          <p:cNvPr id="6" name="Title 5"/>
          <p:cNvSpPr>
            <a:spLocks noGrp="1"/>
          </p:cNvSpPr>
          <p:nvPr>
            <p:ph type="title"/>
          </p:nvPr>
        </p:nvSpPr>
        <p:spPr/>
        <p:txBody>
          <a:bodyPr/>
          <a:lstStyle/>
          <a:p>
            <a:r>
              <a:rPr lang="en-AU" dirty="0"/>
              <a:t>How are people reducing their impact on the natural environment?</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40</a:t>
            </a:fld>
            <a:endParaRPr lang="en-US" dirty="0"/>
          </a:p>
        </p:txBody>
      </p:sp>
      <p:pic>
        <p:nvPicPr>
          <p:cNvPr id="5" name="Picture 4" descr="Follow these instructions" title="Instruct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
        <p:nvSpPr>
          <p:cNvPr id="9" name="TextBox 8"/>
          <p:cNvSpPr txBox="1"/>
          <p:nvPr/>
        </p:nvSpPr>
        <p:spPr>
          <a:xfrm>
            <a:off x="231140" y="3866606"/>
            <a:ext cx="3448594" cy="444137"/>
          </a:xfrm>
          <a:prstGeom prst="rect">
            <a:avLst/>
          </a:prstGeom>
          <a:noFill/>
        </p:spPr>
        <p:txBody>
          <a:bodyPr wrap="square" lIns="0" tIns="0" rIns="0" bIns="0" rtlCol="0">
            <a:noAutofit/>
          </a:bodyPr>
          <a:lstStyle/>
          <a:p>
            <a:pPr algn="l"/>
            <a:r>
              <a:rPr lang="en-AU" dirty="0"/>
              <a:t>Planting grasses and shrubs</a:t>
            </a:r>
          </a:p>
        </p:txBody>
      </p:sp>
      <p:sp>
        <p:nvSpPr>
          <p:cNvPr id="10" name="TextBox 9"/>
          <p:cNvSpPr txBox="1"/>
          <p:nvPr/>
        </p:nvSpPr>
        <p:spPr>
          <a:xfrm>
            <a:off x="5605111" y="3866605"/>
            <a:ext cx="3448594" cy="444137"/>
          </a:xfrm>
          <a:prstGeom prst="rect">
            <a:avLst/>
          </a:prstGeom>
          <a:noFill/>
        </p:spPr>
        <p:txBody>
          <a:bodyPr wrap="square" lIns="0" tIns="0" rIns="0" bIns="0" rtlCol="0">
            <a:noAutofit/>
          </a:bodyPr>
          <a:lstStyle/>
          <a:p>
            <a:pPr algn="l"/>
            <a:r>
              <a:rPr lang="en-AU" dirty="0"/>
              <a:t>Adding mulch and rocks</a:t>
            </a:r>
          </a:p>
        </p:txBody>
      </p:sp>
      <p:sp>
        <p:nvSpPr>
          <p:cNvPr id="11" name="TextBox 10"/>
          <p:cNvSpPr txBox="1"/>
          <p:nvPr/>
        </p:nvSpPr>
        <p:spPr>
          <a:xfrm>
            <a:off x="3679734" y="6289990"/>
            <a:ext cx="3448594" cy="444137"/>
          </a:xfrm>
          <a:prstGeom prst="rect">
            <a:avLst/>
          </a:prstGeom>
          <a:noFill/>
        </p:spPr>
        <p:txBody>
          <a:bodyPr wrap="square" lIns="0" tIns="0" rIns="0" bIns="0" rtlCol="0">
            <a:noAutofit/>
          </a:bodyPr>
          <a:lstStyle/>
          <a:p>
            <a:pPr algn="l"/>
            <a:r>
              <a:rPr lang="en-AU" dirty="0"/>
              <a:t>Improving drainage</a:t>
            </a:r>
          </a:p>
        </p:txBody>
      </p:sp>
      <p:sp>
        <p:nvSpPr>
          <p:cNvPr id="2" name="Oval Callout 1"/>
          <p:cNvSpPr/>
          <p:nvPr/>
        </p:nvSpPr>
        <p:spPr>
          <a:xfrm>
            <a:off x="3610345" y="1167599"/>
            <a:ext cx="1793686" cy="1889611"/>
          </a:xfrm>
          <a:prstGeom prst="wedgeEllipseCallou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600" dirty="0"/>
              <a:t>Draw images to match the labels</a:t>
            </a:r>
          </a:p>
        </p:txBody>
      </p:sp>
    </p:spTree>
    <p:extLst>
      <p:ext uri="{BB962C8B-B14F-4D97-AF65-F5344CB8AC3E}">
        <p14:creationId xmlns:p14="http://schemas.microsoft.com/office/powerpoint/2010/main" val="63943288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An Aboriginal perspective on land</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41</a:t>
            </a:fld>
            <a:endParaRPr lang="en-US" dirty="0"/>
          </a:p>
        </p:txBody>
      </p:sp>
      <p:sp>
        <p:nvSpPr>
          <p:cNvPr id="2" name="Text Placeholder 1"/>
          <p:cNvSpPr>
            <a:spLocks noGrp="1"/>
          </p:cNvSpPr>
          <p:nvPr>
            <p:ph type="body" sz="quarter" idx="4294967295"/>
          </p:nvPr>
        </p:nvSpPr>
        <p:spPr>
          <a:xfrm>
            <a:off x="164926" y="1985100"/>
            <a:ext cx="8669474" cy="4148138"/>
          </a:xfrm>
        </p:spPr>
        <p:txBody>
          <a:bodyPr>
            <a:normAutofit/>
          </a:bodyPr>
          <a:lstStyle/>
          <a:p>
            <a:pPr marL="0" indent="0">
              <a:lnSpc>
                <a:spcPct val="200000"/>
              </a:lnSpc>
              <a:buNone/>
            </a:pPr>
            <a:r>
              <a:rPr lang="en-AU" sz="2000" dirty="0"/>
              <a:t>Watch </a:t>
            </a:r>
            <a:r>
              <a:rPr lang="en-AU" sz="2000" dirty="0">
                <a:hlinkClick r:id="rId3"/>
              </a:rPr>
              <a:t>‘Off to work with Ranger Dam’ (2:42min) ABC Splash </a:t>
            </a:r>
            <a:r>
              <a:rPr lang="en-AU" sz="2000" dirty="0"/>
              <a:t>to hear about Ranger Dan and his work on caring for land.</a:t>
            </a:r>
          </a:p>
        </p:txBody>
      </p:sp>
    </p:spTree>
    <p:extLst>
      <p:ext uri="{BB962C8B-B14F-4D97-AF65-F5344CB8AC3E}">
        <p14:creationId xmlns:p14="http://schemas.microsoft.com/office/powerpoint/2010/main" val="25735874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An Aboriginal perspective on land</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42</a:t>
            </a:fld>
            <a:endParaRPr lang="en-US" dirty="0"/>
          </a:p>
        </p:txBody>
      </p:sp>
      <p:sp>
        <p:nvSpPr>
          <p:cNvPr id="2" name="Text Placeholder 1"/>
          <p:cNvSpPr>
            <a:spLocks noGrp="1"/>
          </p:cNvSpPr>
          <p:nvPr>
            <p:ph type="body" sz="quarter" idx="4294967295"/>
          </p:nvPr>
        </p:nvSpPr>
        <p:spPr>
          <a:xfrm>
            <a:off x="164927" y="1985100"/>
            <a:ext cx="3457840" cy="4148138"/>
          </a:xfrm>
        </p:spPr>
        <p:txBody>
          <a:bodyPr>
            <a:normAutofit/>
          </a:bodyPr>
          <a:lstStyle/>
          <a:p>
            <a:pPr marL="0" indent="0">
              <a:buNone/>
            </a:pPr>
            <a:r>
              <a:rPr lang="en-AU" sz="2000" dirty="0"/>
              <a:t>Watch </a:t>
            </a:r>
            <a:r>
              <a:rPr lang="en-AU" sz="2000" dirty="0">
                <a:hlinkClick r:id="rId3"/>
              </a:rPr>
              <a:t>Who we are: Country/Place </a:t>
            </a:r>
            <a:r>
              <a:rPr lang="en-AU" sz="2000" dirty="0"/>
              <a:t>to listen to Aboriginal and Torres Strait Islander peoples speak about their connection to land and their care for country.</a:t>
            </a:r>
          </a:p>
        </p:txBody>
      </p:sp>
      <p:sp>
        <p:nvSpPr>
          <p:cNvPr id="12" name="Rectangle 11"/>
          <p:cNvSpPr/>
          <p:nvPr/>
        </p:nvSpPr>
        <p:spPr>
          <a:xfrm>
            <a:off x="4689565" y="6102134"/>
            <a:ext cx="3775166" cy="215444"/>
          </a:xfrm>
          <a:prstGeom prst="rect">
            <a:avLst/>
          </a:prstGeom>
        </p:spPr>
        <p:txBody>
          <a:bodyPr wrap="square">
            <a:spAutoFit/>
          </a:bodyPr>
          <a:lstStyle/>
          <a:p>
            <a:r>
              <a:rPr lang="en-AU" sz="800" dirty="0">
                <a:hlinkClick r:id="rId3"/>
              </a:rPr>
              <a:t>https://www.commonground.org.au/learn/connection-to-country</a:t>
            </a:r>
            <a:endParaRPr lang="en-AU" sz="800" dirty="0"/>
          </a:p>
        </p:txBody>
      </p:sp>
      <p:pic>
        <p:nvPicPr>
          <p:cNvPr id="6" name="Picture 5" descr="Screen shot  - river and dead stick" title="Screen shot from link"/>
          <p:cNvPicPr>
            <a:picLocks noChangeAspect="1"/>
          </p:cNvPicPr>
          <p:nvPr/>
        </p:nvPicPr>
        <p:blipFill>
          <a:blip r:embed="rId4"/>
          <a:stretch>
            <a:fillRect/>
          </a:stretch>
        </p:blipFill>
        <p:spPr>
          <a:xfrm>
            <a:off x="3775712" y="3149818"/>
            <a:ext cx="4867952" cy="2827428"/>
          </a:xfrm>
          <a:prstGeom prst="rect">
            <a:avLst/>
          </a:prstGeom>
        </p:spPr>
      </p:pic>
      <p:sp>
        <p:nvSpPr>
          <p:cNvPr id="7" name="Text Placeholder 6"/>
          <p:cNvSpPr>
            <a:spLocks noGrp="1"/>
          </p:cNvSpPr>
          <p:nvPr>
            <p:ph type="body" sz="quarter" idx="15"/>
          </p:nvPr>
        </p:nvSpPr>
        <p:spPr>
          <a:xfrm>
            <a:off x="292100" y="1245629"/>
            <a:ext cx="8627651" cy="419659"/>
          </a:xfrm>
        </p:spPr>
        <p:txBody>
          <a:bodyPr/>
          <a:lstStyle/>
          <a:p>
            <a:r>
              <a:rPr lang="en-AU" dirty="0"/>
              <a:t>Common ground </a:t>
            </a:r>
          </a:p>
        </p:txBody>
      </p:sp>
    </p:spTree>
    <p:extLst>
      <p:ext uri="{BB962C8B-B14F-4D97-AF65-F5344CB8AC3E}">
        <p14:creationId xmlns:p14="http://schemas.microsoft.com/office/powerpoint/2010/main" val="31391558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400594" y="1245629"/>
            <a:ext cx="8521718" cy="419659"/>
          </a:xfrm>
        </p:spPr>
        <p:txBody>
          <a:bodyPr/>
          <a:lstStyle/>
          <a:p>
            <a:r>
              <a:rPr lang="en-AU" dirty="0"/>
              <a:t>Science and PDHPE</a:t>
            </a:r>
          </a:p>
        </p:txBody>
      </p:sp>
      <p:sp>
        <p:nvSpPr>
          <p:cNvPr id="4" name="Title 3"/>
          <p:cNvSpPr>
            <a:spLocks noGrp="1"/>
          </p:cNvSpPr>
          <p:nvPr>
            <p:ph type="title"/>
          </p:nvPr>
        </p:nvSpPr>
        <p:spPr/>
        <p:txBody>
          <a:bodyPr/>
          <a:lstStyle/>
          <a:p>
            <a:r>
              <a:rPr lang="en-AU" dirty="0"/>
              <a:t>Review your exercise space</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43</a:t>
            </a:fld>
            <a:endParaRPr lang="en-US" dirty="0"/>
          </a:p>
        </p:txBody>
      </p:sp>
      <p:sp>
        <p:nvSpPr>
          <p:cNvPr id="2" name="Text Placeholder 1"/>
          <p:cNvSpPr>
            <a:spLocks noGrp="1"/>
          </p:cNvSpPr>
          <p:nvPr>
            <p:ph type="body" sz="quarter" idx="4294967295"/>
          </p:nvPr>
        </p:nvSpPr>
        <p:spPr>
          <a:xfrm>
            <a:off x="292101" y="1887638"/>
            <a:ext cx="4869560" cy="4148138"/>
          </a:xfrm>
        </p:spPr>
        <p:txBody>
          <a:bodyPr>
            <a:noAutofit/>
          </a:bodyPr>
          <a:lstStyle/>
          <a:p>
            <a:pPr marL="342900" indent="-342900">
              <a:buFont typeface="+mj-lt"/>
              <a:buAutoNum type="arabicPeriod"/>
            </a:pPr>
            <a:r>
              <a:rPr lang="en-AU" dirty="0"/>
              <a:t>Go outside to your exercise space and look for any impact that your activity routines are having on the grass or soil.</a:t>
            </a:r>
          </a:p>
          <a:p>
            <a:pPr marL="342900" lvl="0" indent="-342900">
              <a:buFont typeface="+mj-lt"/>
              <a:buAutoNum type="arabicPeriod"/>
            </a:pPr>
            <a:r>
              <a:rPr lang="en-AU" dirty="0"/>
              <a:t>How many times have you completed your 10x10 activity circuit?</a:t>
            </a:r>
          </a:p>
          <a:p>
            <a:pPr marL="342900" lvl="0" indent="-342900">
              <a:buFont typeface="+mj-lt"/>
              <a:buAutoNum type="arabicPeriod"/>
            </a:pPr>
            <a:r>
              <a:rPr lang="en-AU" dirty="0"/>
              <a:t>Has your exercise made any impact on the grass or the soil today?</a:t>
            </a:r>
          </a:p>
          <a:p>
            <a:pPr marL="342900" lvl="0" indent="-342900">
              <a:buFont typeface="+mj-lt"/>
              <a:buAutoNum type="arabicPeriod"/>
            </a:pPr>
            <a:r>
              <a:rPr lang="en-AU" dirty="0"/>
              <a:t>Are there any places where there is a track starting to show?</a:t>
            </a:r>
          </a:p>
        </p:txBody>
      </p:sp>
      <p:sp>
        <p:nvSpPr>
          <p:cNvPr id="6" name="Oval Callout 5"/>
          <p:cNvSpPr/>
          <p:nvPr/>
        </p:nvSpPr>
        <p:spPr>
          <a:xfrm>
            <a:off x="4921663" y="89511"/>
            <a:ext cx="2409914" cy="2312235"/>
          </a:xfrm>
          <a:prstGeom prst="wedgeEllipseCallout">
            <a:avLst>
              <a:gd name="adj1" fmla="val -25443"/>
              <a:gd name="adj2" fmla="val 73957"/>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600" dirty="0"/>
              <a:t>Take a photo of your exercise space and insert it into the next slide</a:t>
            </a:r>
          </a:p>
        </p:txBody>
      </p:sp>
      <p:sp>
        <p:nvSpPr>
          <p:cNvPr id="7" name="Oval Callout 6"/>
          <p:cNvSpPr/>
          <p:nvPr/>
        </p:nvSpPr>
        <p:spPr>
          <a:xfrm>
            <a:off x="5865999" y="2900216"/>
            <a:ext cx="3222224" cy="1928510"/>
          </a:xfrm>
          <a:prstGeom prst="wedgeEllipseCallout">
            <a:avLst>
              <a:gd name="adj1" fmla="val -49476"/>
              <a:gd name="adj2" fmla="val 74908"/>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600" dirty="0">
                <a:solidFill>
                  <a:schemeClr val="tx1">
                    <a:lumMod val="75000"/>
                    <a:lumOff val="25000"/>
                  </a:schemeClr>
                </a:solidFill>
              </a:rPr>
              <a:t>Then, explain the impact that your exercise routine is having on the Earth’s surface</a:t>
            </a:r>
          </a:p>
          <a:p>
            <a:pPr algn="ctr"/>
            <a:endParaRPr lang="en-AU" sz="2000" dirty="0" err="1"/>
          </a:p>
        </p:txBody>
      </p:sp>
    </p:spTree>
    <p:extLst>
      <p:ext uri="{BB962C8B-B14F-4D97-AF65-F5344CB8AC3E}">
        <p14:creationId xmlns:p14="http://schemas.microsoft.com/office/powerpoint/2010/main" val="111506397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p:txBody>
          <a:bodyPr/>
          <a:lstStyle/>
          <a:p>
            <a:pPr marL="0" indent="0">
              <a:buNone/>
            </a:pPr>
            <a:r>
              <a:rPr lang="en-AU" sz="1600" dirty="0"/>
              <a:t>Explain the impact that your exercise routine is having on the Earth’s surface.</a:t>
            </a:r>
          </a:p>
          <a:p>
            <a:pPr marL="0" indent="0">
              <a:buNone/>
            </a:pPr>
            <a:endParaRPr lang="en-AU" dirty="0"/>
          </a:p>
        </p:txBody>
      </p:sp>
      <p:sp>
        <p:nvSpPr>
          <p:cNvPr id="2" name="Text Placeholder 1"/>
          <p:cNvSpPr>
            <a:spLocks noGrp="1"/>
          </p:cNvSpPr>
          <p:nvPr>
            <p:ph type="body" sz="quarter" idx="17"/>
          </p:nvPr>
        </p:nvSpPr>
        <p:spPr/>
        <p:txBody>
          <a:bodyPr>
            <a:noAutofit/>
          </a:bodyPr>
          <a:lstStyle/>
          <a:p>
            <a:pPr marL="0" indent="0">
              <a:buNone/>
            </a:pPr>
            <a:r>
              <a:rPr lang="en-AU" sz="1400" dirty="0"/>
              <a:t>Insert your photo of your exercise space here.</a:t>
            </a:r>
          </a:p>
        </p:txBody>
      </p:sp>
      <p:sp>
        <p:nvSpPr>
          <p:cNvPr id="5" name="Text Placeholder 4"/>
          <p:cNvSpPr>
            <a:spLocks noGrp="1"/>
          </p:cNvSpPr>
          <p:nvPr>
            <p:ph type="body" sz="quarter" idx="15"/>
          </p:nvPr>
        </p:nvSpPr>
        <p:spPr/>
        <p:txBody>
          <a:bodyPr/>
          <a:lstStyle/>
          <a:p>
            <a:r>
              <a:rPr lang="en-AU" dirty="0"/>
              <a:t>Science and PDHPE</a:t>
            </a:r>
          </a:p>
        </p:txBody>
      </p:sp>
      <p:sp>
        <p:nvSpPr>
          <p:cNvPr id="4" name="Title 3"/>
          <p:cNvSpPr>
            <a:spLocks noGrp="1"/>
          </p:cNvSpPr>
          <p:nvPr>
            <p:ph type="title"/>
          </p:nvPr>
        </p:nvSpPr>
        <p:spPr/>
        <p:txBody>
          <a:bodyPr/>
          <a:lstStyle/>
          <a:p>
            <a:r>
              <a:rPr lang="en-AU" dirty="0"/>
              <a:t>Review your exercise space</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44</a:t>
            </a:fld>
            <a:endParaRPr lang="en-US" dirty="0"/>
          </a:p>
        </p:txBody>
      </p:sp>
      <p:sp>
        <p:nvSpPr>
          <p:cNvPr id="8" name="Oval Callout 7"/>
          <p:cNvSpPr/>
          <p:nvPr/>
        </p:nvSpPr>
        <p:spPr>
          <a:xfrm>
            <a:off x="6204248" y="202973"/>
            <a:ext cx="2273180" cy="1641703"/>
          </a:xfrm>
          <a:prstGeom prst="wedgeEllipseCallout">
            <a:avLst>
              <a:gd name="adj1" fmla="val -69945"/>
              <a:gd name="adj2" fmla="val 55213"/>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600" dirty="0"/>
              <a:t>Compare your answer to your Activity 1 session – Slide 11</a:t>
            </a:r>
          </a:p>
        </p:txBody>
      </p:sp>
    </p:spTree>
    <p:extLst>
      <p:ext uri="{BB962C8B-B14F-4D97-AF65-F5344CB8AC3E}">
        <p14:creationId xmlns:p14="http://schemas.microsoft.com/office/powerpoint/2010/main" val="266437144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Student resources</a:t>
            </a:r>
          </a:p>
        </p:txBody>
      </p:sp>
      <p:sp>
        <p:nvSpPr>
          <p:cNvPr id="3" name="Title 2"/>
          <p:cNvSpPr>
            <a:spLocks noGrp="1"/>
          </p:cNvSpPr>
          <p:nvPr>
            <p:ph type="title"/>
          </p:nvPr>
        </p:nvSpPr>
        <p:spPr/>
        <p:txBody>
          <a:bodyPr/>
          <a:lstStyle/>
          <a:p>
            <a:r>
              <a:rPr lang="en-AU" dirty="0"/>
              <a:t>Activity 5</a:t>
            </a:r>
          </a:p>
        </p:txBody>
      </p:sp>
    </p:spTree>
    <p:extLst>
      <p:ext uri="{BB962C8B-B14F-4D97-AF65-F5344CB8AC3E}">
        <p14:creationId xmlns:p14="http://schemas.microsoft.com/office/powerpoint/2010/main" val="205000503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Don’t forget to do your 10x10 activity circuit every day that you are doing STEM!</a:t>
            </a:r>
          </a:p>
        </p:txBody>
      </p:sp>
      <p:pic>
        <p:nvPicPr>
          <p:cNvPr id="7" name="Picture Placeholder 6" descr="4 young students running in a playg"/>
          <p:cNvPicPr>
            <a:picLocks noGrp="1" noChangeAspect="1"/>
          </p:cNvPicPr>
          <p:nvPr>
            <p:ph type="pic" sz="quarter" idx="16"/>
          </p:nvPr>
        </p:nvPicPr>
        <p:blipFill>
          <a:blip r:embed="rId2" cstate="hqprint">
            <a:extLst>
              <a:ext uri="{28A0092B-C50C-407E-A947-70E740481C1C}">
                <a14:useLocalDpi xmlns:a14="http://schemas.microsoft.com/office/drawing/2010/main" val="0"/>
              </a:ext>
            </a:extLst>
          </a:blip>
          <a:srcRect/>
          <a:stretch>
            <a:fillRect/>
          </a:stretch>
        </p:blipFill>
        <p:spPr>
          <a:xfrm>
            <a:off x="-119214" y="1010219"/>
            <a:ext cx="4753626" cy="4753626"/>
          </a:xfrm>
        </p:spPr>
      </p:pic>
    </p:spTree>
    <p:extLst>
      <p:ext uri="{BB962C8B-B14F-4D97-AF65-F5344CB8AC3E}">
        <p14:creationId xmlns:p14="http://schemas.microsoft.com/office/powerpoint/2010/main" val="357408440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400594" y="1245629"/>
            <a:ext cx="8521718" cy="419659"/>
          </a:xfrm>
        </p:spPr>
        <p:txBody>
          <a:bodyPr/>
          <a:lstStyle/>
          <a:p>
            <a:r>
              <a:rPr lang="en-AU" dirty="0"/>
              <a:t>STEM </a:t>
            </a:r>
          </a:p>
        </p:txBody>
      </p:sp>
      <p:sp>
        <p:nvSpPr>
          <p:cNvPr id="4" name="Title 3"/>
          <p:cNvSpPr>
            <a:spLocks noGrp="1"/>
          </p:cNvSpPr>
          <p:nvPr>
            <p:ph type="title"/>
          </p:nvPr>
        </p:nvSpPr>
        <p:spPr/>
        <p:txBody>
          <a:bodyPr/>
          <a:lstStyle/>
          <a:p>
            <a:r>
              <a:rPr lang="en-AU" dirty="0"/>
              <a:t>Design thinking </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47</a:t>
            </a:fld>
            <a:endParaRPr lang="en-US" dirty="0"/>
          </a:p>
        </p:txBody>
      </p:sp>
      <p:sp>
        <p:nvSpPr>
          <p:cNvPr id="2" name="Text Placeholder 1"/>
          <p:cNvSpPr>
            <a:spLocks noGrp="1"/>
          </p:cNvSpPr>
          <p:nvPr>
            <p:ph type="body" sz="quarter" idx="4294967295"/>
          </p:nvPr>
        </p:nvSpPr>
        <p:spPr>
          <a:xfrm>
            <a:off x="186961" y="1726328"/>
            <a:ext cx="8728190" cy="1815719"/>
          </a:xfrm>
        </p:spPr>
        <p:txBody>
          <a:bodyPr>
            <a:normAutofit/>
          </a:bodyPr>
          <a:lstStyle/>
          <a:p>
            <a:pPr marL="0" indent="0">
              <a:buNone/>
            </a:pPr>
            <a:r>
              <a:rPr lang="en-AU" sz="2400" dirty="0"/>
              <a:t>Design thinking is a process that guides our thinking so that we can create innovative solutions to complex problems.</a:t>
            </a:r>
          </a:p>
        </p:txBody>
      </p:sp>
      <p:pic>
        <p:nvPicPr>
          <p:cNvPr id="8" name="Picture 7" descr="Design thinking model showing 4 phases of design thinking. Identify and define, research and plan, produce and implement, and test and evaluate.">
            <a:extLst>
              <a:ext uri="{FF2B5EF4-FFF2-40B4-BE49-F238E27FC236}">
                <a16:creationId xmlns:a16="http://schemas.microsoft.com/office/drawing/2014/main" id="{E8297B9A-D8F3-45DB-9343-5FAD78243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54" y="2964936"/>
            <a:ext cx="6783684" cy="3293190"/>
          </a:xfrm>
          <a:prstGeom prst="rect">
            <a:avLst/>
          </a:prstGeom>
        </p:spPr>
      </p:pic>
    </p:spTree>
    <p:extLst>
      <p:ext uri="{BB962C8B-B14F-4D97-AF65-F5344CB8AC3E}">
        <p14:creationId xmlns:p14="http://schemas.microsoft.com/office/powerpoint/2010/main" val="159105460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creenshot from DoE designthinking website with hyperlinks" title="design thinking screenshot">
            <a:hlinkClick r:id="rId3"/>
          </p:cNvPr>
          <p:cNvPicPr>
            <a:picLocks noChangeAspect="1"/>
          </p:cNvPicPr>
          <p:nvPr/>
        </p:nvPicPr>
        <p:blipFill>
          <a:blip r:embed="rId4"/>
          <a:stretch>
            <a:fillRect/>
          </a:stretch>
        </p:blipFill>
        <p:spPr>
          <a:xfrm>
            <a:off x="1320097" y="1665287"/>
            <a:ext cx="6567055" cy="4005740"/>
          </a:xfrm>
          <a:prstGeom prst="rect">
            <a:avLst/>
          </a:prstGeom>
        </p:spPr>
      </p:pic>
      <p:sp>
        <p:nvSpPr>
          <p:cNvPr id="5" name="Text Placeholder 4"/>
          <p:cNvSpPr>
            <a:spLocks noGrp="1"/>
          </p:cNvSpPr>
          <p:nvPr>
            <p:ph type="body" sz="quarter" idx="15"/>
          </p:nvPr>
        </p:nvSpPr>
        <p:spPr/>
        <p:txBody>
          <a:bodyPr/>
          <a:lstStyle/>
          <a:p>
            <a:r>
              <a:rPr lang="en-AU" dirty="0"/>
              <a:t>STEM </a:t>
            </a:r>
          </a:p>
        </p:txBody>
      </p:sp>
      <p:sp>
        <p:nvSpPr>
          <p:cNvPr id="4" name="Title 3"/>
          <p:cNvSpPr>
            <a:spLocks noGrp="1"/>
          </p:cNvSpPr>
          <p:nvPr>
            <p:ph type="title"/>
          </p:nvPr>
        </p:nvSpPr>
        <p:spPr/>
        <p:txBody>
          <a:bodyPr/>
          <a:lstStyle/>
          <a:p>
            <a:r>
              <a:rPr lang="en-AU" dirty="0"/>
              <a:t>6 stages of design thinking</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48</a:t>
            </a:fld>
            <a:endParaRPr lang="en-US" dirty="0"/>
          </a:p>
        </p:txBody>
      </p:sp>
      <p:sp>
        <p:nvSpPr>
          <p:cNvPr id="20" name="Rectangle 19"/>
          <p:cNvSpPr/>
          <p:nvPr/>
        </p:nvSpPr>
        <p:spPr>
          <a:xfrm>
            <a:off x="2438406" y="5671027"/>
            <a:ext cx="4572000" cy="369332"/>
          </a:xfrm>
          <a:prstGeom prst="rect">
            <a:avLst/>
          </a:prstGeom>
        </p:spPr>
        <p:txBody>
          <a:bodyPr>
            <a:spAutoFit/>
          </a:bodyPr>
          <a:lstStyle/>
          <a:p>
            <a:r>
              <a:rPr lang="en-AU" sz="900" dirty="0"/>
              <a:t>https://schoolsequella.det.nsw.edu.au/file/ba43743b-baca-4dd2-9689-2da09ad2ffc7/1/design-thinking-across-the-curriculum.zip/index.html#/</a:t>
            </a:r>
          </a:p>
        </p:txBody>
      </p:sp>
    </p:spTree>
    <p:extLst>
      <p:ext uri="{BB962C8B-B14F-4D97-AF65-F5344CB8AC3E}">
        <p14:creationId xmlns:p14="http://schemas.microsoft.com/office/powerpoint/2010/main" val="287009143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8"/>
          </p:nvPr>
        </p:nvSpPr>
        <p:spPr/>
        <p:txBody>
          <a:bodyPr/>
          <a:lstStyle/>
          <a:p>
            <a:pPr lvl="0"/>
            <a:r>
              <a:rPr lang="en-AU" dirty="0"/>
              <a:t>Review the work you have done:</a:t>
            </a:r>
          </a:p>
          <a:p>
            <a:pPr lvl="1">
              <a:buFont typeface="Courier New" panose="02070309020205020404" pitchFamily="49" charset="0"/>
              <a:buChar char="o"/>
            </a:pPr>
            <a:r>
              <a:rPr lang="en-AU" sz="1800" dirty="0"/>
              <a:t> PDHPE – taken you pulse, exercised every day</a:t>
            </a:r>
          </a:p>
          <a:p>
            <a:pPr lvl="1">
              <a:buFont typeface="Courier New" panose="02070309020205020404" pitchFamily="49" charset="0"/>
              <a:buChar char="o"/>
            </a:pPr>
            <a:r>
              <a:rPr lang="en-AU" sz="1800" dirty="0"/>
              <a:t> Science – learnt about the effects of natural and human actions on the Earth’s surface</a:t>
            </a:r>
          </a:p>
          <a:p>
            <a:pPr lvl="1">
              <a:buFont typeface="Courier New" panose="02070309020205020404" pitchFamily="49" charset="0"/>
              <a:buChar char="o"/>
            </a:pPr>
            <a:r>
              <a:rPr lang="en-AU" sz="1800" dirty="0"/>
              <a:t> Mathematics – understanding angles</a:t>
            </a:r>
          </a:p>
          <a:p>
            <a:pPr lvl="1">
              <a:buFont typeface="Courier New" panose="02070309020205020404" pitchFamily="49" charset="0"/>
              <a:buChar char="o"/>
            </a:pPr>
            <a:r>
              <a:rPr lang="en-AU" sz="1800" dirty="0"/>
              <a:t> Aboriginal perspective – caring for the land</a:t>
            </a:r>
          </a:p>
          <a:p>
            <a:endParaRPr lang="en-AU" dirty="0"/>
          </a:p>
        </p:txBody>
      </p:sp>
      <p:sp>
        <p:nvSpPr>
          <p:cNvPr id="2" name="Text Placeholder 1"/>
          <p:cNvSpPr>
            <a:spLocks noGrp="1"/>
          </p:cNvSpPr>
          <p:nvPr>
            <p:ph type="body" sz="quarter" idx="17"/>
          </p:nvPr>
        </p:nvSpPr>
        <p:spPr/>
        <p:txBody>
          <a:bodyPr>
            <a:noAutofit/>
          </a:bodyPr>
          <a:lstStyle/>
          <a:p>
            <a:pPr marL="0" indent="0">
              <a:buNone/>
            </a:pPr>
            <a:r>
              <a:rPr lang="en-AU" sz="2000" dirty="0"/>
              <a:t>An empathy map is a way of recording all the things that you have learnt about a topic so far. By listening to what other people are thinking, feeling, saying or doing about a topic, you are developing empathy for other people</a:t>
            </a:r>
          </a:p>
        </p:txBody>
      </p:sp>
      <p:sp>
        <p:nvSpPr>
          <p:cNvPr id="5" name="Text Placeholder 4"/>
          <p:cNvSpPr>
            <a:spLocks noGrp="1"/>
          </p:cNvSpPr>
          <p:nvPr>
            <p:ph type="body" sz="quarter" idx="15"/>
          </p:nvPr>
        </p:nvSpPr>
        <p:spPr/>
        <p:txBody>
          <a:bodyPr/>
          <a:lstStyle/>
          <a:p>
            <a:r>
              <a:rPr lang="en-AU" dirty="0"/>
              <a:t>STEM </a:t>
            </a:r>
          </a:p>
        </p:txBody>
      </p:sp>
      <p:sp>
        <p:nvSpPr>
          <p:cNvPr id="4" name="Title 3"/>
          <p:cNvSpPr>
            <a:spLocks noGrp="1"/>
          </p:cNvSpPr>
          <p:nvPr>
            <p:ph type="title"/>
          </p:nvPr>
        </p:nvSpPr>
        <p:spPr/>
        <p:txBody>
          <a:bodyPr/>
          <a:lstStyle/>
          <a:p>
            <a:r>
              <a:rPr lang="en-AU" dirty="0"/>
              <a:t>Empathy map</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49</a:t>
            </a:fld>
            <a:endParaRPr lang="en-US" dirty="0"/>
          </a:p>
        </p:txBody>
      </p:sp>
    </p:spTree>
    <p:extLst>
      <p:ext uri="{BB962C8B-B14F-4D97-AF65-F5344CB8AC3E}">
        <p14:creationId xmlns:p14="http://schemas.microsoft.com/office/powerpoint/2010/main" val="179045691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Resources</a:t>
            </a:r>
          </a:p>
        </p:txBody>
      </p:sp>
      <p:sp>
        <p:nvSpPr>
          <p:cNvPr id="4" name="Text Placeholder 3"/>
          <p:cNvSpPr>
            <a:spLocks noGrp="1"/>
          </p:cNvSpPr>
          <p:nvPr>
            <p:ph type="body" sz="quarter" idx="15"/>
          </p:nvPr>
        </p:nvSpPr>
        <p:spPr/>
        <p:txBody>
          <a:bodyPr/>
          <a:lstStyle/>
          <a:p>
            <a:r>
              <a:rPr lang="en-AU" dirty="0"/>
              <a:t>Activities 7 and 8</a:t>
            </a:r>
          </a:p>
        </p:txBody>
      </p:sp>
      <p:sp>
        <p:nvSpPr>
          <p:cNvPr id="3" name="Text Placeholder 2"/>
          <p:cNvSpPr>
            <a:spLocks noGrp="1"/>
          </p:cNvSpPr>
          <p:nvPr>
            <p:ph type="body" sz="quarter" idx="17"/>
          </p:nvPr>
        </p:nvSpPr>
        <p:spPr>
          <a:xfrm>
            <a:off x="292100" y="1844676"/>
            <a:ext cx="6510352" cy="4147752"/>
          </a:xfrm>
        </p:spPr>
        <p:txBody>
          <a:bodyPr>
            <a:normAutofit/>
          </a:bodyPr>
          <a:lstStyle/>
          <a:p>
            <a:pPr lvl="2"/>
            <a:r>
              <a:rPr lang="en-AU" b="1" dirty="0"/>
              <a:t>Activity 7</a:t>
            </a:r>
          </a:p>
          <a:p>
            <a:pPr lvl="0"/>
            <a:r>
              <a:rPr lang="en-AU" dirty="0"/>
              <a:t>a making box: containing materials found at home or school such as cardboard boxes, cylinders, tape, glue, pipe cleaners, materials, empty PET bottles </a:t>
            </a:r>
          </a:p>
          <a:p>
            <a:pPr lvl="2"/>
            <a:r>
              <a:rPr lang="en-AU" b="1" dirty="0"/>
              <a:t>Activity 8</a:t>
            </a:r>
          </a:p>
          <a:p>
            <a:pPr lvl="0"/>
            <a:r>
              <a:rPr lang="en-AU" dirty="0"/>
              <a:t>showcase space</a:t>
            </a:r>
          </a:p>
          <a:p>
            <a:pPr lvl="0"/>
            <a:r>
              <a:rPr lang="en-AU" dirty="0"/>
              <a:t>table</a:t>
            </a:r>
          </a:p>
          <a:p>
            <a:r>
              <a:rPr lang="en-AU" dirty="0"/>
              <a:t>display materials </a:t>
            </a:r>
          </a:p>
        </p:txBody>
      </p:sp>
      <p:sp>
        <p:nvSpPr>
          <p:cNvPr id="6" name="Footer Placeholder 5"/>
          <p:cNvSpPr>
            <a:spLocks noGrp="1"/>
          </p:cNvSpPr>
          <p:nvPr>
            <p:ph type="ftr" sz="quarter" idx="3"/>
          </p:nvPr>
        </p:nvSpPr>
        <p:spPr/>
        <p:txBody>
          <a:bodyPr/>
          <a:lstStyle/>
          <a:p>
            <a:fld id="{5116C895-348D-4FA1-AC3F-6A98EE2CBA64}" type="slidenum">
              <a:rPr lang="en-US" smtClean="0"/>
              <a:pPr/>
              <a:t>5</a:t>
            </a:fld>
            <a:endParaRPr lang="en-US" dirty="0"/>
          </a:p>
        </p:txBody>
      </p:sp>
    </p:spTree>
    <p:extLst>
      <p:ext uri="{BB962C8B-B14F-4D97-AF65-F5344CB8AC3E}">
        <p14:creationId xmlns:p14="http://schemas.microsoft.com/office/powerpoint/2010/main" val="2578524884"/>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dirty="0"/>
              <a:t>STEM</a:t>
            </a:r>
          </a:p>
        </p:txBody>
      </p:sp>
      <p:sp>
        <p:nvSpPr>
          <p:cNvPr id="4" name="Title 3"/>
          <p:cNvSpPr>
            <a:spLocks noGrp="1"/>
          </p:cNvSpPr>
          <p:nvPr>
            <p:ph type="title"/>
          </p:nvPr>
        </p:nvSpPr>
        <p:spPr/>
        <p:txBody>
          <a:bodyPr/>
          <a:lstStyle/>
          <a:p>
            <a:r>
              <a:rPr lang="en-AU" dirty="0"/>
              <a:t>Empathy map</a:t>
            </a:r>
          </a:p>
        </p:txBody>
      </p:sp>
      <p:sp>
        <p:nvSpPr>
          <p:cNvPr id="5" name="Footer Placeholder 4"/>
          <p:cNvSpPr>
            <a:spLocks noGrp="1"/>
          </p:cNvSpPr>
          <p:nvPr>
            <p:ph type="ftr" sz="quarter" idx="3"/>
          </p:nvPr>
        </p:nvSpPr>
        <p:spPr/>
        <p:txBody>
          <a:bodyPr/>
          <a:lstStyle/>
          <a:p>
            <a:fld id="{5116C895-348D-4FA1-AC3F-6A98EE2CBA64}" type="slidenum">
              <a:rPr lang="en-US" smtClean="0"/>
              <a:pPr/>
              <a:t>50</a:t>
            </a:fld>
            <a:endParaRPr lang="en-US" dirty="0"/>
          </a:p>
        </p:txBody>
      </p:sp>
      <p:pic>
        <p:nvPicPr>
          <p:cNvPr id="6" name="Picture 5" descr="page divided into&#10; 4 sectors for think, feel, say and do" title="Empathy 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1754900"/>
            <a:ext cx="8242663" cy="4413613"/>
          </a:xfrm>
          <a:prstGeom prst="rect">
            <a:avLst/>
          </a:prstGeom>
        </p:spPr>
      </p:pic>
    </p:spTree>
    <p:extLst>
      <p:ext uri="{BB962C8B-B14F-4D97-AF65-F5344CB8AC3E}">
        <p14:creationId xmlns:p14="http://schemas.microsoft.com/office/powerpoint/2010/main" val="105942994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p:txBody>
          <a:bodyPr>
            <a:normAutofit lnSpcReduction="10000"/>
          </a:bodyPr>
          <a:lstStyle/>
          <a:p>
            <a:r>
              <a:rPr lang="en-AU" sz="2400" dirty="0"/>
              <a:t>Interview 4 people about how they care for the Earth’s surface.</a:t>
            </a:r>
          </a:p>
          <a:p>
            <a:pPr lvl="1"/>
            <a:r>
              <a:rPr lang="en-AU" sz="2000" dirty="0"/>
              <a:t>use different ways to conduct the interviews such as face-to-face, over the fence or a phone call</a:t>
            </a:r>
          </a:p>
          <a:p>
            <a:pPr lvl="1"/>
            <a:r>
              <a:rPr lang="en-AU" sz="2000" dirty="0"/>
              <a:t>plan and write questions about how people care for the Earth’s surface.</a:t>
            </a:r>
          </a:p>
          <a:p>
            <a:pPr lvl="1"/>
            <a:r>
              <a:rPr lang="en-AU" sz="2000" dirty="0"/>
              <a:t>ask the questions</a:t>
            </a:r>
          </a:p>
          <a:p>
            <a:pPr lvl="1"/>
            <a:r>
              <a:rPr lang="en-AU" sz="2000" dirty="0"/>
              <a:t>take notes on the next slides</a:t>
            </a:r>
          </a:p>
          <a:p>
            <a:pPr lvl="1"/>
            <a:r>
              <a:rPr lang="en-AU" sz="2000" dirty="0"/>
              <a:t>add this information to your empathy map</a:t>
            </a:r>
          </a:p>
          <a:p>
            <a:endParaRPr lang="en-AU" dirty="0"/>
          </a:p>
        </p:txBody>
      </p:sp>
      <p:sp>
        <p:nvSpPr>
          <p:cNvPr id="3" name="Text Placeholder 2"/>
          <p:cNvSpPr>
            <a:spLocks noGrp="1"/>
          </p:cNvSpPr>
          <p:nvPr>
            <p:ph type="body" sz="quarter" idx="15"/>
          </p:nvPr>
        </p:nvSpPr>
        <p:spPr/>
        <p:txBody>
          <a:bodyPr/>
          <a:lstStyle/>
          <a:p>
            <a:r>
              <a:rPr lang="en-AU" dirty="0"/>
              <a:t>STEM</a:t>
            </a:r>
          </a:p>
        </p:txBody>
      </p:sp>
      <p:sp>
        <p:nvSpPr>
          <p:cNvPr id="4" name="Title 3"/>
          <p:cNvSpPr>
            <a:spLocks noGrp="1"/>
          </p:cNvSpPr>
          <p:nvPr>
            <p:ph type="title"/>
          </p:nvPr>
        </p:nvSpPr>
        <p:spPr/>
        <p:txBody>
          <a:bodyPr/>
          <a:lstStyle/>
          <a:p>
            <a:r>
              <a:rPr lang="en-AU" dirty="0"/>
              <a:t>Interviews</a:t>
            </a:r>
          </a:p>
        </p:txBody>
      </p:sp>
      <p:sp>
        <p:nvSpPr>
          <p:cNvPr id="5" name="Footer Placeholder 4"/>
          <p:cNvSpPr>
            <a:spLocks noGrp="1"/>
          </p:cNvSpPr>
          <p:nvPr>
            <p:ph type="ftr" sz="quarter" idx="3"/>
          </p:nvPr>
        </p:nvSpPr>
        <p:spPr/>
        <p:txBody>
          <a:bodyPr/>
          <a:lstStyle/>
          <a:p>
            <a:fld id="{5116C895-348D-4FA1-AC3F-6A98EE2CBA64}" type="slidenum">
              <a:rPr lang="en-US" smtClean="0"/>
              <a:pPr/>
              <a:t>51</a:t>
            </a:fld>
            <a:endParaRPr lang="en-US" dirty="0"/>
          </a:p>
        </p:txBody>
      </p:sp>
    </p:spTree>
    <p:extLst>
      <p:ext uri="{BB962C8B-B14F-4D97-AF65-F5344CB8AC3E}">
        <p14:creationId xmlns:p14="http://schemas.microsoft.com/office/powerpoint/2010/main" val="136005263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dirty="0"/>
              <a:t>STEM - empathise</a:t>
            </a:r>
          </a:p>
        </p:txBody>
      </p:sp>
      <p:sp>
        <p:nvSpPr>
          <p:cNvPr id="4" name="Title 3"/>
          <p:cNvSpPr>
            <a:spLocks noGrp="1"/>
          </p:cNvSpPr>
          <p:nvPr>
            <p:ph type="title"/>
          </p:nvPr>
        </p:nvSpPr>
        <p:spPr/>
        <p:txBody>
          <a:bodyPr/>
          <a:lstStyle/>
          <a:p>
            <a:r>
              <a:rPr lang="en-AU" dirty="0"/>
              <a:t>Interview questions -plan</a:t>
            </a:r>
          </a:p>
        </p:txBody>
      </p:sp>
      <p:sp>
        <p:nvSpPr>
          <p:cNvPr id="5" name="Footer Placeholder 4"/>
          <p:cNvSpPr>
            <a:spLocks noGrp="1"/>
          </p:cNvSpPr>
          <p:nvPr>
            <p:ph type="ftr" sz="quarter" idx="3"/>
          </p:nvPr>
        </p:nvSpPr>
        <p:spPr/>
        <p:txBody>
          <a:bodyPr/>
          <a:lstStyle/>
          <a:p>
            <a:fld id="{5116C895-348D-4FA1-AC3F-6A98EE2CBA64}" type="slidenum">
              <a:rPr lang="en-US" smtClean="0"/>
              <a:pPr/>
              <a:t>52</a:t>
            </a:fld>
            <a:endParaRPr lang="en-US" dirty="0"/>
          </a:p>
        </p:txBody>
      </p:sp>
      <p:graphicFrame>
        <p:nvGraphicFramePr>
          <p:cNvPr id="6" name="Table 5" descr="6 rows, 2 column table for students to plan questions for interviews" title="empathise interview template 1"/>
          <p:cNvGraphicFramePr>
            <a:graphicFrameLocks noGrp="1"/>
          </p:cNvGraphicFramePr>
          <p:nvPr>
            <p:extLst>
              <p:ext uri="{D42A27DB-BD31-4B8C-83A1-F6EECF244321}">
                <p14:modId xmlns:p14="http://schemas.microsoft.com/office/powerpoint/2010/main" val="2953262896"/>
              </p:ext>
            </p:extLst>
          </p:nvPr>
        </p:nvGraphicFramePr>
        <p:xfrm>
          <a:off x="444843" y="1744099"/>
          <a:ext cx="7842422" cy="4094370"/>
        </p:xfrm>
        <a:graphic>
          <a:graphicData uri="http://schemas.openxmlformats.org/drawingml/2006/table">
            <a:tbl>
              <a:tblPr firstRow="1" bandRow="1">
                <a:tableStyleId>{3B4B98B0-60AC-42C2-AFA5-B58CD77FA1E5}</a:tableStyleId>
              </a:tblPr>
              <a:tblGrid>
                <a:gridCol w="1639330">
                  <a:extLst>
                    <a:ext uri="{9D8B030D-6E8A-4147-A177-3AD203B41FA5}">
                      <a16:colId xmlns:a16="http://schemas.microsoft.com/office/drawing/2014/main" val="405677123"/>
                    </a:ext>
                  </a:extLst>
                </a:gridCol>
                <a:gridCol w="6203092">
                  <a:extLst>
                    <a:ext uri="{9D8B030D-6E8A-4147-A177-3AD203B41FA5}">
                      <a16:colId xmlns:a16="http://schemas.microsoft.com/office/drawing/2014/main" val="544435380"/>
                    </a:ext>
                  </a:extLst>
                </a:gridCol>
              </a:tblGrid>
              <a:tr h="682395">
                <a:tc>
                  <a:txBody>
                    <a:bodyPr/>
                    <a:lstStyle/>
                    <a:p>
                      <a:r>
                        <a:rPr lang="en-AU" sz="1400" dirty="0"/>
                        <a:t>Question 1</a:t>
                      </a:r>
                    </a:p>
                  </a:txBody>
                  <a:tcPr/>
                </a:tc>
                <a:tc>
                  <a:txBody>
                    <a:bodyPr/>
                    <a:lstStyle/>
                    <a:p>
                      <a:r>
                        <a:rPr lang="en-AU" sz="1400" b="0" dirty="0"/>
                        <a:t>For example:</a:t>
                      </a:r>
                      <a:r>
                        <a:rPr lang="en-AU" sz="1400" b="0" baseline="0" dirty="0"/>
                        <a:t> about what people do outside in the environment</a:t>
                      </a:r>
                      <a:endParaRPr lang="en-AU" sz="1400" b="0" dirty="0"/>
                    </a:p>
                  </a:txBody>
                  <a:tcPr/>
                </a:tc>
                <a:extLst>
                  <a:ext uri="{0D108BD9-81ED-4DB2-BD59-A6C34878D82A}">
                    <a16:rowId xmlns:a16="http://schemas.microsoft.com/office/drawing/2014/main" val="1655123529"/>
                  </a:ext>
                </a:extLst>
              </a:tr>
              <a:tr h="682395">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AU" sz="1400" dirty="0"/>
                        <a:t>Question 2</a:t>
                      </a:r>
                    </a:p>
                    <a:p>
                      <a:endParaRPr lang="en-AU" sz="1400" dirty="0"/>
                    </a:p>
                  </a:txBody>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AU" sz="1400" dirty="0"/>
                        <a:t>For example:</a:t>
                      </a:r>
                      <a:r>
                        <a:rPr lang="en-AU" sz="1400" baseline="0" dirty="0"/>
                        <a:t> h</a:t>
                      </a:r>
                      <a:r>
                        <a:rPr lang="en-AU" sz="1400" dirty="0"/>
                        <a:t>ow often do they do them?</a:t>
                      </a:r>
                    </a:p>
                  </a:txBody>
                  <a:tcPr/>
                </a:tc>
                <a:extLst>
                  <a:ext uri="{0D108BD9-81ED-4DB2-BD59-A6C34878D82A}">
                    <a16:rowId xmlns:a16="http://schemas.microsoft.com/office/drawing/2014/main" val="1416500517"/>
                  </a:ext>
                </a:extLst>
              </a:tr>
              <a:tr h="682395">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AU" sz="1400" dirty="0"/>
                        <a:t>Question 3</a:t>
                      </a:r>
                    </a:p>
                    <a:p>
                      <a:endParaRPr lang="en-AU" sz="1400" dirty="0"/>
                    </a:p>
                  </a:txBody>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AU" sz="1400" dirty="0"/>
                        <a:t>For example:</a:t>
                      </a:r>
                      <a:r>
                        <a:rPr lang="en-AU" sz="1400" baseline="0" dirty="0"/>
                        <a:t> d</a:t>
                      </a:r>
                      <a:r>
                        <a:rPr lang="en-AU" sz="1400" dirty="0"/>
                        <a:t>o they think they have an impact on the</a:t>
                      </a:r>
                      <a:r>
                        <a:rPr lang="en-AU" sz="1400" baseline="0" dirty="0"/>
                        <a:t> Earth’s surface?</a:t>
                      </a:r>
                      <a:endParaRPr lang="en-AU" sz="1400" dirty="0"/>
                    </a:p>
                  </a:txBody>
                  <a:tcPr/>
                </a:tc>
                <a:extLst>
                  <a:ext uri="{0D108BD9-81ED-4DB2-BD59-A6C34878D82A}">
                    <a16:rowId xmlns:a16="http://schemas.microsoft.com/office/drawing/2014/main" val="1037524284"/>
                  </a:ext>
                </a:extLst>
              </a:tr>
              <a:tr h="682395">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AU" sz="1400" dirty="0"/>
                        <a:t>Question 4</a:t>
                      </a:r>
                    </a:p>
                    <a:p>
                      <a:endParaRPr lang="en-AU" sz="1400" dirty="0"/>
                    </a:p>
                  </a:txBody>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AU" sz="1400" dirty="0"/>
                        <a:t>For example::</a:t>
                      </a:r>
                      <a:r>
                        <a:rPr lang="en-AU" sz="1400" baseline="0" dirty="0"/>
                        <a:t> explain the impact</a:t>
                      </a:r>
                      <a:endParaRPr lang="en-AU" sz="1400" dirty="0"/>
                    </a:p>
                  </a:txBody>
                  <a:tcPr/>
                </a:tc>
                <a:extLst>
                  <a:ext uri="{0D108BD9-81ED-4DB2-BD59-A6C34878D82A}">
                    <a16:rowId xmlns:a16="http://schemas.microsoft.com/office/drawing/2014/main" val="159981661"/>
                  </a:ext>
                </a:extLst>
              </a:tr>
              <a:tr h="682395">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AU" sz="1400" dirty="0"/>
                        <a:t>Question 5</a:t>
                      </a:r>
                    </a:p>
                    <a:p>
                      <a:endParaRPr lang="en-AU" sz="1400" dirty="0"/>
                    </a:p>
                  </a:txBody>
                  <a:tcPr/>
                </a:tc>
                <a:tc>
                  <a:txBody>
                    <a:bodyPr/>
                    <a:lstStyle/>
                    <a:p>
                      <a:endParaRPr lang="en-AU" sz="1400" dirty="0"/>
                    </a:p>
                  </a:txBody>
                  <a:tcPr/>
                </a:tc>
                <a:extLst>
                  <a:ext uri="{0D108BD9-81ED-4DB2-BD59-A6C34878D82A}">
                    <a16:rowId xmlns:a16="http://schemas.microsoft.com/office/drawing/2014/main" val="403732199"/>
                  </a:ext>
                </a:extLst>
              </a:tr>
              <a:tr h="682395">
                <a:tc>
                  <a:txBody>
                    <a:bodyPr/>
                    <a:lstStyle/>
                    <a:p>
                      <a:r>
                        <a:rPr lang="en-AU" sz="1400" dirty="0"/>
                        <a:t>Question 6</a:t>
                      </a:r>
                    </a:p>
                  </a:txBody>
                  <a:tcPr/>
                </a:tc>
                <a:tc>
                  <a:txBody>
                    <a:bodyPr/>
                    <a:lstStyle/>
                    <a:p>
                      <a:endParaRPr lang="en-AU" sz="1400" dirty="0"/>
                    </a:p>
                  </a:txBody>
                  <a:tcPr/>
                </a:tc>
                <a:extLst>
                  <a:ext uri="{0D108BD9-81ED-4DB2-BD59-A6C34878D82A}">
                    <a16:rowId xmlns:a16="http://schemas.microsoft.com/office/drawing/2014/main" val="2756264471"/>
                  </a:ext>
                </a:extLst>
              </a:tr>
            </a:tbl>
          </a:graphicData>
        </a:graphic>
      </p:graphicFrame>
    </p:spTree>
    <p:extLst>
      <p:ext uri="{BB962C8B-B14F-4D97-AF65-F5344CB8AC3E}">
        <p14:creationId xmlns:p14="http://schemas.microsoft.com/office/powerpoint/2010/main" val="127908622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dirty="0"/>
              <a:t>STEM - empathise</a:t>
            </a:r>
          </a:p>
        </p:txBody>
      </p:sp>
      <p:sp>
        <p:nvSpPr>
          <p:cNvPr id="4" name="Title 3"/>
          <p:cNvSpPr>
            <a:spLocks noGrp="1"/>
          </p:cNvSpPr>
          <p:nvPr>
            <p:ph type="title"/>
          </p:nvPr>
        </p:nvSpPr>
        <p:spPr/>
        <p:txBody>
          <a:bodyPr/>
          <a:lstStyle/>
          <a:p>
            <a:r>
              <a:rPr lang="en-AU" dirty="0"/>
              <a:t>Interview questions</a:t>
            </a:r>
          </a:p>
        </p:txBody>
      </p:sp>
      <p:sp>
        <p:nvSpPr>
          <p:cNvPr id="5" name="Footer Placeholder 4"/>
          <p:cNvSpPr>
            <a:spLocks noGrp="1"/>
          </p:cNvSpPr>
          <p:nvPr>
            <p:ph type="ftr" sz="quarter" idx="3"/>
          </p:nvPr>
        </p:nvSpPr>
        <p:spPr/>
        <p:txBody>
          <a:bodyPr/>
          <a:lstStyle/>
          <a:p>
            <a:fld id="{5116C895-348D-4FA1-AC3F-6A98EE2CBA64}" type="slidenum">
              <a:rPr lang="en-US" smtClean="0"/>
              <a:pPr/>
              <a:t>53</a:t>
            </a:fld>
            <a:endParaRPr lang="en-US" dirty="0"/>
          </a:p>
        </p:txBody>
      </p:sp>
      <p:graphicFrame>
        <p:nvGraphicFramePr>
          <p:cNvPr id="6" name="Table 5" descr="6 rows, 2 column table for students to plan questions for interviews" title="interview table"/>
          <p:cNvGraphicFramePr>
            <a:graphicFrameLocks noGrp="1"/>
          </p:cNvGraphicFramePr>
          <p:nvPr>
            <p:extLst>
              <p:ext uri="{D42A27DB-BD31-4B8C-83A1-F6EECF244321}">
                <p14:modId xmlns:p14="http://schemas.microsoft.com/office/powerpoint/2010/main" val="1231854471"/>
              </p:ext>
            </p:extLst>
          </p:nvPr>
        </p:nvGraphicFramePr>
        <p:xfrm>
          <a:off x="444843" y="1744099"/>
          <a:ext cx="8320216" cy="4277760"/>
        </p:xfrm>
        <a:graphic>
          <a:graphicData uri="http://schemas.openxmlformats.org/drawingml/2006/table">
            <a:tbl>
              <a:tblPr firstRow="1" bandRow="1">
                <a:tableStyleId>{3B4B98B0-60AC-42C2-AFA5-B58CD77FA1E5}</a:tableStyleId>
              </a:tblPr>
              <a:tblGrid>
                <a:gridCol w="1413200">
                  <a:extLst>
                    <a:ext uri="{9D8B030D-6E8A-4147-A177-3AD203B41FA5}">
                      <a16:colId xmlns:a16="http://schemas.microsoft.com/office/drawing/2014/main" val="405677123"/>
                    </a:ext>
                  </a:extLst>
                </a:gridCol>
                <a:gridCol w="2255191">
                  <a:extLst>
                    <a:ext uri="{9D8B030D-6E8A-4147-A177-3AD203B41FA5}">
                      <a16:colId xmlns:a16="http://schemas.microsoft.com/office/drawing/2014/main" val="544435380"/>
                    </a:ext>
                  </a:extLst>
                </a:gridCol>
                <a:gridCol w="4651825">
                  <a:extLst>
                    <a:ext uri="{9D8B030D-6E8A-4147-A177-3AD203B41FA5}">
                      <a16:colId xmlns:a16="http://schemas.microsoft.com/office/drawing/2014/main" val="613390017"/>
                    </a:ext>
                  </a:extLst>
                </a:gridCol>
              </a:tblGrid>
              <a:tr h="712960">
                <a:tc>
                  <a:txBody>
                    <a:bodyPr/>
                    <a:lstStyle/>
                    <a:p>
                      <a:r>
                        <a:rPr lang="en-AU" sz="1400" dirty="0"/>
                        <a:t>Who?</a:t>
                      </a:r>
                    </a:p>
                  </a:txBody>
                  <a:tcPr/>
                </a:tc>
                <a:tc>
                  <a:txBody>
                    <a:bodyPr/>
                    <a:lstStyle/>
                    <a:p>
                      <a:r>
                        <a:rPr lang="en-AU" sz="1400" dirty="0"/>
                        <a:t>Interview question:</a:t>
                      </a:r>
                    </a:p>
                  </a:txBody>
                  <a:tcPr/>
                </a:tc>
                <a:tc>
                  <a:txBody>
                    <a:bodyPr/>
                    <a:lstStyle/>
                    <a:p>
                      <a:r>
                        <a:rPr lang="en-AU" sz="1400" dirty="0"/>
                        <a:t>Answer</a:t>
                      </a:r>
                    </a:p>
                  </a:txBody>
                  <a:tcPr/>
                </a:tc>
                <a:extLst>
                  <a:ext uri="{0D108BD9-81ED-4DB2-BD59-A6C34878D82A}">
                    <a16:rowId xmlns:a16="http://schemas.microsoft.com/office/drawing/2014/main" val="1655123529"/>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1416500517"/>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1037524284"/>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159981661"/>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403732199"/>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2756264471"/>
                  </a:ext>
                </a:extLst>
              </a:tr>
            </a:tbl>
          </a:graphicData>
        </a:graphic>
      </p:graphicFrame>
    </p:spTree>
    <p:extLst>
      <p:ext uri="{BB962C8B-B14F-4D97-AF65-F5344CB8AC3E}">
        <p14:creationId xmlns:p14="http://schemas.microsoft.com/office/powerpoint/2010/main" val="392540173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dirty="0"/>
              <a:t>STEM - empathise</a:t>
            </a:r>
          </a:p>
        </p:txBody>
      </p:sp>
      <p:sp>
        <p:nvSpPr>
          <p:cNvPr id="4" name="Title 3"/>
          <p:cNvSpPr>
            <a:spLocks noGrp="1"/>
          </p:cNvSpPr>
          <p:nvPr>
            <p:ph type="title"/>
          </p:nvPr>
        </p:nvSpPr>
        <p:spPr/>
        <p:txBody>
          <a:bodyPr/>
          <a:lstStyle/>
          <a:p>
            <a:r>
              <a:rPr lang="en-AU" dirty="0"/>
              <a:t>Interview questions</a:t>
            </a:r>
          </a:p>
        </p:txBody>
      </p:sp>
      <p:sp>
        <p:nvSpPr>
          <p:cNvPr id="5" name="Footer Placeholder 4"/>
          <p:cNvSpPr>
            <a:spLocks noGrp="1"/>
          </p:cNvSpPr>
          <p:nvPr>
            <p:ph type="ftr" sz="quarter" idx="3"/>
          </p:nvPr>
        </p:nvSpPr>
        <p:spPr/>
        <p:txBody>
          <a:bodyPr/>
          <a:lstStyle/>
          <a:p>
            <a:fld id="{5116C895-348D-4FA1-AC3F-6A98EE2CBA64}" type="slidenum">
              <a:rPr lang="en-US" smtClean="0"/>
              <a:pPr/>
              <a:t>54</a:t>
            </a:fld>
            <a:endParaRPr lang="en-US" dirty="0"/>
          </a:p>
        </p:txBody>
      </p:sp>
      <p:graphicFrame>
        <p:nvGraphicFramePr>
          <p:cNvPr id="6" name="Table 5" descr="6 rows, 2 column table for students to plan questions for interviews" title="interview table"/>
          <p:cNvGraphicFramePr>
            <a:graphicFrameLocks noGrp="1"/>
          </p:cNvGraphicFramePr>
          <p:nvPr>
            <p:extLst>
              <p:ext uri="{D42A27DB-BD31-4B8C-83A1-F6EECF244321}">
                <p14:modId xmlns:p14="http://schemas.microsoft.com/office/powerpoint/2010/main" val="2360629168"/>
              </p:ext>
            </p:extLst>
          </p:nvPr>
        </p:nvGraphicFramePr>
        <p:xfrm>
          <a:off x="444843" y="1744099"/>
          <a:ext cx="8320216" cy="4277760"/>
        </p:xfrm>
        <a:graphic>
          <a:graphicData uri="http://schemas.openxmlformats.org/drawingml/2006/table">
            <a:tbl>
              <a:tblPr firstRow="1" bandRow="1">
                <a:tableStyleId>{3B4B98B0-60AC-42C2-AFA5-B58CD77FA1E5}</a:tableStyleId>
              </a:tblPr>
              <a:tblGrid>
                <a:gridCol w="1413200">
                  <a:extLst>
                    <a:ext uri="{9D8B030D-6E8A-4147-A177-3AD203B41FA5}">
                      <a16:colId xmlns:a16="http://schemas.microsoft.com/office/drawing/2014/main" val="405677123"/>
                    </a:ext>
                  </a:extLst>
                </a:gridCol>
                <a:gridCol w="2255191">
                  <a:extLst>
                    <a:ext uri="{9D8B030D-6E8A-4147-A177-3AD203B41FA5}">
                      <a16:colId xmlns:a16="http://schemas.microsoft.com/office/drawing/2014/main" val="544435380"/>
                    </a:ext>
                  </a:extLst>
                </a:gridCol>
                <a:gridCol w="4651825">
                  <a:extLst>
                    <a:ext uri="{9D8B030D-6E8A-4147-A177-3AD203B41FA5}">
                      <a16:colId xmlns:a16="http://schemas.microsoft.com/office/drawing/2014/main" val="613390017"/>
                    </a:ext>
                  </a:extLst>
                </a:gridCol>
              </a:tblGrid>
              <a:tr h="712960">
                <a:tc>
                  <a:txBody>
                    <a:bodyPr/>
                    <a:lstStyle/>
                    <a:p>
                      <a:r>
                        <a:rPr lang="en-AU" sz="1400" dirty="0"/>
                        <a:t>Who?</a:t>
                      </a:r>
                    </a:p>
                  </a:txBody>
                  <a:tcPr/>
                </a:tc>
                <a:tc>
                  <a:txBody>
                    <a:bodyPr/>
                    <a:lstStyle/>
                    <a:p>
                      <a:r>
                        <a:rPr lang="en-AU" sz="1400" dirty="0"/>
                        <a:t>Interview question:</a:t>
                      </a:r>
                    </a:p>
                  </a:txBody>
                  <a:tcPr/>
                </a:tc>
                <a:tc>
                  <a:txBody>
                    <a:bodyPr/>
                    <a:lstStyle/>
                    <a:p>
                      <a:r>
                        <a:rPr lang="en-AU" sz="1400" dirty="0"/>
                        <a:t>Answer</a:t>
                      </a:r>
                    </a:p>
                  </a:txBody>
                  <a:tcPr/>
                </a:tc>
                <a:extLst>
                  <a:ext uri="{0D108BD9-81ED-4DB2-BD59-A6C34878D82A}">
                    <a16:rowId xmlns:a16="http://schemas.microsoft.com/office/drawing/2014/main" val="1655123529"/>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1416500517"/>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1037524284"/>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159981661"/>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403732199"/>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2756264471"/>
                  </a:ext>
                </a:extLst>
              </a:tr>
            </a:tbl>
          </a:graphicData>
        </a:graphic>
      </p:graphicFrame>
    </p:spTree>
    <p:extLst>
      <p:ext uri="{BB962C8B-B14F-4D97-AF65-F5344CB8AC3E}">
        <p14:creationId xmlns:p14="http://schemas.microsoft.com/office/powerpoint/2010/main" val="324421075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dirty="0"/>
              <a:t>STEM - empathise</a:t>
            </a:r>
          </a:p>
        </p:txBody>
      </p:sp>
      <p:sp>
        <p:nvSpPr>
          <p:cNvPr id="4" name="Title 3"/>
          <p:cNvSpPr>
            <a:spLocks noGrp="1"/>
          </p:cNvSpPr>
          <p:nvPr>
            <p:ph type="title"/>
          </p:nvPr>
        </p:nvSpPr>
        <p:spPr/>
        <p:txBody>
          <a:bodyPr/>
          <a:lstStyle/>
          <a:p>
            <a:r>
              <a:rPr lang="en-AU" dirty="0"/>
              <a:t>Interview questions</a:t>
            </a:r>
          </a:p>
        </p:txBody>
      </p:sp>
      <p:sp>
        <p:nvSpPr>
          <p:cNvPr id="5" name="Footer Placeholder 4"/>
          <p:cNvSpPr>
            <a:spLocks noGrp="1"/>
          </p:cNvSpPr>
          <p:nvPr>
            <p:ph type="ftr" sz="quarter" idx="3"/>
          </p:nvPr>
        </p:nvSpPr>
        <p:spPr/>
        <p:txBody>
          <a:bodyPr/>
          <a:lstStyle/>
          <a:p>
            <a:fld id="{5116C895-348D-4FA1-AC3F-6A98EE2CBA64}" type="slidenum">
              <a:rPr lang="en-US" smtClean="0"/>
              <a:pPr/>
              <a:t>55</a:t>
            </a:fld>
            <a:endParaRPr lang="en-US" dirty="0"/>
          </a:p>
        </p:txBody>
      </p:sp>
      <p:graphicFrame>
        <p:nvGraphicFramePr>
          <p:cNvPr id="6" name="Table 5" descr="6 rows, 2 column table for students to plan questions for interviews" title="interview table"/>
          <p:cNvGraphicFramePr>
            <a:graphicFrameLocks noGrp="1"/>
          </p:cNvGraphicFramePr>
          <p:nvPr>
            <p:extLst>
              <p:ext uri="{D42A27DB-BD31-4B8C-83A1-F6EECF244321}">
                <p14:modId xmlns:p14="http://schemas.microsoft.com/office/powerpoint/2010/main" val="2551004982"/>
              </p:ext>
            </p:extLst>
          </p:nvPr>
        </p:nvGraphicFramePr>
        <p:xfrm>
          <a:off x="444843" y="1744099"/>
          <a:ext cx="8320216" cy="4277760"/>
        </p:xfrm>
        <a:graphic>
          <a:graphicData uri="http://schemas.openxmlformats.org/drawingml/2006/table">
            <a:tbl>
              <a:tblPr firstRow="1" bandRow="1">
                <a:tableStyleId>{3B4B98B0-60AC-42C2-AFA5-B58CD77FA1E5}</a:tableStyleId>
              </a:tblPr>
              <a:tblGrid>
                <a:gridCol w="1413200">
                  <a:extLst>
                    <a:ext uri="{9D8B030D-6E8A-4147-A177-3AD203B41FA5}">
                      <a16:colId xmlns:a16="http://schemas.microsoft.com/office/drawing/2014/main" val="405677123"/>
                    </a:ext>
                  </a:extLst>
                </a:gridCol>
                <a:gridCol w="2255191">
                  <a:extLst>
                    <a:ext uri="{9D8B030D-6E8A-4147-A177-3AD203B41FA5}">
                      <a16:colId xmlns:a16="http://schemas.microsoft.com/office/drawing/2014/main" val="544435380"/>
                    </a:ext>
                  </a:extLst>
                </a:gridCol>
                <a:gridCol w="4651825">
                  <a:extLst>
                    <a:ext uri="{9D8B030D-6E8A-4147-A177-3AD203B41FA5}">
                      <a16:colId xmlns:a16="http://schemas.microsoft.com/office/drawing/2014/main" val="613390017"/>
                    </a:ext>
                  </a:extLst>
                </a:gridCol>
              </a:tblGrid>
              <a:tr h="712960">
                <a:tc>
                  <a:txBody>
                    <a:bodyPr/>
                    <a:lstStyle/>
                    <a:p>
                      <a:r>
                        <a:rPr lang="en-AU" sz="1400" dirty="0"/>
                        <a:t>Who?</a:t>
                      </a:r>
                    </a:p>
                  </a:txBody>
                  <a:tcPr/>
                </a:tc>
                <a:tc>
                  <a:txBody>
                    <a:bodyPr/>
                    <a:lstStyle/>
                    <a:p>
                      <a:r>
                        <a:rPr lang="en-AU" sz="1400" dirty="0"/>
                        <a:t>Interview question:</a:t>
                      </a:r>
                    </a:p>
                  </a:txBody>
                  <a:tcPr/>
                </a:tc>
                <a:tc>
                  <a:txBody>
                    <a:bodyPr/>
                    <a:lstStyle/>
                    <a:p>
                      <a:r>
                        <a:rPr lang="en-AU" sz="1400" dirty="0"/>
                        <a:t>Answer</a:t>
                      </a:r>
                    </a:p>
                  </a:txBody>
                  <a:tcPr/>
                </a:tc>
                <a:extLst>
                  <a:ext uri="{0D108BD9-81ED-4DB2-BD59-A6C34878D82A}">
                    <a16:rowId xmlns:a16="http://schemas.microsoft.com/office/drawing/2014/main" val="1655123529"/>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1416500517"/>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1037524284"/>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159981661"/>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403732199"/>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2756264471"/>
                  </a:ext>
                </a:extLst>
              </a:tr>
            </a:tbl>
          </a:graphicData>
        </a:graphic>
      </p:graphicFrame>
    </p:spTree>
    <p:extLst>
      <p:ext uri="{BB962C8B-B14F-4D97-AF65-F5344CB8AC3E}">
        <p14:creationId xmlns:p14="http://schemas.microsoft.com/office/powerpoint/2010/main" val="193490154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dirty="0"/>
              <a:t>STEM - empathise</a:t>
            </a:r>
          </a:p>
        </p:txBody>
      </p:sp>
      <p:sp>
        <p:nvSpPr>
          <p:cNvPr id="4" name="Title 3"/>
          <p:cNvSpPr>
            <a:spLocks noGrp="1"/>
          </p:cNvSpPr>
          <p:nvPr>
            <p:ph type="title"/>
          </p:nvPr>
        </p:nvSpPr>
        <p:spPr/>
        <p:txBody>
          <a:bodyPr/>
          <a:lstStyle/>
          <a:p>
            <a:r>
              <a:rPr lang="en-AU" dirty="0"/>
              <a:t>Interview questions</a:t>
            </a:r>
          </a:p>
        </p:txBody>
      </p:sp>
      <p:sp>
        <p:nvSpPr>
          <p:cNvPr id="5" name="Footer Placeholder 4"/>
          <p:cNvSpPr>
            <a:spLocks noGrp="1"/>
          </p:cNvSpPr>
          <p:nvPr>
            <p:ph type="ftr" sz="quarter" idx="3"/>
          </p:nvPr>
        </p:nvSpPr>
        <p:spPr/>
        <p:txBody>
          <a:bodyPr/>
          <a:lstStyle/>
          <a:p>
            <a:fld id="{5116C895-348D-4FA1-AC3F-6A98EE2CBA64}" type="slidenum">
              <a:rPr lang="en-US" smtClean="0"/>
              <a:pPr/>
              <a:t>56</a:t>
            </a:fld>
            <a:endParaRPr lang="en-US" dirty="0"/>
          </a:p>
        </p:txBody>
      </p:sp>
      <p:graphicFrame>
        <p:nvGraphicFramePr>
          <p:cNvPr id="6" name="Table 5" descr="6 rows, 2 column table for students to plan questions for interviews" title="interview table"/>
          <p:cNvGraphicFramePr>
            <a:graphicFrameLocks noGrp="1"/>
          </p:cNvGraphicFramePr>
          <p:nvPr>
            <p:extLst>
              <p:ext uri="{D42A27DB-BD31-4B8C-83A1-F6EECF244321}">
                <p14:modId xmlns:p14="http://schemas.microsoft.com/office/powerpoint/2010/main" val="2994162917"/>
              </p:ext>
            </p:extLst>
          </p:nvPr>
        </p:nvGraphicFramePr>
        <p:xfrm>
          <a:off x="444843" y="1744099"/>
          <a:ext cx="8320216" cy="4277760"/>
        </p:xfrm>
        <a:graphic>
          <a:graphicData uri="http://schemas.openxmlformats.org/drawingml/2006/table">
            <a:tbl>
              <a:tblPr firstRow="1" bandRow="1">
                <a:tableStyleId>{3B4B98B0-60AC-42C2-AFA5-B58CD77FA1E5}</a:tableStyleId>
              </a:tblPr>
              <a:tblGrid>
                <a:gridCol w="1413200">
                  <a:extLst>
                    <a:ext uri="{9D8B030D-6E8A-4147-A177-3AD203B41FA5}">
                      <a16:colId xmlns:a16="http://schemas.microsoft.com/office/drawing/2014/main" val="405677123"/>
                    </a:ext>
                  </a:extLst>
                </a:gridCol>
                <a:gridCol w="2255191">
                  <a:extLst>
                    <a:ext uri="{9D8B030D-6E8A-4147-A177-3AD203B41FA5}">
                      <a16:colId xmlns:a16="http://schemas.microsoft.com/office/drawing/2014/main" val="544435380"/>
                    </a:ext>
                  </a:extLst>
                </a:gridCol>
                <a:gridCol w="4651825">
                  <a:extLst>
                    <a:ext uri="{9D8B030D-6E8A-4147-A177-3AD203B41FA5}">
                      <a16:colId xmlns:a16="http://schemas.microsoft.com/office/drawing/2014/main" val="613390017"/>
                    </a:ext>
                  </a:extLst>
                </a:gridCol>
              </a:tblGrid>
              <a:tr h="712960">
                <a:tc>
                  <a:txBody>
                    <a:bodyPr/>
                    <a:lstStyle/>
                    <a:p>
                      <a:r>
                        <a:rPr lang="en-AU" sz="1400" dirty="0"/>
                        <a:t>Who?</a:t>
                      </a:r>
                    </a:p>
                  </a:txBody>
                  <a:tcPr/>
                </a:tc>
                <a:tc>
                  <a:txBody>
                    <a:bodyPr/>
                    <a:lstStyle/>
                    <a:p>
                      <a:r>
                        <a:rPr lang="en-AU" sz="1400" dirty="0"/>
                        <a:t>Interview question:</a:t>
                      </a:r>
                    </a:p>
                  </a:txBody>
                  <a:tcPr/>
                </a:tc>
                <a:tc>
                  <a:txBody>
                    <a:bodyPr/>
                    <a:lstStyle/>
                    <a:p>
                      <a:r>
                        <a:rPr lang="en-AU" sz="1400" dirty="0"/>
                        <a:t>Answer</a:t>
                      </a:r>
                    </a:p>
                  </a:txBody>
                  <a:tcPr/>
                </a:tc>
                <a:extLst>
                  <a:ext uri="{0D108BD9-81ED-4DB2-BD59-A6C34878D82A}">
                    <a16:rowId xmlns:a16="http://schemas.microsoft.com/office/drawing/2014/main" val="1655123529"/>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1416500517"/>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1037524284"/>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159981661"/>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403732199"/>
                  </a:ext>
                </a:extLst>
              </a:tr>
              <a:tr h="712960">
                <a:tc>
                  <a:txBody>
                    <a:bodyPr/>
                    <a:lstStyle/>
                    <a:p>
                      <a:endParaRPr lang="en-AU" sz="1400" dirty="0"/>
                    </a:p>
                  </a:txBody>
                  <a:tcPr/>
                </a:tc>
                <a:tc>
                  <a:txBody>
                    <a:bodyPr/>
                    <a:lstStyle/>
                    <a:p>
                      <a:endParaRPr lang="en-AU" sz="1400" dirty="0"/>
                    </a:p>
                  </a:txBody>
                  <a:tcPr/>
                </a:tc>
                <a:tc>
                  <a:txBody>
                    <a:bodyPr/>
                    <a:lstStyle/>
                    <a:p>
                      <a:endParaRPr lang="en-AU" sz="1400" dirty="0"/>
                    </a:p>
                  </a:txBody>
                  <a:tcPr/>
                </a:tc>
                <a:extLst>
                  <a:ext uri="{0D108BD9-81ED-4DB2-BD59-A6C34878D82A}">
                    <a16:rowId xmlns:a16="http://schemas.microsoft.com/office/drawing/2014/main" val="2756264471"/>
                  </a:ext>
                </a:extLst>
              </a:tr>
            </a:tbl>
          </a:graphicData>
        </a:graphic>
      </p:graphicFrame>
    </p:spTree>
    <p:extLst>
      <p:ext uri="{BB962C8B-B14F-4D97-AF65-F5344CB8AC3E}">
        <p14:creationId xmlns:p14="http://schemas.microsoft.com/office/powerpoint/2010/main" val="262080780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Student resources</a:t>
            </a:r>
          </a:p>
        </p:txBody>
      </p:sp>
      <p:sp>
        <p:nvSpPr>
          <p:cNvPr id="3" name="Title 2"/>
          <p:cNvSpPr>
            <a:spLocks noGrp="1"/>
          </p:cNvSpPr>
          <p:nvPr>
            <p:ph type="title"/>
          </p:nvPr>
        </p:nvSpPr>
        <p:spPr/>
        <p:txBody>
          <a:bodyPr/>
          <a:lstStyle/>
          <a:p>
            <a:r>
              <a:rPr lang="en-AU" dirty="0"/>
              <a:t>Activity 6</a:t>
            </a:r>
          </a:p>
        </p:txBody>
      </p:sp>
    </p:spTree>
    <p:extLst>
      <p:ext uri="{BB962C8B-B14F-4D97-AF65-F5344CB8AC3E}">
        <p14:creationId xmlns:p14="http://schemas.microsoft.com/office/powerpoint/2010/main" val="396392650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Don’t forget to do your 10x10 activity circuit every day that you are doing STEM!</a:t>
            </a:r>
          </a:p>
        </p:txBody>
      </p:sp>
      <p:pic>
        <p:nvPicPr>
          <p:cNvPr id="7" name="Picture Placeholder 6" descr="4 young students running in a playg"/>
          <p:cNvPicPr>
            <a:picLocks noGrp="1" noChangeAspect="1"/>
          </p:cNvPicPr>
          <p:nvPr>
            <p:ph type="pic" sz="quarter" idx="16"/>
          </p:nvPr>
        </p:nvPicPr>
        <p:blipFill>
          <a:blip r:embed="rId2" cstate="hqprint">
            <a:extLst>
              <a:ext uri="{28A0092B-C50C-407E-A947-70E740481C1C}">
                <a14:useLocalDpi xmlns:a14="http://schemas.microsoft.com/office/drawing/2010/main" val="0"/>
              </a:ext>
            </a:extLst>
          </a:blip>
          <a:srcRect/>
          <a:stretch>
            <a:fillRect/>
          </a:stretch>
        </p:blipFill>
        <p:spPr>
          <a:xfrm>
            <a:off x="-119214" y="1010219"/>
            <a:ext cx="4753626" cy="4753626"/>
          </a:xfrm>
        </p:spPr>
      </p:pic>
    </p:spTree>
    <p:extLst>
      <p:ext uri="{BB962C8B-B14F-4D97-AF65-F5344CB8AC3E}">
        <p14:creationId xmlns:p14="http://schemas.microsoft.com/office/powerpoint/2010/main" val="174894029"/>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Driving question</a:t>
            </a:r>
          </a:p>
        </p:txBody>
      </p:sp>
      <p:sp>
        <p:nvSpPr>
          <p:cNvPr id="7" name="Text Placeholder 6"/>
          <p:cNvSpPr>
            <a:spLocks noGrp="1"/>
          </p:cNvSpPr>
          <p:nvPr>
            <p:ph type="body" sz="quarter" idx="15"/>
          </p:nvPr>
        </p:nvSpPr>
        <p:spPr/>
        <p:txBody>
          <a:bodyPr/>
          <a:lstStyle/>
          <a:p>
            <a:r>
              <a:rPr lang="en-AU" dirty="0"/>
              <a:t>STEM</a:t>
            </a:r>
          </a:p>
        </p:txBody>
      </p:sp>
      <p:sp>
        <p:nvSpPr>
          <p:cNvPr id="4" name="Text Placeholder 3"/>
          <p:cNvSpPr>
            <a:spLocks noGrp="1"/>
          </p:cNvSpPr>
          <p:nvPr>
            <p:ph type="body" sz="quarter" idx="16"/>
          </p:nvPr>
        </p:nvSpPr>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r>
              <a:rPr lang="en-AU" sz="4400" dirty="0"/>
              <a:t>How can we protect Earth’s surface from the effects of human actions involving physical activity?</a:t>
            </a:r>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59</a:t>
            </a:fld>
            <a:endParaRPr lang="en-US" dirty="0"/>
          </a:p>
        </p:txBody>
      </p:sp>
    </p:spTree>
    <p:extLst>
      <p:ext uri="{BB962C8B-B14F-4D97-AF65-F5344CB8AC3E}">
        <p14:creationId xmlns:p14="http://schemas.microsoft.com/office/powerpoint/2010/main" val="135496582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Activity 1</a:t>
            </a:r>
          </a:p>
        </p:txBody>
      </p:sp>
      <p:sp>
        <p:nvSpPr>
          <p:cNvPr id="2" name="Text Placeholder 1"/>
          <p:cNvSpPr>
            <a:spLocks noGrp="1"/>
          </p:cNvSpPr>
          <p:nvPr>
            <p:ph type="body" sz="quarter" idx="15"/>
          </p:nvPr>
        </p:nvSpPr>
        <p:spPr/>
        <p:txBody>
          <a:bodyPr/>
          <a:lstStyle/>
          <a:p>
            <a:r>
              <a:rPr lang="en-AU" dirty="0"/>
              <a:t>Student resources</a:t>
            </a:r>
          </a:p>
        </p:txBody>
      </p:sp>
    </p:spTree>
    <p:extLst>
      <p:ext uri="{BB962C8B-B14F-4D97-AF65-F5344CB8AC3E}">
        <p14:creationId xmlns:p14="http://schemas.microsoft.com/office/powerpoint/2010/main" val="75333582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Define</a:t>
            </a:r>
          </a:p>
        </p:txBody>
      </p:sp>
      <p:sp>
        <p:nvSpPr>
          <p:cNvPr id="7" name="Text Placeholder 6"/>
          <p:cNvSpPr>
            <a:spLocks noGrp="1"/>
          </p:cNvSpPr>
          <p:nvPr>
            <p:ph type="body" sz="quarter" idx="15"/>
          </p:nvPr>
        </p:nvSpPr>
        <p:spPr/>
        <p:txBody>
          <a:bodyPr/>
          <a:lstStyle/>
          <a:p>
            <a:r>
              <a:rPr lang="en-AU" dirty="0"/>
              <a:t>STEM</a:t>
            </a:r>
          </a:p>
        </p:txBody>
      </p:sp>
      <p:sp>
        <p:nvSpPr>
          <p:cNvPr id="4" name="Text Placeholder 3"/>
          <p:cNvSpPr>
            <a:spLocks noGrp="1"/>
          </p:cNvSpPr>
          <p:nvPr>
            <p:ph type="body" sz="quarter" idx="16"/>
          </p:nvPr>
        </p:nvSpPr>
        <p:spPr/>
        <p:txBody>
          <a:bodyPr>
            <a:normAutofit/>
          </a:bodyPr>
          <a:lstStyle/>
          <a:p>
            <a:pPr marL="0" indent="0">
              <a:buNone/>
            </a:pPr>
            <a:r>
              <a:rPr lang="en-AU" sz="2000" dirty="0"/>
              <a:t>Highlight the key words. On the next slide, write a definition.</a:t>
            </a:r>
          </a:p>
          <a:p>
            <a:pPr marL="0" indent="0">
              <a:buNone/>
            </a:pPr>
            <a:r>
              <a:rPr lang="en-AU" sz="4000" dirty="0"/>
              <a:t>How can we protect Earth’s surface from the effects of human actions involving physical activity?</a:t>
            </a:r>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60</a:t>
            </a:fld>
            <a:endParaRPr lang="en-US" dirty="0"/>
          </a:p>
        </p:txBody>
      </p:sp>
      <p:pic>
        <p:nvPicPr>
          <p:cNvPr id="2" name="Picture 1" descr="define" title="define icon"/>
          <p:cNvPicPr>
            <a:picLocks noChangeAspect="1"/>
          </p:cNvPicPr>
          <p:nvPr/>
        </p:nvPicPr>
        <p:blipFill>
          <a:blip r:embed="rId3"/>
          <a:stretch>
            <a:fillRect/>
          </a:stretch>
        </p:blipFill>
        <p:spPr>
          <a:xfrm>
            <a:off x="6954722" y="242943"/>
            <a:ext cx="1676545" cy="1676545"/>
          </a:xfrm>
          <a:prstGeom prst="rect">
            <a:avLst/>
          </a:prstGeom>
        </p:spPr>
      </p:pic>
    </p:spTree>
    <p:extLst>
      <p:ext uri="{BB962C8B-B14F-4D97-AF65-F5344CB8AC3E}">
        <p14:creationId xmlns:p14="http://schemas.microsoft.com/office/powerpoint/2010/main" val="902094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Driving question</a:t>
            </a:r>
          </a:p>
        </p:txBody>
      </p:sp>
      <p:sp>
        <p:nvSpPr>
          <p:cNvPr id="7" name="Text Placeholder 6"/>
          <p:cNvSpPr>
            <a:spLocks noGrp="1"/>
          </p:cNvSpPr>
          <p:nvPr>
            <p:ph type="body" sz="quarter" idx="15"/>
          </p:nvPr>
        </p:nvSpPr>
        <p:spPr/>
        <p:txBody>
          <a:bodyPr/>
          <a:lstStyle/>
          <a:p>
            <a:r>
              <a:rPr lang="en-AU" dirty="0"/>
              <a:t>STEM</a:t>
            </a:r>
          </a:p>
        </p:txBody>
      </p:sp>
      <p:sp>
        <p:nvSpPr>
          <p:cNvPr id="4" name="Text Placeholder 3"/>
          <p:cNvSpPr>
            <a:spLocks noGrp="1"/>
          </p:cNvSpPr>
          <p:nvPr>
            <p:ph type="body" sz="quarter" idx="16"/>
          </p:nvPr>
        </p:nvSpPr>
        <p:spPr/>
        <p:txBody>
          <a:bodyPr>
            <a:normAutofit/>
          </a:bodyPr>
          <a:lstStyle/>
          <a:p>
            <a:pPr marL="0" indent="0">
              <a:buNone/>
            </a:pPr>
            <a:r>
              <a:rPr lang="en-AU" sz="2000" dirty="0"/>
              <a:t>Define your key words</a:t>
            </a:r>
          </a:p>
          <a:p>
            <a:pPr marL="457200" indent="-457200">
              <a:buFont typeface="+mj-lt"/>
              <a:buAutoNum type="arabicPeriod"/>
            </a:pPr>
            <a:endParaRPr lang="en-AU" sz="2000"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61</a:t>
            </a:fld>
            <a:endParaRPr lang="en-US" dirty="0"/>
          </a:p>
        </p:txBody>
      </p:sp>
      <p:pic>
        <p:nvPicPr>
          <p:cNvPr id="2" name="Picture 1" descr="define" title="define icon"/>
          <p:cNvPicPr>
            <a:picLocks noChangeAspect="1"/>
          </p:cNvPicPr>
          <p:nvPr/>
        </p:nvPicPr>
        <p:blipFill>
          <a:blip r:embed="rId3"/>
          <a:stretch>
            <a:fillRect/>
          </a:stretch>
        </p:blipFill>
        <p:spPr>
          <a:xfrm>
            <a:off x="6773489" y="407356"/>
            <a:ext cx="1676545" cy="1676545"/>
          </a:xfrm>
          <a:prstGeom prst="rect">
            <a:avLst/>
          </a:prstGeom>
        </p:spPr>
      </p:pic>
    </p:spTree>
    <p:extLst>
      <p:ext uri="{BB962C8B-B14F-4D97-AF65-F5344CB8AC3E}">
        <p14:creationId xmlns:p14="http://schemas.microsoft.com/office/powerpoint/2010/main" val="107890714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Define</a:t>
            </a:r>
          </a:p>
        </p:txBody>
      </p:sp>
      <p:sp>
        <p:nvSpPr>
          <p:cNvPr id="7" name="Text Placeholder 6"/>
          <p:cNvSpPr>
            <a:spLocks noGrp="1"/>
          </p:cNvSpPr>
          <p:nvPr>
            <p:ph type="body" sz="quarter" idx="15"/>
          </p:nvPr>
        </p:nvSpPr>
        <p:spPr/>
        <p:txBody>
          <a:bodyPr/>
          <a:lstStyle/>
          <a:p>
            <a:r>
              <a:rPr lang="en-AU" dirty="0"/>
              <a:t>STEM</a:t>
            </a:r>
          </a:p>
        </p:txBody>
      </p:sp>
      <p:sp>
        <p:nvSpPr>
          <p:cNvPr id="4" name="Text Placeholder 3"/>
          <p:cNvSpPr>
            <a:spLocks noGrp="1"/>
          </p:cNvSpPr>
          <p:nvPr>
            <p:ph type="body" sz="quarter" idx="16"/>
          </p:nvPr>
        </p:nvSpPr>
        <p:spPr>
          <a:xfrm>
            <a:off x="294660" y="1844675"/>
            <a:ext cx="5601938" cy="4236529"/>
          </a:xfrm>
        </p:spPr>
        <p:txBody>
          <a:bodyPr>
            <a:normAutofit/>
          </a:bodyPr>
          <a:lstStyle/>
          <a:p>
            <a:pPr marL="0" indent="0">
              <a:buNone/>
            </a:pPr>
            <a:r>
              <a:rPr lang="en-AU" sz="2000" dirty="0"/>
              <a:t>Record your answer these questions:</a:t>
            </a:r>
          </a:p>
          <a:p>
            <a:pPr marL="457200" indent="-457200">
              <a:buFont typeface="+mj-lt"/>
              <a:buAutoNum type="arabicPeriod"/>
            </a:pPr>
            <a:r>
              <a:rPr lang="en-AU" sz="2000" dirty="0"/>
              <a:t>what does it mean to protect the Earth’s surface from physical activity?</a:t>
            </a:r>
          </a:p>
          <a:p>
            <a:pPr marL="342900" lvl="0" indent="-342900">
              <a:buFont typeface="+mj-lt"/>
              <a:buAutoNum type="arabicPeriod"/>
            </a:pPr>
            <a:r>
              <a:rPr lang="en-AU" sz="2000" dirty="0"/>
              <a:t>  who would you need to think about?</a:t>
            </a:r>
          </a:p>
          <a:p>
            <a:pPr marL="457200" indent="-457200">
              <a:buFont typeface="+mj-lt"/>
              <a:buAutoNum type="arabicPeriod"/>
            </a:pPr>
            <a:r>
              <a:rPr lang="en-AU" sz="2000" dirty="0"/>
              <a:t>what else do you need to consider?</a:t>
            </a:r>
          </a:p>
          <a:p>
            <a:pPr marL="342900" lvl="0" indent="-342900">
              <a:buFont typeface="+mj-lt"/>
              <a:buAutoNum type="arabicPeriod"/>
            </a:pPr>
            <a:r>
              <a:rPr lang="en-AU" sz="2000" dirty="0"/>
              <a:t> where do you need to think about?</a:t>
            </a:r>
          </a:p>
          <a:p>
            <a:pPr marL="0" lvl="0" indent="0">
              <a:buNone/>
            </a:pPr>
            <a:endParaRPr lang="en-AU" sz="2000" dirty="0">
              <a:solidFill>
                <a:srgbClr val="041E42"/>
              </a:solidFill>
            </a:endParaRPr>
          </a:p>
          <a:p>
            <a:pPr marL="0" indent="0">
              <a:buNone/>
            </a:pPr>
            <a:endParaRPr lang="en-AU" sz="2000" dirty="0"/>
          </a:p>
          <a:p>
            <a:pPr marL="457200" indent="-457200">
              <a:buFont typeface="+mj-lt"/>
              <a:buAutoNum type="arabicPeriod"/>
            </a:pPr>
            <a:endParaRPr lang="en-AU" sz="2000"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62</a:t>
            </a:fld>
            <a:endParaRPr lang="en-US" dirty="0"/>
          </a:p>
        </p:txBody>
      </p:sp>
      <p:sp>
        <p:nvSpPr>
          <p:cNvPr id="5" name="Oval Callout 4"/>
          <p:cNvSpPr/>
          <p:nvPr/>
        </p:nvSpPr>
        <p:spPr>
          <a:xfrm>
            <a:off x="6597353" y="3315768"/>
            <a:ext cx="1992724" cy="2358639"/>
          </a:xfrm>
          <a:prstGeom prst="wedgeEllipseCallout">
            <a:avLst>
              <a:gd name="adj1" fmla="val -54854"/>
              <a:gd name="adj2" fmla="val -47283"/>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600" dirty="0"/>
              <a:t>To record your answer, just search for ‘record’ in Tell me what you want to do.</a:t>
            </a:r>
          </a:p>
        </p:txBody>
      </p:sp>
      <p:pic>
        <p:nvPicPr>
          <p:cNvPr id="8" name="Picture 7" descr="students record responsedss" title="reord icon"/>
          <p:cNvPicPr>
            <a:picLocks noChangeAspect="1"/>
          </p:cNvPicPr>
          <p:nvPr/>
        </p:nvPicPr>
        <p:blipFill>
          <a:blip r:embed="rId3"/>
          <a:stretch>
            <a:fillRect/>
          </a:stretch>
        </p:blipFill>
        <p:spPr>
          <a:xfrm>
            <a:off x="6494805" y="676327"/>
            <a:ext cx="1525024" cy="1525024"/>
          </a:xfrm>
          <a:prstGeom prst="rect">
            <a:avLst/>
          </a:prstGeom>
        </p:spPr>
      </p:pic>
    </p:spTree>
    <p:extLst>
      <p:ext uri="{BB962C8B-B14F-4D97-AF65-F5344CB8AC3E}">
        <p14:creationId xmlns:p14="http://schemas.microsoft.com/office/powerpoint/2010/main" val="2301291330"/>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Ideate</a:t>
            </a:r>
          </a:p>
        </p:txBody>
      </p:sp>
      <p:sp>
        <p:nvSpPr>
          <p:cNvPr id="7" name="Text Placeholder 6"/>
          <p:cNvSpPr>
            <a:spLocks noGrp="1"/>
          </p:cNvSpPr>
          <p:nvPr>
            <p:ph type="body" sz="quarter" idx="15"/>
          </p:nvPr>
        </p:nvSpPr>
        <p:spPr/>
        <p:txBody>
          <a:bodyPr/>
          <a:lstStyle/>
          <a:p>
            <a:r>
              <a:rPr lang="en-AU" dirty="0"/>
              <a:t>STEM</a:t>
            </a:r>
          </a:p>
        </p:txBody>
      </p:sp>
      <p:sp>
        <p:nvSpPr>
          <p:cNvPr id="4" name="Text Placeholder 3"/>
          <p:cNvSpPr>
            <a:spLocks noGrp="1"/>
          </p:cNvSpPr>
          <p:nvPr>
            <p:ph type="body" sz="quarter" idx="16"/>
          </p:nvPr>
        </p:nvSpPr>
        <p:spPr/>
        <p:txBody>
          <a:bodyPr>
            <a:normAutofit/>
          </a:bodyPr>
          <a:lstStyle/>
          <a:p>
            <a:pPr marL="0" indent="0">
              <a:buNone/>
            </a:pPr>
            <a:r>
              <a:rPr lang="en-AU" sz="2000" dirty="0"/>
              <a:t>Think about</a:t>
            </a:r>
          </a:p>
          <a:p>
            <a:pPr marL="0" indent="0">
              <a:buNone/>
            </a:pPr>
            <a:r>
              <a:rPr lang="en-AU" sz="2000" dirty="0"/>
              <a:t>• how do other people view caring for the Earth’s surface when they are doing physical activities? </a:t>
            </a:r>
          </a:p>
          <a:p>
            <a:pPr marL="0" indent="0">
              <a:buNone/>
            </a:pPr>
            <a:r>
              <a:rPr lang="en-AU" sz="2000" dirty="0"/>
              <a:t>• Who is involved?</a:t>
            </a:r>
          </a:p>
          <a:p>
            <a:pPr marL="0" indent="0">
              <a:buNone/>
            </a:pPr>
            <a:r>
              <a:rPr lang="en-AU" sz="2000" dirty="0"/>
              <a:t>• What new ideas do we have that will meet the needs and protect the Earth’s surface? </a:t>
            </a:r>
          </a:p>
          <a:p>
            <a:pPr marL="0" indent="0">
              <a:buNone/>
            </a:pPr>
            <a:r>
              <a:rPr lang="en-AU" sz="2000" dirty="0"/>
              <a:t>O explore all possibilities</a:t>
            </a:r>
          </a:p>
          <a:p>
            <a:pPr marL="0" indent="0">
              <a:buNone/>
            </a:pPr>
            <a:r>
              <a:rPr lang="en-AU" sz="2000" dirty="0"/>
              <a:t>O wild and wacky ideas are encouraged.</a:t>
            </a:r>
          </a:p>
          <a:p>
            <a:pPr marL="457200" indent="-457200">
              <a:buFont typeface="+mj-lt"/>
              <a:buAutoNum type="arabicPeriod"/>
            </a:pPr>
            <a:endParaRPr lang="en-AU" sz="2000"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63</a:t>
            </a:fld>
            <a:endParaRPr lang="en-US" dirty="0"/>
          </a:p>
        </p:txBody>
      </p:sp>
      <p:pic>
        <p:nvPicPr>
          <p:cNvPr id="2" name="Picture 1" descr="ideas" title="ideate icon"/>
          <p:cNvPicPr>
            <a:picLocks noChangeAspect="1"/>
          </p:cNvPicPr>
          <p:nvPr/>
        </p:nvPicPr>
        <p:blipFill>
          <a:blip r:embed="rId3"/>
          <a:stretch>
            <a:fillRect/>
          </a:stretch>
        </p:blipFill>
        <p:spPr>
          <a:xfrm>
            <a:off x="6200219" y="503890"/>
            <a:ext cx="1506142" cy="1506142"/>
          </a:xfrm>
          <a:prstGeom prst="rect">
            <a:avLst/>
          </a:prstGeom>
        </p:spPr>
      </p:pic>
    </p:spTree>
    <p:extLst>
      <p:ext uri="{BB962C8B-B14F-4D97-AF65-F5344CB8AC3E}">
        <p14:creationId xmlns:p14="http://schemas.microsoft.com/office/powerpoint/2010/main" val="1230410315"/>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Ideate</a:t>
            </a:r>
          </a:p>
        </p:txBody>
      </p:sp>
      <p:sp>
        <p:nvSpPr>
          <p:cNvPr id="7" name="Text Placeholder 6"/>
          <p:cNvSpPr>
            <a:spLocks noGrp="1"/>
          </p:cNvSpPr>
          <p:nvPr>
            <p:ph type="body" sz="quarter" idx="15"/>
          </p:nvPr>
        </p:nvSpPr>
        <p:spPr/>
        <p:txBody>
          <a:bodyPr/>
          <a:lstStyle/>
          <a:p>
            <a:r>
              <a:rPr lang="en-AU" dirty="0"/>
              <a:t>STEM</a:t>
            </a:r>
          </a:p>
        </p:txBody>
      </p:sp>
      <p:sp>
        <p:nvSpPr>
          <p:cNvPr id="4" name="Text Placeholder 3"/>
          <p:cNvSpPr>
            <a:spLocks noGrp="1"/>
          </p:cNvSpPr>
          <p:nvPr>
            <p:ph type="body" sz="quarter" idx="16"/>
          </p:nvPr>
        </p:nvSpPr>
        <p:spPr/>
        <p:txBody>
          <a:bodyPr>
            <a:normAutofit/>
          </a:bodyPr>
          <a:lstStyle/>
          <a:p>
            <a:r>
              <a:rPr lang="en-AU" sz="2000" dirty="0"/>
              <a:t>Complete the Crazy 8 design thinking strategy. </a:t>
            </a:r>
          </a:p>
          <a:p>
            <a:pPr lvl="1">
              <a:buFont typeface="Wingdings" panose="05000000000000000000" pitchFamily="2" charset="2"/>
              <a:buChar char="q"/>
            </a:pPr>
            <a:r>
              <a:rPr lang="en-AU" sz="2000" dirty="0"/>
              <a:t> fold an A4 sheet of paper 8 sections (half, half and half again)</a:t>
            </a:r>
          </a:p>
          <a:p>
            <a:pPr lvl="1">
              <a:buFont typeface="Wingdings" panose="05000000000000000000" pitchFamily="2" charset="2"/>
              <a:buChar char="q"/>
            </a:pPr>
            <a:r>
              <a:rPr lang="en-AU" sz="2000" dirty="0"/>
              <a:t> select an aspect of the problem to focus on</a:t>
            </a:r>
          </a:p>
          <a:p>
            <a:pPr lvl="1">
              <a:buFont typeface="Wingdings" panose="05000000000000000000" pitchFamily="2" charset="2"/>
              <a:buChar char="q"/>
            </a:pPr>
            <a:r>
              <a:rPr lang="en-AU" sz="2000" dirty="0"/>
              <a:t> draw, write, label one solution to this problem on sector of their paper in 60 seconds</a:t>
            </a:r>
          </a:p>
          <a:p>
            <a:pPr lvl="1">
              <a:buFont typeface="Wingdings" panose="05000000000000000000" pitchFamily="2" charset="2"/>
              <a:buChar char="q"/>
            </a:pPr>
            <a:r>
              <a:rPr lang="en-AU" sz="2000" dirty="0"/>
              <a:t> repeat this process 7 more times</a:t>
            </a:r>
          </a:p>
          <a:p>
            <a:pPr lvl="1">
              <a:buFont typeface="Wingdings" panose="05000000000000000000" pitchFamily="2" charset="2"/>
              <a:buChar char="q"/>
            </a:pPr>
            <a:r>
              <a:rPr lang="en-AU" sz="2000" dirty="0"/>
              <a:t> at the end of the eighth, share ideas with someone close to you</a:t>
            </a:r>
          </a:p>
          <a:p>
            <a:pPr marL="457200" indent="-457200">
              <a:buFont typeface="+mj-lt"/>
              <a:buAutoNum type="arabicPeriod"/>
            </a:pPr>
            <a:endParaRPr lang="en-AU" sz="2000"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64</a:t>
            </a:fld>
            <a:endParaRPr lang="en-US" dirty="0"/>
          </a:p>
        </p:txBody>
      </p:sp>
      <p:pic>
        <p:nvPicPr>
          <p:cNvPr id="2" name="Picture 1" descr="think about ideas" title="thinking cloud"/>
          <p:cNvPicPr>
            <a:picLocks noChangeAspect="1"/>
          </p:cNvPicPr>
          <p:nvPr/>
        </p:nvPicPr>
        <p:blipFill>
          <a:blip r:embed="rId3"/>
          <a:stretch>
            <a:fillRect/>
          </a:stretch>
        </p:blipFill>
        <p:spPr>
          <a:xfrm>
            <a:off x="6200219" y="503890"/>
            <a:ext cx="1506142" cy="1506142"/>
          </a:xfrm>
          <a:prstGeom prst="rect">
            <a:avLst/>
          </a:prstGeom>
        </p:spPr>
      </p:pic>
    </p:spTree>
    <p:extLst>
      <p:ext uri="{BB962C8B-B14F-4D97-AF65-F5344CB8AC3E}">
        <p14:creationId xmlns:p14="http://schemas.microsoft.com/office/powerpoint/2010/main" val="162337782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Student resources</a:t>
            </a:r>
          </a:p>
        </p:txBody>
      </p:sp>
      <p:sp>
        <p:nvSpPr>
          <p:cNvPr id="3" name="Title 2"/>
          <p:cNvSpPr>
            <a:spLocks noGrp="1"/>
          </p:cNvSpPr>
          <p:nvPr>
            <p:ph type="title"/>
          </p:nvPr>
        </p:nvSpPr>
        <p:spPr/>
        <p:txBody>
          <a:bodyPr/>
          <a:lstStyle/>
          <a:p>
            <a:r>
              <a:rPr lang="en-AU" dirty="0"/>
              <a:t>Activity 7</a:t>
            </a:r>
          </a:p>
        </p:txBody>
      </p:sp>
    </p:spTree>
    <p:extLst>
      <p:ext uri="{BB962C8B-B14F-4D97-AF65-F5344CB8AC3E}">
        <p14:creationId xmlns:p14="http://schemas.microsoft.com/office/powerpoint/2010/main" val="347196619"/>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Don’t forget to do your 10x10 activity circuit every day that you are doing STEM!</a:t>
            </a:r>
          </a:p>
        </p:txBody>
      </p:sp>
      <p:pic>
        <p:nvPicPr>
          <p:cNvPr id="7" name="Picture Placeholder 6" descr="4 young students running in a playg"/>
          <p:cNvPicPr>
            <a:picLocks noGrp="1" noChangeAspect="1"/>
          </p:cNvPicPr>
          <p:nvPr>
            <p:ph type="pic" sz="quarter" idx="16"/>
          </p:nvPr>
        </p:nvPicPr>
        <p:blipFill>
          <a:blip r:embed="rId2" cstate="hqprint">
            <a:extLst>
              <a:ext uri="{28A0092B-C50C-407E-A947-70E740481C1C}">
                <a14:useLocalDpi xmlns:a14="http://schemas.microsoft.com/office/drawing/2010/main" val="0"/>
              </a:ext>
            </a:extLst>
          </a:blip>
          <a:srcRect/>
          <a:stretch>
            <a:fillRect/>
          </a:stretch>
        </p:blipFill>
        <p:spPr>
          <a:xfrm>
            <a:off x="-119214" y="1010219"/>
            <a:ext cx="4753626" cy="4753626"/>
          </a:xfrm>
        </p:spPr>
      </p:pic>
    </p:spTree>
    <p:extLst>
      <p:ext uri="{BB962C8B-B14F-4D97-AF65-F5344CB8AC3E}">
        <p14:creationId xmlns:p14="http://schemas.microsoft.com/office/powerpoint/2010/main" val="1302850373"/>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Prototype</a:t>
            </a:r>
          </a:p>
        </p:txBody>
      </p:sp>
      <p:sp>
        <p:nvSpPr>
          <p:cNvPr id="7" name="Text Placeholder 6"/>
          <p:cNvSpPr>
            <a:spLocks noGrp="1"/>
          </p:cNvSpPr>
          <p:nvPr>
            <p:ph type="body" sz="quarter" idx="15"/>
          </p:nvPr>
        </p:nvSpPr>
        <p:spPr/>
        <p:txBody>
          <a:bodyPr/>
          <a:lstStyle/>
          <a:p>
            <a:r>
              <a:rPr lang="en-AU" dirty="0"/>
              <a:t>STEM</a:t>
            </a:r>
          </a:p>
        </p:txBody>
      </p:sp>
      <p:sp>
        <p:nvSpPr>
          <p:cNvPr id="4" name="Text Placeholder 3"/>
          <p:cNvSpPr>
            <a:spLocks noGrp="1"/>
          </p:cNvSpPr>
          <p:nvPr>
            <p:ph type="body" sz="quarter" idx="16"/>
          </p:nvPr>
        </p:nvSpPr>
        <p:spPr/>
        <p:txBody>
          <a:bodyPr>
            <a:normAutofit/>
          </a:bodyPr>
          <a:lstStyle/>
          <a:p>
            <a:r>
              <a:rPr lang="en-AU" sz="2000" dirty="0"/>
              <a:t>Collect your resources: </a:t>
            </a:r>
          </a:p>
          <a:p>
            <a:pPr lvl="2">
              <a:buFont typeface="Wingdings" panose="05000000000000000000" pitchFamily="2" charset="2"/>
              <a:buChar char="q"/>
            </a:pPr>
            <a:r>
              <a:rPr lang="en-AU" sz="2000" dirty="0"/>
              <a:t> a making box: containing materials found at home or school such as cardboard boxes, cylinders, tape, glue, pipe cleaners, materials, empty PET bottles</a:t>
            </a:r>
          </a:p>
          <a:p>
            <a:pPr marL="272647" lvl="2" indent="0">
              <a:buNone/>
            </a:pPr>
            <a:endParaRPr lang="en-AU" sz="2000" dirty="0"/>
          </a:p>
          <a:p>
            <a:r>
              <a:rPr lang="en-AU" dirty="0"/>
              <a:t>Make (engineer) your best ideas to protect the Earth’s surface when people are doing physical activities</a:t>
            </a:r>
            <a:endParaRPr lang="en-AU" sz="2000" dirty="0"/>
          </a:p>
          <a:p>
            <a:endParaRPr lang="en-AU" sz="2000" dirty="0"/>
          </a:p>
          <a:p>
            <a:pPr marL="457200" indent="-457200">
              <a:buFont typeface="+mj-lt"/>
              <a:buAutoNum type="arabicPeriod"/>
            </a:pPr>
            <a:endParaRPr lang="en-AU" sz="2000"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67</a:t>
            </a:fld>
            <a:endParaRPr lang="en-US" dirty="0"/>
          </a:p>
        </p:txBody>
      </p:sp>
      <p:pic>
        <p:nvPicPr>
          <p:cNvPr id="5" name="Picture 4" descr="building blocks stacked" title="build icon"/>
          <p:cNvPicPr>
            <a:picLocks noChangeAspect="1"/>
          </p:cNvPicPr>
          <p:nvPr/>
        </p:nvPicPr>
        <p:blipFill>
          <a:blip r:embed="rId3"/>
          <a:stretch>
            <a:fillRect/>
          </a:stretch>
        </p:blipFill>
        <p:spPr>
          <a:xfrm>
            <a:off x="6665478" y="301886"/>
            <a:ext cx="1617531" cy="1617531"/>
          </a:xfrm>
          <a:prstGeom prst="rect">
            <a:avLst/>
          </a:prstGeom>
        </p:spPr>
      </p:pic>
    </p:spTree>
    <p:extLst>
      <p:ext uri="{BB962C8B-B14F-4D97-AF65-F5344CB8AC3E}">
        <p14:creationId xmlns:p14="http://schemas.microsoft.com/office/powerpoint/2010/main" val="2946539193"/>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Test your prototypes</a:t>
            </a:r>
          </a:p>
        </p:txBody>
      </p:sp>
      <p:sp>
        <p:nvSpPr>
          <p:cNvPr id="7" name="Text Placeholder 6"/>
          <p:cNvSpPr>
            <a:spLocks noGrp="1"/>
          </p:cNvSpPr>
          <p:nvPr>
            <p:ph type="body" sz="quarter" idx="15"/>
          </p:nvPr>
        </p:nvSpPr>
        <p:spPr/>
        <p:txBody>
          <a:bodyPr/>
          <a:lstStyle/>
          <a:p>
            <a:r>
              <a:rPr lang="en-AU" dirty="0"/>
              <a:t>STEM</a:t>
            </a:r>
          </a:p>
        </p:txBody>
      </p:sp>
      <p:sp>
        <p:nvSpPr>
          <p:cNvPr id="4" name="Text Placeholder 3"/>
          <p:cNvSpPr>
            <a:spLocks noGrp="1"/>
          </p:cNvSpPr>
          <p:nvPr>
            <p:ph type="body" sz="quarter" idx="16"/>
          </p:nvPr>
        </p:nvSpPr>
        <p:spPr/>
        <p:txBody>
          <a:bodyPr>
            <a:normAutofit/>
          </a:bodyPr>
          <a:lstStyle/>
          <a:p>
            <a:r>
              <a:rPr lang="en-AU" sz="2800" dirty="0"/>
              <a:t>Test your innovation </a:t>
            </a:r>
          </a:p>
          <a:p>
            <a:r>
              <a:rPr lang="en-AU" sz="2000" dirty="0"/>
              <a:t>Take photos of your innovation and insert them here</a:t>
            </a:r>
            <a:endParaRPr lang="en-AU" sz="2400" dirty="0"/>
          </a:p>
          <a:p>
            <a:pPr marL="457200" indent="-457200">
              <a:buFont typeface="+mj-lt"/>
              <a:buAutoNum type="arabicPeriod"/>
            </a:pPr>
            <a:endParaRPr lang="en-AU" sz="2000"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68</a:t>
            </a:fld>
            <a:endParaRPr lang="en-US" dirty="0"/>
          </a:p>
        </p:txBody>
      </p:sp>
      <p:pic>
        <p:nvPicPr>
          <p:cNvPr id="2" name="Picture 1" descr="test the innovation" title="hand icon"/>
          <p:cNvPicPr>
            <a:picLocks noChangeAspect="1"/>
          </p:cNvPicPr>
          <p:nvPr/>
        </p:nvPicPr>
        <p:blipFill>
          <a:blip r:embed="rId3"/>
          <a:stretch>
            <a:fillRect/>
          </a:stretch>
        </p:blipFill>
        <p:spPr>
          <a:xfrm>
            <a:off x="6506549" y="521896"/>
            <a:ext cx="1413996" cy="1413996"/>
          </a:xfrm>
          <a:prstGeom prst="rect">
            <a:avLst/>
          </a:prstGeom>
        </p:spPr>
      </p:pic>
    </p:spTree>
    <p:extLst>
      <p:ext uri="{BB962C8B-B14F-4D97-AF65-F5344CB8AC3E}">
        <p14:creationId xmlns:p14="http://schemas.microsoft.com/office/powerpoint/2010/main" val="421228827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Student resources</a:t>
            </a:r>
          </a:p>
        </p:txBody>
      </p:sp>
      <p:sp>
        <p:nvSpPr>
          <p:cNvPr id="3" name="Title 2"/>
          <p:cNvSpPr>
            <a:spLocks noGrp="1"/>
          </p:cNvSpPr>
          <p:nvPr>
            <p:ph type="title"/>
          </p:nvPr>
        </p:nvSpPr>
        <p:spPr/>
        <p:txBody>
          <a:bodyPr/>
          <a:lstStyle/>
          <a:p>
            <a:r>
              <a:rPr lang="en-AU" dirty="0"/>
              <a:t>Activity 8</a:t>
            </a:r>
          </a:p>
        </p:txBody>
      </p:sp>
    </p:spTree>
    <p:extLst>
      <p:ext uri="{BB962C8B-B14F-4D97-AF65-F5344CB8AC3E}">
        <p14:creationId xmlns:p14="http://schemas.microsoft.com/office/powerpoint/2010/main" val="331078432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How do you impact on the Earth’s surface?</a:t>
            </a:r>
          </a:p>
        </p:txBody>
      </p:sp>
    </p:spTree>
    <p:extLst>
      <p:ext uri="{BB962C8B-B14F-4D97-AF65-F5344CB8AC3E}">
        <p14:creationId xmlns:p14="http://schemas.microsoft.com/office/powerpoint/2010/main" val="3523905865"/>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Don’t forget to do your 10x10 activity circuit every day that you are doing STEM!</a:t>
            </a:r>
          </a:p>
        </p:txBody>
      </p:sp>
      <p:pic>
        <p:nvPicPr>
          <p:cNvPr id="7" name="Picture Placeholder 6" descr="4 young students running in a playg"/>
          <p:cNvPicPr>
            <a:picLocks noGrp="1" noChangeAspect="1"/>
          </p:cNvPicPr>
          <p:nvPr>
            <p:ph type="pic" sz="quarter" idx="16"/>
          </p:nvPr>
        </p:nvPicPr>
        <p:blipFill>
          <a:blip r:embed="rId2" cstate="hqprint">
            <a:extLst>
              <a:ext uri="{28A0092B-C50C-407E-A947-70E740481C1C}">
                <a14:useLocalDpi xmlns:a14="http://schemas.microsoft.com/office/drawing/2010/main" val="0"/>
              </a:ext>
            </a:extLst>
          </a:blip>
          <a:srcRect/>
          <a:stretch>
            <a:fillRect/>
          </a:stretch>
        </p:blipFill>
        <p:spPr>
          <a:xfrm>
            <a:off x="-119214" y="1010219"/>
            <a:ext cx="4753626" cy="4753626"/>
          </a:xfrm>
        </p:spPr>
      </p:pic>
    </p:spTree>
    <p:extLst>
      <p:ext uri="{BB962C8B-B14F-4D97-AF65-F5344CB8AC3E}">
        <p14:creationId xmlns:p14="http://schemas.microsoft.com/office/powerpoint/2010/main" val="183684846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Share your innovations</a:t>
            </a:r>
          </a:p>
        </p:txBody>
      </p:sp>
      <p:sp>
        <p:nvSpPr>
          <p:cNvPr id="7" name="Text Placeholder 6"/>
          <p:cNvSpPr>
            <a:spLocks noGrp="1"/>
          </p:cNvSpPr>
          <p:nvPr>
            <p:ph type="body" sz="quarter" idx="15"/>
          </p:nvPr>
        </p:nvSpPr>
        <p:spPr/>
        <p:txBody>
          <a:bodyPr/>
          <a:lstStyle/>
          <a:p>
            <a:r>
              <a:rPr lang="en-AU" dirty="0"/>
              <a:t>STEM</a:t>
            </a:r>
          </a:p>
        </p:txBody>
      </p:sp>
      <p:sp>
        <p:nvSpPr>
          <p:cNvPr id="4" name="Text Placeholder 3"/>
          <p:cNvSpPr>
            <a:spLocks noGrp="1"/>
          </p:cNvSpPr>
          <p:nvPr>
            <p:ph type="body" sz="quarter" idx="16"/>
          </p:nvPr>
        </p:nvSpPr>
        <p:spPr/>
        <p:txBody>
          <a:bodyPr>
            <a:normAutofit/>
          </a:bodyPr>
          <a:lstStyle/>
          <a:p>
            <a:r>
              <a:rPr lang="en-AU" sz="2000" dirty="0"/>
              <a:t>Organise a showcase display of your STEM innovation in your exercise space</a:t>
            </a:r>
          </a:p>
          <a:p>
            <a:pPr lvl="0"/>
            <a:r>
              <a:rPr lang="en-AU" sz="2000" dirty="0"/>
              <a:t>invite your family to the showcase</a:t>
            </a:r>
          </a:p>
          <a:p>
            <a:pPr lvl="0"/>
            <a:r>
              <a:rPr lang="en-AU" sz="2000" dirty="0"/>
              <a:t>explain your learning from science and technology, engineering and mathematics. </a:t>
            </a:r>
          </a:p>
          <a:p>
            <a:pPr lvl="0"/>
            <a:r>
              <a:rPr lang="en-AU" sz="2000" dirty="0"/>
              <a:t>perhaps you might like to make invitations and set up a special STEM display space</a:t>
            </a:r>
          </a:p>
          <a:p>
            <a:pPr lvl="0"/>
            <a:r>
              <a:rPr lang="en-AU" sz="2000" dirty="0"/>
              <a:t>ask a family member to take some photos for you</a:t>
            </a:r>
            <a:endParaRPr lang="en-AU" sz="2400"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71</a:t>
            </a:fld>
            <a:endParaRPr lang="en-US" dirty="0"/>
          </a:p>
        </p:txBody>
      </p:sp>
      <p:pic>
        <p:nvPicPr>
          <p:cNvPr id="5" name="Picture 4" descr="share your ideas with others" title="share with a showcase icon"/>
          <p:cNvPicPr>
            <a:picLocks noChangeAspect="1"/>
          </p:cNvPicPr>
          <p:nvPr/>
        </p:nvPicPr>
        <p:blipFill>
          <a:blip r:embed="rId3"/>
          <a:stretch>
            <a:fillRect/>
          </a:stretch>
        </p:blipFill>
        <p:spPr>
          <a:xfrm>
            <a:off x="6631837" y="325822"/>
            <a:ext cx="1349419" cy="1349419"/>
          </a:xfrm>
          <a:prstGeom prst="rect">
            <a:avLst/>
          </a:prstGeom>
        </p:spPr>
      </p:pic>
    </p:spTree>
    <p:extLst>
      <p:ext uri="{BB962C8B-B14F-4D97-AF65-F5344CB8AC3E}">
        <p14:creationId xmlns:p14="http://schemas.microsoft.com/office/powerpoint/2010/main" val="2562256623"/>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Share your innovations</a:t>
            </a:r>
          </a:p>
        </p:txBody>
      </p:sp>
      <p:sp>
        <p:nvSpPr>
          <p:cNvPr id="7" name="Text Placeholder 6"/>
          <p:cNvSpPr>
            <a:spLocks noGrp="1"/>
          </p:cNvSpPr>
          <p:nvPr>
            <p:ph type="body" sz="quarter" idx="15"/>
          </p:nvPr>
        </p:nvSpPr>
        <p:spPr/>
        <p:txBody>
          <a:bodyPr/>
          <a:lstStyle/>
          <a:p>
            <a:r>
              <a:rPr lang="en-AU" dirty="0"/>
              <a:t>STEM</a:t>
            </a:r>
          </a:p>
        </p:txBody>
      </p:sp>
      <p:sp>
        <p:nvSpPr>
          <p:cNvPr id="4" name="Text Placeholder 3"/>
          <p:cNvSpPr>
            <a:spLocks noGrp="1"/>
          </p:cNvSpPr>
          <p:nvPr>
            <p:ph type="body" sz="quarter" idx="16"/>
          </p:nvPr>
        </p:nvSpPr>
        <p:spPr/>
        <p:txBody>
          <a:bodyPr>
            <a:normAutofit/>
          </a:bodyPr>
          <a:lstStyle/>
          <a:p>
            <a:pPr marL="0" indent="0">
              <a:buNone/>
            </a:pPr>
            <a:r>
              <a:rPr lang="en-AU" dirty="0"/>
              <a:t>Insert your photos here</a:t>
            </a:r>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72</a:t>
            </a:fld>
            <a:endParaRPr lang="en-US" dirty="0"/>
          </a:p>
        </p:txBody>
      </p:sp>
      <p:pic>
        <p:nvPicPr>
          <p:cNvPr id="8" name="Picture 7" descr="share your photos here" title="share icon"/>
          <p:cNvPicPr>
            <a:picLocks noChangeAspect="1"/>
          </p:cNvPicPr>
          <p:nvPr/>
        </p:nvPicPr>
        <p:blipFill>
          <a:blip r:embed="rId3"/>
          <a:stretch>
            <a:fillRect/>
          </a:stretch>
        </p:blipFill>
        <p:spPr>
          <a:xfrm>
            <a:off x="6196062" y="401618"/>
            <a:ext cx="2107679" cy="2107679"/>
          </a:xfrm>
          <a:prstGeom prst="rect">
            <a:avLst/>
          </a:prstGeom>
        </p:spPr>
      </p:pic>
    </p:spTree>
    <p:extLst>
      <p:ext uri="{BB962C8B-B14F-4D97-AF65-F5344CB8AC3E}">
        <p14:creationId xmlns:p14="http://schemas.microsoft.com/office/powerpoint/2010/main" val="2887826431"/>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Student resources</a:t>
            </a:r>
          </a:p>
        </p:txBody>
      </p:sp>
      <p:sp>
        <p:nvSpPr>
          <p:cNvPr id="3" name="Title 2"/>
          <p:cNvSpPr>
            <a:spLocks noGrp="1"/>
          </p:cNvSpPr>
          <p:nvPr>
            <p:ph type="title"/>
          </p:nvPr>
        </p:nvSpPr>
        <p:spPr/>
        <p:txBody>
          <a:bodyPr/>
          <a:lstStyle/>
          <a:p>
            <a:r>
              <a:rPr lang="en-AU" dirty="0"/>
              <a:t>Activity 9</a:t>
            </a:r>
          </a:p>
        </p:txBody>
      </p:sp>
    </p:spTree>
    <p:extLst>
      <p:ext uri="{BB962C8B-B14F-4D97-AF65-F5344CB8AC3E}">
        <p14:creationId xmlns:p14="http://schemas.microsoft.com/office/powerpoint/2010/main" val="2588551049"/>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Don’t forget to do your 10x10 activity circuit every day that you are doing STEM!</a:t>
            </a:r>
          </a:p>
        </p:txBody>
      </p:sp>
      <p:pic>
        <p:nvPicPr>
          <p:cNvPr id="7" name="Picture Placeholder 6" descr="4 young students running in a playg"/>
          <p:cNvPicPr>
            <a:picLocks noGrp="1" noChangeAspect="1"/>
          </p:cNvPicPr>
          <p:nvPr>
            <p:ph type="pic" sz="quarter" idx="16"/>
          </p:nvPr>
        </p:nvPicPr>
        <p:blipFill>
          <a:blip r:embed="rId2" cstate="hqprint">
            <a:extLst>
              <a:ext uri="{28A0092B-C50C-407E-A947-70E740481C1C}">
                <a14:useLocalDpi xmlns:a14="http://schemas.microsoft.com/office/drawing/2010/main" val="0"/>
              </a:ext>
            </a:extLst>
          </a:blip>
          <a:srcRect/>
          <a:stretch>
            <a:fillRect/>
          </a:stretch>
        </p:blipFill>
        <p:spPr>
          <a:xfrm>
            <a:off x="-119214" y="1010219"/>
            <a:ext cx="4753626" cy="4753626"/>
          </a:xfrm>
        </p:spPr>
      </p:pic>
    </p:spTree>
    <p:extLst>
      <p:ext uri="{BB962C8B-B14F-4D97-AF65-F5344CB8AC3E}">
        <p14:creationId xmlns:p14="http://schemas.microsoft.com/office/powerpoint/2010/main" val="308156594"/>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Reflection</a:t>
            </a:r>
          </a:p>
        </p:txBody>
      </p:sp>
      <p:sp>
        <p:nvSpPr>
          <p:cNvPr id="7" name="Text Placeholder 6"/>
          <p:cNvSpPr>
            <a:spLocks noGrp="1"/>
          </p:cNvSpPr>
          <p:nvPr>
            <p:ph type="body" sz="quarter" idx="15"/>
          </p:nvPr>
        </p:nvSpPr>
        <p:spPr/>
        <p:txBody>
          <a:bodyPr/>
          <a:lstStyle/>
          <a:p>
            <a:r>
              <a:rPr lang="en-AU" dirty="0"/>
              <a:t>Complete your review</a:t>
            </a:r>
          </a:p>
        </p:txBody>
      </p:sp>
      <p:pic>
        <p:nvPicPr>
          <p:cNvPr id="2" name="Picture 1" descr="Check you have completed this work" title="Chec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98" y="747159"/>
            <a:ext cx="1061314" cy="1061314"/>
          </a:xfrm>
          <a:prstGeom prst="rect">
            <a:avLst/>
          </a:prstGeom>
        </p:spPr>
      </p:pic>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75</a:t>
            </a:fld>
            <a:endParaRPr lang="en-US" dirty="0"/>
          </a:p>
        </p:txBody>
      </p:sp>
      <p:graphicFrame>
        <p:nvGraphicFramePr>
          <p:cNvPr id="8" name="Table 7" descr="3 column table  where students note 2 things that went well and 1 thing they would like to improve" title="2 stars and a wish"/>
          <p:cNvGraphicFramePr>
            <a:graphicFrameLocks noGrp="1"/>
          </p:cNvGraphicFramePr>
          <p:nvPr>
            <p:extLst>
              <p:ext uri="{D42A27DB-BD31-4B8C-83A1-F6EECF244321}">
                <p14:modId xmlns:p14="http://schemas.microsoft.com/office/powerpoint/2010/main" val="2862401446"/>
              </p:ext>
            </p:extLst>
          </p:nvPr>
        </p:nvGraphicFramePr>
        <p:xfrm>
          <a:off x="1156641" y="1960876"/>
          <a:ext cx="6893967" cy="3512780"/>
        </p:xfrm>
        <a:graphic>
          <a:graphicData uri="http://schemas.openxmlformats.org/drawingml/2006/table">
            <a:tbl>
              <a:tblPr firstRow="1" bandRow="1"/>
              <a:tblGrid>
                <a:gridCol w="2298229">
                  <a:extLst>
                    <a:ext uri="{9D8B030D-6E8A-4147-A177-3AD203B41FA5}">
                      <a16:colId xmlns:a16="http://schemas.microsoft.com/office/drawing/2014/main" val="1995514946"/>
                    </a:ext>
                  </a:extLst>
                </a:gridCol>
                <a:gridCol w="2298949">
                  <a:extLst>
                    <a:ext uri="{9D8B030D-6E8A-4147-A177-3AD203B41FA5}">
                      <a16:colId xmlns:a16="http://schemas.microsoft.com/office/drawing/2014/main" val="2472032564"/>
                    </a:ext>
                  </a:extLst>
                </a:gridCol>
                <a:gridCol w="2296789">
                  <a:extLst>
                    <a:ext uri="{9D8B030D-6E8A-4147-A177-3AD203B41FA5}">
                      <a16:colId xmlns:a16="http://schemas.microsoft.com/office/drawing/2014/main" val="3212297449"/>
                    </a:ext>
                  </a:extLst>
                </a:gridCol>
              </a:tblGrid>
              <a:tr h="419610">
                <a:tc>
                  <a:txBody>
                    <a:bodyPr/>
                    <a:lstStyle/>
                    <a:p>
                      <a:pPr>
                        <a:lnSpc>
                          <a:spcPct val="115000"/>
                        </a:lnSpc>
                        <a:spcBef>
                          <a:spcPts val="960"/>
                        </a:spcBef>
                        <a:spcAft>
                          <a:spcPts val="960"/>
                        </a:spcAft>
                      </a:pPr>
                      <a:r>
                        <a:rPr lang="en-AU"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Star</a:t>
                      </a:r>
                      <a:br>
                        <a:rPr lang="en-AU"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br>
                      <a:r>
                        <a:rPr lang="en-AU"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Something that went well</a:t>
                      </a: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a:lnSpc>
                          <a:spcPct val="115000"/>
                        </a:lnSpc>
                        <a:spcBef>
                          <a:spcPts val="400"/>
                        </a:spcBef>
                        <a:spcAft>
                          <a:spcPts val="400"/>
                        </a:spcAft>
                      </a:pPr>
                      <a:r>
                        <a:rPr lang="en-AU"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Star </a:t>
                      </a:r>
                      <a:br>
                        <a:rPr lang="en-AU"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br>
                      <a:r>
                        <a:rPr lang="en-AU"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Something that went well</a:t>
                      </a: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a:lnSpc>
                          <a:spcPct val="115000"/>
                        </a:lnSpc>
                        <a:spcBef>
                          <a:spcPts val="400"/>
                        </a:spcBef>
                        <a:spcAft>
                          <a:spcPts val="400"/>
                        </a:spcAft>
                      </a:pPr>
                      <a:r>
                        <a:rPr lang="en-AU"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Wish</a:t>
                      </a:r>
                      <a:br>
                        <a:rPr lang="en-AU"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br>
                      <a:r>
                        <a:rPr lang="en-AU"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 goal for next time…</a:t>
                      </a: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extLst>
                  <a:ext uri="{0D108BD9-81ED-4DB2-BD59-A6C34878D82A}">
                    <a16:rowId xmlns:a16="http://schemas.microsoft.com/office/drawing/2014/main" val="19097987"/>
                  </a:ext>
                </a:extLst>
              </a:tr>
              <a:tr h="3093170">
                <a:tc>
                  <a:txBody>
                    <a:bodyPr/>
                    <a:lstStyle/>
                    <a:p>
                      <a:pPr>
                        <a:lnSpc>
                          <a:spcPct val="115000"/>
                        </a:lnSpc>
                        <a:spcBef>
                          <a:spcPts val="400"/>
                        </a:spcBef>
                        <a:spcAft>
                          <a:spcPts val="400"/>
                        </a:spcAft>
                      </a:pPr>
                      <a:r>
                        <a:rPr lang="en-AU" sz="1100" dirty="0">
                          <a:effectLst/>
                          <a:latin typeface="Arial" panose="020B0604020202020204" pitchFamily="34" charset="0"/>
                          <a:ea typeface="Calibri" panose="020F0502020204030204" pitchFamily="34" charset="0"/>
                          <a:cs typeface="Times New Roman" panose="02020603050405020304" pitchFamily="18" charset="0"/>
                        </a:rPr>
                        <a:t> </a:t>
                      </a: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r>
                        <a:rPr lang="en-AU" sz="1100" dirty="0">
                          <a:effectLst/>
                          <a:latin typeface="Arial" panose="020B0604020202020204" pitchFamily="34" charset="0"/>
                          <a:ea typeface="Calibri" panose="020F0502020204030204" pitchFamily="34" charset="0"/>
                          <a:cs typeface="Times New Roman" panose="02020603050405020304" pitchFamily="18" charset="0"/>
                        </a:rPr>
                        <a:t> </a:t>
                      </a: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r>
                        <a:rPr lang="en-AU" sz="1100" dirty="0">
                          <a:effectLst/>
                          <a:latin typeface="Arial" panose="020B0604020202020204" pitchFamily="34" charset="0"/>
                          <a:ea typeface="Calibri" panose="020F0502020204030204" pitchFamily="34" charset="0"/>
                          <a:cs typeface="Times New Roman" panose="02020603050405020304" pitchFamily="18" charset="0"/>
                        </a:rPr>
                        <a:t> </a:t>
                      </a: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r>
                        <a:rPr lang="en-AU" sz="1100" dirty="0">
                          <a:effectLst/>
                          <a:latin typeface="Arial" panose="020B0604020202020204" pitchFamily="34" charset="0"/>
                          <a:ea typeface="Calibri" panose="020F0502020204030204" pitchFamily="34" charset="0"/>
                          <a:cs typeface="Times New Roman" panose="02020603050405020304" pitchFamily="18" charset="0"/>
                        </a:rPr>
                        <a:t> </a:t>
                      </a: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r>
                        <a:rPr lang="en-AU" sz="1100" dirty="0">
                          <a:effectLst/>
                          <a:latin typeface="Arial" panose="020B0604020202020204" pitchFamily="34" charset="0"/>
                          <a:ea typeface="Calibri" panose="020F0502020204030204" pitchFamily="34" charset="0"/>
                          <a:cs typeface="Times New Roman" panose="02020603050405020304" pitchFamily="18" charset="0"/>
                        </a:rPr>
                        <a:t> </a:t>
                      </a: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r>
                        <a:rPr lang="en-AU" sz="1100" dirty="0">
                          <a:effectLst/>
                          <a:latin typeface="Arial" panose="020B0604020202020204" pitchFamily="34" charset="0"/>
                          <a:ea typeface="Calibri" panose="020F0502020204030204" pitchFamily="34" charset="0"/>
                          <a:cs typeface="Times New Roman" panose="02020603050405020304" pitchFamily="18" charset="0"/>
                        </a:rPr>
                        <a:t> </a:t>
                      </a: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r>
                        <a:rPr lang="en-AU" sz="1100" dirty="0">
                          <a:effectLst/>
                          <a:latin typeface="Arial" panose="020B0604020202020204" pitchFamily="34" charset="0"/>
                          <a:ea typeface="Calibri" panose="020F0502020204030204" pitchFamily="34" charset="0"/>
                          <a:cs typeface="Times New Roman" panose="02020603050405020304" pitchFamily="18" charset="0"/>
                        </a:rPr>
                        <a:t> </a:t>
                      </a: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r>
                        <a:rPr lang="en-AU" sz="1100" dirty="0">
                          <a:effectLst/>
                          <a:latin typeface="Arial" panose="020B0604020202020204" pitchFamily="34" charset="0"/>
                          <a:ea typeface="Calibri" panose="020F0502020204030204" pitchFamily="34" charset="0"/>
                          <a:cs typeface="Times New Roman" panose="02020603050405020304" pitchFamily="18" charset="0"/>
                        </a:rPr>
                        <a:t> </a:t>
                      </a: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r>
                        <a:rPr lang="en-AU" sz="1100" dirty="0">
                          <a:effectLst/>
                          <a:latin typeface="Arial" panose="020B0604020202020204" pitchFamily="34" charset="0"/>
                          <a:ea typeface="Calibri" panose="020F0502020204030204" pitchFamily="34" charset="0"/>
                          <a:cs typeface="Times New Roman" panose="02020603050405020304" pitchFamily="18" charset="0"/>
                        </a:rPr>
                        <a:t> </a:t>
                      </a: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r>
                        <a:rPr lang="en-AU" sz="1100" dirty="0">
                          <a:effectLst/>
                          <a:latin typeface="Arial" panose="020B0604020202020204" pitchFamily="34" charset="0"/>
                          <a:ea typeface="Calibri" panose="020F0502020204030204" pitchFamily="34" charset="0"/>
                          <a:cs typeface="Times New Roman" panose="02020603050405020304" pitchFamily="18" charset="0"/>
                        </a:rPr>
                        <a:t> </a:t>
                      </a: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100" dirty="0">
                          <a:effectLst/>
                          <a:latin typeface="Arial" panose="020B0604020202020204" pitchFamily="34" charset="0"/>
                          <a:ea typeface="Calibri" panose="020F0502020204030204" pitchFamily="34" charset="0"/>
                          <a:cs typeface="Times New Roman" panose="02020603050405020304" pitchFamily="18" charset="0"/>
                        </a:rPr>
                        <a:t> </a:t>
                      </a: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100" dirty="0">
                          <a:effectLst/>
                          <a:latin typeface="Arial" panose="020B0604020202020204" pitchFamily="34" charset="0"/>
                          <a:ea typeface="Calibri" panose="020F0502020204030204" pitchFamily="34" charset="0"/>
                          <a:cs typeface="Times New Roman" panose="02020603050405020304" pitchFamily="18" charset="0"/>
                        </a:rPr>
                        <a:t> </a:t>
                      </a:r>
                      <a:endParaRPr lang="en-AU"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0580461"/>
                  </a:ext>
                </a:extLst>
              </a:tr>
            </a:tbl>
          </a:graphicData>
        </a:graphic>
      </p:graphicFrame>
    </p:spTree>
    <p:extLst>
      <p:ext uri="{BB962C8B-B14F-4D97-AF65-F5344CB8AC3E}">
        <p14:creationId xmlns:p14="http://schemas.microsoft.com/office/powerpoint/2010/main" val="159633922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Take your pulse</a:t>
            </a:r>
          </a:p>
        </p:txBody>
      </p:sp>
      <p:sp>
        <p:nvSpPr>
          <p:cNvPr id="5" name="Text Placeholder 4"/>
          <p:cNvSpPr>
            <a:spLocks noGrp="1"/>
          </p:cNvSpPr>
          <p:nvPr>
            <p:ph type="body" sz="quarter" idx="15"/>
          </p:nvPr>
        </p:nvSpPr>
        <p:spPr/>
        <p:txBody>
          <a:bodyPr/>
          <a:lstStyle/>
          <a:p>
            <a:r>
              <a:rPr lang="en-AU" dirty="0"/>
              <a:t>PDHPE activity</a:t>
            </a:r>
          </a:p>
          <a:p>
            <a:endParaRPr lang="en-AU" dirty="0"/>
          </a:p>
        </p:txBody>
      </p:sp>
      <p:pic>
        <p:nvPicPr>
          <p:cNvPr id="2" name="Online Media 1" descr="Watch How to take your pulse. https://www.youtube.com/watch?v=wzdVUSVObOw  &#10;">
            <a:hlinkClick r:id="" action="ppaction://media"/>
            <a:extLst>
              <a:ext uri="{FF2B5EF4-FFF2-40B4-BE49-F238E27FC236}">
                <a16:creationId xmlns:a16="http://schemas.microsoft.com/office/drawing/2014/main" id="{E0DE0771-28DA-40F2-A2E8-8CCA02862CFA}"/>
              </a:ext>
            </a:extLst>
          </p:cNvPr>
          <p:cNvPicPr>
            <a:picLocks noRot="1" noChangeAspect="1"/>
          </p:cNvPicPr>
          <p:nvPr>
            <a:videoFile r:link="rId1"/>
          </p:nvPr>
        </p:nvPicPr>
        <p:blipFill>
          <a:blip r:embed="rId4"/>
          <a:stretch>
            <a:fillRect/>
          </a:stretch>
        </p:blipFill>
        <p:spPr>
          <a:xfrm>
            <a:off x="375762" y="1898010"/>
            <a:ext cx="5966208" cy="3355992"/>
          </a:xfrm>
          <a:prstGeom prst="rect">
            <a:avLst/>
          </a:prstGeom>
        </p:spPr>
      </p:pic>
      <p:sp>
        <p:nvSpPr>
          <p:cNvPr id="7" name="Rectangle 6"/>
          <p:cNvSpPr/>
          <p:nvPr/>
        </p:nvSpPr>
        <p:spPr>
          <a:xfrm>
            <a:off x="292100" y="5346076"/>
            <a:ext cx="8460590" cy="923330"/>
          </a:xfrm>
          <a:prstGeom prst="rect">
            <a:avLst/>
          </a:prstGeom>
        </p:spPr>
        <p:txBody>
          <a:bodyPr wrap="square">
            <a:spAutoFit/>
          </a:bodyPr>
          <a:lstStyle/>
          <a:p>
            <a:r>
              <a:rPr lang="en-AU" dirty="0">
                <a:solidFill>
                  <a:schemeClr val="accent1"/>
                </a:solidFill>
                <a:latin typeface="Arial" panose="020B0604020202020204" pitchFamily="34" charset="0"/>
                <a:ea typeface="Calibri" panose="020F0502020204030204" pitchFamily="34" charset="0"/>
                <a:cs typeface="Times New Roman" panose="02020603050405020304" pitchFamily="18" charset="0"/>
              </a:rPr>
              <a:t>Do you know how to find your pulse? It’s easy- watch this video. But if you can’t find it, ask an adult for help until you’re confident.</a:t>
            </a:r>
          </a:p>
          <a:p>
            <a:r>
              <a:rPr lang="en-AU" dirty="0">
                <a:solidFill>
                  <a:schemeClr val="accent1"/>
                </a:solidFill>
                <a:latin typeface="Arial" panose="020B0604020202020204" pitchFamily="34" charset="0"/>
                <a:cs typeface="Times New Roman" panose="02020603050405020304" pitchFamily="18" charset="0"/>
              </a:rPr>
              <a:t>Record your resting pulse on the next slide.</a:t>
            </a:r>
            <a:endParaRPr lang="en-AU" dirty="0">
              <a:solidFill>
                <a:schemeClr val="accent1"/>
              </a:solidFill>
            </a:endParaRP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8</a:t>
            </a:fld>
            <a:endParaRPr lang="en-US" dirty="0"/>
          </a:p>
        </p:txBody>
      </p:sp>
      <p:pic>
        <p:nvPicPr>
          <p:cNvPr id="6" name="Picture 5" descr="Play the game or recording" title="Pl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2393" y="743177"/>
            <a:ext cx="1062758" cy="1062758"/>
          </a:xfrm>
          <a:prstGeom prst="rect">
            <a:avLst/>
          </a:prstGeom>
        </p:spPr>
      </p:pic>
    </p:spTree>
    <p:extLst>
      <p:ext uri="{BB962C8B-B14F-4D97-AF65-F5344CB8AC3E}">
        <p14:creationId xmlns:p14="http://schemas.microsoft.com/office/powerpoint/2010/main" val="418662504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My daily pulse</a:t>
            </a:r>
          </a:p>
        </p:txBody>
      </p:sp>
      <p:pic>
        <p:nvPicPr>
          <p:cNvPr id="6" name="Picture 5" descr="You will write during this activity." title="Wri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5084" y="637738"/>
            <a:ext cx="1077228" cy="1077228"/>
          </a:xfrm>
          <a:prstGeom prst="rect">
            <a:avLst/>
          </a:prstGeom>
        </p:spPr>
      </p:pic>
      <p:sp>
        <p:nvSpPr>
          <p:cNvPr id="7" name="Text Placeholder 4"/>
          <p:cNvSpPr>
            <a:spLocks noGrp="1"/>
          </p:cNvSpPr>
          <p:nvPr>
            <p:ph type="body" sz="quarter" idx="15"/>
          </p:nvPr>
        </p:nvSpPr>
        <p:spPr>
          <a:xfrm>
            <a:off x="284939" y="1145220"/>
            <a:ext cx="8627651" cy="419659"/>
          </a:xfrm>
        </p:spPr>
        <p:txBody>
          <a:bodyPr/>
          <a:lstStyle/>
          <a:p>
            <a:r>
              <a:rPr lang="en-AU" dirty="0"/>
              <a:t>PDHPE activity</a:t>
            </a:r>
          </a:p>
          <a:p>
            <a:endParaRPr lang="en-AU" dirty="0"/>
          </a:p>
        </p:txBody>
      </p:sp>
      <p:graphicFrame>
        <p:nvGraphicFramePr>
          <p:cNvPr id="9" name="Table 8" descr="5 row, 3 column  table for students to enter their answers to 3 questions: How do I feel? What went well? What would you like to achieve?" title="Take my pulse - response table"/>
          <p:cNvGraphicFramePr>
            <a:graphicFrameLocks noGrp="1"/>
          </p:cNvGraphicFramePr>
          <p:nvPr>
            <p:extLst>
              <p:ext uri="{D42A27DB-BD31-4B8C-83A1-F6EECF244321}">
                <p14:modId xmlns:p14="http://schemas.microsoft.com/office/powerpoint/2010/main" val="707116727"/>
              </p:ext>
            </p:extLst>
          </p:nvPr>
        </p:nvGraphicFramePr>
        <p:xfrm>
          <a:off x="391886" y="1593670"/>
          <a:ext cx="8351519" cy="4397826"/>
        </p:xfrm>
        <a:graphic>
          <a:graphicData uri="http://schemas.openxmlformats.org/drawingml/2006/table">
            <a:tbl>
              <a:tblPr firstRow="1" bandRow="1"/>
              <a:tblGrid>
                <a:gridCol w="587607">
                  <a:extLst>
                    <a:ext uri="{9D8B030D-6E8A-4147-A177-3AD203B41FA5}">
                      <a16:colId xmlns:a16="http://schemas.microsoft.com/office/drawing/2014/main" val="3562904604"/>
                    </a:ext>
                  </a:extLst>
                </a:gridCol>
                <a:gridCol w="3888598">
                  <a:extLst>
                    <a:ext uri="{9D8B030D-6E8A-4147-A177-3AD203B41FA5}">
                      <a16:colId xmlns:a16="http://schemas.microsoft.com/office/drawing/2014/main" val="1126874967"/>
                    </a:ext>
                  </a:extLst>
                </a:gridCol>
                <a:gridCol w="3875314">
                  <a:extLst>
                    <a:ext uri="{9D8B030D-6E8A-4147-A177-3AD203B41FA5}">
                      <a16:colId xmlns:a16="http://schemas.microsoft.com/office/drawing/2014/main" val="3318076083"/>
                    </a:ext>
                  </a:extLst>
                </a:gridCol>
              </a:tblGrid>
              <a:tr h="912356">
                <a:tc>
                  <a:txBody>
                    <a:bodyPr/>
                    <a:lstStyle/>
                    <a:p>
                      <a:pPr algn="l">
                        <a:lnSpc>
                          <a:spcPct val="115000"/>
                        </a:lnSpc>
                        <a:spcBef>
                          <a:spcPts val="960"/>
                        </a:spcBef>
                        <a:spcAft>
                          <a:spcPts val="960"/>
                        </a:spcAft>
                      </a:pPr>
                      <a:r>
                        <a:rPr lang="en-AU" sz="18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Day</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algn="l">
                        <a:lnSpc>
                          <a:spcPct val="115000"/>
                        </a:lnSpc>
                        <a:spcBef>
                          <a:spcPts val="400"/>
                        </a:spcBef>
                        <a:spcAft>
                          <a:spcPts val="400"/>
                        </a:spcAft>
                      </a:pPr>
                      <a:r>
                        <a:rPr lang="en-AU" sz="18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Resting pulse for 60 seconds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algn="l">
                        <a:lnSpc>
                          <a:spcPct val="115000"/>
                        </a:lnSpc>
                        <a:spcBef>
                          <a:spcPts val="400"/>
                        </a:spcBef>
                        <a:spcAft>
                          <a:spcPts val="400"/>
                        </a:spcAft>
                      </a:pPr>
                      <a:r>
                        <a:rPr lang="en-AU" sz="18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Active pulse for 60 seconds</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extLst>
                  <a:ext uri="{0D108BD9-81ED-4DB2-BD59-A6C34878D82A}">
                    <a16:rowId xmlns:a16="http://schemas.microsoft.com/office/drawing/2014/main" val="2249259429"/>
                  </a:ext>
                </a:extLst>
              </a:tr>
              <a:tr h="348547">
                <a:tc>
                  <a:txBody>
                    <a:bodyPr/>
                    <a:lstStyle/>
                    <a:p>
                      <a:pPr algn="l">
                        <a:lnSpc>
                          <a:spcPct val="115000"/>
                        </a:lnSpc>
                        <a:spcBef>
                          <a:spcPts val="400"/>
                        </a:spcBef>
                        <a:spcAft>
                          <a:spcPts val="400"/>
                        </a:spcAft>
                      </a:pPr>
                      <a:r>
                        <a:rPr lang="en-AU" sz="1800" dirty="0">
                          <a:effectLst/>
                          <a:latin typeface="Arial" panose="020B0604020202020204" pitchFamily="34" charset="0"/>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400"/>
                        </a:spcBef>
                        <a:spcAft>
                          <a:spcPts val="400"/>
                        </a:spcAft>
                      </a:pPr>
                      <a:r>
                        <a:rPr lang="en-AU" sz="1800" dirty="0">
                          <a:effectLst/>
                          <a:latin typeface="Arial" panose="020B060402020202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400"/>
                        </a:spcBef>
                        <a:spcAft>
                          <a:spcPts val="400"/>
                        </a:spcAft>
                      </a:pPr>
                      <a:r>
                        <a:rPr lang="en-AU" sz="1800" dirty="0">
                          <a:effectLst/>
                          <a:latin typeface="Arial" panose="020B060402020202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7872211"/>
                  </a:ext>
                </a:extLst>
              </a:tr>
              <a:tr h="348547">
                <a:tc>
                  <a:txBody>
                    <a:bodyPr/>
                    <a:lstStyle/>
                    <a:p>
                      <a:pPr algn="l">
                        <a:lnSpc>
                          <a:spcPct val="115000"/>
                        </a:lnSpc>
                        <a:spcBef>
                          <a:spcPts val="400"/>
                        </a:spcBef>
                        <a:spcAft>
                          <a:spcPts val="400"/>
                        </a:spcAft>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l">
                        <a:lnSpc>
                          <a:spcPct val="115000"/>
                        </a:lnSpc>
                        <a:spcBef>
                          <a:spcPts val="400"/>
                        </a:spcBef>
                        <a:spcAft>
                          <a:spcPts val="400"/>
                        </a:spcAft>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l">
                        <a:lnSpc>
                          <a:spcPct val="115000"/>
                        </a:lnSpc>
                        <a:spcBef>
                          <a:spcPts val="400"/>
                        </a:spcBef>
                        <a:spcAft>
                          <a:spcPts val="400"/>
                        </a:spcAft>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045149393"/>
                  </a:ext>
                </a:extLst>
              </a:tr>
              <a:tr h="348547">
                <a:tc>
                  <a:txBody>
                    <a:bodyPr/>
                    <a:lstStyle/>
                    <a:p>
                      <a:pPr algn="l">
                        <a:lnSpc>
                          <a:spcPct val="115000"/>
                        </a:lnSpc>
                        <a:spcBef>
                          <a:spcPts val="400"/>
                        </a:spcBef>
                        <a:spcAft>
                          <a:spcPts val="400"/>
                        </a:spcAft>
                      </a:pPr>
                      <a:r>
                        <a:rPr lang="en-AU" sz="1800" dirty="0">
                          <a:effectLst/>
                          <a:latin typeface="Arial" panose="020B0604020202020204" pitchFamily="34" charset="0"/>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400"/>
                        </a:spcBef>
                        <a:spcAft>
                          <a:spcPts val="400"/>
                        </a:spcAft>
                      </a:pPr>
                      <a:r>
                        <a:rPr lang="en-AU" sz="1800" dirty="0">
                          <a:effectLst/>
                          <a:latin typeface="Arial" panose="020B060402020202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400"/>
                        </a:spcBef>
                        <a:spcAft>
                          <a:spcPts val="400"/>
                        </a:spcAft>
                      </a:pPr>
                      <a:r>
                        <a:rPr lang="en-AU" sz="1800" dirty="0">
                          <a:effectLst/>
                          <a:latin typeface="Arial" panose="020B060402020202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8762051"/>
                  </a:ext>
                </a:extLst>
              </a:tr>
              <a:tr h="348547">
                <a:tc>
                  <a:txBody>
                    <a:bodyPr/>
                    <a:lstStyle/>
                    <a:p>
                      <a:pPr algn="l">
                        <a:lnSpc>
                          <a:spcPct val="115000"/>
                        </a:lnSpc>
                        <a:spcBef>
                          <a:spcPts val="400"/>
                        </a:spcBef>
                        <a:spcAft>
                          <a:spcPts val="400"/>
                        </a:spcAft>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l">
                        <a:lnSpc>
                          <a:spcPct val="115000"/>
                        </a:lnSpc>
                        <a:spcBef>
                          <a:spcPts val="400"/>
                        </a:spcBef>
                        <a:spcAft>
                          <a:spcPts val="400"/>
                        </a:spcAft>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l">
                        <a:lnSpc>
                          <a:spcPct val="115000"/>
                        </a:lnSpc>
                        <a:spcBef>
                          <a:spcPts val="400"/>
                        </a:spcBef>
                        <a:spcAft>
                          <a:spcPts val="400"/>
                        </a:spcAft>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18991081"/>
                  </a:ext>
                </a:extLst>
              </a:tr>
              <a:tr h="348547">
                <a:tc>
                  <a:txBody>
                    <a:bodyPr/>
                    <a:lstStyle/>
                    <a:p>
                      <a:pPr algn="l">
                        <a:lnSpc>
                          <a:spcPct val="115000"/>
                        </a:lnSpc>
                        <a:spcBef>
                          <a:spcPts val="400"/>
                        </a:spcBef>
                        <a:spcAft>
                          <a:spcPts val="400"/>
                        </a:spcAft>
                      </a:pPr>
                      <a:r>
                        <a:rPr lang="en-AU" sz="1800" dirty="0">
                          <a:effectLst/>
                          <a:latin typeface="Arial" panose="020B0604020202020204" pitchFamily="34" charset="0"/>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400"/>
                        </a:spcBef>
                        <a:spcAft>
                          <a:spcPts val="400"/>
                        </a:spcAft>
                      </a:pPr>
                      <a:r>
                        <a:rPr lang="en-AU" sz="1800" dirty="0">
                          <a:effectLst/>
                          <a:latin typeface="Arial" panose="020B060402020202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400"/>
                        </a:spcBef>
                        <a:spcAft>
                          <a:spcPts val="400"/>
                        </a:spcAft>
                      </a:pPr>
                      <a:r>
                        <a:rPr lang="en-AU" sz="1800" dirty="0">
                          <a:effectLst/>
                          <a:latin typeface="Arial" panose="020B060402020202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1082992"/>
                  </a:ext>
                </a:extLst>
              </a:tr>
              <a:tr h="348547">
                <a:tc>
                  <a:txBody>
                    <a:bodyPr/>
                    <a:lstStyle/>
                    <a:p>
                      <a:pPr algn="l">
                        <a:lnSpc>
                          <a:spcPct val="115000"/>
                        </a:lnSpc>
                        <a:spcBef>
                          <a:spcPts val="400"/>
                        </a:spcBef>
                        <a:spcAft>
                          <a:spcPts val="400"/>
                        </a:spcAft>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l">
                        <a:lnSpc>
                          <a:spcPct val="115000"/>
                        </a:lnSpc>
                        <a:spcBef>
                          <a:spcPts val="400"/>
                        </a:spcBef>
                        <a:spcAft>
                          <a:spcPts val="400"/>
                        </a:spcAft>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l">
                        <a:lnSpc>
                          <a:spcPct val="115000"/>
                        </a:lnSpc>
                        <a:spcBef>
                          <a:spcPts val="400"/>
                        </a:spcBef>
                        <a:spcAft>
                          <a:spcPts val="400"/>
                        </a:spcAft>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918056798"/>
                  </a:ext>
                </a:extLst>
              </a:tr>
              <a:tr h="348547">
                <a:tc>
                  <a:txBody>
                    <a:bodyPr/>
                    <a:lstStyle/>
                    <a:p>
                      <a:pPr algn="l">
                        <a:lnSpc>
                          <a:spcPct val="115000"/>
                        </a:lnSpc>
                        <a:spcBef>
                          <a:spcPts val="400"/>
                        </a:spcBef>
                        <a:spcAft>
                          <a:spcPts val="400"/>
                        </a:spcAft>
                      </a:pPr>
                      <a:r>
                        <a:rPr lang="en-AU" sz="1800" dirty="0">
                          <a:effectLst/>
                          <a:latin typeface="Arial" panose="020B0604020202020204" pitchFamily="34" charset="0"/>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400"/>
                        </a:spcBef>
                        <a:spcAft>
                          <a:spcPts val="400"/>
                        </a:spcAft>
                      </a:pPr>
                      <a:r>
                        <a:rPr lang="en-AU" sz="1800" dirty="0">
                          <a:effectLst/>
                          <a:latin typeface="Arial" panose="020B060402020202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400"/>
                        </a:spcBef>
                        <a:spcAft>
                          <a:spcPts val="400"/>
                        </a:spcAft>
                      </a:pPr>
                      <a:r>
                        <a:rPr lang="en-AU" sz="1800" dirty="0">
                          <a:effectLst/>
                          <a:latin typeface="Arial" panose="020B060402020202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9700309"/>
                  </a:ext>
                </a:extLst>
              </a:tr>
              <a:tr h="348547">
                <a:tc>
                  <a:txBody>
                    <a:bodyPr/>
                    <a:lstStyle/>
                    <a:p>
                      <a:pPr algn="l">
                        <a:lnSpc>
                          <a:spcPct val="115000"/>
                        </a:lnSpc>
                        <a:spcBef>
                          <a:spcPts val="400"/>
                        </a:spcBef>
                        <a:spcAft>
                          <a:spcPts val="400"/>
                        </a:spcAft>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l">
                        <a:lnSpc>
                          <a:spcPct val="115000"/>
                        </a:lnSpc>
                        <a:spcBef>
                          <a:spcPts val="400"/>
                        </a:spcBef>
                        <a:spcAft>
                          <a:spcPts val="400"/>
                        </a:spcAft>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l">
                        <a:lnSpc>
                          <a:spcPct val="115000"/>
                        </a:lnSpc>
                        <a:spcBef>
                          <a:spcPts val="400"/>
                        </a:spcBef>
                        <a:spcAft>
                          <a:spcPts val="400"/>
                        </a:spcAft>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878336610"/>
                  </a:ext>
                </a:extLst>
              </a:tr>
              <a:tr h="348547">
                <a:tc>
                  <a:txBody>
                    <a:bodyPr/>
                    <a:lstStyle/>
                    <a:p>
                      <a:pPr algn="l">
                        <a:lnSpc>
                          <a:spcPct val="115000"/>
                        </a:lnSpc>
                        <a:spcBef>
                          <a:spcPts val="400"/>
                        </a:spcBef>
                        <a:spcAft>
                          <a:spcPts val="400"/>
                        </a:spcAft>
                      </a:pPr>
                      <a:r>
                        <a:rPr lang="en-AU" sz="1800" dirty="0">
                          <a:effectLst/>
                          <a:latin typeface="Arial" panose="020B0604020202020204" pitchFamily="34" charset="0"/>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400"/>
                        </a:spcBef>
                        <a:spcAft>
                          <a:spcPts val="400"/>
                        </a:spcAft>
                      </a:pPr>
                      <a:r>
                        <a:rPr lang="en-AU" sz="1800" dirty="0">
                          <a:effectLst/>
                          <a:latin typeface="Arial" panose="020B060402020202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Bef>
                          <a:spcPts val="400"/>
                        </a:spcBef>
                        <a:spcAft>
                          <a:spcPts val="400"/>
                        </a:spcAft>
                      </a:pPr>
                      <a:r>
                        <a:rPr lang="en-AU" sz="1800" dirty="0">
                          <a:effectLst/>
                          <a:latin typeface="Arial" panose="020B060402020202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625357"/>
                  </a:ext>
                </a:extLst>
              </a:tr>
              <a:tr h="348547">
                <a:tc>
                  <a:txBody>
                    <a:bodyPr/>
                    <a:lstStyle/>
                    <a:p>
                      <a:pPr algn="l">
                        <a:lnSpc>
                          <a:spcPct val="115000"/>
                        </a:lnSpc>
                        <a:spcBef>
                          <a:spcPts val="400"/>
                        </a:spcBef>
                        <a:spcAft>
                          <a:spcPts val="400"/>
                        </a:spcAft>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l">
                        <a:lnSpc>
                          <a:spcPct val="115000"/>
                        </a:lnSpc>
                        <a:spcBef>
                          <a:spcPts val="400"/>
                        </a:spcBef>
                        <a:spcAft>
                          <a:spcPts val="400"/>
                        </a:spcAft>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l">
                        <a:lnSpc>
                          <a:spcPct val="115000"/>
                        </a:lnSpc>
                        <a:spcBef>
                          <a:spcPts val="400"/>
                        </a:spcBef>
                        <a:spcAft>
                          <a:spcPts val="400"/>
                        </a:spcAft>
                      </a:pPr>
                      <a:r>
                        <a:rPr lang="en-AU"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97984980"/>
                  </a:ext>
                </a:extLst>
              </a:tr>
            </a:tbl>
          </a:graphicData>
        </a:graphic>
      </p:graphicFrame>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9</a:t>
            </a:fld>
            <a:endParaRPr lang="en-US" dirty="0"/>
          </a:p>
        </p:txBody>
      </p:sp>
    </p:spTree>
    <p:extLst>
      <p:ext uri="{BB962C8B-B14F-4D97-AF65-F5344CB8AC3E}">
        <p14:creationId xmlns:p14="http://schemas.microsoft.com/office/powerpoint/2010/main" val="2645780195"/>
      </p:ext>
    </p:extLst>
  </p:cSld>
  <p:clrMapOvr>
    <a:masterClrMapping/>
  </p:clrMapOvr>
  <p:transition>
    <p:fade/>
  </p:transition>
</p:sld>
</file>

<file path=ppt/theme/theme1.xml><?xml version="1.0" encoding="utf-8"?>
<a:theme xmlns:a="http://schemas.openxmlformats.org/drawingml/2006/main" name="Office Theme">
  <a:themeElements>
    <a:clrScheme name="DoE">
      <a:dk1>
        <a:srgbClr val="000000"/>
      </a:dk1>
      <a:lt1>
        <a:srgbClr val="FFFFFF"/>
      </a:lt1>
      <a:dk2>
        <a:srgbClr val="041E42"/>
      </a:dk2>
      <a:lt2>
        <a:srgbClr val="C8DCF0"/>
      </a:lt2>
      <a:accent1>
        <a:srgbClr val="1D428A"/>
      </a:accent1>
      <a:accent2>
        <a:srgbClr val="407EC9"/>
      </a:accent2>
      <a:accent3>
        <a:srgbClr val="6CACE4"/>
      </a:accent3>
      <a:accent4>
        <a:srgbClr val="C8DCF0"/>
      </a:accent4>
      <a:accent5>
        <a:srgbClr val="CE0037"/>
      </a:accent5>
      <a:accent6>
        <a:srgbClr val="F3B8B5"/>
      </a:accent6>
      <a:hlink>
        <a:srgbClr val="385E9D"/>
      </a:hlink>
      <a:folHlink>
        <a:srgbClr val="6CACE4"/>
      </a:folHlink>
    </a:clrScheme>
    <a:fontScheme name="DoE">
      <a:majorFont>
        <a:latin typeface="Montserrat SemiBold"/>
        <a:ea typeface=""/>
        <a:cs typeface=""/>
      </a:majorFont>
      <a:minorFont>
        <a:latin typeface="Montserrat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custClrLst>
    <a:custClr name="Corporate 1">
      <a:srgbClr val="19233E"/>
    </a:custClr>
    <a:custClr name="Corporate 2">
      <a:srgbClr val="D70C3D"/>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Teachers/Parents 1">
      <a:srgbClr val="1D428A"/>
    </a:custClr>
    <a:custClr name="Teachers/Parents 2">
      <a:srgbClr val="385E9D"/>
    </a:custClr>
    <a:custClr name="Teachers/Parents 3">
      <a:srgbClr val="407EC9"/>
    </a:custClr>
    <a:custClr name="Teachers/Parents 4">
      <a:srgbClr val="6CACE4"/>
    </a:custClr>
    <a:custClr name="Teachers/Parents 5">
      <a:srgbClr val="C8C9C7"/>
    </a:custClr>
    <a:custClr name="Teachers/Parents 6">
      <a:srgbClr val="E6E7EA"/>
    </a:custClr>
    <a:custClr name="Teachers/Parents 7">
      <a:srgbClr val="9D2235"/>
    </a:custClr>
    <a:custClr name="BLANK">
      <a:srgbClr val="FFFFFF"/>
    </a:custClr>
    <a:custClr name="BLANK">
      <a:srgbClr val="FFFFFF"/>
    </a:custClr>
    <a:custClr name="BLANK">
      <a:srgbClr val="FFFFFF"/>
    </a:custClr>
    <a:custClr name="Students 1">
      <a:srgbClr val="A4C8E1"/>
    </a:custClr>
    <a:custClr name="Students 2">
      <a:srgbClr val="C6DAE7"/>
    </a:custClr>
    <a:custClr name="Students 3">
      <a:srgbClr val="E56A54"/>
    </a:custClr>
    <a:custClr name="Students 4">
      <a:srgbClr val="E9C4C7"/>
    </a:custClr>
  </a:custClrLst>
  <a:extLst>
    <a:ext uri="{05A4C25C-085E-4340-85A3-A5531E510DB2}">
      <thm15:themeFamily xmlns:thm15="http://schemas.microsoft.com/office/thememl/2012/main" name="Presentation2" id="{194286F9-A69C-C04A-9C65-EDD35AC15C23}" vid="{E6071ACF-7E90-7341-BDC4-DC4E0B0332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AC_DoE_Powerpoint_standard_V2_Arial</Template>
  <TotalTime>0</TotalTime>
  <Words>4230</Words>
  <Application>Microsoft Office PowerPoint</Application>
  <PresentationFormat>On-screen Show (4:3)</PresentationFormat>
  <Paragraphs>626</Paragraphs>
  <Slides>75</Slides>
  <Notes>43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Calibri</vt:lpstr>
      <vt:lpstr>Courier New</vt:lpstr>
      <vt:lpstr>Montserrat Medium</vt:lpstr>
      <vt:lpstr>Times New Roman</vt:lpstr>
      <vt:lpstr>Wingdings</vt:lpstr>
      <vt:lpstr>Office Theme</vt:lpstr>
      <vt:lpstr>STEM Sustainable practices – Stage 2</vt:lpstr>
      <vt:lpstr>Overview</vt:lpstr>
      <vt:lpstr>Resources</vt:lpstr>
      <vt:lpstr>Resources</vt:lpstr>
      <vt:lpstr>Resources</vt:lpstr>
      <vt:lpstr>Activity 1</vt:lpstr>
      <vt:lpstr>How do you impact on the Earth’s surface?</vt:lpstr>
      <vt:lpstr>Take your pulse</vt:lpstr>
      <vt:lpstr>My daily pulse</vt:lpstr>
      <vt:lpstr>Go outside</vt:lpstr>
      <vt:lpstr>About my space</vt:lpstr>
      <vt:lpstr>About my exercise space</vt:lpstr>
      <vt:lpstr>About my exercise</vt:lpstr>
      <vt:lpstr>Take you pulse (again) and complete this table</vt:lpstr>
      <vt:lpstr>Impact of your activity</vt:lpstr>
      <vt:lpstr>Impact of your activity</vt:lpstr>
      <vt:lpstr>Activity 2</vt:lpstr>
      <vt:lpstr>Don’t forget to do your 10x10 activity circuit every day that you are doing STEM!</vt:lpstr>
      <vt:lpstr>Natural processes that change the Earth’s surface over time</vt:lpstr>
      <vt:lpstr>Natural processes that change the Earth’s surface over time</vt:lpstr>
      <vt:lpstr>The Earth’s surface</vt:lpstr>
      <vt:lpstr>Experiment 1</vt:lpstr>
      <vt:lpstr>Experiment 1 - Erosion</vt:lpstr>
      <vt:lpstr>Photo – experiment 1</vt:lpstr>
      <vt:lpstr>Experiment 2- Erosion</vt:lpstr>
      <vt:lpstr>Photo – experiment 2</vt:lpstr>
      <vt:lpstr>Activity 3</vt:lpstr>
      <vt:lpstr>Don’t forget to do your 10x10 activity circuit every day that you are doing STEM!</vt:lpstr>
      <vt:lpstr>Angles of the track</vt:lpstr>
      <vt:lpstr>Angles of the track</vt:lpstr>
      <vt:lpstr>Angles of the track</vt:lpstr>
      <vt:lpstr>Angles of the track</vt:lpstr>
      <vt:lpstr>Angles of the track</vt:lpstr>
      <vt:lpstr>Activity 4</vt:lpstr>
      <vt:lpstr>Don’t forget to do your 10x10 activity circuit every day that you are doing STEM!</vt:lpstr>
      <vt:lpstr>Human actions that change the Earth’s surface </vt:lpstr>
      <vt:lpstr>Human actions that change the Earth’s surface </vt:lpstr>
      <vt:lpstr>Human actions that change the Earth’s surface </vt:lpstr>
      <vt:lpstr>How are people reducing their impact on the natural environment?</vt:lpstr>
      <vt:lpstr>How are people reducing their impact on the natural environment?</vt:lpstr>
      <vt:lpstr>An Aboriginal perspective on land</vt:lpstr>
      <vt:lpstr>An Aboriginal perspective on land</vt:lpstr>
      <vt:lpstr>Review your exercise space</vt:lpstr>
      <vt:lpstr>Review your exercise space</vt:lpstr>
      <vt:lpstr>Activity 5</vt:lpstr>
      <vt:lpstr>Don’t forget to do your 10x10 activity circuit every day that you are doing STEM!</vt:lpstr>
      <vt:lpstr>Design thinking </vt:lpstr>
      <vt:lpstr>6 stages of design thinking</vt:lpstr>
      <vt:lpstr>Empathy map</vt:lpstr>
      <vt:lpstr>Empathy map</vt:lpstr>
      <vt:lpstr>Interviews</vt:lpstr>
      <vt:lpstr>Interview questions -plan</vt:lpstr>
      <vt:lpstr>Interview questions</vt:lpstr>
      <vt:lpstr>Interview questions</vt:lpstr>
      <vt:lpstr>Interview questions</vt:lpstr>
      <vt:lpstr>Interview questions</vt:lpstr>
      <vt:lpstr>Activity 6</vt:lpstr>
      <vt:lpstr>Don’t forget to do your 10x10 activity circuit every day that you are doing STEM!</vt:lpstr>
      <vt:lpstr>Driving question</vt:lpstr>
      <vt:lpstr>Define</vt:lpstr>
      <vt:lpstr>Driving question</vt:lpstr>
      <vt:lpstr>Define</vt:lpstr>
      <vt:lpstr>Ideate</vt:lpstr>
      <vt:lpstr>Ideate</vt:lpstr>
      <vt:lpstr>Activity 7</vt:lpstr>
      <vt:lpstr>Don’t forget to do your 10x10 activity circuit every day that you are doing STEM!</vt:lpstr>
      <vt:lpstr>Prototype</vt:lpstr>
      <vt:lpstr>Test your prototypes</vt:lpstr>
      <vt:lpstr>Activity 8</vt:lpstr>
      <vt:lpstr>Don’t forget to do your 10x10 activity circuit every day that you are doing STEM!</vt:lpstr>
      <vt:lpstr>Share your innovations</vt:lpstr>
      <vt:lpstr>Share your innovations</vt:lpstr>
      <vt:lpstr>Activity 9</vt:lpstr>
      <vt:lpstr>Don’t forget to do your 10x10 activity circuit every day that you are doing STEM!</vt:lpstr>
      <vt:lpstr>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practices student resources STEM S2</dc:title>
  <dc:creator>NSW DoE</dc:creator>
  <cp:lastModifiedBy>Jill Andrew</cp:lastModifiedBy>
  <cp:revision>2</cp:revision>
  <dcterms:created xsi:type="dcterms:W3CDTF">2021-07-21T05:01:29Z</dcterms:created>
  <dcterms:modified xsi:type="dcterms:W3CDTF">2021-07-21T05:03:20Z</dcterms:modified>
</cp:coreProperties>
</file>