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107"/>
  </p:notesMasterIdLst>
  <p:handoutMasterIdLst>
    <p:handoutMasterId r:id="rId108"/>
  </p:handoutMasterIdLst>
  <p:sldIdLst>
    <p:sldId id="266" r:id="rId5"/>
    <p:sldId id="341" r:id="rId6"/>
    <p:sldId id="357" r:id="rId7"/>
    <p:sldId id="395" r:id="rId8"/>
    <p:sldId id="473" r:id="rId9"/>
    <p:sldId id="407" r:id="rId10"/>
    <p:sldId id="392" r:id="rId11"/>
    <p:sldId id="393" r:id="rId12"/>
    <p:sldId id="375" r:id="rId13"/>
    <p:sldId id="377" r:id="rId14"/>
    <p:sldId id="378" r:id="rId15"/>
    <p:sldId id="461" r:id="rId16"/>
    <p:sldId id="405" r:id="rId17"/>
    <p:sldId id="396" r:id="rId18"/>
    <p:sldId id="368" r:id="rId19"/>
    <p:sldId id="369" r:id="rId20"/>
    <p:sldId id="370" r:id="rId21"/>
    <p:sldId id="371" r:id="rId22"/>
    <p:sldId id="374" r:id="rId23"/>
    <p:sldId id="418" r:id="rId24"/>
    <p:sldId id="379" r:id="rId25"/>
    <p:sldId id="386" r:id="rId26"/>
    <p:sldId id="397" r:id="rId27"/>
    <p:sldId id="398" r:id="rId28"/>
    <p:sldId id="462" r:id="rId29"/>
    <p:sldId id="399" r:id="rId30"/>
    <p:sldId id="410" r:id="rId31"/>
    <p:sldId id="402" r:id="rId32"/>
    <p:sldId id="403" r:id="rId33"/>
    <p:sldId id="464" r:id="rId34"/>
    <p:sldId id="389" r:id="rId35"/>
    <p:sldId id="472" r:id="rId36"/>
    <p:sldId id="469" r:id="rId37"/>
    <p:sldId id="468" r:id="rId38"/>
    <p:sldId id="401" r:id="rId39"/>
    <p:sldId id="465" r:id="rId40"/>
    <p:sldId id="466" r:id="rId41"/>
    <p:sldId id="406" r:id="rId42"/>
    <p:sldId id="372" r:id="rId43"/>
    <p:sldId id="380" r:id="rId44"/>
    <p:sldId id="390" r:id="rId45"/>
    <p:sldId id="391" r:id="rId46"/>
    <p:sldId id="373" r:id="rId47"/>
    <p:sldId id="382" r:id="rId48"/>
    <p:sldId id="383" r:id="rId49"/>
    <p:sldId id="394" r:id="rId50"/>
    <p:sldId id="476" r:id="rId51"/>
    <p:sldId id="420" r:id="rId52"/>
    <p:sldId id="412" r:id="rId53"/>
    <p:sldId id="411" r:id="rId54"/>
    <p:sldId id="426" r:id="rId55"/>
    <p:sldId id="422" r:id="rId56"/>
    <p:sldId id="400" r:id="rId57"/>
    <p:sldId id="385" r:id="rId58"/>
    <p:sldId id="387" r:id="rId59"/>
    <p:sldId id="421" r:id="rId60"/>
    <p:sldId id="423" r:id="rId61"/>
    <p:sldId id="413" r:id="rId62"/>
    <p:sldId id="424" r:id="rId63"/>
    <p:sldId id="428" r:id="rId64"/>
    <p:sldId id="474" r:id="rId65"/>
    <p:sldId id="433" r:id="rId66"/>
    <p:sldId id="425" r:id="rId67"/>
    <p:sldId id="429" r:id="rId68"/>
    <p:sldId id="431" r:id="rId69"/>
    <p:sldId id="430" r:id="rId70"/>
    <p:sldId id="427" r:id="rId71"/>
    <p:sldId id="432" r:id="rId72"/>
    <p:sldId id="414" r:id="rId73"/>
    <p:sldId id="440" r:id="rId74"/>
    <p:sldId id="467" r:id="rId75"/>
    <p:sldId id="441" r:id="rId76"/>
    <p:sldId id="436" r:id="rId77"/>
    <p:sldId id="434" r:id="rId78"/>
    <p:sldId id="435" r:id="rId79"/>
    <p:sldId id="437" r:id="rId80"/>
    <p:sldId id="415" r:id="rId81"/>
    <p:sldId id="475" r:id="rId82"/>
    <p:sldId id="439" r:id="rId83"/>
    <p:sldId id="442" r:id="rId84"/>
    <p:sldId id="450" r:id="rId85"/>
    <p:sldId id="451" r:id="rId86"/>
    <p:sldId id="453" r:id="rId87"/>
    <p:sldId id="447" r:id="rId88"/>
    <p:sldId id="443" r:id="rId89"/>
    <p:sldId id="448" r:id="rId90"/>
    <p:sldId id="449" r:id="rId91"/>
    <p:sldId id="445" r:id="rId92"/>
    <p:sldId id="452" r:id="rId93"/>
    <p:sldId id="438" r:id="rId94"/>
    <p:sldId id="470" r:id="rId95"/>
    <p:sldId id="444" r:id="rId96"/>
    <p:sldId id="454" r:id="rId97"/>
    <p:sldId id="416" r:id="rId98"/>
    <p:sldId id="455" r:id="rId99"/>
    <p:sldId id="456" r:id="rId100"/>
    <p:sldId id="457" r:id="rId101"/>
    <p:sldId id="417" r:id="rId102"/>
    <p:sldId id="458" r:id="rId103"/>
    <p:sldId id="459" r:id="rId104"/>
    <p:sldId id="460" r:id="rId105"/>
    <p:sldId id="471" r:id="rId106"/>
  </p:sldIdLst>
  <p:sldSz cx="9144000" cy="6858000" type="screen4x3"/>
  <p:notesSz cx="6858000" cy="9144000"/>
  <p:custDataLst>
    <p:tags r:id="rId109"/>
  </p:custDataLst>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6"/>
            <p14:sldId id="341"/>
            <p14:sldId id="357"/>
            <p14:sldId id="395"/>
            <p14:sldId id="473"/>
            <p14:sldId id="407"/>
            <p14:sldId id="392"/>
            <p14:sldId id="393"/>
            <p14:sldId id="375"/>
            <p14:sldId id="377"/>
            <p14:sldId id="378"/>
            <p14:sldId id="461"/>
            <p14:sldId id="405"/>
            <p14:sldId id="396"/>
            <p14:sldId id="368"/>
            <p14:sldId id="369"/>
            <p14:sldId id="370"/>
            <p14:sldId id="371"/>
            <p14:sldId id="374"/>
            <p14:sldId id="418"/>
            <p14:sldId id="379"/>
            <p14:sldId id="386"/>
            <p14:sldId id="397"/>
            <p14:sldId id="398"/>
            <p14:sldId id="462"/>
            <p14:sldId id="399"/>
            <p14:sldId id="410"/>
            <p14:sldId id="402"/>
            <p14:sldId id="403"/>
            <p14:sldId id="464"/>
            <p14:sldId id="389"/>
            <p14:sldId id="472"/>
            <p14:sldId id="469"/>
            <p14:sldId id="468"/>
            <p14:sldId id="401"/>
            <p14:sldId id="465"/>
            <p14:sldId id="466"/>
            <p14:sldId id="406"/>
            <p14:sldId id="372"/>
            <p14:sldId id="380"/>
            <p14:sldId id="390"/>
            <p14:sldId id="391"/>
            <p14:sldId id="373"/>
            <p14:sldId id="382"/>
            <p14:sldId id="383"/>
            <p14:sldId id="394"/>
            <p14:sldId id="476"/>
            <p14:sldId id="420"/>
            <p14:sldId id="412"/>
            <p14:sldId id="411"/>
            <p14:sldId id="426"/>
            <p14:sldId id="422"/>
            <p14:sldId id="400"/>
            <p14:sldId id="385"/>
            <p14:sldId id="387"/>
            <p14:sldId id="421"/>
            <p14:sldId id="423"/>
            <p14:sldId id="413"/>
            <p14:sldId id="424"/>
            <p14:sldId id="428"/>
            <p14:sldId id="474"/>
            <p14:sldId id="433"/>
            <p14:sldId id="425"/>
            <p14:sldId id="429"/>
            <p14:sldId id="431"/>
            <p14:sldId id="430"/>
            <p14:sldId id="427"/>
            <p14:sldId id="432"/>
            <p14:sldId id="414"/>
            <p14:sldId id="440"/>
            <p14:sldId id="467"/>
            <p14:sldId id="441"/>
            <p14:sldId id="436"/>
            <p14:sldId id="434"/>
            <p14:sldId id="435"/>
            <p14:sldId id="437"/>
            <p14:sldId id="415"/>
            <p14:sldId id="475"/>
            <p14:sldId id="439"/>
            <p14:sldId id="442"/>
            <p14:sldId id="450"/>
            <p14:sldId id="451"/>
            <p14:sldId id="453"/>
            <p14:sldId id="447"/>
            <p14:sldId id="443"/>
            <p14:sldId id="448"/>
            <p14:sldId id="449"/>
            <p14:sldId id="445"/>
            <p14:sldId id="452"/>
            <p14:sldId id="438"/>
            <p14:sldId id="470"/>
            <p14:sldId id="444"/>
            <p14:sldId id="454"/>
            <p14:sldId id="416"/>
            <p14:sldId id="455"/>
            <p14:sldId id="456"/>
            <p14:sldId id="457"/>
            <p14:sldId id="417"/>
            <p14:sldId id="458"/>
            <p14:sldId id="459"/>
            <p14:sldId id="460"/>
            <p14:sldId id="471"/>
          </p14:sldIdLst>
        </p14:section>
      </p14:sectionLst>
    </p:ext>
    <p:ext uri="{EFAFB233-063F-42B5-8137-9DF3F51BA10A}">
      <p15:sldGuideLst xmlns:p15="http://schemas.microsoft.com/office/powerpoint/2012/main">
        <p15:guide id="1" orient="horz" pos="1842" userDrawn="1">
          <p15:clr>
            <a:srgbClr val="A4A3A4"/>
          </p15:clr>
        </p15:guide>
        <p15:guide id="2" orient="horz" pos="3280" userDrawn="1">
          <p15:clr>
            <a:srgbClr val="A4A3A4"/>
          </p15:clr>
        </p15:guide>
        <p15:guide id="3" orient="horz" pos="2228" userDrawn="1">
          <p15:clr>
            <a:srgbClr val="A4A3A4"/>
          </p15:clr>
        </p15:guide>
        <p15:guide id="4" orient="horz" pos="2614" userDrawn="1">
          <p15:clr>
            <a:srgbClr val="A4A3A4"/>
          </p15:clr>
        </p15:guide>
        <p15:guide id="5" pos="2859" userDrawn="1">
          <p15:clr>
            <a:srgbClr val="A4A3A4"/>
          </p15:clr>
        </p15:guide>
        <p15:guide id="6" orient="horz" pos="1570" userDrawn="1">
          <p15:clr>
            <a:srgbClr val="A4A3A4"/>
          </p15:clr>
        </p15:guide>
        <p15:guide id="7" orient="horz" pos="1616" userDrawn="1">
          <p15:clr>
            <a:srgbClr val="A4A3A4"/>
          </p15:clr>
        </p15:guide>
        <p15:guide id="8" pos="975" userDrawn="1">
          <p15:clr>
            <a:srgbClr val="A4A3A4"/>
          </p15:clr>
        </p15:guide>
        <p15:guide id="9" pos="2555" userDrawn="1">
          <p15:clr>
            <a:srgbClr val="A4A3A4"/>
          </p15:clr>
        </p15:guide>
        <p15:guide id="10" pos="17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Barbara Ryan" initials="BR" lastIdx="23" clrIdx="1">
    <p:extLst>
      <p:ext uri="{19B8F6BF-5375-455C-9EA6-DF929625EA0E}">
        <p15:presenceInfo xmlns:p15="http://schemas.microsoft.com/office/powerpoint/2012/main" userId="Barbara Ry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BA6"/>
    <a:srgbClr val="041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02223-2942-4A7C-9232-2C471356728A}" v="4" dt="2020-04-14T03:29:55.910"/>
    <p1510:client id="{294841E5-29C8-4132-9471-81AEAE39F321}" v="35" dt="2020-05-13T03:37:47.257"/>
    <p1510:client id="{5191F9B2-692E-4137-BF81-0A2CB25277D4}" v="2" dt="2020-05-13T03:03:14.564"/>
    <p1510:client id="{551A4421-DD85-421E-AF44-87F6CAD78C4A}" v="2" dt="2020-03-19T02:48:28.323"/>
    <p1510:client id="{5942158D-C8A2-4658-8380-5A07AC87CCE0}" v="8" dt="2020-05-15T02:13:01.124"/>
    <p1510:client id="{6B664D1C-11C3-1CC2-6492-AB20A30EEDBA}" v="4" dt="2020-05-13T03:08:57.949"/>
    <p1510:client id="{73D05122-EBC5-ED4D-A4CE-AAF8004449E1}" v="9" dt="2020-05-21T02:57:28.097"/>
    <p1510:client id="{98151887-2032-5499-40B8-DA2A0A68676C}" v="18" dt="2020-04-27T07:53:52.654"/>
    <p1510:client id="{B39F67DC-D5E4-4128-92C7-9C622F339FB7}" v="23" dt="2020-05-21T03:02:00.284"/>
    <p1510:client id="{B4A566DB-3297-DF47-6748-ECCBA44DAB03}" v="1058" dt="2020-05-21T02:48:28.609"/>
    <p1510:client id="{EAB2C5AD-F55F-461A-946B-169940293E52}" v="2" dt="2020-04-23T02:39:49.074"/>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27" y="246"/>
      </p:cViewPr>
      <p:guideLst>
        <p:guide orient="horz" pos="1842"/>
        <p:guide orient="horz" pos="3280"/>
        <p:guide orient="horz" pos="2228"/>
        <p:guide orient="horz" pos="2614"/>
        <p:guide pos="2859"/>
        <p:guide orient="horz" pos="1570"/>
        <p:guide orient="horz" pos="1616"/>
        <p:guide pos="975"/>
        <p:guide pos="2555"/>
        <p:guide pos="176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commentAuthors" Target="commentAuthors.xml"/><Relationship Id="rId115"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handoutMaster" Target="handoutMasters/handoutMaster1.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gs" Target="tags/tag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Ryan (Barbara Ryan)" userId="S::barbara.l.ryan@det.nsw.edu.au::4e5a45d9-4d7c-4734-b463-7fd90a28ba9b" providerId="AD" clId="Web-{5942158D-C8A2-4658-8380-5A07AC87CCE0}"/>
    <pc:docChg chg="modSld">
      <pc:chgData name="Barbara Ryan (Barbara Ryan)" userId="S::barbara.l.ryan@det.nsw.edu.au::4e5a45d9-4d7c-4734-b463-7fd90a28ba9b" providerId="AD" clId="Web-{5942158D-C8A2-4658-8380-5A07AC87CCE0}" dt="2020-05-15T02:13:01.124" v="7" actId="20577"/>
      <pc:docMkLst>
        <pc:docMk/>
      </pc:docMkLst>
      <pc:sldChg chg="modSp">
        <pc:chgData name="Barbara Ryan (Barbara Ryan)" userId="S::barbara.l.ryan@det.nsw.edu.au::4e5a45d9-4d7c-4734-b463-7fd90a28ba9b" providerId="AD" clId="Web-{5942158D-C8A2-4658-8380-5A07AC87CCE0}" dt="2020-05-15T02:13:01.124" v="6" actId="20577"/>
        <pc:sldMkLst>
          <pc:docMk/>
          <pc:sldMk cId="709801406" sldId="341"/>
        </pc:sldMkLst>
        <pc:spChg chg="mod">
          <ac:chgData name="Barbara Ryan (Barbara Ryan)" userId="S::barbara.l.ryan@det.nsw.edu.au::4e5a45d9-4d7c-4734-b463-7fd90a28ba9b" providerId="AD" clId="Web-{5942158D-C8A2-4658-8380-5A07AC87CCE0}" dt="2020-05-15T02:13:01.124" v="6" actId="20577"/>
          <ac:spMkLst>
            <pc:docMk/>
            <pc:sldMk cId="709801406" sldId="341"/>
            <ac:spMk id="2" creationId="{00000000-0000-0000-0000-000000000000}"/>
          </ac:spMkLst>
        </pc:spChg>
      </pc:sldChg>
    </pc:docChg>
  </pc:docChgLst>
  <pc:docChgLst>
    <pc:chgData name="Wendy Henry" userId="S::wendy.henry2@det.nsw.edu.au::d226b550-53b7-409b-a153-41e07993b5ef" providerId="AD" clId="Web-{6B664D1C-11C3-1CC2-6492-AB20A30EEDBA}"/>
    <pc:docChg chg="modSld">
      <pc:chgData name="Wendy Henry" userId="S::wendy.henry2@det.nsw.edu.au::d226b550-53b7-409b-a153-41e07993b5ef" providerId="AD" clId="Web-{6B664D1C-11C3-1CC2-6492-AB20A30EEDBA}" dt="2020-05-13T03:08:57.402" v="2" actId="1076"/>
      <pc:docMkLst>
        <pc:docMk/>
      </pc:docMkLst>
      <pc:sldChg chg="modSp">
        <pc:chgData name="Wendy Henry" userId="S::wendy.henry2@det.nsw.edu.au::d226b550-53b7-409b-a153-41e07993b5ef" providerId="AD" clId="Web-{6B664D1C-11C3-1CC2-6492-AB20A30EEDBA}" dt="2020-05-13T03:08:57.402" v="2" actId="1076"/>
        <pc:sldMkLst>
          <pc:docMk/>
          <pc:sldMk cId="1764017899" sldId="468"/>
        </pc:sldMkLst>
        <pc:spChg chg="mod">
          <ac:chgData name="Wendy Henry" userId="S::wendy.henry2@det.nsw.edu.au::d226b550-53b7-409b-a153-41e07993b5ef" providerId="AD" clId="Web-{6B664D1C-11C3-1CC2-6492-AB20A30EEDBA}" dt="2020-05-13T03:08:52.512" v="1" actId="20577"/>
          <ac:spMkLst>
            <pc:docMk/>
            <pc:sldMk cId="1764017899" sldId="468"/>
            <ac:spMk id="4" creationId="{00000000-0000-0000-0000-000000000000}"/>
          </ac:spMkLst>
        </pc:spChg>
        <pc:picChg chg="mod">
          <ac:chgData name="Wendy Henry" userId="S::wendy.henry2@det.nsw.edu.au::d226b550-53b7-409b-a153-41e07993b5ef" providerId="AD" clId="Web-{6B664D1C-11C3-1CC2-6492-AB20A30EEDBA}" dt="2020-05-13T03:08:57.402" v="2" actId="1076"/>
          <ac:picMkLst>
            <pc:docMk/>
            <pc:sldMk cId="1764017899" sldId="468"/>
            <ac:picMk id="7" creationId="{00000000-0000-0000-0000-000000000000}"/>
          </ac:picMkLst>
        </pc:picChg>
      </pc:sldChg>
    </pc:docChg>
  </pc:docChgLst>
  <pc:docChgLst>
    <pc:chgData name="Wendy Henry" userId="S::wendy.henry2@det.nsw.edu.au::d226b550-53b7-409b-a153-41e07993b5ef" providerId="AD" clId="Web-{B4A566DB-3297-DF47-6748-ECCBA44DAB03}"/>
    <pc:docChg chg="addSld modSld sldOrd modSection">
      <pc:chgData name="Wendy Henry" userId="S::wendy.henry2@det.nsw.edu.au::d226b550-53b7-409b-a153-41e07993b5ef" providerId="AD" clId="Web-{B4A566DB-3297-DF47-6748-ECCBA44DAB03}" dt="2020-05-21T02:48:28.609" v="1154"/>
      <pc:docMkLst>
        <pc:docMk/>
      </pc:docMkLst>
      <pc:sldChg chg="addSp delSp modSp modNotes">
        <pc:chgData name="Wendy Henry" userId="S::wendy.henry2@det.nsw.edu.au::d226b550-53b7-409b-a153-41e07993b5ef" providerId="AD" clId="Web-{B4A566DB-3297-DF47-6748-ECCBA44DAB03}" dt="2020-05-20T23:58:55.060" v="1002"/>
        <pc:sldMkLst>
          <pc:docMk/>
          <pc:sldMk cId="3764284808" sldId="390"/>
        </pc:sldMkLst>
        <pc:spChg chg="mod">
          <ac:chgData name="Wendy Henry" userId="S::wendy.henry2@det.nsw.edu.au::d226b550-53b7-409b-a153-41e07993b5ef" providerId="AD" clId="Web-{B4A566DB-3297-DF47-6748-ECCBA44DAB03}" dt="2020-05-20T23:30:16.810" v="29" actId="20577"/>
          <ac:spMkLst>
            <pc:docMk/>
            <pc:sldMk cId="3764284808" sldId="390"/>
            <ac:spMk id="4" creationId="{00000000-0000-0000-0000-000000000000}"/>
          </ac:spMkLst>
        </pc:spChg>
        <pc:graphicFrameChg chg="add del mod modGraphic">
          <ac:chgData name="Wendy Henry" userId="S::wendy.henry2@det.nsw.edu.au::d226b550-53b7-409b-a153-41e07993b5ef" providerId="AD" clId="Web-{B4A566DB-3297-DF47-6748-ECCBA44DAB03}" dt="2020-05-20T23:52:11.470" v="972"/>
          <ac:graphicFrameMkLst>
            <pc:docMk/>
            <pc:sldMk cId="3764284808" sldId="390"/>
            <ac:graphicFrameMk id="13" creationId="{00000000-0000-0000-0000-000000000000}"/>
          </ac:graphicFrameMkLst>
        </pc:graphicFrameChg>
      </pc:sldChg>
      <pc:sldChg chg="modSp">
        <pc:chgData name="Wendy Henry" userId="S::wendy.henry2@det.nsw.edu.au::d226b550-53b7-409b-a153-41e07993b5ef" providerId="AD" clId="Web-{B4A566DB-3297-DF47-6748-ECCBA44DAB03}" dt="2020-05-21T01:46:55.282" v="1149" actId="20577"/>
        <pc:sldMkLst>
          <pc:docMk/>
          <pc:sldMk cId="2901581018" sldId="460"/>
        </pc:sldMkLst>
        <pc:spChg chg="mod">
          <ac:chgData name="Wendy Henry" userId="S::wendy.henry2@det.nsw.edu.au::d226b550-53b7-409b-a153-41e07993b5ef" providerId="AD" clId="Web-{B4A566DB-3297-DF47-6748-ECCBA44DAB03}" dt="2020-05-21T01:46:55.282" v="1149" actId="20577"/>
          <ac:spMkLst>
            <pc:docMk/>
            <pc:sldMk cId="2901581018" sldId="460"/>
            <ac:spMk id="2" creationId="{00000000-0000-0000-0000-000000000000}"/>
          </ac:spMkLst>
        </pc:spChg>
      </pc:sldChg>
      <pc:sldChg chg="addSp delSp modSp new modNotes">
        <pc:chgData name="Wendy Henry" userId="S::wendy.henry2@det.nsw.edu.au::d226b550-53b7-409b-a153-41e07993b5ef" providerId="AD" clId="Web-{B4A566DB-3297-DF47-6748-ECCBA44DAB03}" dt="2020-05-21T00:25:44.357" v="1047" actId="1076"/>
        <pc:sldMkLst>
          <pc:docMk/>
          <pc:sldMk cId="2200867025" sldId="474"/>
        </pc:sldMkLst>
        <pc:spChg chg="del">
          <ac:chgData name="Wendy Henry" userId="S::wendy.henry2@det.nsw.edu.au::d226b550-53b7-409b-a153-41e07993b5ef" providerId="AD" clId="Web-{B4A566DB-3297-DF47-6748-ECCBA44DAB03}" dt="2020-05-21T00:08:23.414" v="1011"/>
          <ac:spMkLst>
            <pc:docMk/>
            <pc:sldMk cId="2200867025" sldId="474"/>
            <ac:spMk id="2" creationId="{6D7EB737-EE25-4702-9248-84540D862594}"/>
          </ac:spMkLst>
        </pc:spChg>
        <pc:spChg chg="del">
          <ac:chgData name="Wendy Henry" userId="S::wendy.henry2@det.nsw.edu.au::d226b550-53b7-409b-a153-41e07993b5ef" providerId="AD" clId="Web-{B4A566DB-3297-DF47-6748-ECCBA44DAB03}" dt="2020-05-21T00:08:56.695" v="1015"/>
          <ac:spMkLst>
            <pc:docMk/>
            <pc:sldMk cId="2200867025" sldId="474"/>
            <ac:spMk id="3" creationId="{C7B4EF9F-7C69-4F71-A867-3920D9852F62}"/>
          </ac:spMkLst>
        </pc:spChg>
        <pc:spChg chg="mod">
          <ac:chgData name="Wendy Henry" userId="S::wendy.henry2@det.nsw.edu.au::d226b550-53b7-409b-a153-41e07993b5ef" providerId="AD" clId="Web-{B4A566DB-3297-DF47-6748-ECCBA44DAB03}" dt="2020-05-21T00:07:40.586" v="1009" actId="20577"/>
          <ac:spMkLst>
            <pc:docMk/>
            <pc:sldMk cId="2200867025" sldId="474"/>
            <ac:spMk id="4" creationId="{943AF43B-D719-4AAC-ACBF-87AB5F5DEF9F}"/>
          </ac:spMkLst>
        </pc:spChg>
        <pc:picChg chg="add mod">
          <ac:chgData name="Wendy Henry" userId="S::wendy.henry2@det.nsw.edu.au::d226b550-53b7-409b-a153-41e07993b5ef" providerId="AD" clId="Web-{B4A566DB-3297-DF47-6748-ECCBA44DAB03}" dt="2020-05-21T00:25:44.357" v="1047" actId="1076"/>
          <ac:picMkLst>
            <pc:docMk/>
            <pc:sldMk cId="2200867025" sldId="474"/>
            <ac:picMk id="6" creationId="{B5CE4FBA-0E9B-440E-9C76-9DFE4725B26F}"/>
          </ac:picMkLst>
        </pc:picChg>
      </pc:sldChg>
      <pc:sldChg chg="addSp delSp modSp new ord modNotes">
        <pc:chgData name="Wendy Henry" userId="S::wendy.henry2@det.nsw.edu.au::d226b550-53b7-409b-a153-41e07993b5ef" providerId="AD" clId="Web-{B4A566DB-3297-DF47-6748-ECCBA44DAB03}" dt="2020-05-21T02:48:28.609" v="1154"/>
        <pc:sldMkLst>
          <pc:docMk/>
          <pc:sldMk cId="3920364724" sldId="475"/>
        </pc:sldMkLst>
        <pc:spChg chg="del">
          <ac:chgData name="Wendy Henry" userId="S::wendy.henry2@det.nsw.edu.au::d226b550-53b7-409b-a153-41e07993b5ef" providerId="AD" clId="Web-{B4A566DB-3297-DF47-6748-ECCBA44DAB03}" dt="2020-05-21T01:29:21.968" v="1076"/>
          <ac:spMkLst>
            <pc:docMk/>
            <pc:sldMk cId="3920364724" sldId="475"/>
            <ac:spMk id="2" creationId="{3BC27982-89AA-4F20-BDF8-777C1C9C3E2C}"/>
          </ac:spMkLst>
        </pc:spChg>
        <pc:spChg chg="del">
          <ac:chgData name="Wendy Henry" userId="S::wendy.henry2@det.nsw.edu.au::d226b550-53b7-409b-a153-41e07993b5ef" providerId="AD" clId="Web-{B4A566DB-3297-DF47-6748-ECCBA44DAB03}" dt="2020-05-21T01:29:21.155" v="1075"/>
          <ac:spMkLst>
            <pc:docMk/>
            <pc:sldMk cId="3920364724" sldId="475"/>
            <ac:spMk id="3" creationId="{CFC16A32-D957-4B40-BA8F-DA4EA0B219F5}"/>
          </ac:spMkLst>
        </pc:spChg>
        <pc:spChg chg="mod">
          <ac:chgData name="Wendy Henry" userId="S::wendy.henry2@det.nsw.edu.au::d226b550-53b7-409b-a153-41e07993b5ef" providerId="AD" clId="Web-{B4A566DB-3297-DF47-6748-ECCBA44DAB03}" dt="2020-05-21T01:30:02.812" v="1079" actId="20577"/>
          <ac:spMkLst>
            <pc:docMk/>
            <pc:sldMk cId="3920364724" sldId="475"/>
            <ac:spMk id="4" creationId="{F06A16CF-F449-4C6A-AE8D-5AE041AE5443}"/>
          </ac:spMkLst>
        </pc:spChg>
        <pc:graphicFrameChg chg="add del mod modGraphic">
          <ac:chgData name="Wendy Henry" userId="S::wendy.henry2@det.nsw.edu.au::d226b550-53b7-409b-a153-41e07993b5ef" providerId="AD" clId="Web-{B4A566DB-3297-DF47-6748-ECCBA44DAB03}" dt="2020-05-21T02:48:28.609" v="1154"/>
          <ac:graphicFrameMkLst>
            <pc:docMk/>
            <pc:sldMk cId="3920364724" sldId="475"/>
            <ac:graphicFrameMk id="3" creationId="{EB5229EC-641B-4393-AF2D-4984411B6C42}"/>
          </ac:graphicFrameMkLst>
        </pc:graphicFrameChg>
      </pc:sldChg>
    </pc:docChg>
  </pc:docChgLst>
  <pc:docChgLst>
    <pc:chgData name="Ananda Horton" userId="S::ananda.horton@det.nsw.edu.au::250a84de-ba9a-4cea-ad5d-070fe767cf35" providerId="AD" clId="Web-{98151887-2032-5499-40B8-DA2A0A68676C}"/>
    <pc:docChg chg="modSld">
      <pc:chgData name="Ananda Horton" userId="S::ananda.horton@det.nsw.edu.au::250a84de-ba9a-4cea-ad5d-070fe767cf35" providerId="AD" clId="Web-{98151887-2032-5499-40B8-DA2A0A68676C}" dt="2020-04-27T07:53:52.654" v="14" actId="20577"/>
      <pc:docMkLst>
        <pc:docMk/>
      </pc:docMkLst>
      <pc:sldChg chg="modSp">
        <pc:chgData name="Ananda Horton" userId="S::ananda.horton@det.nsw.edu.au::250a84de-ba9a-4cea-ad5d-070fe767cf35" providerId="AD" clId="Web-{98151887-2032-5499-40B8-DA2A0A68676C}" dt="2020-04-27T07:53:52.654" v="14" actId="20577"/>
        <pc:sldMkLst>
          <pc:docMk/>
          <pc:sldMk cId="982121594" sldId="279"/>
        </pc:sldMkLst>
        <pc:spChg chg="mod">
          <ac:chgData name="Ananda Horton" userId="S::ananda.horton@det.nsw.edu.au::250a84de-ba9a-4cea-ad5d-070fe767cf35" providerId="AD" clId="Web-{98151887-2032-5499-40B8-DA2A0A68676C}" dt="2020-04-27T07:53:52.654" v="14" actId="20577"/>
          <ac:spMkLst>
            <pc:docMk/>
            <pc:sldMk cId="982121594" sldId="279"/>
            <ac:spMk id="6" creationId="{00000000-0000-0000-0000-000000000000}"/>
          </ac:spMkLst>
        </pc:spChg>
      </pc:sldChg>
      <pc:sldChg chg="modSp">
        <pc:chgData name="Ananda Horton" userId="S::ananda.horton@det.nsw.edu.au::250a84de-ba9a-4cea-ad5d-070fe767cf35" providerId="AD" clId="Web-{98151887-2032-5499-40B8-DA2A0A68676C}" dt="2020-04-27T07:52:29.826" v="10" actId="20577"/>
        <pc:sldMkLst>
          <pc:docMk/>
          <pc:sldMk cId="3924321024" sldId="329"/>
        </pc:sldMkLst>
        <pc:spChg chg="mod">
          <ac:chgData name="Ananda Horton" userId="S::ananda.horton@det.nsw.edu.au::250a84de-ba9a-4cea-ad5d-070fe767cf35" providerId="AD" clId="Web-{98151887-2032-5499-40B8-DA2A0A68676C}" dt="2020-04-27T07:52:29.826" v="10" actId="20577"/>
          <ac:spMkLst>
            <pc:docMk/>
            <pc:sldMk cId="3924321024" sldId="329"/>
            <ac:spMk id="8" creationId="{00000000-0000-0000-0000-000000000000}"/>
          </ac:spMkLst>
        </pc:spChg>
      </pc:sldChg>
      <pc:sldChg chg="modSp">
        <pc:chgData name="Ananda Horton" userId="S::ananda.horton@det.nsw.edu.au::250a84de-ba9a-4cea-ad5d-070fe767cf35" providerId="AD" clId="Web-{98151887-2032-5499-40B8-DA2A0A68676C}" dt="2020-04-27T07:51:14.544" v="4" actId="20577"/>
        <pc:sldMkLst>
          <pc:docMk/>
          <pc:sldMk cId="3982103617" sldId="334"/>
        </pc:sldMkLst>
        <pc:spChg chg="mod">
          <ac:chgData name="Ananda Horton" userId="S::ananda.horton@det.nsw.edu.au::250a84de-ba9a-4cea-ad5d-070fe767cf35" providerId="AD" clId="Web-{98151887-2032-5499-40B8-DA2A0A68676C}" dt="2020-04-27T07:51:14.544" v="4" actId="20577"/>
          <ac:spMkLst>
            <pc:docMk/>
            <pc:sldMk cId="3982103617" sldId="334"/>
            <ac:spMk id="2" creationId="{00000000-0000-0000-0000-000000000000}"/>
          </ac:spMkLst>
        </pc:spChg>
      </pc:sldChg>
      <pc:sldChg chg="modSp">
        <pc:chgData name="Ananda Horton" userId="S::ananda.horton@det.nsw.edu.au::250a84de-ba9a-4cea-ad5d-070fe767cf35" providerId="AD" clId="Web-{98151887-2032-5499-40B8-DA2A0A68676C}" dt="2020-04-27T07:52:09.732" v="8" actId="20577"/>
        <pc:sldMkLst>
          <pc:docMk/>
          <pc:sldMk cId="557049246" sldId="354"/>
        </pc:sldMkLst>
        <pc:spChg chg="mod">
          <ac:chgData name="Ananda Horton" userId="S::ananda.horton@det.nsw.edu.au::250a84de-ba9a-4cea-ad5d-070fe767cf35" providerId="AD" clId="Web-{98151887-2032-5499-40B8-DA2A0A68676C}" dt="2020-04-27T07:52:09.732" v="8" actId="20577"/>
          <ac:spMkLst>
            <pc:docMk/>
            <pc:sldMk cId="557049246" sldId="354"/>
            <ac:spMk id="2" creationId="{00000000-0000-0000-0000-000000000000}"/>
          </ac:spMkLst>
        </pc:spChg>
      </pc:sldChg>
    </pc:docChg>
  </pc:docChgLst>
  <pc:docChgLst>
    <pc:chgData name="Wendy Henry" userId="S::wendy.henry2@det.nsw.edu.au::d226b550-53b7-409b-a153-41e07993b5ef" providerId="AD" clId="Web-{5191F9B2-692E-4137-BF81-0A2CB25277D4}"/>
    <pc:docChg chg="modSld">
      <pc:chgData name="Wendy Henry" userId="S::wendy.henry2@det.nsw.edu.au::d226b550-53b7-409b-a153-41e07993b5ef" providerId="AD" clId="Web-{5191F9B2-692E-4137-BF81-0A2CB25277D4}" dt="2020-05-13T03:07:54.597" v="49"/>
      <pc:docMkLst>
        <pc:docMk/>
      </pc:docMkLst>
      <pc:sldChg chg="modNotes">
        <pc:chgData name="Wendy Henry" userId="S::wendy.henry2@det.nsw.edu.au::d226b550-53b7-409b-a153-41e07993b5ef" providerId="AD" clId="Web-{5191F9B2-692E-4137-BF81-0A2CB25277D4}" dt="2020-05-13T03:03:09.455" v="20"/>
        <pc:sldMkLst>
          <pc:docMk/>
          <pc:sldMk cId="1926004896" sldId="386"/>
        </pc:sldMkLst>
      </pc:sldChg>
      <pc:sldChg chg="modNotes">
        <pc:chgData name="Wendy Henry" userId="S::wendy.henry2@det.nsw.edu.au::d226b550-53b7-409b-a153-41e07993b5ef" providerId="AD" clId="Web-{5191F9B2-692E-4137-BF81-0A2CB25277D4}" dt="2020-05-13T03:04:02.408" v="32"/>
        <pc:sldMkLst>
          <pc:docMk/>
          <pc:sldMk cId="2239678913" sldId="398"/>
        </pc:sldMkLst>
      </pc:sldChg>
      <pc:sldChg chg="modNotes">
        <pc:chgData name="Wendy Henry" userId="S::wendy.henry2@det.nsw.edu.au::d226b550-53b7-409b-a153-41e07993b5ef" providerId="AD" clId="Web-{5191F9B2-692E-4137-BF81-0A2CB25277D4}" dt="2020-05-13T03:05:47.299" v="42"/>
        <pc:sldMkLst>
          <pc:docMk/>
          <pc:sldMk cId="2362916077" sldId="403"/>
        </pc:sldMkLst>
      </pc:sldChg>
      <pc:sldChg chg="modNotes">
        <pc:chgData name="Wendy Henry" userId="S::wendy.henry2@det.nsw.edu.au::d226b550-53b7-409b-a153-41e07993b5ef" providerId="AD" clId="Web-{5191F9B2-692E-4137-BF81-0A2CB25277D4}" dt="2020-05-13T03:01:06.407" v="7"/>
        <pc:sldMkLst>
          <pc:docMk/>
          <pc:sldMk cId="147530730" sldId="461"/>
        </pc:sldMkLst>
      </pc:sldChg>
      <pc:sldChg chg="modNotes">
        <pc:chgData name="Wendy Henry" userId="S::wendy.henry2@det.nsw.edu.au::d226b550-53b7-409b-a153-41e07993b5ef" providerId="AD" clId="Web-{5191F9B2-692E-4137-BF81-0A2CB25277D4}" dt="2020-05-13T03:04:20.627" v="39"/>
        <pc:sldMkLst>
          <pc:docMk/>
          <pc:sldMk cId="1461278157" sldId="462"/>
        </pc:sldMkLst>
      </pc:sldChg>
      <pc:sldChg chg="modNotes">
        <pc:chgData name="Wendy Henry" userId="S::wendy.henry2@det.nsw.edu.au::d226b550-53b7-409b-a153-41e07993b5ef" providerId="AD" clId="Web-{5191F9B2-692E-4137-BF81-0A2CB25277D4}" dt="2020-05-13T03:07:54.597" v="49"/>
        <pc:sldMkLst>
          <pc:docMk/>
          <pc:sldMk cId="1865628993" sldId="469"/>
        </pc:sldMkLst>
      </pc:sldChg>
      <pc:sldChg chg="modNotes">
        <pc:chgData name="Wendy Henry" userId="S::wendy.henry2@det.nsw.edu.au::d226b550-53b7-409b-a153-41e07993b5ef" providerId="AD" clId="Web-{5191F9B2-692E-4137-BF81-0A2CB25277D4}" dt="2020-05-13T03:07:27.440" v="44"/>
        <pc:sldMkLst>
          <pc:docMk/>
          <pc:sldMk cId="102939723" sldId="472"/>
        </pc:sldMkLst>
      </pc:sldChg>
      <pc:sldChg chg="modNotes">
        <pc:chgData name="Wendy Henry" userId="S::wendy.henry2@det.nsw.edu.au::d226b550-53b7-409b-a153-41e07993b5ef" providerId="AD" clId="Web-{5191F9B2-692E-4137-BF81-0A2CB25277D4}" dt="2020-05-13T02:58:45.969" v="1"/>
        <pc:sldMkLst>
          <pc:docMk/>
          <pc:sldMk cId="1166968160" sldId="473"/>
        </pc:sldMkLst>
      </pc:sldChg>
    </pc:docChg>
  </pc:docChgLst>
  <pc:docChgLst>
    <pc:chgData name="Wendy Henry" userId="S::wendy.henry2@det.nsw.edu.au::d226b550-53b7-409b-a153-41e07993b5ef" providerId="AD" clId="Web-{73D05122-EBC5-ED4D-A4CE-AAF8004449E1}"/>
    <pc:docChg chg="modSld">
      <pc:chgData name="Wendy Henry" userId="S::wendy.henry2@det.nsw.edu.au::d226b550-53b7-409b-a153-41e07993b5ef" providerId="AD" clId="Web-{73D05122-EBC5-ED4D-A4CE-AAF8004449E1}" dt="2020-05-21T02:57:28.097" v="7"/>
      <pc:docMkLst>
        <pc:docMk/>
      </pc:docMkLst>
      <pc:sldChg chg="modSp">
        <pc:chgData name="Wendy Henry" userId="S::wendy.henry2@det.nsw.edu.au::d226b550-53b7-409b-a153-41e07993b5ef" providerId="AD" clId="Web-{73D05122-EBC5-ED4D-A4CE-AAF8004449E1}" dt="2020-05-21T02:57:28.097" v="7"/>
        <pc:sldMkLst>
          <pc:docMk/>
          <pc:sldMk cId="2200867025" sldId="474"/>
        </pc:sldMkLst>
        <pc:picChg chg="mod">
          <ac:chgData name="Wendy Henry" userId="S::wendy.henry2@det.nsw.edu.au::d226b550-53b7-409b-a153-41e07993b5ef" providerId="AD" clId="Web-{73D05122-EBC5-ED4D-A4CE-AAF8004449E1}" dt="2020-05-21T02:57:28.097" v="7"/>
          <ac:picMkLst>
            <pc:docMk/>
            <pc:sldMk cId="2200867025" sldId="474"/>
            <ac:picMk id="6" creationId="{B5CE4FBA-0E9B-440E-9C76-9DFE4725B26F}"/>
          </ac:picMkLst>
        </pc:picChg>
      </pc:sldChg>
      <pc:sldChg chg="addSp modSp">
        <pc:chgData name="Wendy Henry" userId="S::wendy.henry2@det.nsw.edu.au::d226b550-53b7-409b-a153-41e07993b5ef" providerId="AD" clId="Web-{73D05122-EBC5-ED4D-A4CE-AAF8004449E1}" dt="2020-05-21T02:56:51.144" v="4"/>
        <pc:sldMkLst>
          <pc:docMk/>
          <pc:sldMk cId="3920364724" sldId="475"/>
        </pc:sldMkLst>
        <pc:picChg chg="add mod">
          <ac:chgData name="Wendy Henry" userId="S::wendy.henry2@det.nsw.edu.au::d226b550-53b7-409b-a153-41e07993b5ef" providerId="AD" clId="Web-{73D05122-EBC5-ED4D-A4CE-AAF8004449E1}" dt="2020-05-21T02:56:51.144" v="4"/>
          <ac:picMkLst>
            <pc:docMk/>
            <pc:sldMk cId="3920364724" sldId="475"/>
            <ac:picMk id="2" creationId="{6DE3D76E-4360-47D0-8FC1-CD7FC9B3190D}"/>
          </ac:picMkLst>
        </pc:picChg>
      </pc:sldChg>
    </pc:docChg>
  </pc:docChgLst>
  <pc:docChgLst>
    <pc:chgData name="Wendy Henry" userId="S::wendy.henry2@det.nsw.edu.au::d226b550-53b7-409b-a153-41e07993b5ef" providerId="AD" clId="Web-{EA126A7C-7300-3111-F46F-26E287D7255D}"/>
    <pc:docChg chg="modSld">
      <pc:chgData name="Wendy Henry" userId="S::wendy.henry2@det.nsw.edu.au::d226b550-53b7-409b-a153-41e07993b5ef" providerId="AD" clId="Web-{EA126A7C-7300-3111-F46F-26E287D7255D}" dt="2020-05-13T02:58:18.094" v="7"/>
      <pc:docMkLst>
        <pc:docMk/>
      </pc:docMkLst>
      <pc:sldChg chg="modNotes">
        <pc:chgData name="Wendy Henry" userId="S::wendy.henry2@det.nsw.edu.au::d226b550-53b7-409b-a153-41e07993b5ef" providerId="AD" clId="Web-{EA126A7C-7300-3111-F46F-26E287D7255D}" dt="2020-05-13T02:58:18.094" v="7"/>
        <pc:sldMkLst>
          <pc:docMk/>
          <pc:sldMk cId="1166968160" sldId="473"/>
        </pc:sldMkLst>
      </pc:sldChg>
    </pc:docChg>
  </pc:docChgLst>
  <pc:docChgLst>
    <pc:chgData name="Wendy Henry" userId="S::wendy.henry2@det.nsw.edu.au::d226b550-53b7-409b-a153-41e07993b5ef" providerId="AD" clId="Web-{B39F67DC-D5E4-4128-92C7-9C622F339FB7}"/>
    <pc:docChg chg="addSld delSld modSld sldOrd modSection">
      <pc:chgData name="Wendy Henry" userId="S::wendy.henry2@det.nsw.edu.au::d226b550-53b7-409b-a153-41e07993b5ef" providerId="AD" clId="Web-{B39F67DC-D5E4-4128-92C7-9C622F339FB7}" dt="2020-05-21T03:02:00.284" v="22" actId="20577"/>
      <pc:docMkLst>
        <pc:docMk/>
      </pc:docMkLst>
      <pc:sldChg chg="modSp">
        <pc:chgData name="Wendy Henry" userId="S::wendy.henry2@det.nsw.edu.au::d226b550-53b7-409b-a153-41e07993b5ef" providerId="AD" clId="Web-{B39F67DC-D5E4-4128-92C7-9C622F339FB7}" dt="2020-05-21T03:02:00.284" v="22" actId="20577"/>
        <pc:sldMkLst>
          <pc:docMk/>
          <pc:sldMk cId="2943677992" sldId="394"/>
        </pc:sldMkLst>
        <pc:spChg chg="mod">
          <ac:chgData name="Wendy Henry" userId="S::wendy.henry2@det.nsw.edu.au::d226b550-53b7-409b-a153-41e07993b5ef" providerId="AD" clId="Web-{B39F67DC-D5E4-4128-92C7-9C622F339FB7}" dt="2020-05-21T03:02:00.284" v="22" actId="20577"/>
          <ac:spMkLst>
            <pc:docMk/>
            <pc:sldMk cId="2943677992" sldId="394"/>
            <ac:spMk id="2" creationId="{00000000-0000-0000-0000-000000000000}"/>
          </ac:spMkLst>
        </pc:spChg>
      </pc:sldChg>
      <pc:sldChg chg="delSp modSp del">
        <pc:chgData name="Wendy Henry" userId="S::wendy.henry2@det.nsw.edu.au::d226b550-53b7-409b-a153-41e07993b5ef" providerId="AD" clId="Web-{B39F67DC-D5E4-4128-92C7-9C622F339FB7}" dt="2020-05-21T03:01:35.753" v="5"/>
        <pc:sldMkLst>
          <pc:docMk/>
          <pc:sldMk cId="475609219" sldId="419"/>
        </pc:sldMkLst>
        <pc:graphicFrameChg chg="del mod">
          <ac:chgData name="Wendy Henry" userId="S::wendy.henry2@det.nsw.edu.au::d226b550-53b7-409b-a153-41e07993b5ef" providerId="AD" clId="Web-{B39F67DC-D5E4-4128-92C7-9C622F339FB7}" dt="2020-05-21T03:00:08.300" v="1"/>
          <ac:graphicFrameMkLst>
            <pc:docMk/>
            <pc:sldMk cId="475609219" sldId="419"/>
            <ac:graphicFrameMk id="13" creationId="{00000000-0000-0000-0000-000000000000}"/>
          </ac:graphicFrameMkLst>
        </pc:graphicFrameChg>
      </pc:sldChg>
      <pc:sldChg chg="add ord replId">
        <pc:chgData name="Wendy Henry" userId="S::wendy.henry2@det.nsw.edu.au::d226b550-53b7-409b-a153-41e07993b5ef" providerId="AD" clId="Web-{B39F67DC-D5E4-4128-92C7-9C622F339FB7}" dt="2020-05-21T03:01:32.909" v="4"/>
        <pc:sldMkLst>
          <pc:docMk/>
          <pc:sldMk cId="3919485504" sldId="476"/>
        </pc:sldMkLst>
      </pc:sldChg>
    </pc:docChg>
  </pc:docChgLst>
  <pc:docChgLst>
    <pc:chgData name="Wendy Henry" userId="S::wendy.henry2@det.nsw.edu.au::d226b550-53b7-409b-a153-41e07993b5ef" providerId="AD" clId="Web-{EAB2C5AD-F55F-461A-946B-169940293E52}"/>
    <pc:docChg chg="modSld">
      <pc:chgData name="Wendy Henry" userId="S::wendy.henry2@det.nsw.edu.au::d226b550-53b7-409b-a153-41e07993b5ef" providerId="AD" clId="Web-{EAB2C5AD-F55F-461A-946B-169940293E52}" dt="2020-04-23T02:39:48.996" v="1"/>
      <pc:docMkLst>
        <pc:docMk/>
      </pc:docMkLst>
      <pc:sldChg chg="modSp">
        <pc:chgData name="Wendy Henry" userId="S::wendy.henry2@det.nsw.edu.au::d226b550-53b7-409b-a153-41e07993b5ef" providerId="AD" clId="Web-{EAB2C5AD-F55F-461A-946B-169940293E52}" dt="2020-04-23T02:39:48.996" v="1"/>
        <pc:sldMkLst>
          <pc:docMk/>
          <pc:sldMk cId="2097949884" sldId="343"/>
        </pc:sldMkLst>
        <pc:picChg chg="mod">
          <ac:chgData name="Wendy Henry" userId="S::wendy.henry2@det.nsw.edu.au::d226b550-53b7-409b-a153-41e07993b5ef" providerId="AD" clId="Web-{EAB2C5AD-F55F-461A-946B-169940293E52}" dt="2020-04-23T02:39:48.996" v="1"/>
          <ac:picMkLst>
            <pc:docMk/>
            <pc:sldMk cId="2097949884" sldId="343"/>
            <ac:picMk id="9" creationId="{00000000-0000-0000-0000-000000000000}"/>
          </ac:picMkLst>
        </pc:picChg>
      </pc:sldChg>
    </pc:docChg>
  </pc:docChgLst>
  <pc:docChgLst>
    <pc:chgData name="Wendy Henry" userId="S::wendy.henry2@det.nsw.edu.au::d226b550-53b7-409b-a153-41e07993b5ef" providerId="AD" clId="Web-{11502223-2942-4A7C-9232-2C471356728A}"/>
    <pc:docChg chg="modSld">
      <pc:chgData name="Wendy Henry" userId="S::wendy.henry2@det.nsw.edu.au::d226b550-53b7-409b-a153-41e07993b5ef" providerId="AD" clId="Web-{11502223-2942-4A7C-9232-2C471356728A}" dt="2020-04-14T03:29:55.910" v="2"/>
      <pc:docMkLst>
        <pc:docMk/>
      </pc:docMkLst>
      <pc:sldChg chg="modSp">
        <pc:chgData name="Wendy Henry" userId="S::wendy.henry2@det.nsw.edu.au::d226b550-53b7-409b-a153-41e07993b5ef" providerId="AD" clId="Web-{11502223-2942-4A7C-9232-2C471356728A}" dt="2020-04-14T03:28:51.113" v="1" actId="20577"/>
        <pc:sldMkLst>
          <pc:docMk/>
          <pc:sldMk cId="3775323140" sldId="348"/>
        </pc:sldMkLst>
        <pc:spChg chg="mod">
          <ac:chgData name="Wendy Henry" userId="S::wendy.henry2@det.nsw.edu.au::d226b550-53b7-409b-a153-41e07993b5ef" providerId="AD" clId="Web-{11502223-2942-4A7C-9232-2C471356728A}" dt="2020-04-14T03:28:51.113" v="1" actId="20577"/>
          <ac:spMkLst>
            <pc:docMk/>
            <pc:sldMk cId="3775323140" sldId="348"/>
            <ac:spMk id="4" creationId="{00000000-0000-0000-0000-000000000000}"/>
          </ac:spMkLst>
        </pc:spChg>
      </pc:sldChg>
      <pc:sldChg chg="modSp">
        <pc:chgData name="Wendy Henry" userId="S::wendy.henry2@det.nsw.edu.au::d226b550-53b7-409b-a153-41e07993b5ef" providerId="AD" clId="Web-{11502223-2942-4A7C-9232-2C471356728A}" dt="2020-04-14T03:29:55.910" v="2"/>
        <pc:sldMkLst>
          <pc:docMk/>
          <pc:sldMk cId="1842156540" sldId="352"/>
        </pc:sldMkLst>
        <pc:picChg chg="mod">
          <ac:chgData name="Wendy Henry" userId="S::wendy.henry2@det.nsw.edu.au::d226b550-53b7-409b-a153-41e07993b5ef" providerId="AD" clId="Web-{11502223-2942-4A7C-9232-2C471356728A}" dt="2020-04-14T03:29:55.910" v="2"/>
          <ac:picMkLst>
            <pc:docMk/>
            <pc:sldMk cId="1842156540" sldId="352"/>
            <ac:picMk id="2" creationId="{00000000-0000-0000-0000-000000000000}"/>
          </ac:picMkLst>
        </pc:picChg>
      </pc:sldChg>
    </pc:docChg>
  </pc:docChgLst>
  <pc:docChgLst>
    <pc:chgData name="Bonita Hawkes" userId="S::bonita.hawkes2@det.nsw.edu.au::a552736d-1963-48cd-8044-2ff86b05e81a" providerId="AD" clId="Web-{551A4421-DD85-421E-AF44-87F6CAD78C4A}"/>
    <pc:docChg chg="addSld delSld modSection">
      <pc:chgData name="Bonita Hawkes" userId="S::bonita.hawkes2@det.nsw.edu.au::a552736d-1963-48cd-8044-2ff86b05e81a" providerId="AD" clId="Web-{551A4421-DD85-421E-AF44-87F6CAD78C4A}" dt="2020-03-19T02:48:28.323" v="1"/>
      <pc:docMkLst>
        <pc:docMk/>
      </pc:docMkLst>
      <pc:sldChg chg="add del replId">
        <pc:chgData name="Bonita Hawkes" userId="S::bonita.hawkes2@det.nsw.edu.au::a552736d-1963-48cd-8044-2ff86b05e81a" providerId="AD" clId="Web-{551A4421-DD85-421E-AF44-87F6CAD78C4A}" dt="2020-03-19T02:48:28.323" v="1"/>
        <pc:sldMkLst>
          <pc:docMk/>
          <pc:sldMk cId="3907678909" sldId="315"/>
        </pc:sldMkLst>
      </pc:sldChg>
    </pc:docChg>
  </pc:docChgLst>
  <pc:docChgLst>
    <pc:chgData name="Wendy Henry" userId="S::wendy.henry2@det.nsw.edu.au::d226b550-53b7-409b-a153-41e07993b5ef" providerId="AD" clId="Web-{294841E5-29C8-4132-9471-81AEAE39F321}"/>
    <pc:docChg chg="modSld">
      <pc:chgData name="Wendy Henry" userId="S::wendy.henry2@det.nsw.edu.au::d226b550-53b7-409b-a153-41e07993b5ef" providerId="AD" clId="Web-{294841E5-29C8-4132-9471-81AEAE39F321}" dt="2020-05-13T03:37:43.272" v="564"/>
      <pc:docMkLst>
        <pc:docMk/>
      </pc:docMkLst>
      <pc:sldChg chg="modNotes">
        <pc:chgData name="Wendy Henry" userId="S::wendy.henry2@det.nsw.edu.au::d226b550-53b7-409b-a153-41e07993b5ef" providerId="AD" clId="Web-{294841E5-29C8-4132-9471-81AEAE39F321}" dt="2020-05-13T03:12:09.426" v="12"/>
        <pc:sldMkLst>
          <pc:docMk/>
          <pc:sldMk cId="3820617203" sldId="383"/>
        </pc:sldMkLst>
      </pc:sldChg>
      <pc:sldChg chg="modNotes">
        <pc:chgData name="Wendy Henry" userId="S::wendy.henry2@det.nsw.edu.au::d226b550-53b7-409b-a153-41e07993b5ef" providerId="AD" clId="Web-{294841E5-29C8-4132-9471-81AEAE39F321}" dt="2020-05-13T03:10:51.395" v="4"/>
        <pc:sldMkLst>
          <pc:docMk/>
          <pc:sldMk cId="3764284808" sldId="390"/>
        </pc:sldMkLst>
      </pc:sldChg>
      <pc:sldChg chg="modNotes">
        <pc:chgData name="Wendy Henry" userId="S::wendy.henry2@det.nsw.edu.au::d226b550-53b7-409b-a153-41e07993b5ef" providerId="AD" clId="Web-{294841E5-29C8-4132-9471-81AEAE39F321}" dt="2020-05-13T03:16:39.521" v="49"/>
        <pc:sldMkLst>
          <pc:docMk/>
          <pc:sldMk cId="1007298622" sldId="413"/>
        </pc:sldMkLst>
      </pc:sldChg>
      <pc:sldChg chg="modNotes">
        <pc:chgData name="Wendy Henry" userId="S::wendy.henry2@det.nsw.edu.au::d226b550-53b7-409b-a153-41e07993b5ef" providerId="AD" clId="Web-{294841E5-29C8-4132-9471-81AEAE39F321}" dt="2020-05-13T03:21:12.646" v="157"/>
        <pc:sldMkLst>
          <pc:docMk/>
          <pc:sldMk cId="3743597411" sldId="414"/>
        </pc:sldMkLst>
      </pc:sldChg>
      <pc:sldChg chg="modNotes">
        <pc:chgData name="Wendy Henry" userId="S::wendy.henry2@det.nsw.edu.au::d226b550-53b7-409b-a153-41e07993b5ef" providerId="AD" clId="Web-{294841E5-29C8-4132-9471-81AEAE39F321}" dt="2020-05-13T03:25:30.162" v="250"/>
        <pc:sldMkLst>
          <pc:docMk/>
          <pc:sldMk cId="2993121246" sldId="415"/>
        </pc:sldMkLst>
      </pc:sldChg>
      <pc:sldChg chg="modNotes">
        <pc:chgData name="Wendy Henry" userId="S::wendy.henry2@det.nsw.edu.au::d226b550-53b7-409b-a153-41e07993b5ef" providerId="AD" clId="Web-{294841E5-29C8-4132-9471-81AEAE39F321}" dt="2020-05-13T03:34:05.553" v="488"/>
        <pc:sldMkLst>
          <pc:docMk/>
          <pc:sldMk cId="558398128" sldId="416"/>
        </pc:sldMkLst>
      </pc:sldChg>
      <pc:sldChg chg="modNotes">
        <pc:chgData name="Wendy Henry" userId="S::wendy.henry2@det.nsw.edu.au::d226b550-53b7-409b-a153-41e07993b5ef" providerId="AD" clId="Web-{294841E5-29C8-4132-9471-81AEAE39F321}" dt="2020-05-13T03:36:12.225" v="545"/>
        <pc:sldMkLst>
          <pc:docMk/>
          <pc:sldMk cId="2622774133" sldId="417"/>
        </pc:sldMkLst>
      </pc:sldChg>
      <pc:sldChg chg="modNotes">
        <pc:chgData name="Wendy Henry" userId="S::wendy.henry2@det.nsw.edu.au::d226b550-53b7-409b-a153-41e07993b5ef" providerId="AD" clId="Web-{294841E5-29C8-4132-9471-81AEAE39F321}" dt="2020-05-13T03:14:56.692" v="35"/>
        <pc:sldMkLst>
          <pc:docMk/>
          <pc:sldMk cId="2414906887" sldId="421"/>
        </pc:sldMkLst>
      </pc:sldChg>
      <pc:sldChg chg="modNotes">
        <pc:chgData name="Wendy Henry" userId="S::wendy.henry2@det.nsw.edu.au::d226b550-53b7-409b-a153-41e07993b5ef" providerId="AD" clId="Web-{294841E5-29C8-4132-9471-81AEAE39F321}" dt="2020-05-13T03:13:34.677" v="32"/>
        <pc:sldMkLst>
          <pc:docMk/>
          <pc:sldMk cId="2965040511" sldId="422"/>
        </pc:sldMkLst>
      </pc:sldChg>
      <pc:sldChg chg="modSp modNotes">
        <pc:chgData name="Wendy Henry" userId="S::wendy.henry2@det.nsw.edu.au::d226b550-53b7-409b-a153-41e07993b5ef" providerId="AD" clId="Web-{294841E5-29C8-4132-9471-81AEAE39F321}" dt="2020-05-13T03:18:30.693" v="97"/>
        <pc:sldMkLst>
          <pc:docMk/>
          <pc:sldMk cId="3731911338" sldId="424"/>
        </pc:sldMkLst>
        <pc:spChg chg="mod">
          <ac:chgData name="Wendy Henry" userId="S::wendy.henry2@det.nsw.edu.au::d226b550-53b7-409b-a153-41e07993b5ef" providerId="AD" clId="Web-{294841E5-29C8-4132-9471-81AEAE39F321}" dt="2020-05-13T03:16:49.411" v="50" actId="20577"/>
          <ac:spMkLst>
            <pc:docMk/>
            <pc:sldMk cId="3731911338" sldId="424"/>
            <ac:spMk id="4" creationId="{00000000-0000-0000-0000-000000000000}"/>
          </ac:spMkLst>
        </pc:spChg>
      </pc:sldChg>
      <pc:sldChg chg="modSp modNotes">
        <pc:chgData name="Wendy Henry" userId="S::wendy.henry2@det.nsw.edu.au::d226b550-53b7-409b-a153-41e07993b5ef" providerId="AD" clId="Web-{294841E5-29C8-4132-9471-81AEAE39F321}" dt="2020-05-13T03:13:19.130" v="28" actId="20577"/>
        <pc:sldMkLst>
          <pc:docMk/>
          <pc:sldMk cId="4287602948" sldId="426"/>
        </pc:sldMkLst>
        <pc:spChg chg="mod">
          <ac:chgData name="Wendy Henry" userId="S::wendy.henry2@det.nsw.edu.au::d226b550-53b7-409b-a153-41e07993b5ef" providerId="AD" clId="Web-{294841E5-29C8-4132-9471-81AEAE39F321}" dt="2020-05-13T03:13:19.130" v="28" actId="20577"/>
          <ac:spMkLst>
            <pc:docMk/>
            <pc:sldMk cId="4287602948" sldId="426"/>
            <ac:spMk id="2" creationId="{00000000-0000-0000-0000-000000000000}"/>
          </ac:spMkLst>
        </pc:spChg>
      </pc:sldChg>
      <pc:sldChg chg="modNotes">
        <pc:chgData name="Wendy Henry" userId="S::wendy.henry2@det.nsw.edu.au::d226b550-53b7-409b-a153-41e07993b5ef" providerId="AD" clId="Web-{294841E5-29C8-4132-9471-81AEAE39F321}" dt="2020-05-13T03:20:34.474" v="146"/>
        <pc:sldMkLst>
          <pc:docMk/>
          <pc:sldMk cId="2212600121" sldId="427"/>
        </pc:sldMkLst>
      </pc:sldChg>
      <pc:sldChg chg="modNotes">
        <pc:chgData name="Wendy Henry" userId="S::wendy.henry2@det.nsw.edu.au::d226b550-53b7-409b-a153-41e07993b5ef" providerId="AD" clId="Web-{294841E5-29C8-4132-9471-81AEAE39F321}" dt="2020-05-13T03:19:22.411" v="100"/>
        <pc:sldMkLst>
          <pc:docMk/>
          <pc:sldMk cId="1947084846" sldId="429"/>
        </pc:sldMkLst>
      </pc:sldChg>
      <pc:sldChg chg="modNotes">
        <pc:chgData name="Wendy Henry" userId="S::wendy.henry2@det.nsw.edu.au::d226b550-53b7-409b-a153-41e07993b5ef" providerId="AD" clId="Web-{294841E5-29C8-4132-9471-81AEAE39F321}" dt="2020-05-13T03:20:11.708" v="143"/>
        <pc:sldMkLst>
          <pc:docMk/>
          <pc:sldMk cId="1535416886" sldId="431"/>
        </pc:sldMkLst>
      </pc:sldChg>
      <pc:sldChg chg="modNotes">
        <pc:chgData name="Wendy Henry" userId="S::wendy.henry2@det.nsw.edu.au::d226b550-53b7-409b-a153-41e07993b5ef" providerId="AD" clId="Web-{294841E5-29C8-4132-9471-81AEAE39F321}" dt="2020-05-13T03:19:02.958" v="99"/>
        <pc:sldMkLst>
          <pc:docMk/>
          <pc:sldMk cId="387425444" sldId="433"/>
        </pc:sldMkLst>
      </pc:sldChg>
      <pc:sldChg chg="modNotes">
        <pc:chgData name="Wendy Henry" userId="S::wendy.henry2@det.nsw.edu.au::d226b550-53b7-409b-a153-41e07993b5ef" providerId="AD" clId="Web-{294841E5-29C8-4132-9471-81AEAE39F321}" dt="2020-05-13T03:23:25.787" v="200"/>
        <pc:sldMkLst>
          <pc:docMk/>
          <pc:sldMk cId="3544488890" sldId="436"/>
        </pc:sldMkLst>
      </pc:sldChg>
      <pc:sldChg chg="modNotes">
        <pc:chgData name="Wendy Henry" userId="S::wendy.henry2@det.nsw.edu.au::d226b550-53b7-409b-a153-41e07993b5ef" providerId="AD" clId="Web-{294841E5-29C8-4132-9471-81AEAE39F321}" dt="2020-05-13T03:21:54.662" v="163"/>
        <pc:sldMkLst>
          <pc:docMk/>
          <pc:sldMk cId="1750844085" sldId="440"/>
        </pc:sldMkLst>
      </pc:sldChg>
      <pc:sldChg chg="modNotes">
        <pc:chgData name="Wendy Henry" userId="S::wendy.henry2@det.nsw.edu.au::d226b550-53b7-409b-a153-41e07993b5ef" providerId="AD" clId="Web-{294841E5-29C8-4132-9471-81AEAE39F321}" dt="2020-05-13T03:26:04.256" v="254"/>
        <pc:sldMkLst>
          <pc:docMk/>
          <pc:sldMk cId="669987146" sldId="442"/>
        </pc:sldMkLst>
      </pc:sldChg>
      <pc:sldChg chg="modNotes">
        <pc:chgData name="Wendy Henry" userId="S::wendy.henry2@det.nsw.edu.au::d226b550-53b7-409b-a153-41e07993b5ef" providerId="AD" clId="Web-{294841E5-29C8-4132-9471-81AEAE39F321}" dt="2020-05-13T03:30:11.647" v="426"/>
        <pc:sldMkLst>
          <pc:docMk/>
          <pc:sldMk cId="3906874852" sldId="443"/>
        </pc:sldMkLst>
      </pc:sldChg>
      <pc:sldChg chg="modNotes">
        <pc:chgData name="Wendy Henry" userId="S::wendy.henry2@det.nsw.edu.au::d226b550-53b7-409b-a153-41e07993b5ef" providerId="AD" clId="Web-{294841E5-29C8-4132-9471-81AEAE39F321}" dt="2020-05-13T03:30:24.569" v="429"/>
        <pc:sldMkLst>
          <pc:docMk/>
          <pc:sldMk cId="1999733217" sldId="448"/>
        </pc:sldMkLst>
      </pc:sldChg>
      <pc:sldChg chg="modNotes">
        <pc:chgData name="Wendy Henry" userId="S::wendy.henry2@det.nsw.edu.au::d226b550-53b7-409b-a153-41e07993b5ef" providerId="AD" clId="Web-{294841E5-29C8-4132-9471-81AEAE39F321}" dt="2020-05-13T03:30:31.709" v="431"/>
        <pc:sldMkLst>
          <pc:docMk/>
          <pc:sldMk cId="3271514975" sldId="449"/>
        </pc:sldMkLst>
      </pc:sldChg>
      <pc:sldChg chg="modNotes">
        <pc:chgData name="Wendy Henry" userId="S::wendy.henry2@det.nsw.edu.au::d226b550-53b7-409b-a153-41e07993b5ef" providerId="AD" clId="Web-{294841E5-29C8-4132-9471-81AEAE39F321}" dt="2020-05-13T03:29:11.287" v="397"/>
        <pc:sldMkLst>
          <pc:docMk/>
          <pc:sldMk cId="263654675" sldId="450"/>
        </pc:sldMkLst>
      </pc:sldChg>
      <pc:sldChg chg="modNotes">
        <pc:chgData name="Wendy Henry" userId="S::wendy.henry2@det.nsw.edu.au::d226b550-53b7-409b-a153-41e07993b5ef" providerId="AD" clId="Web-{294841E5-29C8-4132-9471-81AEAE39F321}" dt="2020-05-13T03:29:51.006" v="425"/>
        <pc:sldMkLst>
          <pc:docMk/>
          <pc:sldMk cId="1529810275" sldId="453"/>
        </pc:sldMkLst>
      </pc:sldChg>
      <pc:sldChg chg="modNotes">
        <pc:chgData name="Wendy Henry" userId="S::wendy.henry2@det.nsw.edu.au::d226b550-53b7-409b-a153-41e07993b5ef" providerId="AD" clId="Web-{294841E5-29C8-4132-9471-81AEAE39F321}" dt="2020-05-13T03:34:14.288" v="489"/>
        <pc:sldMkLst>
          <pc:docMk/>
          <pc:sldMk cId="1067494620" sldId="455"/>
        </pc:sldMkLst>
      </pc:sldChg>
      <pc:sldChg chg="modNotes">
        <pc:chgData name="Wendy Henry" userId="S::wendy.henry2@det.nsw.edu.au::d226b550-53b7-409b-a153-41e07993b5ef" providerId="AD" clId="Web-{294841E5-29C8-4132-9471-81AEAE39F321}" dt="2020-05-13T03:34:39.381" v="494"/>
        <pc:sldMkLst>
          <pc:docMk/>
          <pc:sldMk cId="90021394" sldId="456"/>
        </pc:sldMkLst>
      </pc:sldChg>
      <pc:sldChg chg="modNotes">
        <pc:chgData name="Wendy Henry" userId="S::wendy.henry2@det.nsw.edu.au::d226b550-53b7-409b-a153-41e07993b5ef" providerId="AD" clId="Web-{294841E5-29C8-4132-9471-81AEAE39F321}" dt="2020-05-13T03:36:59.850" v="552"/>
        <pc:sldMkLst>
          <pc:docMk/>
          <pc:sldMk cId="1246125289" sldId="458"/>
        </pc:sldMkLst>
      </pc:sldChg>
      <pc:sldChg chg="modNotes">
        <pc:chgData name="Wendy Henry" userId="S::wendy.henry2@det.nsw.edu.au::d226b550-53b7-409b-a153-41e07993b5ef" providerId="AD" clId="Web-{294841E5-29C8-4132-9471-81AEAE39F321}" dt="2020-05-13T03:37:31.413" v="563"/>
        <pc:sldMkLst>
          <pc:docMk/>
          <pc:sldMk cId="781882690" sldId="459"/>
        </pc:sldMkLst>
      </pc:sldChg>
      <pc:sldChg chg="modNotes">
        <pc:chgData name="Wendy Henry" userId="S::wendy.henry2@det.nsw.edu.au::d226b550-53b7-409b-a153-41e07993b5ef" providerId="AD" clId="Web-{294841E5-29C8-4132-9471-81AEAE39F321}" dt="2020-05-13T03:37:43.272" v="564"/>
        <pc:sldMkLst>
          <pc:docMk/>
          <pc:sldMk cId="2901581018" sldId="460"/>
        </pc:sldMkLst>
      </pc:sldChg>
      <pc:sldChg chg="modNotes">
        <pc:chgData name="Wendy Henry" userId="S::wendy.henry2@det.nsw.edu.au::d226b550-53b7-409b-a153-41e07993b5ef" providerId="AD" clId="Web-{294841E5-29C8-4132-9471-81AEAE39F321}" dt="2020-05-13T03:09:57.317" v="2"/>
        <pc:sldMkLst>
          <pc:docMk/>
          <pc:sldMk cId="2705984109" sldId="4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r>
              <a:rPr lang="en-AU" b="1" i="0">
                <a:latin typeface="Arial" panose="020B0604020202020204" pitchFamily="34" charset="0"/>
                <a:cs typeface="Arial" panose="020B0604020202020204" pitchFamily="34" charset="0"/>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240315640"/>
        <c:axId val="240315248"/>
      </c:barChart>
      <c:catAx>
        <c:axId val="240315640"/>
        <c:scaling>
          <c:orientation val="minMax"/>
        </c:scaling>
        <c:delete val="1"/>
        <c:axPos val="b"/>
        <c:numFmt formatCode="General" sourceLinked="1"/>
        <c:majorTickMark val="none"/>
        <c:minorTickMark val="none"/>
        <c:tickLblPos val="nextTo"/>
        <c:crossAx val="240315248"/>
        <c:crosses val="autoZero"/>
        <c:auto val="1"/>
        <c:lblAlgn val="ctr"/>
        <c:lblOffset val="100"/>
        <c:noMultiLvlLbl val="0"/>
      </c:catAx>
      <c:valAx>
        <c:axId val="240315248"/>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40315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1" i="0" kern="1200" spc="0" baseline="0">
                <a:solidFill>
                  <a:srgbClr val="19233E"/>
                </a:solidFill>
                <a:effectLst/>
                <a:latin typeface="Arial" panose="020B0604020202020204" pitchFamily="34" charset="0"/>
                <a:cs typeface="Arial" panose="020B0604020202020204" pitchFamily="34" charset="0"/>
              </a:rPr>
              <a:t>Chart Title</a:t>
            </a:r>
            <a:endParaRPr lang="en-AU" sz="1600" b="1" i="0">
              <a:effectLst/>
              <a:latin typeface="Arial" panose="020B0604020202020204" pitchFamily="34" charset="0"/>
              <a:cs typeface="Arial" panose="020B0604020202020204" pitchFamily="34" charset="0"/>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pattFill prst="pct90">
                <a:fgClr>
                  <a:schemeClr val="accent5"/>
                </a:fgClr>
                <a:bgClr>
                  <a:schemeClr val="bg1"/>
                </a:bgClr>
              </a:pattFill>
              <a:ln w="19050">
                <a:noFill/>
              </a:ln>
              <a:effectLst/>
            </c:spPr>
            <c:extLst>
              <c:ext xmlns:c16="http://schemas.microsoft.com/office/drawing/2014/chart" uri="{C3380CC4-5D6E-409C-BE32-E72D297353CC}">
                <c16:uniqueId val="{00000001-3507-4096-88DB-1BE9AAD60A27}"/>
              </c:ext>
            </c:extLst>
          </c:dPt>
          <c:dPt>
            <c:idx val="1"/>
            <c:bubble3D val="0"/>
            <c:spPr>
              <a:pattFill prst="pct90">
                <a:fgClr>
                  <a:schemeClr val="accent2"/>
                </a:fgClr>
                <a:bgClr>
                  <a:schemeClr val="bg1"/>
                </a:bgClr>
              </a:pattFill>
              <a:ln w="19050">
                <a:noFill/>
              </a:ln>
              <a:effectLst/>
            </c:spPr>
            <c:extLst>
              <c:ext xmlns:c16="http://schemas.microsoft.com/office/drawing/2014/chart" uri="{C3380CC4-5D6E-409C-BE32-E72D297353CC}">
                <c16:uniqueId val="{00000003-3507-4096-88DB-1BE9AAD60A27}"/>
              </c:ext>
            </c:extLst>
          </c:dPt>
          <c:dPt>
            <c:idx val="2"/>
            <c:bubble3D val="0"/>
            <c:spPr>
              <a:pattFill prst="pct90">
                <a:fgClr>
                  <a:schemeClr val="accent3"/>
                </a:fgClr>
                <a:bgClr>
                  <a:schemeClr val="bg1"/>
                </a:bgClr>
              </a:pattFill>
              <a:ln w="19050">
                <a:noFill/>
              </a:ln>
              <a:effectLst/>
            </c:spPr>
            <c:extLst>
              <c:ext xmlns:c16="http://schemas.microsoft.com/office/drawing/2014/chart" uri="{C3380CC4-5D6E-409C-BE32-E72D297353CC}">
                <c16:uniqueId val="{00000005-3507-4096-88DB-1BE9AAD60A27}"/>
              </c:ext>
            </c:extLst>
          </c:dPt>
          <c:dPt>
            <c:idx val="3"/>
            <c:bubble3D val="0"/>
            <c:spPr>
              <a:pattFill prst="pct90">
                <a:fgClr>
                  <a:schemeClr val="accent6"/>
                </a:fgClr>
                <a:bgClr>
                  <a:schemeClr val="bg1"/>
                </a:bgClr>
              </a:patt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a:t>, </a:t>
                    </a:r>
                    <a:fld id="{4B725BE5-439E-48A7-81A4-165608449EA8}" type="VALUE">
                      <a:rPr lang="en-US" baseline="0"/>
                      <a:pPr/>
                      <a:t>[VALUE]</a:t>
                    </a:fld>
                    <a:endParaRPr lang="en-US" baseline="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5/22/2020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22/05/2020</a:t>
            </a:fld>
            <a:endParaRPr lang="en-AU"/>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1</a:t>
            </a:fld>
            <a:endParaRPr lang="en-AU"/>
          </a:p>
        </p:txBody>
      </p:sp>
    </p:spTree>
    <p:extLst>
      <p:ext uri="{BB962C8B-B14F-4D97-AF65-F5344CB8AC3E}">
        <p14:creationId xmlns:p14="http://schemas.microsoft.com/office/powerpoint/2010/main" val="33444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Padlet</a:t>
            </a:r>
            <a:r>
              <a:rPr lang="en-AU"/>
              <a:t> example</a:t>
            </a:r>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417025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Padlet</a:t>
            </a:r>
            <a:r>
              <a:rPr lang="en-AU"/>
              <a:t> example</a:t>
            </a:r>
          </a:p>
        </p:txBody>
      </p:sp>
      <p:sp>
        <p:nvSpPr>
          <p:cNvPr id="4" name="Slide Number Placeholder 3"/>
          <p:cNvSpPr>
            <a:spLocks noGrp="1"/>
          </p:cNvSpPr>
          <p:nvPr>
            <p:ph type="sldNum" sz="quarter" idx="10"/>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289865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global citizens need to cut carbon emissions and air pollution, at the same time as improving human development, has created the demand for sustainable and accessible transport systems. Through their actions, city governments are helping to shape the cities of the future, today.</a:t>
            </a:r>
          </a:p>
        </p:txBody>
      </p:sp>
      <p:sp>
        <p:nvSpPr>
          <p:cNvPr id="4" name="Slide Number Placeholder 3"/>
          <p:cNvSpPr>
            <a:spLocks noGrp="1"/>
          </p:cNvSpPr>
          <p:nvPr>
            <p:ph type="sldNum" sz="quarter" idx="10"/>
          </p:nvPr>
        </p:nvSpPr>
        <p:spPr/>
        <p:txBody>
          <a:bodyPr/>
          <a:lstStyle/>
          <a:p>
            <a:fld id="{D09C5488-DD16-4714-9519-7BE21BA11D4E}" type="slidenum">
              <a:rPr lang="en-AU" smtClean="0"/>
              <a:t>12</a:t>
            </a:fld>
            <a:endParaRPr lang="en-AU"/>
          </a:p>
        </p:txBody>
      </p:sp>
    </p:spTree>
    <p:extLst>
      <p:ext uri="{BB962C8B-B14F-4D97-AF65-F5344CB8AC3E}">
        <p14:creationId xmlns:p14="http://schemas.microsoft.com/office/powerpoint/2010/main" val="3648114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next series of slides requires some research for you to develop some background knowledge you will need later to develop design solutions.</a:t>
            </a:r>
          </a:p>
        </p:txBody>
      </p:sp>
      <p:sp>
        <p:nvSpPr>
          <p:cNvPr id="4" name="Slide Number Placeholder 3"/>
          <p:cNvSpPr>
            <a:spLocks noGrp="1"/>
          </p:cNvSpPr>
          <p:nvPr>
            <p:ph type="sldNum" sz="quarter" idx="10"/>
          </p:nvPr>
        </p:nvSpPr>
        <p:spPr/>
        <p:txBody>
          <a:bodyPr/>
          <a:lstStyle/>
          <a:p>
            <a:fld id="{D09C5488-DD16-4714-9519-7BE21BA11D4E}" type="slidenum">
              <a:rPr lang="en-AU" smtClean="0"/>
              <a:t>13</a:t>
            </a:fld>
            <a:endParaRPr lang="en-AU"/>
          </a:p>
        </p:txBody>
      </p:sp>
    </p:spTree>
    <p:extLst>
      <p:ext uri="{BB962C8B-B14F-4D97-AF65-F5344CB8AC3E}">
        <p14:creationId xmlns:p14="http://schemas.microsoft.com/office/powerpoint/2010/main" val="2037632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Searching safely is very important – your teacher may have some resources or website links for you to use.</a:t>
            </a:r>
          </a:p>
        </p:txBody>
      </p:sp>
      <p:sp>
        <p:nvSpPr>
          <p:cNvPr id="4" name="Slide Number Placeholder 3"/>
          <p:cNvSpPr>
            <a:spLocks noGrp="1"/>
          </p:cNvSpPr>
          <p:nvPr>
            <p:ph type="sldNum" sz="quarter" idx="10"/>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1129093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Research and respond by writing a short summary</a:t>
            </a:r>
            <a:r>
              <a:rPr lang="en-AU" baseline="0"/>
              <a:t> of your findings.</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15</a:t>
            </a:fld>
            <a:endParaRPr lang="en-AU"/>
          </a:p>
        </p:txBody>
      </p:sp>
    </p:spTree>
    <p:extLst>
      <p:ext uri="{BB962C8B-B14F-4D97-AF65-F5344CB8AC3E}">
        <p14:creationId xmlns:p14="http://schemas.microsoft.com/office/powerpoint/2010/main" val="223823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Research and respond by creating a labelled drawing of a vehicle of your choice.</a:t>
            </a:r>
          </a:p>
        </p:txBody>
      </p:sp>
      <p:sp>
        <p:nvSpPr>
          <p:cNvPr id="4" name="Slide Number Placeholder 3"/>
          <p:cNvSpPr>
            <a:spLocks noGrp="1"/>
          </p:cNvSpPr>
          <p:nvPr>
            <p:ph type="sldNum" sz="quarter" idx="10"/>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144097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Respond</a:t>
            </a:r>
            <a:r>
              <a:rPr lang="en-AU" baseline="0"/>
              <a:t> </a:t>
            </a:r>
            <a:r>
              <a:rPr lang="en-AU"/>
              <a:t>by drawing all the similar features. </a:t>
            </a:r>
            <a:r>
              <a:rPr lang="en-AU" err="1"/>
              <a:t>Eg</a:t>
            </a:r>
            <a:r>
              <a:rPr lang="en-AU"/>
              <a:t> wheels ………..</a:t>
            </a:r>
          </a:p>
          <a:p>
            <a:r>
              <a:rPr lang="en-AU"/>
              <a:t>You may need to complete some further research to help you.</a:t>
            </a:r>
          </a:p>
        </p:txBody>
      </p:sp>
      <p:sp>
        <p:nvSpPr>
          <p:cNvPr id="4" name="Slide Number Placeholder 3"/>
          <p:cNvSpPr>
            <a:spLocks noGrp="1"/>
          </p:cNvSpPr>
          <p:nvPr>
            <p:ph type="sldNum" sz="quarter" idx="10"/>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157788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Discuss with others and respond by listing all the vehicle types you know,</a:t>
            </a:r>
            <a:r>
              <a:rPr lang="en-AU" baseline="0"/>
              <a:t> for example, truck, train, motorbike and note what each is used for.</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18</a:t>
            </a:fld>
            <a:endParaRPr lang="en-AU"/>
          </a:p>
        </p:txBody>
      </p:sp>
    </p:spTree>
    <p:extLst>
      <p:ext uri="{BB962C8B-B14F-4D97-AF65-F5344CB8AC3E}">
        <p14:creationId xmlns:p14="http://schemas.microsoft.com/office/powerpoint/2010/main" val="3316737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Brainstorm different types of transport systems. Example rail, road</a:t>
            </a:r>
            <a:r>
              <a:rPr lang="en-AU" baseline="0"/>
              <a:t> and </a:t>
            </a:r>
            <a:r>
              <a:rPr lang="en-AU"/>
              <a:t>air. </a:t>
            </a:r>
          </a:p>
        </p:txBody>
      </p:sp>
      <p:sp>
        <p:nvSpPr>
          <p:cNvPr id="4" name="Slide Number Placeholder 3"/>
          <p:cNvSpPr>
            <a:spLocks noGrp="1"/>
          </p:cNvSpPr>
          <p:nvPr>
            <p:ph type="sldNum" sz="quarter" idx="10"/>
          </p:nvPr>
        </p:nvSpPr>
        <p:spPr/>
        <p:txBody>
          <a:bodyPr/>
          <a:lstStyle/>
          <a:p>
            <a:fld id="{D09C5488-DD16-4714-9519-7BE21BA11D4E}" type="slidenum">
              <a:rPr lang="en-AU" smtClean="0"/>
              <a:t>19</a:t>
            </a:fld>
            <a:endParaRPr lang="en-AU"/>
          </a:p>
        </p:txBody>
      </p:sp>
    </p:spTree>
    <p:extLst>
      <p:ext uri="{BB962C8B-B14F-4D97-AF65-F5344CB8AC3E}">
        <p14:creationId xmlns:p14="http://schemas.microsoft.com/office/powerpoint/2010/main" val="246280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The first 2 slides could be deleted to create the ‘student only’ version.</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2</a:t>
            </a:fld>
            <a:endParaRPr lang="en-AU"/>
          </a:p>
        </p:txBody>
      </p:sp>
    </p:spTree>
    <p:extLst>
      <p:ext uri="{BB962C8B-B14F-4D97-AF65-F5344CB8AC3E}">
        <p14:creationId xmlns:p14="http://schemas.microsoft.com/office/powerpoint/2010/main" val="296432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Review this information: to run a large airport successfully there are many components that complete the system.</a:t>
            </a:r>
          </a:p>
        </p:txBody>
      </p:sp>
      <p:sp>
        <p:nvSpPr>
          <p:cNvPr id="4" name="Slide Number Placeholder 3"/>
          <p:cNvSpPr>
            <a:spLocks noGrp="1"/>
          </p:cNvSpPr>
          <p:nvPr>
            <p:ph type="sldNum" sz="quarter" idx="10"/>
          </p:nvPr>
        </p:nvSpPr>
        <p:spPr/>
        <p:txBody>
          <a:bodyPr/>
          <a:lstStyle/>
          <a:p>
            <a:fld id="{D09C5488-DD16-4714-9519-7BE21BA11D4E}" type="slidenum">
              <a:rPr lang="en-AU" smtClean="0"/>
              <a:t>20</a:t>
            </a:fld>
            <a:endParaRPr lang="en-AU"/>
          </a:p>
        </p:txBody>
      </p:sp>
    </p:spTree>
    <p:extLst>
      <p:ext uri="{BB962C8B-B14F-4D97-AF65-F5344CB8AC3E}">
        <p14:creationId xmlns:p14="http://schemas.microsoft.com/office/powerpoint/2010/main" val="3134553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Using the examples on the previous slides, choose a transport system that you are familiar with,</a:t>
            </a:r>
            <a:r>
              <a:rPr lang="en-AU" baseline="0"/>
              <a:t> then r</a:t>
            </a:r>
            <a:r>
              <a:rPr lang="en-AU"/>
              <a:t>esearch and respond with mapping and drawing. Try to demonstrate how all the parts are part of one larger system. </a:t>
            </a:r>
          </a:p>
        </p:txBody>
      </p:sp>
      <p:sp>
        <p:nvSpPr>
          <p:cNvPr id="4" name="Slide Number Placeholder 3"/>
          <p:cNvSpPr>
            <a:spLocks noGrp="1"/>
          </p:cNvSpPr>
          <p:nvPr>
            <p:ph type="sldNum" sz="quarter" idx="10"/>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1687406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can, read the information in the web address to understand how NSW started planning for the future over 40 years ago. If</a:t>
            </a:r>
            <a:r>
              <a:rPr lang="en-AU" baseline="0"/>
              <a:t> not discuss this infographic with others.</a:t>
            </a:r>
            <a:endParaRPr lang="en-AU"/>
          </a:p>
          <a:p>
            <a:r>
              <a:rPr lang="en-AU"/>
              <a:t>The NSW Future Transport vision is one where urban spaces in our cities and centres are great places for people; and moving more people from high-emitting vehicles to more sustainable public and active transport will reduce our state’s emissions intensity, improve air quality and support better health and wellbeing for all who live in and visit NSW. (From website)</a:t>
            </a:r>
            <a:endParaRPr lang="en-AU">
              <a:cs typeface="Calibri"/>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2436474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Add your answers after the numbers.</a:t>
            </a:r>
          </a:p>
          <a:p>
            <a:r>
              <a:rPr lang="en-AU"/>
              <a:t>Leave this slide if are unable to access a digital device.</a:t>
            </a:r>
          </a:p>
        </p:txBody>
      </p:sp>
      <p:sp>
        <p:nvSpPr>
          <p:cNvPr id="4" name="Slide Number Placeholder 3"/>
          <p:cNvSpPr>
            <a:spLocks noGrp="1"/>
          </p:cNvSpPr>
          <p:nvPr>
            <p:ph type="sldNum" sz="quarter" idx="10"/>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3685059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and discuss</a:t>
            </a:r>
          </a:p>
        </p:txBody>
      </p:sp>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863768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and discuss</a:t>
            </a:r>
          </a:p>
        </p:txBody>
      </p:sp>
      <p:sp>
        <p:nvSpPr>
          <p:cNvPr id="4" name="Slide Number Placeholder 3"/>
          <p:cNvSpPr>
            <a:spLocks noGrp="1"/>
          </p:cNvSpPr>
          <p:nvPr>
            <p:ph type="sldNum" sz="quarter" idx="5"/>
          </p:nvPr>
        </p:nvSpPr>
        <p:spPr/>
        <p:txBody>
          <a:bodyPr/>
          <a:lstStyle/>
          <a:p>
            <a:fld id="{D09C5488-DD16-4714-9519-7BE21BA11D4E}" type="slidenum">
              <a:rPr lang="en-AU" smtClean="0"/>
              <a:t>25</a:t>
            </a:fld>
            <a:endParaRPr lang="en-AU"/>
          </a:p>
        </p:txBody>
      </p:sp>
    </p:spTree>
    <p:extLst>
      <p:ext uri="{BB962C8B-B14F-4D97-AF65-F5344CB8AC3E}">
        <p14:creationId xmlns:p14="http://schemas.microsoft.com/office/powerpoint/2010/main" val="2207957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designers are looking to create solutions they must take into account many factors.</a:t>
            </a:r>
          </a:p>
        </p:txBody>
      </p:sp>
      <p:sp>
        <p:nvSpPr>
          <p:cNvPr id="4" name="Slide Number Placeholder 3"/>
          <p:cNvSpPr>
            <a:spLocks noGrp="1"/>
          </p:cNvSpPr>
          <p:nvPr>
            <p:ph type="sldNum" sz="quarter" idx="10"/>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3945795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resources do you have in your local area?</a:t>
            </a:r>
          </a:p>
          <a:p>
            <a:r>
              <a:rPr lang="en-AU"/>
              <a:t>The production of liquefied natural gas (LNG) from Australia has become an important export industry. </a:t>
            </a:r>
          </a:p>
          <a:p>
            <a:r>
              <a:rPr lang="en-AU"/>
              <a:t>Australia has abundant supplies of natural gas, both offshore and onshore. It can be used to generate electricity and in homes, mainly for hot water and cooking.</a:t>
            </a:r>
          </a:p>
        </p:txBody>
      </p:sp>
      <p:sp>
        <p:nvSpPr>
          <p:cNvPr id="4" name="Slide Number Placeholder 3"/>
          <p:cNvSpPr>
            <a:spLocks noGrp="1"/>
          </p:cNvSpPr>
          <p:nvPr>
            <p:ph type="sldNum" sz="quarter" idx="10"/>
          </p:nvPr>
        </p:nvSpPr>
        <p:spPr/>
        <p:txBody>
          <a:bodyPr/>
          <a:lstStyle/>
          <a:p>
            <a:fld id="{D09C5488-DD16-4714-9519-7BE21BA11D4E}" type="slidenum">
              <a:rPr lang="en-AU" smtClean="0"/>
              <a:t>28</a:t>
            </a:fld>
            <a:endParaRPr lang="en-AU"/>
          </a:p>
        </p:txBody>
      </p:sp>
    </p:spTree>
    <p:extLst>
      <p:ext uri="{BB962C8B-B14F-4D97-AF65-F5344CB8AC3E}">
        <p14:creationId xmlns:p14="http://schemas.microsoft.com/office/powerpoint/2010/main" val="2301184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Australia has excellent food production capabilities</a:t>
            </a:r>
            <a:r>
              <a:rPr lang="en-AU"/>
              <a:t>. </a:t>
            </a:r>
          </a:p>
          <a:p>
            <a:r>
              <a:rPr lang="en-AU"/>
              <a:t> It also has an excellent mineral resource base. Different types of minerals can be found in different regions throughout Australia. These minerals are used to manufacture important elements when building, like</a:t>
            </a:r>
            <a:r>
              <a:rPr lang="en-AU" baseline="0"/>
              <a:t> steel</a:t>
            </a:r>
            <a:r>
              <a:rPr lang="en-AU"/>
              <a:t>. </a:t>
            </a:r>
            <a:endParaRPr lang="en-AU">
              <a:cs typeface="Calibri"/>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29</a:t>
            </a:fld>
            <a:endParaRPr lang="en-AU"/>
          </a:p>
        </p:txBody>
      </p:sp>
    </p:spTree>
    <p:extLst>
      <p:ext uri="{BB962C8B-B14F-4D97-AF65-F5344CB8AC3E}">
        <p14:creationId xmlns:p14="http://schemas.microsoft.com/office/powerpoint/2010/main" val="2486352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a:t>
            </a:r>
            <a:r>
              <a:rPr lang="en-AU" baseline="0"/>
              <a:t> and think about the information. </a:t>
            </a:r>
          </a:p>
          <a:p>
            <a:r>
              <a:rPr lang="en-AU" baseline="0"/>
              <a:t>What manufacturing or distribution centres do you have in your local area?</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386748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deck is designed to support you through all phases of your learning. You will use it to gain information but to also create information. You may need </a:t>
            </a:r>
            <a:r>
              <a:rPr lang="en-AU" baseline="0"/>
              <a:t>to add slides to complete activities or create a link to the work that you have saved in another location. </a:t>
            </a:r>
            <a:r>
              <a:rPr lang="en-AU" b="1" baseline="0"/>
              <a:t>Save often!</a:t>
            </a:r>
          </a:p>
          <a:p>
            <a:r>
              <a:rPr lang="en-AU" baseline="0"/>
              <a:t>The slide deck becomes your workbook.</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666051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 down some ideas in the spaces. Think about what it means for equitable access of resources for people? How do we ensure equitable access? </a:t>
            </a:r>
          </a:p>
          <a:p>
            <a:r>
              <a:rPr lang="en-AU"/>
              <a:t>Discuss your ideas with others.</a:t>
            </a:r>
          </a:p>
          <a:p>
            <a:endParaRPr lang="en-AU"/>
          </a:p>
          <a:p>
            <a:r>
              <a:rPr lang="en-AU"/>
              <a:t>Use a variety of dictionaries, if you have access to them, to choose the most appropriate meaning for this topic.</a:t>
            </a:r>
          </a:p>
        </p:txBody>
      </p:sp>
      <p:sp>
        <p:nvSpPr>
          <p:cNvPr id="4" name="Slide Number Placeholder 3"/>
          <p:cNvSpPr>
            <a:spLocks noGrp="1"/>
          </p:cNvSpPr>
          <p:nvPr>
            <p:ph type="sldNum" sz="quarter" idx="10"/>
          </p:nvPr>
        </p:nvSpPr>
        <p:spPr/>
        <p:txBody>
          <a:bodyPr/>
          <a:lstStyle/>
          <a:p>
            <a:fld id="{D09C5488-DD16-4714-9519-7BE21BA11D4E}" type="slidenum">
              <a:rPr lang="en-AU" smtClean="0"/>
              <a:t>31</a:t>
            </a:fld>
            <a:endParaRPr lang="en-AU"/>
          </a:p>
        </p:txBody>
      </p:sp>
    </p:spTree>
    <p:extLst>
      <p:ext uri="{BB962C8B-B14F-4D97-AF65-F5344CB8AC3E}">
        <p14:creationId xmlns:p14="http://schemas.microsoft.com/office/powerpoint/2010/main" val="1040127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Aboriginal peoples had few possessions and made everything they needed. This way of life does not change or harm the fragile environment of Australia. The well-being of the land, and its plants and animals are vital and sacred to the aboriginal people. </a:t>
            </a:r>
          </a:p>
          <a:p>
            <a:r>
              <a:rPr lang="en-AU" b="1"/>
              <a:t>The landscape and environment are very important considerations for your design solutions. They will inform how your vehicle will move.</a:t>
            </a:r>
          </a:p>
        </p:txBody>
      </p:sp>
      <p:sp>
        <p:nvSpPr>
          <p:cNvPr id="4" name="Slide Number Placeholder 3"/>
          <p:cNvSpPr>
            <a:spLocks noGrp="1"/>
          </p:cNvSpPr>
          <p:nvPr>
            <p:ph type="sldNum" sz="quarter" idx="10"/>
          </p:nvPr>
        </p:nvSpPr>
        <p:spPr/>
        <p:txBody>
          <a:bodyPr/>
          <a:lstStyle/>
          <a:p>
            <a:fld id="{D09C5488-DD16-4714-9519-7BE21BA11D4E}" type="slidenum">
              <a:rPr lang="en-AU" smtClean="0"/>
              <a:t>32</a:t>
            </a:fld>
            <a:endParaRPr lang="en-AU"/>
          </a:p>
        </p:txBody>
      </p:sp>
    </p:spTree>
    <p:extLst>
      <p:ext uri="{BB962C8B-B14F-4D97-AF65-F5344CB8AC3E}">
        <p14:creationId xmlns:p14="http://schemas.microsoft.com/office/powerpoint/2010/main" val="2318086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Using the information on the table,</a:t>
            </a:r>
            <a:r>
              <a:rPr lang="en-AU" baseline="0"/>
              <a:t> complete the blank squares through research. If you don’t have access to a digital device, use your best estimating skills and discuss with others. An atlas may be </a:t>
            </a:r>
            <a:r>
              <a:rPr lang="en-AU"/>
              <a:t>useful</a:t>
            </a:r>
            <a:r>
              <a:rPr lang="en-AU" baseline="0"/>
              <a:t>.</a:t>
            </a:r>
          </a:p>
          <a:p>
            <a:r>
              <a:rPr lang="en-AU" baseline="0"/>
              <a:t>Write you answers in the spaces. As you can see, resources need to travel long distances to ensure equitable access for all Australians. </a:t>
            </a:r>
          </a:p>
          <a:p>
            <a:r>
              <a:rPr lang="en-AU" baseline="0"/>
              <a:t>Climate and environments will impact time taken. </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33</a:t>
            </a:fld>
            <a:endParaRPr lang="en-AU"/>
          </a:p>
        </p:txBody>
      </p:sp>
    </p:spTree>
    <p:extLst>
      <p:ext uri="{BB962C8B-B14F-4D97-AF65-F5344CB8AC3E}">
        <p14:creationId xmlns:p14="http://schemas.microsoft.com/office/powerpoint/2010/main" val="2938263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Mark on the map the state and territories and capital cities.</a:t>
            </a:r>
          </a:p>
          <a:p>
            <a:pPr marL="0" marR="0" lvl="0" indent="0" algn="l" defTabSz="914347" rtl="0" eaLnBrk="1" fontAlgn="auto" latinLnBrk="0" hangingPunct="1">
              <a:lnSpc>
                <a:spcPct val="100000"/>
              </a:lnSpc>
              <a:spcBef>
                <a:spcPts val="0"/>
              </a:spcBef>
              <a:spcAft>
                <a:spcPts val="0"/>
              </a:spcAft>
              <a:buClrTx/>
              <a:buSzTx/>
              <a:buFontTx/>
              <a:buNone/>
              <a:tabLst/>
              <a:defRPr/>
            </a:pPr>
            <a:r>
              <a:rPr lang="en-AU"/>
              <a:t>Place a circle around your local area.</a:t>
            </a:r>
          </a:p>
          <a:p>
            <a:pPr marL="0" marR="0" lvl="0" indent="0" algn="l" defTabSz="914347" rtl="0" eaLnBrk="1" fontAlgn="auto" latinLnBrk="0" hangingPunct="1">
              <a:lnSpc>
                <a:spcPct val="100000"/>
              </a:lnSpc>
              <a:spcBef>
                <a:spcPts val="0"/>
              </a:spcBef>
              <a:spcAft>
                <a:spcPts val="0"/>
              </a:spcAft>
              <a:buClrTx/>
              <a:buSzTx/>
              <a:buFontTx/>
              <a:buNone/>
              <a:tabLst/>
              <a:defRPr/>
            </a:pPr>
            <a:r>
              <a:rPr lang="en-AU"/>
              <a:t>Show the local resources produced, manufactured or distributed in your local area.</a:t>
            </a:r>
          </a:p>
          <a:p>
            <a:r>
              <a:rPr lang="en-AU"/>
              <a:t>You</a:t>
            </a:r>
            <a:r>
              <a:rPr lang="en-AU" baseline="0"/>
              <a:t> may use this map and place text boxes with no outlines or print this page and complete the activity offline. Add to your portfolio.</a:t>
            </a:r>
          </a:p>
        </p:txBody>
      </p:sp>
      <p:sp>
        <p:nvSpPr>
          <p:cNvPr id="4" name="Slide Number Placeholder 3"/>
          <p:cNvSpPr>
            <a:spLocks noGrp="1"/>
          </p:cNvSpPr>
          <p:nvPr>
            <p:ph type="sldNum" sz="quarter" idx="10"/>
          </p:nvPr>
        </p:nvSpPr>
        <p:spPr/>
        <p:txBody>
          <a:bodyPr/>
          <a:lstStyle/>
          <a:p>
            <a:fld id="{D09C5488-DD16-4714-9519-7BE21BA11D4E}" type="slidenum">
              <a:rPr lang="en-AU" smtClean="0"/>
              <a:t>34</a:t>
            </a:fld>
            <a:endParaRPr lang="en-AU"/>
          </a:p>
        </p:txBody>
      </p:sp>
    </p:spTree>
    <p:extLst>
      <p:ext uri="{BB962C8B-B14F-4D97-AF65-F5344CB8AC3E}">
        <p14:creationId xmlns:p14="http://schemas.microsoft.com/office/powerpoint/2010/main" val="79306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 down some ideas in the spaces. Think about what it means for equitable access of resources for people? How do we ensure equitable access? </a:t>
            </a:r>
          </a:p>
          <a:p>
            <a:r>
              <a:rPr lang="en-AU"/>
              <a:t>Discuss your ideas with others.</a:t>
            </a:r>
          </a:p>
          <a:p>
            <a:pPr marL="0" marR="0" lvl="0" indent="0" algn="l" defTabSz="914347" rtl="0" eaLnBrk="1" fontAlgn="auto" latinLnBrk="0" hangingPunct="1">
              <a:lnSpc>
                <a:spcPct val="100000"/>
              </a:lnSpc>
              <a:spcBef>
                <a:spcPts val="0"/>
              </a:spcBef>
              <a:spcAft>
                <a:spcPts val="0"/>
              </a:spcAft>
              <a:buClrTx/>
              <a:buSzTx/>
              <a:buFontTx/>
              <a:buNone/>
              <a:tabLst/>
              <a:defRPr/>
            </a:pPr>
            <a:r>
              <a:rPr lang="en-AU"/>
              <a:t>If you are unable to identify resources being developed in your local area – </a:t>
            </a:r>
            <a:r>
              <a:rPr lang="en-AU" b="1"/>
              <a:t>move to next slide.</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420660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More than 96 percent of fresh food moving through the Sydney Markets has travelled over 150 kilometres.  </a:t>
            </a:r>
          </a:p>
          <a:p>
            <a:r>
              <a:rPr lang="en-AU" b="1"/>
              <a:t>Nearly 29 percent of all produce comes from regions greater than 1000 kilometres from Sydney. </a:t>
            </a:r>
            <a:endParaRPr lang="en-AU"/>
          </a:p>
          <a:p>
            <a:r>
              <a:rPr lang="en-AU"/>
              <a:t>Discuss with others. </a:t>
            </a:r>
          </a:p>
          <a:p>
            <a:r>
              <a:rPr lang="en-AU"/>
              <a:t>Example, food,</a:t>
            </a:r>
            <a:r>
              <a:rPr lang="en-AU" baseline="0"/>
              <a:t> furniture, hardware distributed from cities to regional and rural areas.</a:t>
            </a:r>
          </a:p>
          <a:p>
            <a:r>
              <a:rPr lang="en-AU" baseline="0"/>
              <a:t>Sydney fish, flower, fruit and vegetable, </a:t>
            </a:r>
            <a:r>
              <a:rPr lang="en-AU"/>
              <a:t>and meat</a:t>
            </a:r>
            <a:r>
              <a:rPr lang="en-AU" baseline="0"/>
              <a:t> markets – regional to city.</a:t>
            </a:r>
            <a:endParaRPr lang="en-AU" baseline="0">
              <a:cs typeface="Calibri"/>
            </a:endParaRPr>
          </a:p>
          <a:p>
            <a:r>
              <a:rPr lang="en-AU" baseline="0"/>
              <a:t>Use of trucks, trains and planes to transport.</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36</a:t>
            </a:fld>
            <a:endParaRPr lang="en-AU"/>
          </a:p>
        </p:txBody>
      </p:sp>
    </p:spTree>
    <p:extLst>
      <p:ext uri="{BB962C8B-B14F-4D97-AF65-F5344CB8AC3E}">
        <p14:creationId xmlns:p14="http://schemas.microsoft.com/office/powerpoint/2010/main" val="878117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have access to the internet you may like to explore the </a:t>
            </a:r>
            <a:r>
              <a:rPr lang="en-AU" err="1"/>
              <a:t>foodmile</a:t>
            </a:r>
            <a:r>
              <a:rPr lang="en-AU"/>
              <a:t> calculator to see how transport</a:t>
            </a:r>
            <a:r>
              <a:rPr lang="en-AU" baseline="0"/>
              <a:t> is an integral system that get resources to us.</a:t>
            </a:r>
          </a:p>
          <a:p>
            <a:r>
              <a:rPr lang="en-AU" baseline="0"/>
              <a:t>A kilometre equals 0.62 miles.</a:t>
            </a:r>
          </a:p>
          <a:p>
            <a:r>
              <a:rPr lang="en-AU" baseline="0"/>
              <a:t>1 mile equals 1.6 km.</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37</a:t>
            </a:fld>
            <a:endParaRPr lang="en-AU"/>
          </a:p>
        </p:txBody>
      </p:sp>
    </p:spTree>
    <p:extLst>
      <p:ext uri="{BB962C8B-B14F-4D97-AF65-F5344CB8AC3E}">
        <p14:creationId xmlns:p14="http://schemas.microsoft.com/office/powerpoint/2010/main" val="1799031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38</a:t>
            </a:fld>
            <a:endParaRPr lang="en-AU"/>
          </a:p>
        </p:txBody>
      </p:sp>
    </p:spTree>
    <p:extLst>
      <p:ext uri="{BB962C8B-B14F-4D97-AF65-F5344CB8AC3E}">
        <p14:creationId xmlns:p14="http://schemas.microsoft.com/office/powerpoint/2010/main" val="8602494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your classroom</a:t>
            </a:r>
            <a:r>
              <a:rPr lang="en-AU" baseline="0"/>
              <a:t> discussion, timelines</a:t>
            </a:r>
            <a:r>
              <a:rPr lang="en-AU"/>
              <a:t> can be created on a digital platform and then downloaded to be stored either in your USB or in your online space. Choose a scale e.g.. 1cm equals 10 years.</a:t>
            </a:r>
          </a:p>
          <a:p>
            <a:r>
              <a:rPr lang="en-AU"/>
              <a:t>If you choose to complete a hand drawn timeline be careful to measure out each time period carefully. You may need to join pieces of paper together or use a piece of cardboard.</a:t>
            </a:r>
          </a:p>
          <a:p>
            <a:r>
              <a:rPr lang="en-AU" b="1"/>
              <a:t>Move to next slide for more information.</a:t>
            </a:r>
          </a:p>
        </p:txBody>
      </p:sp>
      <p:sp>
        <p:nvSpPr>
          <p:cNvPr id="4" name="Slide Number Placeholder 3"/>
          <p:cNvSpPr>
            <a:spLocks noGrp="1"/>
          </p:cNvSpPr>
          <p:nvPr>
            <p:ph type="sldNum" sz="quarter" idx="10"/>
          </p:nvPr>
        </p:nvSpPr>
        <p:spPr/>
        <p:txBody>
          <a:bodyPr/>
          <a:lstStyle/>
          <a:p>
            <a:fld id="{D09C5488-DD16-4714-9519-7BE21BA11D4E}" type="slidenum">
              <a:rPr lang="en-AU" smtClean="0"/>
              <a:t>39</a:t>
            </a:fld>
            <a:endParaRPr lang="en-AU"/>
          </a:p>
        </p:txBody>
      </p:sp>
    </p:spTree>
    <p:extLst>
      <p:ext uri="{BB962C8B-B14F-4D97-AF65-F5344CB8AC3E}">
        <p14:creationId xmlns:p14="http://schemas.microsoft.com/office/powerpoint/2010/main" val="1624673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Move to next slide for more information.</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30461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PowerPoint will support you along the way.</a:t>
            </a:r>
          </a:p>
        </p:txBody>
      </p:sp>
      <p:sp>
        <p:nvSpPr>
          <p:cNvPr id="4" name="Slide Number Placeholder 3"/>
          <p:cNvSpPr>
            <a:spLocks noGrp="1"/>
          </p:cNvSpPr>
          <p:nvPr>
            <p:ph type="sldNum" sz="quarter" idx="10"/>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2573713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a:t>
            </a:r>
            <a:r>
              <a:rPr lang="en-AU" baseline="0"/>
              <a:t> this to </a:t>
            </a:r>
            <a:r>
              <a:rPr lang="en-AU"/>
              <a:t>checklist to ensure all components are complete.</a:t>
            </a:r>
            <a:endParaRPr lang="en-AU" baseline="0"/>
          </a:p>
          <a:p>
            <a:r>
              <a:rPr lang="en-AU" b="1"/>
              <a:t>Move to next slide for more information.</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41</a:t>
            </a:fld>
            <a:endParaRPr lang="en-AU"/>
          </a:p>
        </p:txBody>
      </p:sp>
    </p:spTree>
    <p:extLst>
      <p:ext uri="{BB962C8B-B14F-4D97-AF65-F5344CB8AC3E}">
        <p14:creationId xmlns:p14="http://schemas.microsoft.com/office/powerpoint/2010/main" val="3662461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Timeline can be vertical or horizontal in their appearance. </a:t>
            </a:r>
            <a:r>
              <a:rPr lang="en-AU" sz="2000"/>
              <a:t>Can you spot the mistake? Look closely at how the years have been spread out. Is this to scale?</a:t>
            </a:r>
          </a:p>
          <a:p>
            <a:pPr marL="0" marR="0" lvl="0" indent="0" algn="l" defTabSz="914347" rtl="0" eaLnBrk="1" fontAlgn="auto" latinLnBrk="0" hangingPunct="1">
              <a:lnSpc>
                <a:spcPct val="100000"/>
              </a:lnSpc>
              <a:spcBef>
                <a:spcPts val="0"/>
              </a:spcBef>
              <a:spcAft>
                <a:spcPts val="0"/>
              </a:spcAft>
              <a:buClrTx/>
              <a:buSzTx/>
              <a:buFontTx/>
              <a:buNone/>
              <a:tabLst/>
              <a:defRPr/>
            </a:pPr>
            <a:r>
              <a:rPr lang="en-AU" b="1"/>
              <a:t>Move to next slide for more information.</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1438773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Your timeline can be created on a digital platform and then downloaded to be stored either in your Power Point,</a:t>
            </a:r>
            <a:r>
              <a:rPr lang="en-AU" baseline="0"/>
              <a:t> USB ,</a:t>
            </a:r>
            <a:r>
              <a:rPr lang="en-AU"/>
              <a:t>or in your online space.</a:t>
            </a:r>
          </a:p>
          <a:p>
            <a:r>
              <a:rPr lang="en-AU"/>
              <a:t>If you choose to complete a hand drawn timeline be careful to measure out each time period carefully. You may need to join pieces of paper together or use a piece of long cardboard. You could take a photo of it when it is complete and add it to your portfolio or Power Point.</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43</a:t>
            </a:fld>
            <a:endParaRPr lang="en-AU"/>
          </a:p>
        </p:txBody>
      </p:sp>
    </p:spTree>
    <p:extLst>
      <p:ext uri="{BB962C8B-B14F-4D97-AF65-F5344CB8AC3E}">
        <p14:creationId xmlns:p14="http://schemas.microsoft.com/office/powerpoint/2010/main" val="25027851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do the vehicles have that are the same</a:t>
            </a:r>
            <a:r>
              <a:rPr lang="en-AU" baseline="0"/>
              <a:t> or different? Has the vehicle been adapted for new roads, rails etc. Are the components bigger or smaller? Has the area the vehicle has had to travel further or different? Is the vehicle able to travel further distances in one journey?</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3717774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what you have learned through the evolution of your vehicle to shape your simple drawing.</a:t>
            </a:r>
          </a:p>
          <a:p>
            <a:r>
              <a:rPr lang="en-AU"/>
              <a:t>Draw in as much detail as possible. If the space here is too small, you may like to draw a larger image.</a:t>
            </a:r>
            <a:r>
              <a:rPr lang="en-AU" baseline="0"/>
              <a:t> You could photograph or scan it and put it into this space. Could also add it to your online space or student </a:t>
            </a:r>
            <a:r>
              <a:rPr lang="en-AU"/>
              <a:t>portfolio</a:t>
            </a:r>
            <a:r>
              <a:rPr lang="en-AU" baseline="0"/>
              <a:t>.</a:t>
            </a:r>
            <a:endParaRPr lang="en-AU">
              <a:cs typeface="Calibri"/>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45</a:t>
            </a:fld>
            <a:endParaRPr lang="en-AU"/>
          </a:p>
        </p:txBody>
      </p:sp>
    </p:spTree>
    <p:extLst>
      <p:ext uri="{BB962C8B-B14F-4D97-AF65-F5344CB8AC3E}">
        <p14:creationId xmlns:p14="http://schemas.microsoft.com/office/powerpoint/2010/main" val="3813299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a:t>
            </a:r>
            <a:r>
              <a:rPr lang="en-AU" baseline="0"/>
              <a:t> this to </a:t>
            </a:r>
            <a:r>
              <a:rPr lang="en-AU"/>
              <a:t>checklist to ensure all components are complete.</a:t>
            </a:r>
            <a:endParaRPr lang="en-AU" baseline="0"/>
          </a:p>
          <a:p>
            <a:r>
              <a:rPr lang="en-AU" b="1"/>
              <a:t>Move to next slide for more information.</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23487262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are now going to start the design process by empathising with others that will be affected by our design solutions. For example if we decided</a:t>
            </a:r>
            <a:r>
              <a:rPr lang="en-AU" baseline="0"/>
              <a:t> to develop all trains as self driving what would happen to all the train drivers and engineers who guide them?</a:t>
            </a:r>
          </a:p>
          <a:p>
            <a:r>
              <a:rPr lang="en-AU" baseline="0"/>
              <a:t>As you move through the process and explore and investigate the topic in more detail, your empathy develops as your understanding grows.</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49</a:t>
            </a:fld>
            <a:endParaRPr lang="en-AU"/>
          </a:p>
        </p:txBody>
      </p:sp>
    </p:spTree>
    <p:extLst>
      <p:ext uri="{BB962C8B-B14F-4D97-AF65-F5344CB8AC3E}">
        <p14:creationId xmlns:p14="http://schemas.microsoft.com/office/powerpoint/2010/main" val="2888414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View the video and discuss with others.</a:t>
            </a:r>
          </a:p>
          <a:p>
            <a:r>
              <a:rPr lang="en-AU"/>
              <a:t>Are there any other ideas here? Are there any additional alternatives? Could we do this in a different way? Could there be another explanation?  What questions do you have?  What does the topic make you want to explore?</a:t>
            </a:r>
          </a:p>
        </p:txBody>
      </p:sp>
      <p:sp>
        <p:nvSpPr>
          <p:cNvPr id="4" name="Slide Number Placeholder 3"/>
          <p:cNvSpPr>
            <a:spLocks noGrp="1"/>
          </p:cNvSpPr>
          <p:nvPr>
            <p:ph type="sldNum" sz="quarter" idx="10"/>
          </p:nvPr>
        </p:nvSpPr>
        <p:spPr/>
        <p:txBody>
          <a:bodyPr/>
          <a:lstStyle/>
          <a:p>
            <a:fld id="{D09C5488-DD16-4714-9519-7BE21BA11D4E}" type="slidenum">
              <a:rPr lang="en-AU" smtClean="0"/>
              <a:t>50</a:t>
            </a:fld>
            <a:endParaRPr lang="en-AU"/>
          </a:p>
        </p:txBody>
      </p:sp>
    </p:spTree>
    <p:extLst>
      <p:ext uri="{BB962C8B-B14F-4D97-AF65-F5344CB8AC3E}">
        <p14:creationId xmlns:p14="http://schemas.microsoft.com/office/powerpoint/2010/main" val="3144604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and discuss</a:t>
            </a:r>
          </a:p>
        </p:txBody>
      </p:sp>
      <p:sp>
        <p:nvSpPr>
          <p:cNvPr id="4" name="Slide Number Placeholder 3"/>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1816852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Read and discuss</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52</a:t>
            </a:fld>
            <a:endParaRPr lang="en-AU"/>
          </a:p>
        </p:txBody>
      </p:sp>
    </p:spTree>
    <p:extLst>
      <p:ext uri="{BB962C8B-B14F-4D97-AF65-F5344CB8AC3E}">
        <p14:creationId xmlns:p14="http://schemas.microsoft.com/office/powerpoint/2010/main" val="112859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 will be required to keep your task work in a portfolio. </a:t>
            </a:r>
          </a:p>
          <a:p>
            <a:r>
              <a:rPr lang="en-AU"/>
              <a:t>Consider:</a:t>
            </a:r>
          </a:p>
          <a:p>
            <a:r>
              <a:rPr lang="en-AU"/>
              <a:t>What it looks like.</a:t>
            </a:r>
          </a:p>
          <a:p>
            <a:r>
              <a:rPr lang="en-AU"/>
              <a:t>Where it is. Digital, non-digital.</a:t>
            </a:r>
          </a:p>
          <a:p>
            <a:r>
              <a:rPr lang="en-AU"/>
              <a:t>How it will be added to.</a:t>
            </a:r>
          </a:p>
          <a:p>
            <a:r>
              <a:rPr lang="en-AU"/>
              <a:t>When it will be reviewed for feedback.</a:t>
            </a:r>
          </a:p>
          <a:p>
            <a:r>
              <a:rPr lang="en-AU"/>
              <a:t>For big items you may need a container or box to house them in or if possible take photographs or video to capture</a:t>
            </a:r>
            <a:r>
              <a:rPr lang="en-AU" baseline="0"/>
              <a:t> the evidence</a:t>
            </a:r>
            <a:r>
              <a:rPr lang="en-AU"/>
              <a:t>. Be innovative in your responses and presentation of learning. </a:t>
            </a:r>
          </a:p>
        </p:txBody>
      </p:sp>
      <p:sp>
        <p:nvSpPr>
          <p:cNvPr id="4" name="Slide Number Placeholder 3"/>
          <p:cNvSpPr>
            <a:spLocks noGrp="1"/>
          </p:cNvSpPr>
          <p:nvPr>
            <p:ph type="sldNum" sz="quarter" idx="10"/>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2747707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a:t>
            </a:r>
            <a:r>
              <a:rPr lang="en-AU" baseline="0"/>
              <a:t> you do not have a digital device to research, refer to the infographic style on the previous slide. </a:t>
            </a:r>
          </a:p>
          <a:p>
            <a:r>
              <a:rPr lang="en-AU"/>
              <a:t>There</a:t>
            </a:r>
            <a:r>
              <a:rPr lang="en-AU" baseline="0"/>
              <a:t> are many infographics online to help you. Try searching ‘transport industry sustainability infographics’. Visit sites for more information.</a:t>
            </a:r>
          </a:p>
        </p:txBody>
      </p:sp>
      <p:sp>
        <p:nvSpPr>
          <p:cNvPr id="4" name="Slide Number Placeholder 3"/>
          <p:cNvSpPr>
            <a:spLocks noGrp="1"/>
          </p:cNvSpPr>
          <p:nvPr>
            <p:ph type="sldNum" sz="quarter" idx="10"/>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1577876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See if you can find the meaning in other dictionaries and compare the messages. What is your understanding now?</a:t>
            </a:r>
          </a:p>
        </p:txBody>
      </p:sp>
      <p:sp>
        <p:nvSpPr>
          <p:cNvPr id="4" name="Slide Number Placeholder 3"/>
          <p:cNvSpPr>
            <a:spLocks noGrp="1"/>
          </p:cNvSpPr>
          <p:nvPr>
            <p:ph type="sldNum" sz="quarter" idx="10"/>
          </p:nvPr>
        </p:nvSpPr>
        <p:spPr/>
        <p:txBody>
          <a:bodyPr/>
          <a:lstStyle/>
          <a:p>
            <a:fld id="{D09C5488-DD16-4714-9519-7BE21BA11D4E}" type="slidenum">
              <a:rPr lang="en-AU" smtClean="0"/>
              <a:t>54</a:t>
            </a:fld>
            <a:endParaRPr lang="en-AU"/>
          </a:p>
        </p:txBody>
      </p:sp>
    </p:spTree>
    <p:extLst>
      <p:ext uri="{BB962C8B-B14F-4D97-AF65-F5344CB8AC3E}">
        <p14:creationId xmlns:p14="http://schemas.microsoft.com/office/powerpoint/2010/main" val="68919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designing we need to think of how our design will affect all</a:t>
            </a:r>
            <a:r>
              <a:rPr lang="en-AU" baseline="0"/>
              <a:t> people involved. These people are our stakeholders. </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2764891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Discuss with others to get different</a:t>
            </a:r>
            <a:r>
              <a:rPr lang="en-AU" baseline="0"/>
              <a:t> perspectives</a:t>
            </a:r>
            <a:r>
              <a:rPr lang="en-AU"/>
              <a:t>.</a:t>
            </a:r>
          </a:p>
          <a:p>
            <a:r>
              <a:rPr lang="en-AU"/>
              <a:t>The people who are impacted by a change or proposed change are the stakeholders of an issue. If</a:t>
            </a:r>
            <a:r>
              <a:rPr lang="en-AU" baseline="0"/>
              <a:t> the transport industry was to be completely automated:</a:t>
            </a:r>
            <a:endParaRPr lang="en-AU"/>
          </a:p>
          <a:p>
            <a:r>
              <a:rPr lang="en-AU"/>
              <a:t>What would people think of the</a:t>
            </a:r>
            <a:r>
              <a:rPr lang="en-AU" baseline="0"/>
              <a:t> </a:t>
            </a:r>
            <a:r>
              <a:rPr lang="en-AU"/>
              <a:t>companies that automate their vehicles and they subsequently lose their jobs?</a:t>
            </a:r>
          </a:p>
          <a:p>
            <a:r>
              <a:rPr lang="en-AU"/>
              <a:t>What could these people do if this were to</a:t>
            </a:r>
            <a:r>
              <a:rPr lang="en-AU" baseline="0"/>
              <a:t> </a:t>
            </a:r>
            <a:r>
              <a:rPr lang="en-AU"/>
              <a:t>happen? More</a:t>
            </a:r>
            <a:r>
              <a:rPr lang="en-AU" baseline="0"/>
              <a:t> study, up skill for new jobs?</a:t>
            </a:r>
            <a:endParaRPr lang="en-AU"/>
          </a:p>
          <a:p>
            <a:r>
              <a:rPr lang="en-AU"/>
              <a:t>What would they say to their bosses? Remember they still need a job.</a:t>
            </a:r>
          </a:p>
          <a:p>
            <a:r>
              <a:rPr lang="en-AU"/>
              <a:t>How would they and their families feel? What worries would they have?</a:t>
            </a:r>
          </a:p>
          <a:p>
            <a:r>
              <a:rPr lang="en-AU"/>
              <a:t>Is it important to think of others when designing solutions? Why?</a:t>
            </a:r>
            <a:endParaRPr lang="en-AU">
              <a:cs typeface="Calibri"/>
            </a:endParaRP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56</a:t>
            </a:fld>
            <a:endParaRPr lang="en-AU"/>
          </a:p>
        </p:txBody>
      </p:sp>
    </p:spTree>
    <p:extLst>
      <p:ext uri="{BB962C8B-B14F-4D97-AF65-F5344CB8AC3E}">
        <p14:creationId xmlns:p14="http://schemas.microsoft.com/office/powerpoint/2010/main" val="2434692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a:t>In the define stage we </a:t>
            </a:r>
            <a:r>
              <a:rPr lang="en-AU"/>
              <a:t>consider all stakeholders, understand the terminology, provide an example research and discover future transportation options to carriage resources across Australia. </a:t>
            </a:r>
            <a:endParaRPr lang="en-US"/>
          </a:p>
        </p:txBody>
      </p:sp>
      <p:sp>
        <p:nvSpPr>
          <p:cNvPr id="4" name="Slide Number Placeholder 3"/>
          <p:cNvSpPr>
            <a:spLocks noGrp="1"/>
          </p:cNvSpPr>
          <p:nvPr>
            <p:ph type="sldNum" sz="quarter" idx="10"/>
          </p:nvPr>
        </p:nvSpPr>
        <p:spPr/>
        <p:txBody>
          <a:bodyPr/>
          <a:lstStyle/>
          <a:p>
            <a:fld id="{D09C5488-DD16-4714-9519-7BE21BA11D4E}" type="slidenum">
              <a:rPr lang="en-AU" smtClean="0"/>
              <a:t>58</a:t>
            </a:fld>
            <a:endParaRPr lang="en-AU"/>
          </a:p>
        </p:txBody>
      </p:sp>
    </p:spTree>
    <p:extLst>
      <p:ext uri="{BB962C8B-B14F-4D97-AF65-F5344CB8AC3E}">
        <p14:creationId xmlns:p14="http://schemas.microsoft.com/office/powerpoint/2010/main" val="5742047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Read and discuss. </a:t>
            </a:r>
            <a:endParaRPr lang="en-US"/>
          </a:p>
          <a:p>
            <a:r>
              <a:rPr lang="en-AU">
                <a:cs typeface="Calibri"/>
              </a:rPr>
              <a:t>Do you know where we could get more information about these concepts?</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59</a:t>
            </a:fld>
            <a:endParaRPr lang="en-AU"/>
          </a:p>
        </p:txBody>
      </p:sp>
    </p:spTree>
    <p:extLst>
      <p:ext uri="{BB962C8B-B14F-4D97-AF65-F5344CB8AC3E}">
        <p14:creationId xmlns:p14="http://schemas.microsoft.com/office/powerpoint/2010/main" val="2160734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Watch</a:t>
            </a:r>
            <a:r>
              <a:rPr lang="en-AU" baseline="0"/>
              <a:t> this video: </a:t>
            </a:r>
            <a:r>
              <a:rPr lang="en-AU"/>
              <a:t>Some great experiments, but how can we use this knowledge when we are designing our vehicle for the future?</a:t>
            </a:r>
            <a:r>
              <a:rPr lang="en-AU" baseline="0"/>
              <a:t> </a:t>
            </a:r>
          </a:p>
          <a:p>
            <a:r>
              <a:rPr lang="en-AU" baseline="0"/>
              <a:t>You may be able to apply some of these principles to your design.</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60</a:t>
            </a:fld>
            <a:endParaRPr lang="en-AU"/>
          </a:p>
        </p:txBody>
      </p:sp>
    </p:spTree>
    <p:extLst>
      <p:ext uri="{BB962C8B-B14F-4D97-AF65-F5344CB8AC3E}">
        <p14:creationId xmlns:p14="http://schemas.microsoft.com/office/powerpoint/2010/main" val="2491072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you think of any other forces and how they link to motion.</a:t>
            </a:r>
          </a:p>
        </p:txBody>
      </p:sp>
      <p:sp>
        <p:nvSpPr>
          <p:cNvPr id="4" name="Slide Number Placeholder 3"/>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2672388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Discuss your understanding with others. Video or record the steps taken to complete your demonstration and save in portfolio. You could add a slide and embed it in the PowerPoint.</a:t>
            </a:r>
          </a:p>
          <a:p>
            <a:r>
              <a:rPr lang="en-AU"/>
              <a:t>Vocabulary:</a:t>
            </a:r>
          </a:p>
          <a:p>
            <a:r>
              <a:rPr lang="en-AU"/>
              <a:t>Push – A force to move something away.</a:t>
            </a:r>
          </a:p>
          <a:p>
            <a:r>
              <a:rPr lang="en-AU"/>
              <a:t>Pull – A force to move something closer to you.</a:t>
            </a:r>
          </a:p>
          <a:p>
            <a:r>
              <a:rPr lang="en-AU"/>
              <a:t>Gravity – A force that attracts objects towards each other.</a:t>
            </a:r>
          </a:p>
          <a:p>
            <a:r>
              <a:rPr lang="en-AU"/>
              <a:t>Magnetism – A force that pulls metal towards a magnet</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62</a:t>
            </a:fld>
            <a:endParaRPr lang="en-AU"/>
          </a:p>
        </p:txBody>
      </p:sp>
    </p:spTree>
    <p:extLst>
      <p:ext uri="{BB962C8B-B14F-4D97-AF65-F5344CB8AC3E}">
        <p14:creationId xmlns:p14="http://schemas.microsoft.com/office/powerpoint/2010/main" val="3523462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ABC TV - You will notice that many of these episodes do take some time to view. I would set some spare time aside each day to view an</a:t>
            </a:r>
            <a:r>
              <a:rPr lang="en-AU" baseline="0"/>
              <a:t> episode. </a:t>
            </a:r>
          </a:p>
          <a:p>
            <a:r>
              <a:rPr lang="en-AU" b="1" baseline="0"/>
              <a:t>Only choose the ones that will be helpful to you for you design challenge.</a:t>
            </a:r>
          </a:p>
        </p:txBody>
      </p:sp>
      <p:sp>
        <p:nvSpPr>
          <p:cNvPr id="4" name="Slide Number Placeholder 3"/>
          <p:cNvSpPr>
            <a:spLocks noGrp="1"/>
          </p:cNvSpPr>
          <p:nvPr>
            <p:ph type="sldNum" sz="quarter" idx="10"/>
          </p:nvPr>
        </p:nvSpPr>
        <p:spPr/>
        <p:txBody>
          <a:bodyPr/>
          <a:lstStyle/>
          <a:p>
            <a:fld id="{D09C5488-DD16-4714-9519-7BE21BA11D4E}" type="slidenum">
              <a:rPr lang="en-AU" smtClean="0"/>
              <a:t>63</a:t>
            </a:fld>
            <a:endParaRPr lang="en-AU"/>
          </a:p>
        </p:txBody>
      </p:sp>
    </p:spTree>
    <p:extLst>
      <p:ext uri="{BB962C8B-B14F-4D97-AF65-F5344CB8AC3E}">
        <p14:creationId xmlns:p14="http://schemas.microsoft.com/office/powerpoint/2010/main" val="326485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AU" sz="1200" kern="1200">
                <a:solidFill>
                  <a:schemeClr val="tx1"/>
                </a:solidFill>
                <a:effectLst/>
                <a:latin typeface="+mn-lt"/>
                <a:ea typeface="+mn-ea"/>
                <a:cs typeface="+mn-cs"/>
              </a:rPr>
              <a:t>In this project you will be using the STEM design process:</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Build the empathy to focus on the problem.</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Define the task. </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Develop the skills of ideating: imagine, create and express new and innovative ideas (often in a rapid format).</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Prototype your idea, experimenting with solutions.</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Test the validity of the solution, allow for refinement.</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Share and interrogate the solution with lots of praise and support.</a:t>
            </a:r>
          </a:p>
          <a:p>
            <a:pPr marL="0" lvl="0" indent="0">
              <a:buFont typeface="Arial" panose="020B0604020202020204" pitchFamily="34" charset="0"/>
              <a:buNone/>
            </a:pPr>
            <a:r>
              <a:rPr lang="en-AU" sz="1200" kern="1200">
                <a:solidFill>
                  <a:schemeClr val="tx1"/>
                </a:solidFill>
                <a:effectLst/>
                <a:latin typeface="+mn-lt"/>
                <a:ea typeface="+mn-ea"/>
                <a:cs typeface="+mn-cs"/>
              </a:rPr>
              <a:t>Further in the unit we look at each of these steps in more detail.</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767729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List some problems you see to make our future transport system sustainable.</a:t>
            </a:r>
          </a:p>
        </p:txBody>
      </p:sp>
      <p:sp>
        <p:nvSpPr>
          <p:cNvPr id="4" name="Slide Number Placeholder 3"/>
          <p:cNvSpPr>
            <a:spLocks noGrp="1"/>
          </p:cNvSpPr>
          <p:nvPr>
            <p:ph type="sldNum" sz="quarter" idx="10"/>
          </p:nvPr>
        </p:nvSpPr>
        <p:spPr/>
        <p:txBody>
          <a:bodyPr/>
          <a:lstStyle/>
          <a:p>
            <a:fld id="{D09C5488-DD16-4714-9519-7BE21BA11D4E}" type="slidenum">
              <a:rPr lang="en-AU" smtClean="0"/>
              <a:t>64</a:t>
            </a:fld>
            <a:endParaRPr lang="en-AU"/>
          </a:p>
        </p:txBody>
      </p:sp>
    </p:spTree>
    <p:extLst>
      <p:ext uri="{BB962C8B-B14F-4D97-AF65-F5344CB8AC3E}">
        <p14:creationId xmlns:p14="http://schemas.microsoft.com/office/powerpoint/2010/main" val="3474963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we are designing we have many things to consider if we want our design solution to be successful.</a:t>
            </a:r>
          </a:p>
        </p:txBody>
      </p:sp>
      <p:sp>
        <p:nvSpPr>
          <p:cNvPr id="4" name="Slide Number Placeholder 3"/>
          <p:cNvSpPr>
            <a:spLocks noGrp="1"/>
          </p:cNvSpPr>
          <p:nvPr>
            <p:ph type="sldNum" sz="quarter" idx="5"/>
          </p:nvPr>
        </p:nvSpPr>
        <p:spPr/>
        <p:txBody>
          <a:bodyPr/>
          <a:lstStyle/>
          <a:p>
            <a:fld id="{D09C5488-DD16-4714-9519-7BE21BA11D4E}" type="slidenum">
              <a:rPr lang="en-AU" smtClean="0"/>
              <a:t>65</a:t>
            </a:fld>
            <a:endParaRPr lang="en-AU"/>
          </a:p>
        </p:txBody>
      </p:sp>
    </p:spTree>
    <p:extLst>
      <p:ext uri="{BB962C8B-B14F-4D97-AF65-F5344CB8AC3E}">
        <p14:creationId xmlns:p14="http://schemas.microsoft.com/office/powerpoint/2010/main" val="24505570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Watch this video: When thinking about the problem to solve, ask why a number times to get to the bottom</a:t>
            </a:r>
            <a:r>
              <a:rPr lang="en-AU" baseline="0"/>
              <a:t> of the issue. </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66</a:t>
            </a:fld>
            <a:endParaRPr lang="en-AU"/>
          </a:p>
        </p:txBody>
      </p:sp>
    </p:spTree>
    <p:extLst>
      <p:ext uri="{BB962C8B-B14F-4D97-AF65-F5344CB8AC3E}">
        <p14:creationId xmlns:p14="http://schemas.microsoft.com/office/powerpoint/2010/main" val="16828573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Think about your interests and ability to design. Choose the type that you are able to get the information you need to develop a design solution.</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67</a:t>
            </a:fld>
            <a:endParaRPr lang="en-AU"/>
          </a:p>
        </p:txBody>
      </p:sp>
    </p:spTree>
    <p:extLst>
      <p:ext uri="{BB962C8B-B14F-4D97-AF65-F5344CB8AC3E}">
        <p14:creationId xmlns:p14="http://schemas.microsoft.com/office/powerpoint/2010/main" val="1669826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When ideating we are </a:t>
            </a:r>
            <a:r>
              <a:rPr lang="en-AU"/>
              <a:t>develop the skills of generating rapid ideas: imagine, create and express new and innovative ideas.</a:t>
            </a:r>
            <a:endParaRPr lang="en-AU">
              <a:cs typeface="Calibri"/>
            </a:endParaRPr>
          </a:p>
          <a:p>
            <a:endParaRPr lang="en-AU">
              <a:cs typeface="Calibri"/>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69</a:t>
            </a:fld>
            <a:endParaRPr lang="en-AU"/>
          </a:p>
        </p:txBody>
      </p:sp>
    </p:spTree>
    <p:extLst>
      <p:ext uri="{BB962C8B-B14F-4D97-AF65-F5344CB8AC3E}">
        <p14:creationId xmlns:p14="http://schemas.microsoft.com/office/powerpoint/2010/main" val="22917678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Information from Wikipedia. </a:t>
            </a:r>
          </a:p>
          <a:p>
            <a:r>
              <a:rPr lang="en-AU"/>
              <a:t>Road transport is an essential element of the Australian transport network, and an enabler of the Australian economy. There is a heavy reliance on road transport due to Australia's large area and low population density in considerable parts of the country.</a:t>
            </a:r>
          </a:p>
          <a:p>
            <a:r>
              <a:rPr lang="en-AU"/>
              <a:t>Another reason for the reliance upon roads is that the Australian rail network has not been sufficiently developed for a lot of the freight and passenger requirements in most areas of Australia. This has meant that goods that would otherwise be transported by rail are moved across Australia via road trains. </a:t>
            </a:r>
          </a:p>
          <a:p>
            <a:r>
              <a:rPr lang="en-AU"/>
              <a:t>Did you know! Almost every household owns at least one car, and uses it most days.</a:t>
            </a:r>
          </a:p>
        </p:txBody>
      </p:sp>
      <p:sp>
        <p:nvSpPr>
          <p:cNvPr id="4" name="Slide Number Placeholder 3"/>
          <p:cNvSpPr>
            <a:spLocks noGrp="1"/>
          </p:cNvSpPr>
          <p:nvPr>
            <p:ph type="sldNum" sz="quarter" idx="10"/>
          </p:nvPr>
        </p:nvSpPr>
        <p:spPr/>
        <p:txBody>
          <a:bodyPr/>
          <a:lstStyle/>
          <a:p>
            <a:fld id="{D09C5488-DD16-4714-9519-7BE21BA11D4E}" type="slidenum">
              <a:rPr lang="en-AU" smtClean="0"/>
              <a:t>70</a:t>
            </a:fld>
            <a:endParaRPr lang="en-AU"/>
          </a:p>
        </p:txBody>
      </p:sp>
    </p:spTree>
    <p:extLst>
      <p:ext uri="{BB962C8B-B14F-4D97-AF65-F5344CB8AC3E}">
        <p14:creationId xmlns:p14="http://schemas.microsoft.com/office/powerpoint/2010/main" val="1295253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ideating for your future vehicle, you need to consider what infrastructure it needs. You will be required to map this out in future tasks.</a:t>
            </a:r>
          </a:p>
        </p:txBody>
      </p:sp>
      <p:sp>
        <p:nvSpPr>
          <p:cNvPr id="4" name="Slide Number Placeholder 3"/>
          <p:cNvSpPr>
            <a:spLocks noGrp="1"/>
          </p:cNvSpPr>
          <p:nvPr>
            <p:ph type="sldNum" sz="quarter" idx="10"/>
          </p:nvPr>
        </p:nvSpPr>
        <p:spPr/>
        <p:txBody>
          <a:bodyPr/>
          <a:lstStyle/>
          <a:p>
            <a:fld id="{D09C5488-DD16-4714-9519-7BE21BA11D4E}" type="slidenum">
              <a:rPr lang="en-AU" smtClean="0"/>
              <a:t>71</a:t>
            </a:fld>
            <a:endParaRPr lang="en-AU"/>
          </a:p>
        </p:txBody>
      </p:sp>
    </p:spTree>
    <p:extLst>
      <p:ext uri="{BB962C8B-B14F-4D97-AF65-F5344CB8AC3E}">
        <p14:creationId xmlns:p14="http://schemas.microsoft.com/office/powerpoint/2010/main" val="23048677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Imagine what the statistics would be now! </a:t>
            </a:r>
          </a:p>
        </p:txBody>
      </p:sp>
      <p:sp>
        <p:nvSpPr>
          <p:cNvPr id="4" name="Slide Number Placeholder 3"/>
          <p:cNvSpPr>
            <a:spLocks noGrp="1"/>
          </p:cNvSpPr>
          <p:nvPr>
            <p:ph type="sldNum" sz="quarter" idx="10"/>
          </p:nvPr>
        </p:nvSpPr>
        <p:spPr/>
        <p:txBody>
          <a:bodyPr/>
          <a:lstStyle/>
          <a:p>
            <a:fld id="{D09C5488-DD16-4714-9519-7BE21BA11D4E}" type="slidenum">
              <a:rPr lang="en-AU" smtClean="0"/>
              <a:t>72</a:t>
            </a:fld>
            <a:endParaRPr lang="en-AU"/>
          </a:p>
        </p:txBody>
      </p:sp>
    </p:spTree>
    <p:extLst>
      <p:ext uri="{BB962C8B-B14F-4D97-AF65-F5344CB8AC3E}">
        <p14:creationId xmlns:p14="http://schemas.microsoft.com/office/powerpoint/2010/main" val="20825965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Time yourself</a:t>
            </a:r>
            <a:r>
              <a:rPr lang="en-AU"/>
              <a:t>. </a:t>
            </a:r>
          </a:p>
          <a:p>
            <a:r>
              <a:rPr lang="en-AU"/>
              <a:t>List or draw as many ideas you can think of. Ask others to help you.</a:t>
            </a:r>
          </a:p>
          <a:p>
            <a:r>
              <a:rPr lang="en-AU"/>
              <a:t>Consider:</a:t>
            </a:r>
          </a:p>
          <a:p>
            <a:pPr marL="171450" indent="-171450">
              <a:buFont typeface="Arial" panose="020B0604020202020204" pitchFamily="34" charset="0"/>
              <a:buChar char="•"/>
            </a:pPr>
            <a:r>
              <a:rPr lang="en-AU"/>
              <a:t>Environments it will travel – desert, snow, across states,</a:t>
            </a:r>
            <a:r>
              <a:rPr lang="en-AU" baseline="0"/>
              <a:t> climate</a:t>
            </a:r>
          </a:p>
          <a:p>
            <a:pPr marL="171450" indent="-171450">
              <a:buFont typeface="Arial" panose="020B0604020202020204" pitchFamily="34" charset="0"/>
              <a:buChar char="•"/>
            </a:pPr>
            <a:r>
              <a:rPr lang="en-AU" baseline="0"/>
              <a:t>Size, shape – is it aerodynamic?</a:t>
            </a:r>
          </a:p>
          <a:p>
            <a:pPr marL="171450" indent="-171450">
              <a:buFont typeface="Arial" panose="020B0604020202020204" pitchFamily="34" charset="0"/>
              <a:buChar char="•"/>
            </a:pPr>
            <a:r>
              <a:rPr lang="en-AU" baseline="0"/>
              <a:t>Resources it will transport.</a:t>
            </a:r>
            <a:r>
              <a:rPr lang="en-AU"/>
              <a:t> Size, durability, temperature control, delicate, life span.</a:t>
            </a:r>
            <a:endParaRPr lang="en-AU" baseline="0">
              <a:cs typeface="Calibri"/>
            </a:endParaRPr>
          </a:p>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73</a:t>
            </a:fld>
            <a:endParaRPr lang="en-AU"/>
          </a:p>
        </p:txBody>
      </p:sp>
    </p:spTree>
    <p:extLst>
      <p:ext uri="{BB962C8B-B14F-4D97-AF65-F5344CB8AC3E}">
        <p14:creationId xmlns:p14="http://schemas.microsoft.com/office/powerpoint/2010/main" val="3509139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During this activity you will explore possible future transport designs. Let your imagination go wild and generate plenty of ideas and possible solutions. Using what you know about problems associated with transportation vehicles today, create a list of possible solutions to create a sustainable future</a:t>
            </a:r>
            <a:r>
              <a:rPr lang="en-AU" baseline="0"/>
              <a:t> vehicle from the type you selected earlier.</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74</a:t>
            </a:fld>
            <a:endParaRPr lang="en-AU"/>
          </a:p>
        </p:txBody>
      </p:sp>
    </p:spTree>
    <p:extLst>
      <p:ext uri="{BB962C8B-B14F-4D97-AF65-F5344CB8AC3E}">
        <p14:creationId xmlns:p14="http://schemas.microsoft.com/office/powerpoint/2010/main" val="243895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Watch this video</a:t>
            </a:r>
            <a:r>
              <a:rPr lang="en-AU" baseline="0"/>
              <a:t> then think about: h</a:t>
            </a:r>
            <a:r>
              <a:rPr lang="en-AU"/>
              <a:t>ow are they powered?  Imagine if ..? Why did the author predict some of these futures? How soon? Why? Do you think some of these future vehicles are possible? Why? Have you seen any of these types of vehicles? Where?</a:t>
            </a:r>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7263695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Choose</a:t>
            </a:r>
            <a:r>
              <a:rPr lang="en-AU" baseline="0"/>
              <a:t> the best 5 ideas and write them into the table. </a:t>
            </a:r>
            <a:r>
              <a:rPr lang="en-AU"/>
              <a:t>Try to complete the table with as much detail as you possible can. It will help you decide on the best idea to create your prototype. </a:t>
            </a:r>
          </a:p>
        </p:txBody>
      </p:sp>
      <p:sp>
        <p:nvSpPr>
          <p:cNvPr id="4" name="Slide Number Placeholder 3"/>
          <p:cNvSpPr>
            <a:spLocks noGrp="1"/>
          </p:cNvSpPr>
          <p:nvPr>
            <p:ph type="sldNum" sz="quarter" idx="10"/>
          </p:nvPr>
        </p:nvSpPr>
        <p:spPr/>
        <p:txBody>
          <a:bodyPr/>
          <a:lstStyle/>
          <a:p>
            <a:fld id="{D09C5488-DD16-4714-9519-7BE21BA11D4E}" type="slidenum">
              <a:rPr lang="en-AU" smtClean="0"/>
              <a:t>75</a:t>
            </a:fld>
            <a:endParaRPr lang="en-AU"/>
          </a:p>
        </p:txBody>
      </p:sp>
    </p:spTree>
    <p:extLst>
      <p:ext uri="{BB962C8B-B14F-4D97-AF65-F5344CB8AC3E}">
        <p14:creationId xmlns:p14="http://schemas.microsoft.com/office/powerpoint/2010/main" val="1052198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Prototyping is putting everything into action. You will </a:t>
            </a:r>
            <a:r>
              <a:rPr lang="en-AU"/>
              <a:t>plan and develop your idea, experiment and develop solutions.</a:t>
            </a:r>
          </a:p>
          <a:p>
            <a:r>
              <a:rPr lang="en-AU">
                <a:cs typeface="Calibri"/>
              </a:rPr>
              <a:t>You will get to physically make stuff!</a:t>
            </a:r>
          </a:p>
        </p:txBody>
      </p:sp>
      <p:sp>
        <p:nvSpPr>
          <p:cNvPr id="4" name="Slide Number Placeholder 3"/>
          <p:cNvSpPr>
            <a:spLocks noGrp="1"/>
          </p:cNvSpPr>
          <p:nvPr>
            <p:ph type="sldNum" sz="quarter" idx="10"/>
          </p:nvPr>
        </p:nvSpPr>
        <p:spPr/>
        <p:txBody>
          <a:bodyPr/>
          <a:lstStyle/>
          <a:p>
            <a:fld id="{D09C5488-DD16-4714-9519-7BE21BA11D4E}" type="slidenum">
              <a:rPr lang="en-AU" smtClean="0"/>
              <a:t>77</a:t>
            </a:fld>
            <a:endParaRPr lang="en-AU"/>
          </a:p>
        </p:txBody>
      </p:sp>
    </p:spTree>
    <p:extLst>
      <p:ext uri="{BB962C8B-B14F-4D97-AF65-F5344CB8AC3E}">
        <p14:creationId xmlns:p14="http://schemas.microsoft.com/office/powerpoint/2010/main" val="1274350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and discuss with othes. It is important to understand the elements of the rubric for your final assessment rating.</a:t>
            </a:r>
          </a:p>
        </p:txBody>
      </p:sp>
      <p:sp>
        <p:nvSpPr>
          <p:cNvPr id="4" name="Slide Number Placeholder 3"/>
          <p:cNvSpPr>
            <a:spLocks noGrp="1"/>
          </p:cNvSpPr>
          <p:nvPr>
            <p:ph type="sldNum" sz="quarter" idx="5"/>
          </p:nvPr>
        </p:nvSpPr>
        <p:spPr/>
        <p:txBody>
          <a:bodyPr/>
          <a:lstStyle/>
          <a:p>
            <a:fld id="{D09C5488-DD16-4714-9519-7BE21BA11D4E}" type="slidenum">
              <a:rPr lang="en-AU" smtClean="0"/>
              <a:t>78</a:t>
            </a:fld>
            <a:endParaRPr lang="en-AU"/>
          </a:p>
        </p:txBody>
      </p:sp>
    </p:spTree>
    <p:extLst>
      <p:ext uri="{BB962C8B-B14F-4D97-AF65-F5344CB8AC3E}">
        <p14:creationId xmlns:p14="http://schemas.microsoft.com/office/powerpoint/2010/main" val="33141859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Follow the links for more information. Discuss with others.</a:t>
            </a:r>
          </a:p>
          <a:p>
            <a:r>
              <a:rPr lang="en-AU" b="1"/>
              <a:t>No</a:t>
            </a:r>
            <a:r>
              <a:rPr lang="en-AU" b="1" baseline="0"/>
              <a:t> device? Move onto next slide.</a:t>
            </a:r>
            <a:endParaRPr lang="en-AU" b="1"/>
          </a:p>
        </p:txBody>
      </p:sp>
      <p:sp>
        <p:nvSpPr>
          <p:cNvPr id="4" name="Slide Number Placeholder 3"/>
          <p:cNvSpPr>
            <a:spLocks noGrp="1"/>
          </p:cNvSpPr>
          <p:nvPr>
            <p:ph type="sldNum" sz="quarter" idx="10"/>
          </p:nvPr>
        </p:nvSpPr>
        <p:spPr/>
        <p:txBody>
          <a:bodyPr/>
          <a:lstStyle/>
          <a:p>
            <a:fld id="{D09C5488-DD16-4714-9519-7BE21BA11D4E}" type="slidenum">
              <a:rPr lang="en-AU" smtClean="0"/>
              <a:t>79</a:t>
            </a:fld>
            <a:endParaRPr lang="en-AU"/>
          </a:p>
        </p:txBody>
      </p:sp>
    </p:spTree>
    <p:extLst>
      <p:ext uri="{BB962C8B-B14F-4D97-AF65-F5344CB8AC3E}">
        <p14:creationId xmlns:p14="http://schemas.microsoft.com/office/powerpoint/2010/main" val="37977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 prototype is an early model built to test an idea. When you prototype you think with your hands or you make to think. </a:t>
            </a:r>
            <a:endParaRPr lang="en-US"/>
          </a:p>
          <a:p>
            <a:r>
              <a:rPr lang="en-AU"/>
              <a:t>This stage is all about experimenting. You are looking for the best solution to each of the problems you have selected.</a:t>
            </a:r>
            <a:endParaRPr lang="en-AU">
              <a:cs typeface="Calibri"/>
            </a:endParaRPr>
          </a:p>
          <a:p>
            <a:r>
              <a:rPr lang="en-AU"/>
              <a:t>Prototypes can be anything that helps you test an idea. Ask people to play and engage with your prototype to get feedback.</a:t>
            </a:r>
            <a:endParaRPr lang="en-AU">
              <a:cs typeface="Calibri" panose="020F0502020204030204"/>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80</a:t>
            </a:fld>
            <a:endParaRPr lang="en-AU"/>
          </a:p>
        </p:txBody>
      </p:sp>
    </p:spTree>
    <p:extLst>
      <p:ext uri="{BB962C8B-B14F-4D97-AF65-F5344CB8AC3E}">
        <p14:creationId xmlns:p14="http://schemas.microsoft.com/office/powerpoint/2010/main" val="4204270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Choices of materials will impact your design significantly.</a:t>
            </a:r>
          </a:p>
          <a:p>
            <a:r>
              <a:rPr lang="en-US">
                <a:cs typeface="Calibri"/>
              </a:rPr>
              <a:t>Imagine if we built houses of feathers, or cars from sand! Ridiculous – you must choose the most suitable materials for your prototype and then think carefully what the real future vehicle could be made of.</a:t>
            </a:r>
          </a:p>
          <a:p>
            <a:r>
              <a:rPr lang="en-US">
                <a:cs typeface="Calibri"/>
              </a:rPr>
              <a:t>Imagine the consequences of choosing inappropriate material??</a:t>
            </a:r>
          </a:p>
        </p:txBody>
      </p:sp>
      <p:sp>
        <p:nvSpPr>
          <p:cNvPr id="4" name="Slide Number Placeholder 3"/>
          <p:cNvSpPr>
            <a:spLocks noGrp="1"/>
          </p:cNvSpPr>
          <p:nvPr>
            <p:ph type="sldNum" sz="quarter" idx="5"/>
          </p:nvPr>
        </p:nvSpPr>
        <p:spPr/>
        <p:txBody>
          <a:bodyPr/>
          <a:lstStyle/>
          <a:p>
            <a:fld id="{D09C5488-DD16-4714-9519-7BE21BA11D4E}" type="slidenum">
              <a:rPr lang="en-AU" smtClean="0"/>
              <a:t>81</a:t>
            </a:fld>
            <a:endParaRPr lang="en-AU"/>
          </a:p>
        </p:txBody>
      </p:sp>
    </p:spTree>
    <p:extLst>
      <p:ext uri="{BB962C8B-B14F-4D97-AF65-F5344CB8AC3E}">
        <p14:creationId xmlns:p14="http://schemas.microsoft.com/office/powerpoint/2010/main" val="36493058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Choice of material will be important for the life of the vehicle, purpose, cost and design.</a:t>
            </a:r>
          </a:p>
          <a:p>
            <a:r>
              <a:rPr lang="en-AU"/>
              <a:t>When building your prototype be careful to use materials that are going to behave</a:t>
            </a:r>
            <a:r>
              <a:rPr lang="en-AU" baseline="0"/>
              <a:t> how you want them to. Example, bend, shape, cut holes in, attach things easily, the toughness to survive testing.</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82</a:t>
            </a:fld>
            <a:endParaRPr lang="en-AU"/>
          </a:p>
        </p:txBody>
      </p:sp>
    </p:spTree>
    <p:extLst>
      <p:ext uri="{BB962C8B-B14F-4D97-AF65-F5344CB8AC3E}">
        <p14:creationId xmlns:p14="http://schemas.microsoft.com/office/powerpoint/2010/main" val="25091975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may get some good ideas here.</a:t>
            </a:r>
          </a:p>
          <a:p>
            <a:r>
              <a:rPr lang="en-US">
                <a:cs typeface="Calibri"/>
              </a:rPr>
              <a:t>If no device move to next slide.</a:t>
            </a:r>
          </a:p>
        </p:txBody>
      </p:sp>
      <p:sp>
        <p:nvSpPr>
          <p:cNvPr id="4" name="Slide Number Placeholder 3"/>
          <p:cNvSpPr>
            <a:spLocks noGrp="1"/>
          </p:cNvSpPr>
          <p:nvPr>
            <p:ph type="sldNum" sz="quarter" idx="5"/>
          </p:nvPr>
        </p:nvSpPr>
        <p:spPr/>
        <p:txBody>
          <a:bodyPr/>
          <a:lstStyle/>
          <a:p>
            <a:fld id="{D09C5488-DD16-4714-9519-7BE21BA11D4E}" type="slidenum">
              <a:rPr lang="en-AU" smtClean="0"/>
              <a:t>83</a:t>
            </a:fld>
            <a:endParaRPr lang="en-AU"/>
          </a:p>
        </p:txBody>
      </p:sp>
    </p:spTree>
    <p:extLst>
      <p:ext uri="{BB962C8B-B14F-4D97-AF65-F5344CB8AC3E}">
        <p14:creationId xmlns:p14="http://schemas.microsoft.com/office/powerpoint/2010/main" val="33775810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Draw on paper, take a photograph or scan and upload to your portfolio or this Power</a:t>
            </a:r>
            <a:r>
              <a:rPr lang="en-AU" baseline="0"/>
              <a:t> Point.</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84</a:t>
            </a:fld>
            <a:endParaRPr lang="en-AU"/>
          </a:p>
        </p:txBody>
      </p:sp>
    </p:spTree>
    <p:extLst>
      <p:ext uri="{BB962C8B-B14F-4D97-AF65-F5344CB8AC3E}">
        <p14:creationId xmlns:p14="http://schemas.microsoft.com/office/powerpoint/2010/main" val="3324250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It is very important to</a:t>
            </a:r>
            <a:r>
              <a:rPr lang="en-AU" baseline="0"/>
              <a:t> include </a:t>
            </a:r>
            <a:r>
              <a:rPr lang="en-AU"/>
              <a:t>detail detail </a:t>
            </a:r>
            <a:r>
              <a:rPr lang="en-AU" err="1"/>
              <a:t>detail</a:t>
            </a:r>
            <a:r>
              <a:rPr lang="en-AU"/>
              <a:t>!</a:t>
            </a:r>
          </a:p>
          <a:p>
            <a:r>
              <a:rPr lang="en-AU"/>
              <a:t>You may wish to draw your prototype on paper and when you are happy photograph or scan. </a:t>
            </a:r>
          </a:p>
          <a:p>
            <a:r>
              <a:rPr lang="en-AU"/>
              <a:t>This could be uploaded to your digital portfolio or onto the next</a:t>
            </a:r>
            <a:r>
              <a:rPr lang="en-AU" baseline="0"/>
              <a:t> slide in the Power Point.</a:t>
            </a:r>
            <a:endParaRPr lang="en-AU"/>
          </a:p>
          <a:p>
            <a:endParaRPr lang="en-AU"/>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85</a:t>
            </a:fld>
            <a:endParaRPr lang="en-AU"/>
          </a:p>
        </p:txBody>
      </p:sp>
    </p:spTree>
    <p:extLst>
      <p:ext uri="{BB962C8B-B14F-4D97-AF65-F5344CB8AC3E}">
        <p14:creationId xmlns:p14="http://schemas.microsoft.com/office/powerpoint/2010/main" val="73635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For our study we will be looking at a target of 2050 as our future. How many years is that from now? </a:t>
            </a:r>
          </a:p>
          <a:p>
            <a:r>
              <a:rPr lang="en-AU"/>
              <a:t>You can design to go further, but it very difficult to predict an absolute future when there are so many factors that can effect our predictions. THINK - what would some of these factor include?</a:t>
            </a:r>
          </a:p>
          <a:p>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a:p>
        </p:txBody>
      </p:sp>
    </p:spTree>
    <p:extLst>
      <p:ext uri="{BB962C8B-B14F-4D97-AF65-F5344CB8AC3E}">
        <p14:creationId xmlns:p14="http://schemas.microsoft.com/office/powerpoint/2010/main" val="42931865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Using recycled materials is all you need at this stage.</a:t>
            </a:r>
            <a:endParaRPr lang="en-US"/>
          </a:p>
          <a:p>
            <a:r>
              <a:rPr lang="en-AU"/>
              <a:t>Photograph and upload to Power Point or portfolio,</a:t>
            </a:r>
            <a:r>
              <a:rPr lang="en-AU" baseline="0"/>
              <a:t> or hand into the teacher back at school.</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86</a:t>
            </a:fld>
            <a:endParaRPr lang="en-AU"/>
          </a:p>
        </p:txBody>
      </p:sp>
    </p:spTree>
    <p:extLst>
      <p:ext uri="{BB962C8B-B14F-4D97-AF65-F5344CB8AC3E}">
        <p14:creationId xmlns:p14="http://schemas.microsoft.com/office/powerpoint/2010/main" val="22549863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 could use existing models that you have and adapt. You could build out of</a:t>
            </a:r>
            <a:r>
              <a:rPr lang="en-AU" baseline="0"/>
              <a:t> </a:t>
            </a:r>
            <a:r>
              <a:rPr lang="en-AU"/>
              <a:t>Lego</a:t>
            </a:r>
            <a:r>
              <a:rPr lang="en-AU" baseline="0"/>
              <a:t> or use the materials you have at home.</a:t>
            </a:r>
          </a:p>
          <a:p>
            <a:r>
              <a:rPr lang="en-AU" baseline="0"/>
              <a:t>Time to prototype!</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87</a:t>
            </a:fld>
            <a:endParaRPr lang="en-AU"/>
          </a:p>
        </p:txBody>
      </p:sp>
    </p:spTree>
    <p:extLst>
      <p:ext uri="{BB962C8B-B14F-4D97-AF65-F5344CB8AC3E}">
        <p14:creationId xmlns:p14="http://schemas.microsoft.com/office/powerpoint/2010/main" val="11611586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Upload you images to this space, you may want to add slides or save in your portfolio.</a:t>
            </a:r>
          </a:p>
        </p:txBody>
      </p:sp>
      <p:sp>
        <p:nvSpPr>
          <p:cNvPr id="4" name="Slide Number Placeholder 3"/>
          <p:cNvSpPr>
            <a:spLocks noGrp="1"/>
          </p:cNvSpPr>
          <p:nvPr>
            <p:ph type="sldNum" sz="quarter" idx="10"/>
          </p:nvPr>
        </p:nvSpPr>
        <p:spPr/>
        <p:txBody>
          <a:bodyPr/>
          <a:lstStyle/>
          <a:p>
            <a:fld id="{D09C5488-DD16-4714-9519-7BE21BA11D4E}" type="slidenum">
              <a:rPr lang="en-AU" smtClean="0"/>
              <a:t>88</a:t>
            </a:fld>
            <a:endParaRPr lang="en-AU"/>
          </a:p>
        </p:txBody>
      </p:sp>
    </p:spTree>
    <p:extLst>
      <p:ext uri="{BB962C8B-B14F-4D97-AF65-F5344CB8AC3E}">
        <p14:creationId xmlns:p14="http://schemas.microsoft.com/office/powerpoint/2010/main" val="22291411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 will have to create a key to highlight the components that make up the system/network.</a:t>
            </a:r>
          </a:p>
          <a:p>
            <a:r>
              <a:rPr lang="en-AU"/>
              <a:t>Example bus system:</a:t>
            </a:r>
          </a:p>
          <a:p>
            <a:pPr marL="171450" indent="-171450">
              <a:buFont typeface="Arial" panose="020B0604020202020204" pitchFamily="34" charset="0"/>
              <a:buChar char="•"/>
            </a:pPr>
            <a:r>
              <a:rPr lang="en-AU"/>
              <a:t>Depot/storage of buses not I use</a:t>
            </a:r>
          </a:p>
          <a:p>
            <a:pPr marL="171450" indent="-171450">
              <a:buFont typeface="Arial" panose="020B0604020202020204" pitchFamily="34" charset="0"/>
              <a:buChar char="•"/>
            </a:pPr>
            <a:r>
              <a:rPr lang="en-AU"/>
              <a:t>Fuelling stations</a:t>
            </a:r>
          </a:p>
          <a:p>
            <a:pPr marL="171450" indent="-171450">
              <a:buFont typeface="Arial" panose="020B0604020202020204" pitchFamily="34" charset="0"/>
              <a:buChar char="•"/>
            </a:pPr>
            <a:r>
              <a:rPr lang="en-AU"/>
              <a:t>Maintenance – works facilities</a:t>
            </a:r>
          </a:p>
          <a:p>
            <a:pPr marL="171450" indent="-171450">
              <a:buFont typeface="Arial" panose="020B0604020202020204" pitchFamily="34" charset="0"/>
              <a:buChar char="•"/>
            </a:pPr>
            <a:r>
              <a:rPr lang="en-AU"/>
              <a:t>Bus stops, seating, shelters, timetables displays</a:t>
            </a:r>
          </a:p>
          <a:p>
            <a:pPr marL="171450" indent="-171450">
              <a:buFont typeface="Arial" panose="020B0604020202020204" pitchFamily="34" charset="0"/>
              <a:buChar char="•"/>
            </a:pPr>
            <a:r>
              <a:rPr lang="en-AU"/>
              <a:t>Stations</a:t>
            </a:r>
          </a:p>
          <a:p>
            <a:pPr marL="171450" indent="-171450">
              <a:buFont typeface="Arial" panose="020B0604020202020204" pitchFamily="34" charset="0"/>
              <a:buChar char="•"/>
            </a:pPr>
            <a:r>
              <a:rPr lang="en-AU"/>
              <a:t>Driver training centre</a:t>
            </a:r>
          </a:p>
          <a:p>
            <a:pPr marL="171450" indent="-171450">
              <a:buFont typeface="Arial" panose="020B0604020202020204" pitchFamily="34" charset="0"/>
              <a:buChar char="•"/>
            </a:pPr>
            <a:r>
              <a:rPr lang="en-AU"/>
              <a:t>Bus lanes</a:t>
            </a:r>
          </a:p>
          <a:p>
            <a:pPr marL="171450" indent="-171450">
              <a:buFont typeface="Arial" panose="020B0604020202020204" pitchFamily="34" charset="0"/>
              <a:buChar char="•"/>
            </a:pPr>
            <a:r>
              <a:rPr lang="en-AU"/>
              <a:t>Company office</a:t>
            </a:r>
          </a:p>
          <a:p>
            <a:pPr marL="171450" indent="-171450">
              <a:buFont typeface="Arial" panose="020B0604020202020204" pitchFamily="34" charset="0"/>
              <a:buChar char="•"/>
            </a:pPr>
            <a:endParaRPr lang="en-AU"/>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Notice that within a system other types of transport may be required to complete the network. The infrastructure supporting the system is also very important.</a:t>
            </a:r>
          </a:p>
          <a:p>
            <a:r>
              <a:rPr lang="en-AU"/>
              <a:t>Fuelling</a:t>
            </a:r>
            <a:r>
              <a:rPr lang="en-AU" baseline="0"/>
              <a:t> options, storing, maintenance, stations </a:t>
            </a:r>
            <a:r>
              <a:rPr lang="en-AU" baseline="0" err="1"/>
              <a:t>etc</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90</a:t>
            </a:fld>
            <a:endParaRPr lang="en-AU"/>
          </a:p>
        </p:txBody>
      </p:sp>
    </p:spTree>
    <p:extLst>
      <p:ext uri="{BB962C8B-B14F-4D97-AF65-F5344CB8AC3E}">
        <p14:creationId xmlns:p14="http://schemas.microsoft.com/office/powerpoint/2010/main" val="5885873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Considerations</a:t>
            </a:r>
          </a:p>
          <a:p>
            <a:r>
              <a:rPr lang="en-AU"/>
              <a:t>You will need to add the components that</a:t>
            </a:r>
            <a:r>
              <a:rPr lang="en-AU" baseline="0"/>
              <a:t> are </a:t>
            </a:r>
            <a:r>
              <a:rPr lang="en-AU"/>
              <a:t>suitable for the future vehicle you have designed.</a:t>
            </a:r>
            <a:r>
              <a:rPr lang="en-AU" baseline="0"/>
              <a:t> </a:t>
            </a:r>
          </a:p>
          <a:p>
            <a:r>
              <a:rPr lang="en-AU" baseline="0"/>
              <a:t>You may choose to only map the areas where your vehicle is going to operate.</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91</a:t>
            </a:fld>
            <a:endParaRPr lang="en-AU"/>
          </a:p>
        </p:txBody>
      </p:sp>
    </p:spTree>
    <p:extLst>
      <p:ext uri="{BB962C8B-B14F-4D97-AF65-F5344CB8AC3E}">
        <p14:creationId xmlns:p14="http://schemas.microsoft.com/office/powerpoint/2010/main" val="18855878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Ensure you add as much detail as possible. You will have to justify your choices when presenting your design.</a:t>
            </a:r>
          </a:p>
        </p:txBody>
      </p:sp>
      <p:sp>
        <p:nvSpPr>
          <p:cNvPr id="4" name="Slide Number Placeholder 3"/>
          <p:cNvSpPr>
            <a:spLocks noGrp="1"/>
          </p:cNvSpPr>
          <p:nvPr>
            <p:ph type="sldNum" sz="quarter" idx="10"/>
          </p:nvPr>
        </p:nvSpPr>
        <p:spPr/>
        <p:txBody>
          <a:bodyPr/>
          <a:lstStyle/>
          <a:p>
            <a:fld id="{D09C5488-DD16-4714-9519-7BE21BA11D4E}" type="slidenum">
              <a:rPr lang="en-AU" smtClean="0"/>
              <a:t>92</a:t>
            </a:fld>
            <a:endParaRPr lang="en-AU"/>
          </a:p>
        </p:txBody>
      </p:sp>
    </p:spTree>
    <p:extLst>
      <p:ext uri="{BB962C8B-B14F-4D97-AF65-F5344CB8AC3E}">
        <p14:creationId xmlns:p14="http://schemas.microsoft.com/office/powerpoint/2010/main" val="33416129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When testing our design choices we need to </a:t>
            </a:r>
            <a:r>
              <a:rPr lang="en-AU"/>
              <a:t>validate the solution. We need to make sure our prototype works.</a:t>
            </a:r>
          </a:p>
          <a:p>
            <a:r>
              <a:rPr lang="en-AU"/>
              <a:t>When testing we need to allow for refinement.</a:t>
            </a:r>
            <a:endParaRPr lang="en-AU">
              <a:cs typeface="Calibri"/>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94</a:t>
            </a:fld>
            <a:endParaRPr lang="en-AU"/>
          </a:p>
        </p:txBody>
      </p:sp>
    </p:spTree>
    <p:extLst>
      <p:ext uri="{BB962C8B-B14F-4D97-AF65-F5344CB8AC3E}">
        <p14:creationId xmlns:p14="http://schemas.microsoft.com/office/powerpoint/2010/main" val="6947397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 prototype designer will seek out real world subjects who can test the working model of a product to assess if it actually works.</a:t>
            </a:r>
          </a:p>
        </p:txBody>
      </p:sp>
      <p:sp>
        <p:nvSpPr>
          <p:cNvPr id="4" name="Slide Number Placeholder 3"/>
          <p:cNvSpPr>
            <a:spLocks noGrp="1"/>
          </p:cNvSpPr>
          <p:nvPr>
            <p:ph type="sldNum" sz="quarter" idx="10"/>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8847574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Your audience needs to be reminded that they would be from the transport industry and a possible stakeholder.</a:t>
            </a:r>
          </a:p>
          <a:p>
            <a:r>
              <a:rPr lang="en-AU" b="1"/>
              <a:t>Take some notes </a:t>
            </a:r>
            <a:r>
              <a:rPr lang="en-AU"/>
              <a:t>when you get feedback. Using the feedback to refine your design before submitting it for final review.</a:t>
            </a:r>
            <a:endParaRPr lang="en-AU">
              <a:cs typeface="Calibri"/>
            </a:endParaRPr>
          </a:p>
          <a:p>
            <a:r>
              <a:rPr lang="en-AU"/>
              <a:t>Ideally try to get a number of opinions before deciding on how or if you need to refine your prototype.</a:t>
            </a:r>
          </a:p>
        </p:txBody>
      </p:sp>
      <p:sp>
        <p:nvSpPr>
          <p:cNvPr id="4" name="Slide Number Placeholder 3"/>
          <p:cNvSpPr>
            <a:spLocks noGrp="1"/>
          </p:cNvSpPr>
          <p:nvPr>
            <p:ph type="sldNum" sz="quarter" idx="10"/>
          </p:nvPr>
        </p:nvSpPr>
        <p:spPr/>
        <p:txBody>
          <a:bodyPr/>
          <a:lstStyle/>
          <a:p>
            <a:fld id="{D09C5488-DD16-4714-9519-7BE21BA11D4E}" type="slidenum">
              <a:rPr lang="en-AU" smtClean="0"/>
              <a:t>96</a:t>
            </a:fld>
            <a:endParaRPr lang="en-AU"/>
          </a:p>
        </p:txBody>
      </p:sp>
    </p:spTree>
    <p:extLst>
      <p:ext uri="{BB962C8B-B14F-4D97-AF65-F5344CB8AC3E}">
        <p14:creationId xmlns:p14="http://schemas.microsoft.com/office/powerpoint/2010/main" val="22710663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When sharing our solution we need to get others to really interrogate it.</a:t>
            </a:r>
          </a:p>
          <a:p>
            <a:r>
              <a:rPr lang="en-AU">
                <a:cs typeface="Calibri"/>
              </a:rPr>
              <a:t>You will have to justify your design choices.</a:t>
            </a:r>
          </a:p>
        </p:txBody>
      </p:sp>
      <p:sp>
        <p:nvSpPr>
          <p:cNvPr id="4" name="Slide Number Placeholder 3"/>
          <p:cNvSpPr>
            <a:spLocks noGrp="1"/>
          </p:cNvSpPr>
          <p:nvPr>
            <p:ph type="sldNum" sz="quarter" idx="10"/>
          </p:nvPr>
        </p:nvSpPr>
        <p:spPr/>
        <p:txBody>
          <a:bodyPr/>
          <a:lstStyle/>
          <a:p>
            <a:fld id="{D09C5488-DD16-4714-9519-7BE21BA11D4E}" type="slidenum">
              <a:rPr lang="en-AU" smtClean="0"/>
              <a:t>98</a:t>
            </a:fld>
            <a:endParaRPr lang="en-AU"/>
          </a:p>
        </p:txBody>
      </p:sp>
    </p:spTree>
    <p:extLst>
      <p:ext uri="{BB962C8B-B14F-4D97-AF65-F5344CB8AC3E}">
        <p14:creationId xmlns:p14="http://schemas.microsoft.com/office/powerpoint/2010/main" val="1790893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do not have access to a device you could write your thoughts and questions in the Power Point or on a piece</a:t>
            </a:r>
            <a:r>
              <a:rPr lang="en-AU" baseline="0"/>
              <a:t> of paper to add to your portfolio and discuss with the teacher or carer for more clarification.</a:t>
            </a:r>
            <a:endParaRPr lang="en-AU"/>
          </a:p>
          <a:p>
            <a:r>
              <a:rPr lang="en-AU"/>
              <a:t>If you are working in online spaces you could use applications such as </a:t>
            </a:r>
            <a:r>
              <a:rPr lang="en-AU" err="1"/>
              <a:t>Padlet</a:t>
            </a:r>
            <a:r>
              <a:rPr lang="en-AU"/>
              <a:t>,</a:t>
            </a:r>
            <a:r>
              <a:rPr lang="en-AU" baseline="0"/>
              <a:t> Google </a:t>
            </a:r>
            <a:r>
              <a:rPr lang="en-AU" baseline="0" err="1"/>
              <a:t>jamboard</a:t>
            </a:r>
            <a:r>
              <a:rPr lang="en-AU" baseline="0"/>
              <a:t> or Bubble.us. to post your responses. Your teacher will decide which platform you will be using.</a:t>
            </a:r>
          </a:p>
          <a:p>
            <a:r>
              <a:rPr lang="en-AU" baseline="0"/>
              <a:t>This allows you to build off other student responses and provoke alternative thinking. </a:t>
            </a:r>
            <a:endParaRPr lang="en-AU"/>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9908340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Your persuasive presentation could be in a multimodal form. Create a video of your working prototype. Interactive</a:t>
            </a:r>
            <a:r>
              <a:rPr lang="en-AU" baseline="0"/>
              <a:t> map to demonstrate the components of your system.</a:t>
            </a:r>
          </a:p>
          <a:p>
            <a:r>
              <a:rPr lang="en-AU" b="1" baseline="0"/>
              <a:t>THINK BIG! </a:t>
            </a:r>
            <a:endParaRPr lang="en-AU" b="1"/>
          </a:p>
          <a:p>
            <a:endParaRPr lang="en-AU" b="1"/>
          </a:p>
          <a:p>
            <a:r>
              <a:rPr lang="en-AU"/>
              <a:t>This</a:t>
            </a:r>
            <a:r>
              <a:rPr lang="en-AU" baseline="0"/>
              <a:t> is a great time to reflect on your portfolio of work, whether it is this Power Point a digital portfolio or a collection of all you paper </a:t>
            </a:r>
            <a:r>
              <a:rPr lang="en-AU"/>
              <a:t>responses </a:t>
            </a:r>
            <a:r>
              <a:rPr lang="en-AU" baseline="0"/>
              <a:t>and models.</a:t>
            </a:r>
            <a:r>
              <a:rPr lang="en-AU"/>
              <a:t> </a:t>
            </a:r>
            <a:endParaRPr lang="en-AU">
              <a:cs typeface="Calibri"/>
            </a:endParaRPr>
          </a:p>
        </p:txBody>
      </p:sp>
      <p:sp>
        <p:nvSpPr>
          <p:cNvPr id="4" name="Slide Number Placeholder 3"/>
          <p:cNvSpPr>
            <a:spLocks noGrp="1"/>
          </p:cNvSpPr>
          <p:nvPr>
            <p:ph type="sldNum" sz="quarter" idx="10"/>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9832289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these prompts to reflect on the project.</a:t>
            </a:r>
          </a:p>
        </p:txBody>
      </p:sp>
      <p:sp>
        <p:nvSpPr>
          <p:cNvPr id="4" name="Slide Number Placeholder 3"/>
          <p:cNvSpPr>
            <a:spLocks noGrp="1"/>
          </p:cNvSpPr>
          <p:nvPr>
            <p:ph type="sldNum" sz="quarter" idx="10"/>
          </p:nvPr>
        </p:nvSpPr>
        <p:spPr/>
        <p:txBody>
          <a:bodyPr/>
          <a:lstStyle/>
          <a:p>
            <a:fld id="{D09C5488-DD16-4714-9519-7BE21BA11D4E}" type="slidenum">
              <a:rPr lang="en-AU" smtClean="0"/>
              <a:t>100</a:t>
            </a:fld>
            <a:endParaRPr lang="en-AU"/>
          </a:p>
        </p:txBody>
      </p:sp>
    </p:spTree>
    <p:extLst>
      <p:ext uri="{BB962C8B-B14F-4D97-AF65-F5344CB8AC3E}">
        <p14:creationId xmlns:p14="http://schemas.microsoft.com/office/powerpoint/2010/main" val="39603577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Parent,</a:t>
            </a:r>
            <a:r>
              <a:rPr lang="en-AU" baseline="0"/>
              <a:t> carer s</a:t>
            </a:r>
            <a:r>
              <a:rPr lang="en-AU"/>
              <a:t>upport guide.</a:t>
            </a:r>
          </a:p>
        </p:txBody>
      </p:sp>
      <p:sp>
        <p:nvSpPr>
          <p:cNvPr id="4" name="Slide Number Placeholder 3"/>
          <p:cNvSpPr>
            <a:spLocks noGrp="1"/>
          </p:cNvSpPr>
          <p:nvPr>
            <p:ph type="sldNum" sz="quarter" idx="10"/>
          </p:nvPr>
        </p:nvSpPr>
        <p:spPr/>
        <p:txBody>
          <a:bodyPr/>
          <a:lstStyle/>
          <a:p>
            <a:fld id="{D09C5488-DD16-4714-9519-7BE21BA11D4E}" type="slidenum">
              <a:rPr lang="en-AU" smtClean="0"/>
              <a:t>101</a:t>
            </a:fld>
            <a:endParaRPr lang="en-AU"/>
          </a:p>
        </p:txBody>
      </p:sp>
    </p:spTree>
    <p:extLst>
      <p:ext uri="{BB962C8B-B14F-4D97-AF65-F5344CB8AC3E}">
        <p14:creationId xmlns:p14="http://schemas.microsoft.com/office/powerpoint/2010/main" val="4248121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55460" y="4048755"/>
            <a:ext cx="347702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55462"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10;&#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4" name="Text Placeholder 3"/>
          <p:cNvSpPr>
            <a:spLocks noGrp="1"/>
          </p:cNvSpPr>
          <p:nvPr>
            <p:ph type="body" sz="quarter" idx="19"/>
          </p:nvPr>
        </p:nvSpPr>
        <p:spPr>
          <a:xfrm>
            <a:off x="297272" y="1844675"/>
            <a:ext cx="8659415" cy="4178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292150" y="1210247"/>
            <a:ext cx="6574221" cy="467634"/>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292150" y="703448"/>
            <a:ext cx="6727361" cy="498470"/>
          </a:xfrm>
        </p:spPr>
        <p:txBody>
          <a:bodyPr>
            <a:noAutofit/>
          </a:bodyPr>
          <a:lstStyle>
            <a:lvl1pPr>
              <a:defRPr>
                <a:solidFill>
                  <a:schemeClr val="tx2"/>
                </a:solidFill>
              </a:defRPr>
            </a:lvl1pPr>
          </a:lstStyle>
          <a:p>
            <a:r>
              <a:rPr lang="en-US"/>
              <a:t>Agenda slide</a:t>
            </a:r>
            <a:endParaRPr lang="en-AU"/>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294660" y="1844675"/>
            <a:ext cx="8628224" cy="423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292100" y="1844675"/>
            <a:ext cx="8572723" cy="42454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72000" y="1844676"/>
            <a:ext cx="4335465" cy="41477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292100" y="1844676"/>
            <a:ext cx="4183856" cy="41477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3933837282"/>
              </p:ext>
            </p:extLst>
          </p:nvPr>
        </p:nvGraphicFramePr>
        <p:xfrm>
          <a:off x="4062200" y="1844675"/>
          <a:ext cx="5051624" cy="41388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3864547" cy="413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30205"/>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8"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2837913673"/>
              </p:ext>
            </p:extLst>
          </p:nvPr>
        </p:nvGraphicFramePr>
        <p:xfrm>
          <a:off x="4706522" y="1844676"/>
          <a:ext cx="4177487" cy="409381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292100" y="1844675"/>
            <a:ext cx="4177487" cy="40938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20" name="Straight Connector 19">
            <a:extLst>
              <a:ext uri="{FF2B5EF4-FFF2-40B4-BE49-F238E27FC236}">
                <a16:creationId xmlns:a16="http://schemas.microsoft.com/office/drawing/2014/main" id="{DEF174A2-A12A-574C-A29E-3FE1A83AA8A7}"/>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sp>
        <p:nvSpPr>
          <p:cNvPr id="13" name="Text Placeholder 2078">
            <a:extLst>
              <a:ext uri="{FF2B5EF4-FFF2-40B4-BE49-F238E27FC236}">
                <a16:creationId xmlns:a16="http://schemas.microsoft.com/office/drawing/2014/main" id="{DE976D40-EB64-8443-8524-2F97084E2CFB}"/>
              </a:ext>
            </a:extLst>
          </p:cNvPr>
          <p:cNvSpPr>
            <a:spLocks noGrp="1"/>
          </p:cNvSpPr>
          <p:nvPr userDrawn="1">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userDrawn="1">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5" name="Footer Placeholder 3">
            <a:extLst>
              <a:ext uri="{FF2B5EF4-FFF2-40B4-BE49-F238E27FC236}">
                <a16:creationId xmlns:a16="http://schemas.microsoft.com/office/drawing/2014/main" id="{451CE90D-C2B7-A145-B742-F4069E2952AF}"/>
              </a:ext>
            </a:extLst>
          </p:cNvPr>
          <p:cNvSpPr>
            <a:spLocks noGrp="1"/>
          </p:cNvSpPr>
          <p:nvPr userDrawn="1">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4572000" y="1844675"/>
            <a:ext cx="4354316" cy="4067175"/>
          </a:xfrm>
        </p:spPr>
        <p:txBody>
          <a:bodyPr>
            <a:normAutofit/>
          </a:bodyPr>
          <a:lstStyle>
            <a:lvl1pPr marL="0" indent="0">
              <a:buNone/>
              <a:defRPr sz="1350"/>
            </a:lvl1pPr>
          </a:lstStyle>
          <a:p>
            <a:r>
              <a:rPr lang="en-US"/>
              <a:t>Click icon to add picture</a:t>
            </a:r>
            <a:endParaRPr lang="en-AU"/>
          </a:p>
        </p:txBody>
      </p:sp>
      <p:sp>
        <p:nvSpPr>
          <p:cNvPr id="3" name="Text Placeholder 2"/>
          <p:cNvSpPr>
            <a:spLocks noGrp="1"/>
          </p:cNvSpPr>
          <p:nvPr>
            <p:ph type="body" sz="quarter" idx="16"/>
          </p:nvPr>
        </p:nvSpPr>
        <p:spPr>
          <a:xfrm>
            <a:off x="298091" y="1844675"/>
            <a:ext cx="4140744"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2"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4572000" y="1844675"/>
            <a:ext cx="4289512" cy="4067176"/>
          </a:xfrm>
        </p:spPr>
        <p:txBody>
          <a:bodyPr>
            <a:normAutofit/>
          </a:bodyPr>
          <a:lstStyle>
            <a:lvl1pPr marL="0" indent="0">
              <a:buNone/>
              <a:defRPr sz="1350"/>
            </a:lvl1pPr>
          </a:lstStyle>
          <a:p>
            <a:r>
              <a:rPr lang="en-US"/>
              <a:t>Click icon to add table</a:t>
            </a:r>
            <a:endParaRPr lang="en-AU"/>
          </a:p>
        </p:txBody>
      </p:sp>
      <p:sp>
        <p:nvSpPr>
          <p:cNvPr id="4" name="Text Placeholder 3"/>
          <p:cNvSpPr>
            <a:spLocks noGrp="1"/>
          </p:cNvSpPr>
          <p:nvPr>
            <p:ph type="body" sz="quarter" idx="17"/>
          </p:nvPr>
        </p:nvSpPr>
        <p:spPr>
          <a:xfrm>
            <a:off x="292100" y="1844675"/>
            <a:ext cx="4120102"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3" name="TextBox 2">
            <a:extLst>
              <a:ext uri="{FF2B5EF4-FFF2-40B4-BE49-F238E27FC236}">
                <a16:creationId xmlns:a16="http://schemas.microsoft.com/office/drawing/2014/main" id="{B1B7782E-9F13-7747-9D25-96B05BFAA5DD}"/>
              </a:ext>
            </a:extLst>
          </p:cNvPr>
          <p:cNvSpPr txBox="1"/>
          <p:nvPr userDrawn="1"/>
        </p:nvSpPr>
        <p:spPr>
          <a:xfrm>
            <a:off x="249382" y="415636"/>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4572000" y="1844675"/>
            <a:ext cx="4279900" cy="4129998"/>
          </a:xfrm>
        </p:spPr>
        <p:txBody>
          <a:bodyPr>
            <a:normAutofit/>
          </a:bodyPr>
          <a:lstStyle>
            <a:lvl1pPr marL="0" indent="0">
              <a:buNone/>
              <a:defRPr sz="1350">
                <a:solidFill>
                  <a:schemeClr val="tx2"/>
                </a:solidFill>
              </a:defRPr>
            </a:lvl1pPr>
          </a:lstStyle>
          <a:p>
            <a:r>
              <a:rPr lang="en-US"/>
              <a:t>Click icon to add chart</a:t>
            </a:r>
            <a:endParaRPr lang="en-AU"/>
          </a:p>
        </p:txBody>
      </p:sp>
      <p:sp>
        <p:nvSpPr>
          <p:cNvPr id="4" name="Text Placeholder 3"/>
          <p:cNvSpPr>
            <a:spLocks noGrp="1"/>
          </p:cNvSpPr>
          <p:nvPr>
            <p:ph type="body" sz="quarter" idx="17"/>
          </p:nvPr>
        </p:nvSpPr>
        <p:spPr>
          <a:xfrm>
            <a:off x="292101" y="1844675"/>
            <a:ext cx="4111224" cy="412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1965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3"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3" name="TextBox 2">
            <a:extLst>
              <a:ext uri="{FF2B5EF4-FFF2-40B4-BE49-F238E27FC236}">
                <a16:creationId xmlns:a16="http://schemas.microsoft.com/office/drawing/2014/main" id="{7197EDAD-CF55-D841-9671-910D0B8F9569}"/>
              </a:ext>
            </a:extLst>
          </p:cNvPr>
          <p:cNvSpPr txBox="1"/>
          <p:nvPr userDrawn="1"/>
        </p:nvSpPr>
        <p:spPr>
          <a:xfrm>
            <a:off x="654627" y="374073"/>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21" name="Picture Placeholder 20"/>
          <p:cNvSpPr>
            <a:spLocks noGrp="1"/>
          </p:cNvSpPr>
          <p:nvPr>
            <p:ph type="pic" sz="quarter" idx="17"/>
          </p:nvPr>
        </p:nvSpPr>
        <p:spPr>
          <a:xfrm>
            <a:off x="307975" y="1881188"/>
            <a:ext cx="1980000" cy="1704975"/>
          </a:xfrm>
        </p:spPr>
        <p:txBody>
          <a:bodyPr/>
          <a:lstStyle/>
          <a:p>
            <a:r>
              <a:rPr lang="en-US"/>
              <a:t>Click icon to add picture</a:t>
            </a:r>
            <a:endParaRPr lang="en-AU"/>
          </a:p>
        </p:txBody>
      </p:sp>
      <p:sp>
        <p:nvSpPr>
          <p:cNvPr id="22" name="Picture Placeholder 20"/>
          <p:cNvSpPr>
            <a:spLocks noGrp="1"/>
          </p:cNvSpPr>
          <p:nvPr>
            <p:ph type="pic" sz="quarter" idx="18"/>
          </p:nvPr>
        </p:nvSpPr>
        <p:spPr>
          <a:xfrm>
            <a:off x="2517034" y="1881188"/>
            <a:ext cx="1980000" cy="1704975"/>
          </a:xfrm>
        </p:spPr>
        <p:txBody>
          <a:bodyPr/>
          <a:lstStyle/>
          <a:p>
            <a:r>
              <a:rPr lang="en-US"/>
              <a:t>Click icon to add picture</a:t>
            </a:r>
            <a:endParaRPr lang="en-AU"/>
          </a:p>
        </p:txBody>
      </p:sp>
      <p:sp>
        <p:nvSpPr>
          <p:cNvPr id="23" name="Picture Placeholder 20"/>
          <p:cNvSpPr>
            <a:spLocks noGrp="1"/>
          </p:cNvSpPr>
          <p:nvPr>
            <p:ph type="pic" sz="quarter" idx="19"/>
          </p:nvPr>
        </p:nvSpPr>
        <p:spPr>
          <a:xfrm>
            <a:off x="4726093" y="1881188"/>
            <a:ext cx="1980000" cy="1704975"/>
          </a:xfrm>
        </p:spPr>
        <p:txBody>
          <a:bodyPr/>
          <a:lstStyle/>
          <a:p>
            <a:r>
              <a:rPr lang="en-US"/>
              <a:t>Click icon to add picture</a:t>
            </a:r>
            <a:endParaRPr lang="en-AU"/>
          </a:p>
        </p:txBody>
      </p:sp>
      <p:sp>
        <p:nvSpPr>
          <p:cNvPr id="24" name="Picture Placeholder 20"/>
          <p:cNvSpPr>
            <a:spLocks noGrp="1"/>
          </p:cNvSpPr>
          <p:nvPr>
            <p:ph type="pic" sz="quarter" idx="20"/>
          </p:nvPr>
        </p:nvSpPr>
        <p:spPr>
          <a:xfrm>
            <a:off x="6935151" y="1881188"/>
            <a:ext cx="1980000" cy="1704975"/>
          </a:xfrm>
        </p:spPr>
        <p:txBody>
          <a:bodyPr/>
          <a:lstStyle/>
          <a:p>
            <a:r>
              <a:rPr lang="en-US"/>
              <a:t>Click icon to add picture</a:t>
            </a:r>
            <a:endParaRPr lang="en-AU"/>
          </a:p>
        </p:txBody>
      </p:sp>
      <p:sp>
        <p:nvSpPr>
          <p:cNvPr id="26" name="Text Placeholder 25"/>
          <p:cNvSpPr>
            <a:spLocks noGrp="1"/>
          </p:cNvSpPr>
          <p:nvPr>
            <p:ph type="body" sz="quarter" idx="21"/>
          </p:nvPr>
        </p:nvSpPr>
        <p:spPr>
          <a:xfrm>
            <a:off x="307975" y="3729038"/>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Text Placeholder 25"/>
          <p:cNvSpPr>
            <a:spLocks noGrp="1"/>
          </p:cNvSpPr>
          <p:nvPr>
            <p:ph type="body" sz="quarter" idx="22"/>
          </p:nvPr>
        </p:nvSpPr>
        <p:spPr>
          <a:xfrm>
            <a:off x="2517421"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Text Placeholder 25"/>
          <p:cNvSpPr>
            <a:spLocks noGrp="1"/>
          </p:cNvSpPr>
          <p:nvPr>
            <p:ph type="body" sz="quarter" idx="23"/>
          </p:nvPr>
        </p:nvSpPr>
        <p:spPr>
          <a:xfrm>
            <a:off x="4732337"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Text Placeholder 25"/>
          <p:cNvSpPr>
            <a:spLocks noGrp="1"/>
          </p:cNvSpPr>
          <p:nvPr>
            <p:ph type="body" sz="quarter" idx="24"/>
          </p:nvPr>
        </p:nvSpPr>
        <p:spPr>
          <a:xfrm>
            <a:off x="6947253" y="3778093"/>
            <a:ext cx="1979613" cy="2201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294661" y="1245629"/>
            <a:ext cx="8627651" cy="443629"/>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31"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292150" y="6258126"/>
            <a:ext cx="305754" cy="365125"/>
          </a:xfrm>
          <a:prstGeom prst="rect">
            <a:avLst/>
          </a:prstGeom>
        </p:spPr>
        <p:txBody>
          <a:bodyPr vert="horz" lIns="0" tIns="0" rIns="0" bIns="0" rtlCol="0" anchor="b" anchorCtr="0"/>
          <a:lstStyle>
            <a:lvl1pPr algn="l">
              <a:defRPr sz="800" b="0" i="0">
                <a:solidFill>
                  <a:schemeClr val="tx2"/>
                </a:solidFill>
                <a:latin typeface="Arial" panose="020B0604020202020204" pitchFamily="34" charset="0"/>
                <a:cs typeface="Arial" panose="020B0604020202020204" pitchFamily="34" charset="0"/>
              </a:defRPr>
            </a:lvl1pPr>
          </a:lstStyle>
          <a:p>
            <a:fld id="{5116C895-348D-4FA1-AC3F-6A98EE2CBA64}" type="slidenum">
              <a:rPr lang="en-US" smtClean="0"/>
              <a:pPr/>
              <a:t>‹#›</a:t>
            </a:fld>
            <a:endParaRPr lang="en-US"/>
          </a:p>
        </p:txBody>
      </p:sp>
      <p:sp>
        <p:nvSpPr>
          <p:cNvPr id="2" name="TextBox 1">
            <a:extLst>
              <a:ext uri="{FF2B5EF4-FFF2-40B4-BE49-F238E27FC236}">
                <a16:creationId xmlns:a16="http://schemas.microsoft.com/office/drawing/2014/main" id="{5C77D89F-AD80-E940-A173-D053B3E2C118}"/>
              </a:ext>
            </a:extLst>
          </p:cNvPr>
          <p:cNvSpPr txBox="1"/>
          <p:nvPr userDrawn="1"/>
        </p:nvSpPr>
        <p:spPr>
          <a:xfrm>
            <a:off x="810491" y="363682"/>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919833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Young student using an interactive device at her desk.&#10;">
            <a:extLst>
              <a:ext uri="{FF2B5EF4-FFF2-40B4-BE49-F238E27FC236}">
                <a16:creationId xmlns:a16="http://schemas.microsoft.com/office/drawing/2014/main" id="{803D38EF-B025-1D4B-89FA-98E21AEAAA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033881"/>
            <a:ext cx="5053364" cy="4982400"/>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b="1" i="0">
                <a:solidFill>
                  <a:schemeClr val="bg1"/>
                </a:solidFill>
                <a:latin typeface="Arial" panose="020B0604020202020204" pitchFamily="34" charset="0"/>
                <a:cs typeface="Arial" panose="020B0604020202020204" pitchFamily="34" charset="0"/>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2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5096828" y="3059141"/>
            <a:ext cx="3664986" cy="931618"/>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5096832" y="1833967"/>
            <a:ext cx="366498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6017" y="5912575"/>
            <a:ext cx="665883" cy="720000"/>
          </a:xfrm>
          <a:prstGeom prst="rect">
            <a:avLst/>
          </a:prstGeom>
        </p:spPr>
      </p:pic>
      <p:sp>
        <p:nvSpPr>
          <p:cNvPr id="9" name="Picture Placeholder 3">
            <a:extLst>
              <a:ext uri="{FF2B5EF4-FFF2-40B4-BE49-F238E27FC236}">
                <a16:creationId xmlns:a16="http://schemas.microsoft.com/office/drawing/2014/main" id="{223F6E78-7528-7440-B004-6002B939DF24}"/>
              </a:ext>
            </a:extLst>
          </p:cNvPr>
          <p:cNvSpPr>
            <a:spLocks noGrp="1"/>
          </p:cNvSpPr>
          <p:nvPr>
            <p:ph type="pic" sz="quarter" idx="16" hasCustomPrompt="1"/>
          </p:nvPr>
        </p:nvSpPr>
        <p:spPr>
          <a:xfrm>
            <a:off x="72375" y="1123431"/>
            <a:ext cx="4753626" cy="4753626"/>
          </a:xfrm>
          <a:prstGeom prst="ellipse">
            <a:avLst/>
          </a:prstGeom>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3443894679"/>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63806" y="4048760"/>
            <a:ext cx="3477026" cy="904985"/>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63808"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tudents laughing together&#10;">
            <a:extLst>
              <a:ext uri="{FF2B5EF4-FFF2-40B4-BE49-F238E27FC236}">
                <a16:creationId xmlns:a16="http://schemas.microsoft.com/office/drawing/2014/main" id="{003C764F-E1E8-4742-B073-1F328976771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081424" y="1019624"/>
            <a:ext cx="5062575" cy="4991482"/>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73748" y="4048755"/>
            <a:ext cx="3477026" cy="1242336"/>
          </a:xfrm>
          <a:prstGeom prst="rect">
            <a:avLst/>
          </a:prstGeom>
        </p:spPr>
        <p:txBody>
          <a:bodyPr wrap="square" lIns="0">
            <a:noAutofit/>
          </a:bodyPr>
          <a:lstStyle>
            <a:lvl1pPr marL="0" indent="0">
              <a:buNone/>
              <a:defRPr sz="1800" b="1"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73750" y="2823581"/>
            <a:ext cx="3477025" cy="1107996"/>
          </a:xfrm>
        </p:spPr>
        <p:txBody>
          <a:bodyPr anchor="b">
            <a:noAutofit/>
          </a:bodyPr>
          <a:lstStyle>
            <a:lvl1pPr>
              <a:lnSpc>
                <a:spcPct val="90000"/>
              </a:lnSpc>
              <a:defRPr sz="3000">
                <a:solidFill>
                  <a:schemeClr val="bg1"/>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bg1"/>
                </a:solidFill>
                <a:latin typeface="Arial" panose="020B0604020202020204" pitchFamily="34" charset="0"/>
                <a:cs typeface="Arial" panose="020B0604020202020204" pitchFamily="34" charset="0"/>
              </a:rPr>
              <a:t>NSW Department of Education</a:t>
            </a:r>
          </a:p>
        </p:txBody>
      </p:sp>
      <p:pic>
        <p:nvPicPr>
          <p:cNvPr id="10" name="Picture 9"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748" y="5912575"/>
            <a:ext cx="665883" cy="720000"/>
          </a:xfrm>
          <a:prstGeom prst="rect">
            <a:avLst/>
          </a:prstGeom>
        </p:spPr>
      </p:pic>
      <p:sp>
        <p:nvSpPr>
          <p:cNvPr id="4" name="TextBox 3">
            <a:extLst>
              <a:ext uri="{FF2B5EF4-FFF2-40B4-BE49-F238E27FC236}">
                <a16:creationId xmlns:a16="http://schemas.microsoft.com/office/drawing/2014/main" id="{59B9EF07-244D-5B40-AF47-F375070E50B3}"/>
              </a:ext>
            </a:extLst>
          </p:cNvPr>
          <p:cNvSpPr txBox="1"/>
          <p:nvPr userDrawn="1"/>
        </p:nvSpPr>
        <p:spPr>
          <a:xfrm>
            <a:off x="2899719" y="897924"/>
            <a:ext cx="0" cy="0"/>
          </a:xfrm>
          <a:prstGeom prst="rect">
            <a:avLst/>
          </a:prstGeom>
          <a:noFill/>
        </p:spPr>
        <p:txBody>
          <a:bodyPr wrap="none" lIns="0" tIns="0" rIns="0" bIns="0" rtlCol="0">
            <a:noAutofit/>
          </a:bodyPr>
          <a:lstStyle/>
          <a:p>
            <a:pPr algn="l"/>
            <a:endParaRPr lang="en-US" sz="1400" err="1"/>
          </a:p>
        </p:txBody>
      </p:sp>
      <p:sp>
        <p:nvSpPr>
          <p:cNvPr id="11" name="Picture Placeholder 3">
            <a:extLst>
              <a:ext uri="{FF2B5EF4-FFF2-40B4-BE49-F238E27FC236}">
                <a16:creationId xmlns:a16="http://schemas.microsoft.com/office/drawing/2014/main" id="{7C718A9F-64B4-4F43-B9C2-99B71EAF7BA2}"/>
              </a:ext>
            </a:extLst>
          </p:cNvPr>
          <p:cNvSpPr>
            <a:spLocks noGrp="1"/>
          </p:cNvSpPr>
          <p:nvPr>
            <p:ph type="pic" sz="quarter" idx="16" hasCustomPrompt="1"/>
          </p:nvPr>
        </p:nvSpPr>
        <p:spPr>
          <a:xfrm>
            <a:off x="4156694" y="1067433"/>
            <a:ext cx="4824745" cy="4824745"/>
          </a:xfrm>
          <a:prstGeom prst="ellipse">
            <a:avLst/>
          </a:prstGeom>
        </p:spPr>
        <p:txBody>
          <a:bodyPr anchor="ctr"/>
          <a:lstStyle>
            <a:lvl1pPr algn="ctr">
              <a:defRPr>
                <a:solidFill>
                  <a:schemeClr val="bg1"/>
                </a:solidFill>
              </a:defRPr>
            </a:lvl1pPr>
          </a:lstStyle>
          <a:p>
            <a:r>
              <a:rPr lang="en-US"/>
              <a:t>Insert image here</a:t>
            </a:r>
          </a:p>
        </p:txBody>
      </p:sp>
    </p:spTree>
    <p:extLst>
      <p:ext uri="{BB962C8B-B14F-4D97-AF65-F5344CB8AC3E}">
        <p14:creationId xmlns:p14="http://schemas.microsoft.com/office/powerpoint/2010/main" val="3192509560"/>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looking towards the camera&#10;&#10;Description automatically generated">
            <a:extLst>
              <a:ext uri="{FF2B5EF4-FFF2-40B4-BE49-F238E27FC236}">
                <a16:creationId xmlns:a16="http://schemas.microsoft.com/office/drawing/2014/main" id="{D4008A49-619C-5548-84EE-F00AC7D6EC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9064" y="1135738"/>
            <a:ext cx="5159316" cy="5086864"/>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100" y="4048755"/>
            <a:ext cx="3477026" cy="1579688"/>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2"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2796" y="5953395"/>
            <a:ext cx="659277" cy="720000"/>
          </a:xfrm>
          <a:prstGeom prst="rect">
            <a:avLst/>
          </a:prstGeom>
        </p:spPr>
      </p:pic>
      <p:sp>
        <p:nvSpPr>
          <p:cNvPr id="9" name="Picture Placeholder 3">
            <a:extLst>
              <a:ext uri="{FF2B5EF4-FFF2-40B4-BE49-F238E27FC236}">
                <a16:creationId xmlns:a16="http://schemas.microsoft.com/office/drawing/2014/main" id="{66547C3F-71E4-6246-AA9C-625ABFECC0DB}"/>
              </a:ext>
            </a:extLst>
          </p:cNvPr>
          <p:cNvSpPr>
            <a:spLocks noGrp="1"/>
          </p:cNvSpPr>
          <p:nvPr>
            <p:ph type="pic" sz="quarter" idx="16" hasCustomPrompt="1"/>
          </p:nvPr>
        </p:nvSpPr>
        <p:spPr>
          <a:xfrm>
            <a:off x="4015741" y="1184356"/>
            <a:ext cx="4885962" cy="4885962"/>
          </a:xfrm>
          <a:prstGeom prst="ellipse">
            <a:avLst/>
          </a:prstGeom>
        </p:spPr>
        <p:txBody>
          <a:bodyPr anchor="ctr"/>
          <a:lstStyle>
            <a:lvl1pPr algn="ctr">
              <a:defRPr>
                <a:solidFill>
                  <a:srgbClr val="19233E"/>
                </a:solidFill>
              </a:defRPr>
            </a:lvl1pPr>
          </a:lstStyle>
          <a:p>
            <a:r>
              <a:rPr lang="en-US"/>
              <a:t>Insert image here</a:t>
            </a:r>
          </a:p>
        </p:txBody>
      </p:sp>
    </p:spTree>
    <p:extLst>
      <p:ext uri="{BB962C8B-B14F-4D97-AF65-F5344CB8AC3E}">
        <p14:creationId xmlns:p14="http://schemas.microsoft.com/office/powerpoint/2010/main" val="1381879561"/>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292098" y="4048760"/>
            <a:ext cx="3477026" cy="1766983"/>
          </a:xfrm>
          <a:prstGeom prst="rect">
            <a:avLst/>
          </a:prstGeom>
        </p:spPr>
        <p:txBody>
          <a:bodyPr wrap="square" lIns="0">
            <a:noAutofit/>
          </a:bodyPr>
          <a:lstStyle>
            <a:lvl1pPr marL="0" indent="0">
              <a:buNone/>
              <a:defRPr sz="1800" b="1" i="0">
                <a:solidFill>
                  <a:schemeClr val="accent5"/>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292100" y="2823581"/>
            <a:ext cx="3477025" cy="1107996"/>
          </a:xfrm>
        </p:spPr>
        <p:txBody>
          <a:bodyPr anchor="b">
            <a:noAutofit/>
          </a:bodyPr>
          <a:lstStyle>
            <a:lvl1pPr>
              <a:lnSpc>
                <a:spcPct val="90000"/>
              </a:lnSpc>
              <a:defRPr sz="3000">
                <a:solidFill>
                  <a:schemeClr val="tx2"/>
                </a:solidFill>
              </a:defRPr>
            </a:lvl1pPr>
          </a:lstStyle>
          <a:p>
            <a:r>
              <a:rPr lang="en-US"/>
              <a:t>Divider title goes here</a:t>
            </a:r>
            <a:endParaRPr lang="en-AU"/>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pic>
        <p:nvPicPr>
          <p:cNvPr id="11" name="Picture 10"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60454" y="5961559"/>
            <a:ext cx="659277" cy="720000"/>
          </a:xfrm>
          <a:prstGeom prst="rect">
            <a:avLst/>
          </a:prstGeom>
        </p:spPr>
      </p:pic>
      <p:sp>
        <p:nvSpPr>
          <p:cNvPr id="3" name="TextBox 2">
            <a:extLst>
              <a:ext uri="{FF2B5EF4-FFF2-40B4-BE49-F238E27FC236}">
                <a16:creationId xmlns:a16="http://schemas.microsoft.com/office/drawing/2014/main" id="{FDBF3B5F-3C25-2D4B-8B90-C5502DE028CB}"/>
              </a:ext>
            </a:extLst>
          </p:cNvPr>
          <p:cNvSpPr txBox="1"/>
          <p:nvPr userDrawn="1"/>
        </p:nvSpPr>
        <p:spPr>
          <a:xfrm>
            <a:off x="8188036" y="1194955"/>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292100" y="6391867"/>
            <a:ext cx="405000" cy="365125"/>
          </a:xfrm>
          <a:prstGeom prst="rect">
            <a:avLst/>
          </a:prstGeom>
        </p:spPr>
        <p:txBody>
          <a:bodyPr vert="horz" lIns="0" tIns="45720" rIns="91440" bIns="45720" rtlCol="0" anchor="ctr"/>
          <a:lstStyle>
            <a:lvl1pPr algn="l">
              <a:defRPr sz="800">
                <a:solidFill>
                  <a:schemeClr val="tx2"/>
                </a:solidFill>
                <a:latin typeface="Arial" panose="020B0604020202020204" pitchFamily="34" charset="0"/>
                <a:cs typeface="Arial" panose="020B0604020202020204" pitchFamily="34" charset="0"/>
              </a:defRPr>
            </a:lvl1pPr>
          </a:lstStyle>
          <a:p>
            <a:fld id="{70A22D65-9FDC-489F-B10E-6D0B5D9F1F89}" type="slidenum">
              <a:rPr lang="en-AU" smtClean="0"/>
              <a:pPr/>
              <a:t>‹#›</a:t>
            </a:fld>
            <a:endParaRPr lang="en-AU"/>
          </a:p>
        </p:txBody>
      </p:sp>
      <p:sp>
        <p:nvSpPr>
          <p:cNvPr id="4" name="Text Placeholder 3"/>
          <p:cNvSpPr>
            <a:spLocks noGrp="1"/>
          </p:cNvSpPr>
          <p:nvPr>
            <p:ph type="body" idx="1"/>
          </p:nvPr>
        </p:nvSpPr>
        <p:spPr>
          <a:xfrm>
            <a:off x="292100" y="1844675"/>
            <a:ext cx="8278179" cy="4277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itle Placeholder 1"/>
          <p:cNvSpPr>
            <a:spLocks noGrp="1"/>
          </p:cNvSpPr>
          <p:nvPr>
            <p:ph type="title"/>
          </p:nvPr>
        </p:nvSpPr>
        <p:spPr>
          <a:xfrm>
            <a:off x="292100" y="747159"/>
            <a:ext cx="8623051" cy="498470"/>
          </a:xfrm>
          <a:prstGeom prst="rect">
            <a:avLst/>
          </a:prstGeom>
        </p:spPr>
        <p:txBody>
          <a:bodyPr vert="horz" wrap="square" lIns="0" tIns="0" rIns="0" bIns="0" rtlCol="0" anchor="ctr">
            <a:noAutofit/>
          </a:bodyPr>
          <a:lstStyle/>
          <a:p>
            <a:r>
              <a:rPr lang="en-US"/>
              <a:t>Click to edit Master title style</a:t>
            </a:r>
          </a:p>
        </p:txBody>
      </p:sp>
      <p:pic>
        <p:nvPicPr>
          <p:cNvPr id="6" name="Picture 5" descr="NSW Government Logo" title="NSW Government Logo"/>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85743" y="6121867"/>
            <a:ext cx="494457" cy="540000"/>
          </a:xfrm>
          <a:prstGeom prst="rect">
            <a:avLst/>
          </a:prstGeom>
        </p:spPr>
      </p:pic>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xmlns="" val="1"/>
              </a:ext>
            </a:extLst>
          </p:cNvPr>
          <p:cNvCxnSpPr/>
          <p:nvPr userDrawn="1"/>
        </p:nvCxnSpPr>
        <p:spPr>
          <a:xfrm>
            <a:off x="252796" y="388436"/>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306969" y="365498"/>
            <a:ext cx="1673535" cy="138499"/>
          </a:xfrm>
          <a:prstGeom prst="rect">
            <a:avLst/>
          </a:prstGeom>
          <a:noFill/>
        </p:spPr>
        <p:txBody>
          <a:bodyPr wrap="none" lIns="0" tIns="0" rIns="0" bIns="0" rtlCol="0">
            <a:spAutoFit/>
          </a:bodyPr>
          <a:lstStyle/>
          <a:p>
            <a:r>
              <a:rPr lang="en-AU" sz="900" b="1" i="0">
                <a:solidFill>
                  <a:schemeClr val="tx2"/>
                </a:solidFill>
                <a:latin typeface="Arial" panose="020B0604020202020204" pitchFamily="34" charset="0"/>
                <a:cs typeface="Arial" panose="020B0604020202020204" pitchFamily="34" charset="0"/>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514337" rtl="0" eaLnBrk="1" latinLnBrk="0" hangingPunct="1">
        <a:lnSpc>
          <a:spcPct val="90000"/>
        </a:lnSpc>
        <a:spcBef>
          <a:spcPct val="0"/>
        </a:spcBef>
        <a:buNone/>
        <a:defRPr sz="2400" b="1" i="0" u="none" kern="1200">
          <a:solidFill>
            <a:schemeClr val="tx2"/>
          </a:solidFill>
          <a:latin typeface="Arial" panose="020B0604020202020204" pitchFamily="34" charset="0"/>
          <a:ea typeface="+mj-ea"/>
          <a:cs typeface="Arial" panose="020B0604020202020204" pitchFamily="34" charset="0"/>
        </a:defRPr>
      </a:lvl1pPr>
    </p:titleStyle>
    <p:body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b="0" i="0" u="none"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3" algn="l" defTabSz="514337" rtl="0" eaLnBrk="1" latinLnBrk="0" hangingPunct="1">
        <a:defRPr sz="1013" kern="1200">
          <a:solidFill>
            <a:schemeClr val="tx1"/>
          </a:solidFill>
          <a:latin typeface="+mn-lt"/>
          <a:ea typeface="+mn-ea"/>
          <a:cs typeface="+mn-cs"/>
        </a:defRPr>
      </a:lvl4pPr>
      <a:lvl5pPr marL="1028672" algn="l" defTabSz="514337" rtl="0" eaLnBrk="1" latinLnBrk="0" hangingPunct="1">
        <a:defRPr sz="1013" kern="1200">
          <a:solidFill>
            <a:schemeClr val="tx1"/>
          </a:solidFill>
          <a:latin typeface="+mn-lt"/>
          <a:ea typeface="+mn-ea"/>
          <a:cs typeface="+mn-cs"/>
        </a:defRPr>
      </a:lvl5pPr>
      <a:lvl6pPr marL="1285839" algn="l" defTabSz="514337" rtl="0" eaLnBrk="1" latinLnBrk="0" hangingPunct="1">
        <a:defRPr sz="1013" kern="1200">
          <a:solidFill>
            <a:schemeClr val="tx1"/>
          </a:solidFill>
          <a:latin typeface="+mn-lt"/>
          <a:ea typeface="+mn-ea"/>
          <a:cs typeface="+mn-cs"/>
        </a:defRPr>
      </a:lvl6pPr>
      <a:lvl7pPr marL="1543007" algn="l" defTabSz="514337" rtl="0" eaLnBrk="1" latinLnBrk="0" hangingPunct="1">
        <a:defRPr sz="1013" kern="1200">
          <a:solidFill>
            <a:schemeClr val="tx1"/>
          </a:solidFill>
          <a:latin typeface="+mn-lt"/>
          <a:ea typeface="+mn-ea"/>
          <a:cs typeface="+mn-cs"/>
        </a:defRPr>
      </a:lvl7pPr>
      <a:lvl8pPr marL="1800174" algn="l" defTabSz="514337" rtl="0" eaLnBrk="1" latinLnBrk="0" hangingPunct="1">
        <a:defRPr sz="1013" kern="1200">
          <a:solidFill>
            <a:schemeClr val="tx1"/>
          </a:solidFill>
          <a:latin typeface="+mn-lt"/>
          <a:ea typeface="+mn-ea"/>
          <a:cs typeface="+mn-cs"/>
        </a:defRPr>
      </a:lvl8pPr>
      <a:lvl9pPr marL="2057342" algn="l" defTabSz="514337"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9" pos="184" userDrawn="1">
          <p15:clr>
            <a:srgbClr val="F26B43"/>
          </p15:clr>
        </p15:guide>
        <p15:guide id="20" pos="2880" userDrawn="1">
          <p15:clr>
            <a:srgbClr val="F26B43"/>
          </p15:clr>
        </p15:guide>
        <p15:guide id="21" pos="5576"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633" userDrawn="1">
          <p15:clr>
            <a:srgbClr val="FDE53C"/>
          </p15:clr>
        </p15:guide>
        <p15:guide id="38" pos="1082" userDrawn="1">
          <p15:clr>
            <a:srgbClr val="FDE53C"/>
          </p15:clr>
        </p15:guide>
        <p15:guide id="39" pos="1532" userDrawn="1">
          <p15:clr>
            <a:srgbClr val="FDE53C"/>
          </p15:clr>
        </p15:guide>
        <p15:guide id="40" pos="1981" userDrawn="1">
          <p15:clr>
            <a:srgbClr val="FDE53C"/>
          </p15:clr>
        </p15:guide>
        <p15:guide id="41" pos="2431" userDrawn="1">
          <p15:clr>
            <a:srgbClr val="FDE53C"/>
          </p15:clr>
        </p15:guide>
        <p15:guide id="42" pos="3329" userDrawn="1">
          <p15:clr>
            <a:srgbClr val="FDE53C"/>
          </p15:clr>
        </p15:guide>
        <p15:guide id="43" pos="3779" userDrawn="1">
          <p15:clr>
            <a:srgbClr val="FDE53C"/>
          </p15:clr>
        </p15:guide>
        <p15:guide id="44" pos="4228" userDrawn="1">
          <p15:clr>
            <a:srgbClr val="FDE53C"/>
          </p15:clr>
        </p15:guide>
        <p15:guide id="45" pos="4677" userDrawn="1">
          <p15:clr>
            <a:srgbClr val="FDE53C"/>
          </p15:clr>
        </p15:guide>
        <p15:guide id="46" pos="5126" userDrawn="1">
          <p15:clr>
            <a:srgbClr val="FDE53C"/>
          </p15:clr>
        </p15:guide>
        <p15:guide id="47" orient="horz" pos="1162"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hyperlink" Target="https://www.digitalcitizenship.nsw.edu.au/parents-articles"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technofaq.org/posts/2018/11/the-key-safety-features-to-look-for-in-second-hand-cars/"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future.transport.nsw.gov.au/"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hyperlink" Target="https://future.transport.nsw.gov.au/"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www.foodmiles.com/results.cfm"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www.wikihow.com/Make-a-Timeline"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science3.webcindario.com/social/5/the_evolution_of_transport.html"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commonsense.org/education/top-picks/student-portfolio-apps-and-websites" TargetMode="External"/><Relationship Id="rId9" Type="http://schemas.openxmlformats.org/officeDocument/2006/relationships/hyperlink" Target="https://app.education.nsw.gov.au/digital-learning-selector/LearningTool/Browser?clearCache=78bf445e-7de9-ca2f-582d-583df496fc96"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safeyoutube.net/w/pcBB"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safeyoutube.net/w/VRhC"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iview.abc.net.au/show/science-max-experiments-at-large"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safeyoutube.net/w/cYiC"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hyperlink" Target="https://safeyoutube.net/w/oBRB"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en.wikipedia.org/wiki/Transport_in_Australia"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hyperlink" Target="https://pbskids.org/designsquad/build/robo-arm/" TargetMode="External"/><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hyperlink" Target="https://safeyoutube.net/w/AVD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www.bigrentz.com/blog/the-future-of-building-materials" TargetMode="External"/><Relationship Id="rId2" Type="http://schemas.openxmlformats.org/officeDocument/2006/relationships/notesSlide" Target="../notesSlides/notesSlide77.xml"/><Relationship Id="rId1" Type="http://schemas.openxmlformats.org/officeDocument/2006/relationships/slideLayout" Target="../slideLayouts/slideLayout11.xml"/><Relationship Id="rId5" Type="http://schemas.openxmlformats.org/officeDocument/2006/relationships/image" Target="../media/image60.jpeg"/><Relationship Id="rId4" Type="http://schemas.openxmlformats.org/officeDocument/2006/relationships/hyperlink" Target="https://www.scientificamerican.com/slideshow/9-materials-that-will-change-manufacturin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694893" y="2078292"/>
            <a:ext cx="3664986" cy="931618"/>
          </a:xfrm>
        </p:spPr>
        <p:txBody>
          <a:bodyPr/>
          <a:lstStyle/>
          <a:p>
            <a:pPr algn="r"/>
            <a:r>
              <a:rPr lang="en-AU"/>
              <a:t>Teaching and learning resources</a:t>
            </a:r>
          </a:p>
        </p:txBody>
      </p:sp>
      <p:sp>
        <p:nvSpPr>
          <p:cNvPr id="2" name="Title 1"/>
          <p:cNvSpPr>
            <a:spLocks noGrp="1"/>
          </p:cNvSpPr>
          <p:nvPr>
            <p:ph type="title"/>
          </p:nvPr>
        </p:nvSpPr>
        <p:spPr>
          <a:xfrm>
            <a:off x="4694893" y="1046864"/>
            <a:ext cx="4317999" cy="1107996"/>
          </a:xfrm>
        </p:spPr>
        <p:txBody>
          <a:bodyPr/>
          <a:lstStyle/>
          <a:p>
            <a:r>
              <a:rPr lang="en-AU"/>
              <a:t>STEM – Future vehicles </a:t>
            </a:r>
            <a:br>
              <a:rPr lang="en-AU"/>
            </a:br>
            <a:r>
              <a:rPr lang="en-AU"/>
              <a:t>Learning Sequence  Stage 3</a:t>
            </a:r>
          </a:p>
        </p:txBody>
      </p:sp>
      <p:pic>
        <p:nvPicPr>
          <p:cNvPr id="9" name="Picture Placeholder 8" descr="Future truck, cabin and trailer" title="Future vehicle"/>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21875" r="21875"/>
          <a:stretch>
            <a:fillRect/>
          </a:stretch>
        </p:blipFill>
        <p:spPr/>
      </p:pic>
      <p:sp>
        <p:nvSpPr>
          <p:cNvPr id="4" name="TextBox 3"/>
          <p:cNvSpPr txBox="1"/>
          <p:nvPr/>
        </p:nvSpPr>
        <p:spPr>
          <a:xfrm>
            <a:off x="271306" y="5923139"/>
            <a:ext cx="2914022" cy="351600"/>
          </a:xfrm>
          <a:prstGeom prst="rect">
            <a:avLst/>
          </a:prstGeom>
          <a:noFill/>
        </p:spPr>
        <p:txBody>
          <a:bodyPr wrap="square" lIns="0" tIns="0" rIns="0" bIns="0" rtlCol="0">
            <a:noAutofit/>
          </a:bodyPr>
          <a:lstStyle/>
          <a:p>
            <a:r>
              <a:rPr lang="en-AU" sz="800"/>
              <a:t>https://www.deviantart.com/riftroamer/art/RiftRoamers-RPG-AeroRig-and-Trailer-372058570</a:t>
            </a:r>
          </a:p>
        </p:txBody>
      </p:sp>
    </p:spTree>
    <p:extLst>
      <p:ext uri="{BB962C8B-B14F-4D97-AF65-F5344CB8AC3E}">
        <p14:creationId xmlns:p14="http://schemas.microsoft.com/office/powerpoint/2010/main" val="7739949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pPr>
              <a:lnSpc>
                <a:spcPct val="100000"/>
              </a:lnSpc>
            </a:pPr>
            <a:r>
              <a:rPr lang="en-AU"/>
              <a:t> </a:t>
            </a:r>
            <a:r>
              <a:rPr lang="en-AU" b="0"/>
              <a:t>How can we future proof our transport vehicles to ensure equitable access of our local resources with others in Australia?</a:t>
            </a:r>
          </a:p>
        </p:txBody>
      </p:sp>
      <p:sp>
        <p:nvSpPr>
          <p:cNvPr id="4" name="Title 3"/>
          <p:cNvSpPr>
            <a:spLocks noGrp="1"/>
          </p:cNvSpPr>
          <p:nvPr>
            <p:ph type="title"/>
          </p:nvPr>
        </p:nvSpPr>
        <p:spPr/>
        <p:txBody>
          <a:bodyPr/>
          <a:lstStyle/>
          <a:p>
            <a:r>
              <a:rPr lang="en-AU"/>
              <a:t>Response wall example</a:t>
            </a:r>
          </a:p>
        </p:txBody>
      </p:sp>
      <p:sp>
        <p:nvSpPr>
          <p:cNvPr id="5" name="Footer Placeholder 4"/>
          <p:cNvSpPr>
            <a:spLocks noGrp="1"/>
          </p:cNvSpPr>
          <p:nvPr>
            <p:ph type="ftr" sz="quarter" idx="3"/>
          </p:nvPr>
        </p:nvSpPr>
        <p:spPr/>
        <p:txBody>
          <a:bodyPr/>
          <a:lstStyle/>
          <a:p>
            <a:fld id="{5116C895-348D-4FA1-AC3F-6A98EE2CBA64}" type="slidenum">
              <a:rPr lang="en-US" smtClean="0"/>
              <a:pPr/>
              <a:t>10</a:t>
            </a:fld>
            <a:endParaRPr lang="en-US"/>
          </a:p>
        </p:txBody>
      </p:sp>
      <p:pic>
        <p:nvPicPr>
          <p:cNvPr id="6" name="Picture 5" descr="Screen capture of online wall of student questions." title="Padlet"/>
          <p:cNvPicPr>
            <a:picLocks noChangeAspect="1"/>
          </p:cNvPicPr>
          <p:nvPr/>
        </p:nvPicPr>
        <p:blipFill rotWithShape="1">
          <a:blip r:embed="rId3"/>
          <a:srcRect r="43150"/>
          <a:stretch/>
        </p:blipFill>
        <p:spPr>
          <a:xfrm>
            <a:off x="292100" y="2105887"/>
            <a:ext cx="7921030" cy="4132733"/>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92100" y="6245122"/>
            <a:ext cx="7816850" cy="284433"/>
          </a:xfrm>
          <a:prstGeom prst="rect">
            <a:avLst/>
          </a:prstGeom>
          <a:noFill/>
        </p:spPr>
        <p:txBody>
          <a:bodyPr wrap="square" lIns="0" tIns="0" rIns="0" bIns="0" rtlCol="0">
            <a:noAutofit/>
          </a:bodyPr>
          <a:lstStyle/>
          <a:p>
            <a:r>
              <a:rPr lang="en-AU" sz="1200" err="1"/>
              <a:t>Padlet</a:t>
            </a:r>
            <a:r>
              <a:rPr lang="en-AU" sz="1200"/>
              <a:t> - A virtual online wall that collaborators can add text, links and images to</a:t>
            </a:r>
            <a:r>
              <a:rPr lang="en-AU" sz="1400"/>
              <a:t>.</a:t>
            </a:r>
          </a:p>
          <a:p>
            <a:endParaRPr lang="en-AU" sz="1400"/>
          </a:p>
        </p:txBody>
      </p:sp>
    </p:spTree>
    <p:extLst>
      <p:ext uri="{BB962C8B-B14F-4D97-AF65-F5344CB8AC3E}">
        <p14:creationId xmlns:p14="http://schemas.microsoft.com/office/powerpoint/2010/main" val="3156013797"/>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Reflection</a:t>
            </a:r>
          </a:p>
        </p:txBody>
      </p:sp>
      <p:sp>
        <p:nvSpPr>
          <p:cNvPr id="5" name="Text Placeholder 4"/>
          <p:cNvSpPr>
            <a:spLocks noGrp="1"/>
          </p:cNvSpPr>
          <p:nvPr>
            <p:ph type="body" sz="quarter" idx="15"/>
          </p:nvPr>
        </p:nvSpPr>
        <p:spPr/>
        <p:txBody>
          <a:bodyPr/>
          <a:lstStyle/>
          <a:p>
            <a:r>
              <a:rPr lang="en-AU"/>
              <a:t>Think about your actions, processes and thinking…</a:t>
            </a:r>
          </a:p>
        </p:txBody>
      </p:sp>
      <p:pic>
        <p:nvPicPr>
          <p:cNvPr id="6" name="Picture 5" descr="Reflect on your learning" title="Reflec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676" y="666071"/>
            <a:ext cx="1036475" cy="1036475"/>
          </a:xfrm>
          <a:prstGeom prst="rect">
            <a:avLst/>
          </a:prstGeom>
        </p:spPr>
      </p:pic>
      <p:sp>
        <p:nvSpPr>
          <p:cNvPr id="7" name="Text Placeholder 3"/>
          <p:cNvSpPr>
            <a:spLocks noGrp="1"/>
          </p:cNvSpPr>
          <p:nvPr>
            <p:ph type="body" sz="quarter" idx="4294967295"/>
          </p:nvPr>
        </p:nvSpPr>
        <p:spPr>
          <a:xfrm>
            <a:off x="294660" y="1844675"/>
            <a:ext cx="8628224" cy="4236529"/>
          </a:xfrm>
          <a:prstGeom prst="rect">
            <a:avLst/>
          </a:prstGeom>
        </p:spPr>
        <p:txBody>
          <a:bodyPr>
            <a:normAutofit fontScale="92500" lnSpcReduction="20000"/>
          </a:bodyPr>
          <a:lstStyle/>
          <a:p>
            <a:pPr marL="0" indent="0">
              <a:buNone/>
            </a:pPr>
            <a:r>
              <a:rPr lang="en-AU"/>
              <a:t>Describe two actions you took during the process which you are most proud of.</a:t>
            </a:r>
          </a:p>
          <a:p>
            <a:pPr marL="0" indent="0">
              <a:buNone/>
            </a:pPr>
            <a:r>
              <a:rPr lang="en-AU"/>
              <a:t>•	  </a:t>
            </a:r>
          </a:p>
          <a:p>
            <a:pPr marL="0" indent="0">
              <a:buNone/>
            </a:pPr>
            <a:r>
              <a:rPr lang="en-AU"/>
              <a:t>•	   </a:t>
            </a:r>
          </a:p>
          <a:p>
            <a:pPr marL="0" indent="0">
              <a:buNone/>
            </a:pPr>
            <a:r>
              <a:rPr lang="en-AU"/>
              <a:t>Identify two actions in the process which you now think you could have done better.</a:t>
            </a:r>
          </a:p>
          <a:p>
            <a:pPr marL="0" indent="0">
              <a:buNone/>
            </a:pPr>
            <a:r>
              <a:rPr lang="en-AU"/>
              <a:t>•	 </a:t>
            </a:r>
          </a:p>
          <a:p>
            <a:pPr marL="0" indent="0">
              <a:buNone/>
            </a:pPr>
            <a:r>
              <a:rPr lang="en-AU"/>
              <a:t>•	</a:t>
            </a:r>
          </a:p>
          <a:p>
            <a:pPr marL="0" indent="0">
              <a:buNone/>
            </a:pPr>
            <a:r>
              <a:rPr lang="en-AU"/>
              <a:t>So, what would you do differently if there was a ‘next time’?</a:t>
            </a:r>
          </a:p>
          <a:p>
            <a:pPr marL="0" indent="0">
              <a:buNone/>
            </a:pPr>
            <a:endParaRPr lang="en-AU"/>
          </a:p>
          <a:p>
            <a:pPr marL="0" indent="0">
              <a:buNone/>
            </a:pPr>
            <a:endParaRPr lang="en-AU"/>
          </a:p>
          <a:p>
            <a:pPr marL="0" indent="0">
              <a:buNone/>
            </a:pPr>
            <a:r>
              <a:rPr lang="en-AU"/>
              <a:t>What do you know now that you didn’t know before this project began?</a:t>
            </a:r>
          </a:p>
          <a:p>
            <a:pPr marL="0" indent="0">
              <a:buNone/>
            </a:pPr>
            <a:endParaRPr lang="en-AU"/>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xfrm>
            <a:off x="237173" y="6188904"/>
            <a:ext cx="277179" cy="365125"/>
          </a:xfrm>
          <a:prstGeom prst="rect">
            <a:avLst/>
          </a:prstGeom>
        </p:spPr>
        <p:txBody>
          <a:bodyPr/>
          <a:lstStyle/>
          <a:p>
            <a:fld id="{F065B0DC-B2C7-4628-B71C-FCDF9275B013}" type="slidenum">
              <a:rPr lang="en-US" smtClean="0"/>
              <a:pPr/>
              <a:t>100</a:t>
            </a:fld>
            <a:endParaRPr lang="en-US"/>
          </a:p>
        </p:txBody>
      </p:sp>
    </p:spTree>
    <p:extLst>
      <p:ext uri="{BB962C8B-B14F-4D97-AF65-F5344CB8AC3E}">
        <p14:creationId xmlns:p14="http://schemas.microsoft.com/office/powerpoint/2010/main" val="781882690"/>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a:t>Adult support</a:t>
            </a:r>
          </a:p>
        </p:txBody>
      </p:sp>
      <p:sp>
        <p:nvSpPr>
          <p:cNvPr id="7" name="Text Placeholder 6"/>
          <p:cNvSpPr>
            <a:spLocks noGrp="1"/>
          </p:cNvSpPr>
          <p:nvPr>
            <p:ph type="body" sz="quarter" idx="15"/>
          </p:nvPr>
        </p:nvSpPr>
        <p:spPr/>
        <p:txBody>
          <a:bodyPr/>
          <a:lstStyle/>
          <a:p>
            <a:r>
              <a:rPr lang="en-AU"/>
              <a:t>Support guide</a:t>
            </a:r>
          </a:p>
        </p:txBody>
      </p:sp>
      <p:sp>
        <p:nvSpPr>
          <p:cNvPr id="2" name="Text Placeholder 1"/>
          <p:cNvSpPr>
            <a:spLocks noGrp="1"/>
          </p:cNvSpPr>
          <p:nvPr>
            <p:ph type="body" sz="quarter" idx="16"/>
          </p:nvPr>
        </p:nvSpPr>
        <p:spPr/>
        <p:txBody>
          <a:bodyPr vert="horz" lIns="91440" tIns="45720" rIns="91440" bIns="45720" rtlCol="0" anchor="t">
            <a:normAutofit/>
          </a:bodyPr>
          <a:lstStyle/>
          <a:p>
            <a:pPr marL="132715" indent="-132715"/>
            <a:r>
              <a:rPr lang="en-AU">
                <a:latin typeface="Arial"/>
                <a:cs typeface="Arial"/>
              </a:rPr>
              <a:t>Students will compile a portfolio of work, could be digital or non-digital.</a:t>
            </a:r>
            <a:endParaRPr lang="en-US">
              <a:latin typeface="Arial"/>
              <a:cs typeface="Arial"/>
            </a:endParaRPr>
          </a:p>
          <a:p>
            <a:pPr marL="132715" indent="-132715"/>
            <a:r>
              <a:rPr lang="en-AU"/>
              <a:t>Use a device like a smartphone, </a:t>
            </a:r>
            <a:r>
              <a:rPr lang="en-AU" err="1"/>
              <a:t>ipad</a:t>
            </a:r>
            <a:r>
              <a:rPr lang="en-AU"/>
              <a:t>, for research, computer for publishing.</a:t>
            </a:r>
          </a:p>
          <a:p>
            <a:pPr marL="132715" indent="-132715"/>
            <a:r>
              <a:rPr lang="en-AU"/>
              <a:t>Online research, students should seek permission from an adult in their home. </a:t>
            </a:r>
          </a:p>
          <a:p>
            <a:pPr marL="132715" indent="-132715"/>
            <a:r>
              <a:rPr lang="en-AU"/>
              <a:t>Guidelines for online behaviours. </a:t>
            </a:r>
            <a:r>
              <a:rPr lang="en-AU">
                <a:hlinkClick r:id="rId3"/>
              </a:rPr>
              <a:t>https://www.digitalcitizenship.nsw.edu.au/parents-articles</a:t>
            </a:r>
            <a:endParaRPr lang="en-AU"/>
          </a:p>
          <a:p>
            <a:pPr marL="132715" indent="-132715"/>
            <a:r>
              <a:rPr lang="en-AU"/>
              <a:t>If no devices, encourage substantial discussions to support understanding of questions presented. Seek opportunities to speak to experts.</a:t>
            </a:r>
          </a:p>
        </p:txBody>
      </p:sp>
      <p:sp>
        <p:nvSpPr>
          <p:cNvPr id="3" name="Footer Placeholder 2"/>
          <p:cNvSpPr>
            <a:spLocks noGrp="1"/>
          </p:cNvSpPr>
          <p:nvPr>
            <p:ph type="ftr" sz="quarter" idx="3"/>
          </p:nvPr>
        </p:nvSpPr>
        <p:spPr>
          <a:xfrm>
            <a:off x="237173" y="6188904"/>
            <a:ext cx="277179" cy="365125"/>
          </a:xfrm>
          <a:prstGeom prst="rect">
            <a:avLst/>
          </a:prstGeom>
        </p:spPr>
        <p:txBody>
          <a:bodyPr/>
          <a:lstStyle/>
          <a:p>
            <a:fld id="{54B9D45D-5402-4300-B1EC-41833DB2EBEC}" type="slidenum">
              <a:rPr lang="en-US" smtClean="0"/>
              <a:pPr/>
              <a:t>101</a:t>
            </a:fld>
            <a:endParaRPr lang="en-US"/>
          </a:p>
        </p:txBody>
      </p:sp>
    </p:spTree>
    <p:extLst>
      <p:ext uri="{BB962C8B-B14F-4D97-AF65-F5344CB8AC3E}">
        <p14:creationId xmlns:p14="http://schemas.microsoft.com/office/powerpoint/2010/main" val="2901581018"/>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a:t>You are </a:t>
            </a:r>
            <a:r>
              <a:rPr lang="en-AU" err="1"/>
              <a:t>STEMtastic</a:t>
            </a:r>
            <a:r>
              <a:rPr lang="en-AU"/>
              <a:t>.</a:t>
            </a:r>
          </a:p>
        </p:txBody>
      </p:sp>
      <p:sp>
        <p:nvSpPr>
          <p:cNvPr id="6" name="Title 5"/>
          <p:cNvSpPr>
            <a:spLocks noGrp="1"/>
          </p:cNvSpPr>
          <p:nvPr>
            <p:ph type="title"/>
          </p:nvPr>
        </p:nvSpPr>
        <p:spPr/>
        <p:txBody>
          <a:bodyPr/>
          <a:lstStyle/>
          <a:p>
            <a:r>
              <a:rPr lang="en-AU"/>
              <a:t>Congratulations Future vehicle experts!</a:t>
            </a:r>
            <a:br>
              <a:rPr lang="en-AU"/>
            </a:br>
            <a:endParaRPr lang="en-AU"/>
          </a:p>
        </p:txBody>
      </p:sp>
      <p:sp>
        <p:nvSpPr>
          <p:cNvPr id="5" name="Footer Placeholder 4"/>
          <p:cNvSpPr>
            <a:spLocks noGrp="1"/>
          </p:cNvSpPr>
          <p:nvPr>
            <p:ph type="ftr" sz="quarter" idx="4294967295"/>
          </p:nvPr>
        </p:nvSpPr>
        <p:spPr>
          <a:xfrm>
            <a:off x="0" y="6257925"/>
            <a:ext cx="306388" cy="365125"/>
          </a:xfrm>
          <a:prstGeom prst="rect">
            <a:avLst/>
          </a:prstGeom>
        </p:spPr>
        <p:txBody>
          <a:bodyPr/>
          <a:lstStyle/>
          <a:p>
            <a:fld id="{5116C895-348D-4FA1-AC3F-6A98EE2CBA64}" type="slidenum">
              <a:rPr lang="en-US" smtClean="0"/>
              <a:pPr/>
              <a:t>102</a:t>
            </a:fld>
            <a:endParaRPr lang="en-US"/>
          </a:p>
        </p:txBody>
      </p:sp>
    </p:spTree>
    <p:extLst>
      <p:ext uri="{BB962C8B-B14F-4D97-AF65-F5344CB8AC3E}">
        <p14:creationId xmlns:p14="http://schemas.microsoft.com/office/powerpoint/2010/main" val="23431061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pPr>
              <a:lnSpc>
                <a:spcPct val="100000"/>
              </a:lnSpc>
            </a:pPr>
            <a:r>
              <a:rPr lang="en-AU" b="0"/>
              <a:t> How can we future proof our transport vehicles to ensure equitable access of our local resources with others in Australia?</a:t>
            </a:r>
          </a:p>
        </p:txBody>
      </p:sp>
      <p:sp>
        <p:nvSpPr>
          <p:cNvPr id="4" name="Title 3"/>
          <p:cNvSpPr>
            <a:spLocks noGrp="1"/>
          </p:cNvSpPr>
          <p:nvPr>
            <p:ph type="title"/>
          </p:nvPr>
        </p:nvSpPr>
        <p:spPr/>
        <p:txBody>
          <a:bodyPr/>
          <a:lstStyle/>
          <a:p>
            <a:r>
              <a:rPr lang="en-AU"/>
              <a:t>Response wall example</a:t>
            </a:r>
          </a:p>
        </p:txBody>
      </p:sp>
      <p:sp>
        <p:nvSpPr>
          <p:cNvPr id="5" name="Footer Placeholder 4"/>
          <p:cNvSpPr>
            <a:spLocks noGrp="1"/>
          </p:cNvSpPr>
          <p:nvPr>
            <p:ph type="ftr" sz="quarter" idx="3"/>
          </p:nvPr>
        </p:nvSpPr>
        <p:spPr/>
        <p:txBody>
          <a:bodyPr/>
          <a:lstStyle/>
          <a:p>
            <a:fld id="{5116C895-348D-4FA1-AC3F-6A98EE2CBA64}" type="slidenum">
              <a:rPr lang="en-US" smtClean="0"/>
              <a:pPr/>
              <a:t>11</a:t>
            </a:fld>
            <a:endParaRPr lang="en-US"/>
          </a:p>
        </p:txBody>
      </p:sp>
      <p:pic>
        <p:nvPicPr>
          <p:cNvPr id="6" name="Picture 5" descr="Screen capture of online wall of student questions." title="Padlet"/>
          <p:cNvPicPr>
            <a:picLocks noChangeAspect="1"/>
          </p:cNvPicPr>
          <p:nvPr/>
        </p:nvPicPr>
        <p:blipFill rotWithShape="1">
          <a:blip r:embed="rId3"/>
          <a:srcRect r="57069" b="75227"/>
          <a:stretch/>
        </p:blipFill>
        <p:spPr>
          <a:xfrm>
            <a:off x="323642" y="1922165"/>
            <a:ext cx="6236519" cy="1072244"/>
          </a:xfrm>
          <a:prstGeom prst="rect">
            <a:avLst/>
          </a:prstGeom>
        </p:spPr>
      </p:pic>
      <p:sp>
        <p:nvSpPr>
          <p:cNvPr id="7" name="TextBox 6"/>
          <p:cNvSpPr txBox="1"/>
          <p:nvPr/>
        </p:nvSpPr>
        <p:spPr>
          <a:xfrm>
            <a:off x="323642" y="6216851"/>
            <a:ext cx="7816850" cy="406400"/>
          </a:xfrm>
          <a:prstGeom prst="rect">
            <a:avLst/>
          </a:prstGeom>
          <a:noFill/>
        </p:spPr>
        <p:txBody>
          <a:bodyPr wrap="square" lIns="0" tIns="0" rIns="0" bIns="0" rtlCol="0">
            <a:noAutofit/>
          </a:bodyPr>
          <a:lstStyle/>
          <a:p>
            <a:r>
              <a:rPr lang="en-AU" sz="1200" err="1"/>
              <a:t>Padlet</a:t>
            </a:r>
            <a:r>
              <a:rPr lang="en-AU" sz="1200"/>
              <a:t> - A virtual online wall that collaborators can add text, links and images to</a:t>
            </a:r>
            <a:r>
              <a:rPr lang="en-AU" sz="1400"/>
              <a:t>.</a:t>
            </a:r>
          </a:p>
          <a:p>
            <a:endParaRPr lang="en-AU" sz="1400"/>
          </a:p>
        </p:txBody>
      </p:sp>
      <p:pic>
        <p:nvPicPr>
          <p:cNvPr id="9" name="Picture 8" descr="Screen capture of online wall of student questions." title="Padlet"/>
          <p:cNvPicPr>
            <a:picLocks noChangeAspect="1"/>
          </p:cNvPicPr>
          <p:nvPr/>
        </p:nvPicPr>
        <p:blipFill>
          <a:blip r:embed="rId4"/>
          <a:stretch>
            <a:fillRect/>
          </a:stretch>
        </p:blipFill>
        <p:spPr>
          <a:xfrm>
            <a:off x="323642" y="2947526"/>
            <a:ext cx="6236519" cy="3220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67862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AU"/>
              <a:t>Questions for learning</a:t>
            </a:r>
          </a:p>
        </p:txBody>
      </p:sp>
      <p:sp>
        <p:nvSpPr>
          <p:cNvPr id="6" name="Title 5"/>
          <p:cNvSpPr>
            <a:spLocks noGrp="1"/>
          </p:cNvSpPr>
          <p:nvPr>
            <p:ph type="title"/>
          </p:nvPr>
        </p:nvSpPr>
        <p:spPr/>
        <p:txBody>
          <a:bodyPr/>
          <a:lstStyle/>
          <a:p>
            <a:r>
              <a:rPr lang="en-AU"/>
              <a:t>Future vehicles</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12</a:t>
            </a:fld>
            <a:endParaRPr lang="en-US"/>
          </a:p>
        </p:txBody>
      </p:sp>
      <p:sp>
        <p:nvSpPr>
          <p:cNvPr id="9" name="Cloud Callout 8" descr="Thought bubble with text 'Why do we need to create a solution for space junk?'&#10;" title="Thought bubble"/>
          <p:cNvSpPr/>
          <p:nvPr/>
        </p:nvSpPr>
        <p:spPr>
          <a:xfrm>
            <a:off x="1707138" y="1197113"/>
            <a:ext cx="7154427" cy="4822687"/>
          </a:xfrm>
          <a:prstGeom prst="cloudCallout">
            <a:avLst>
              <a:gd name="adj1" fmla="val -53347"/>
              <a:gd name="adj2" fmla="val 60364"/>
            </a:avLst>
          </a:prstGeom>
          <a:solidFill>
            <a:srgbClr val="A4C8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4000">
              <a:solidFill>
                <a:schemeClr val="tx1"/>
              </a:solidFill>
            </a:endParaRPr>
          </a:p>
          <a:p>
            <a:pPr algn="ctr"/>
            <a:r>
              <a:rPr lang="en-AU" sz="4000">
                <a:solidFill>
                  <a:schemeClr val="tx1"/>
                </a:solidFill>
              </a:rPr>
              <a:t>Why do we need to create a solution for future transport vehicles and systems?</a:t>
            </a:r>
          </a:p>
          <a:p>
            <a:pPr algn="ctr"/>
            <a:endParaRPr lang="en-AU" sz="2000" err="1"/>
          </a:p>
        </p:txBody>
      </p:sp>
    </p:spTree>
    <p:extLst>
      <p:ext uri="{BB962C8B-B14F-4D97-AF65-F5344CB8AC3E}">
        <p14:creationId xmlns:p14="http://schemas.microsoft.com/office/powerpoint/2010/main" val="1475307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950950" y="1953823"/>
            <a:ext cx="3956739" cy="931618"/>
          </a:xfrm>
        </p:spPr>
        <p:txBody>
          <a:bodyPr/>
          <a:lstStyle/>
          <a:p>
            <a:r>
              <a:rPr lang="en-AU"/>
              <a:t>Developing background knowledge</a:t>
            </a:r>
          </a:p>
        </p:txBody>
      </p:sp>
      <p:sp>
        <p:nvSpPr>
          <p:cNvPr id="3" name="Title 2"/>
          <p:cNvSpPr>
            <a:spLocks noGrp="1"/>
          </p:cNvSpPr>
          <p:nvPr>
            <p:ph type="title"/>
          </p:nvPr>
        </p:nvSpPr>
        <p:spPr>
          <a:xfrm>
            <a:off x="4950950" y="738697"/>
            <a:ext cx="3664985" cy="1107996"/>
          </a:xfrm>
        </p:spPr>
        <p:txBody>
          <a:bodyPr/>
          <a:lstStyle/>
          <a:p>
            <a:r>
              <a:rPr lang="en-AU"/>
              <a:t/>
            </a:r>
            <a:br>
              <a:rPr lang="en-AU"/>
            </a:br>
            <a:r>
              <a:rPr lang="en-AU"/>
              <a:t>Module 1</a:t>
            </a:r>
            <a:br>
              <a:rPr lang="en-AU"/>
            </a:br>
            <a:r>
              <a:rPr lang="en-AU"/>
              <a:t>Activity 1.2</a:t>
            </a:r>
          </a:p>
        </p:txBody>
      </p:sp>
      <p:pic>
        <p:nvPicPr>
          <p:cNvPr id="5" name="Picture Placeholder 4" descr="Artist impression of a future train moving under a bridge" title="Future train"/>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4706" r="14706"/>
          <a:stretch>
            <a:fillRect/>
          </a:stretch>
        </p:blipFill>
        <p:spPr>
          <a:prstGeom prst="ellipse">
            <a:avLst/>
          </a:prstGeom>
        </p:spPr>
      </p:pic>
      <p:sp>
        <p:nvSpPr>
          <p:cNvPr id="6" name="TextBox 5"/>
          <p:cNvSpPr txBox="1"/>
          <p:nvPr/>
        </p:nvSpPr>
        <p:spPr>
          <a:xfrm>
            <a:off x="582804" y="5954762"/>
            <a:ext cx="2582427" cy="209902"/>
          </a:xfrm>
          <a:prstGeom prst="rect">
            <a:avLst/>
          </a:prstGeom>
          <a:noFill/>
        </p:spPr>
        <p:txBody>
          <a:bodyPr wrap="square" lIns="0" tIns="0" rIns="0" bIns="0" rtlCol="0">
            <a:noAutofit/>
          </a:bodyPr>
          <a:lstStyle/>
          <a:p>
            <a:r>
              <a:rPr lang="en-AU" sz="1000"/>
              <a:t>http://mehallo.com/blog/archives/23019</a:t>
            </a:r>
          </a:p>
        </p:txBody>
      </p:sp>
    </p:spTree>
    <p:extLst>
      <p:ext uri="{BB962C8B-B14F-4D97-AF65-F5344CB8AC3E}">
        <p14:creationId xmlns:p14="http://schemas.microsoft.com/office/powerpoint/2010/main" val="198360098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t>When online be:</a:t>
            </a:r>
          </a:p>
        </p:txBody>
      </p:sp>
      <p:sp>
        <p:nvSpPr>
          <p:cNvPr id="4" name="Title 3"/>
          <p:cNvSpPr>
            <a:spLocks noGrp="1"/>
          </p:cNvSpPr>
          <p:nvPr>
            <p:ph type="title"/>
          </p:nvPr>
        </p:nvSpPr>
        <p:spPr/>
        <p:txBody>
          <a:bodyPr/>
          <a:lstStyle/>
          <a:p>
            <a:r>
              <a:rPr lang="en-AU"/>
              <a:t>Researching for  resources</a:t>
            </a:r>
          </a:p>
        </p:txBody>
      </p:sp>
      <p:sp>
        <p:nvSpPr>
          <p:cNvPr id="5" name="Footer Placeholder 4"/>
          <p:cNvSpPr>
            <a:spLocks noGrp="1"/>
          </p:cNvSpPr>
          <p:nvPr>
            <p:ph type="ftr" sz="quarter" idx="3"/>
          </p:nvPr>
        </p:nvSpPr>
        <p:spPr/>
        <p:txBody>
          <a:bodyPr/>
          <a:lstStyle/>
          <a:p>
            <a:fld id="{5116C895-348D-4FA1-AC3F-6A98EE2CBA64}" type="slidenum">
              <a:rPr lang="en-US" smtClean="0"/>
              <a:pPr/>
              <a:t>14</a:t>
            </a:fld>
            <a:endParaRPr lang="en-US"/>
          </a:p>
        </p:txBody>
      </p:sp>
      <p:pic>
        <p:nvPicPr>
          <p:cNvPr id="6" name="Picture 5" descr="Screen capture of digital citizenship, respectful, responsible and safe." title="Online behaviours"/>
          <p:cNvPicPr>
            <a:picLocks noChangeAspect="1"/>
          </p:cNvPicPr>
          <p:nvPr/>
        </p:nvPicPr>
        <p:blipFill>
          <a:blip r:embed="rId3"/>
          <a:stretch>
            <a:fillRect/>
          </a:stretch>
        </p:blipFill>
        <p:spPr>
          <a:xfrm>
            <a:off x="198312" y="2163758"/>
            <a:ext cx="8810625" cy="2295525"/>
          </a:xfrm>
          <a:prstGeom prst="rect">
            <a:avLst/>
          </a:prstGeom>
        </p:spPr>
      </p:pic>
    </p:spTree>
    <p:extLst>
      <p:ext uri="{BB962C8B-B14F-4D97-AF65-F5344CB8AC3E}">
        <p14:creationId xmlns:p14="http://schemas.microsoft.com/office/powerpoint/2010/main" val="6454680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endParaRPr lang="en-AU"/>
          </a:p>
        </p:txBody>
      </p:sp>
      <p:sp>
        <p:nvSpPr>
          <p:cNvPr id="4" name="Text Placeholder 3"/>
          <p:cNvSpPr>
            <a:spLocks noGrp="1"/>
          </p:cNvSpPr>
          <p:nvPr>
            <p:ph type="body" sz="quarter" idx="15"/>
          </p:nvPr>
        </p:nvSpPr>
        <p:spPr/>
        <p:txBody>
          <a:bodyPr/>
          <a:lstStyle/>
          <a:p>
            <a:r>
              <a:rPr lang="en-AU"/>
              <a:t>Summary</a:t>
            </a:r>
          </a:p>
        </p:txBody>
      </p:sp>
      <p:sp>
        <p:nvSpPr>
          <p:cNvPr id="5" name="Title 4"/>
          <p:cNvSpPr>
            <a:spLocks noGrp="1"/>
          </p:cNvSpPr>
          <p:nvPr>
            <p:ph type="title"/>
          </p:nvPr>
        </p:nvSpPr>
        <p:spPr/>
        <p:txBody>
          <a:bodyPr/>
          <a:lstStyle/>
          <a:p>
            <a:r>
              <a:rPr lang="en-AU"/>
              <a:t>What is transport?</a:t>
            </a:r>
            <a:br>
              <a:rPr lang="en-AU"/>
            </a:br>
            <a:endParaRPr lang="en-AU"/>
          </a:p>
        </p:txBody>
      </p:sp>
      <p:sp>
        <p:nvSpPr>
          <p:cNvPr id="6" name="Footer Placeholder 5"/>
          <p:cNvSpPr>
            <a:spLocks noGrp="1"/>
          </p:cNvSpPr>
          <p:nvPr>
            <p:ph type="ftr" sz="quarter" idx="3"/>
          </p:nvPr>
        </p:nvSpPr>
        <p:spPr/>
        <p:txBody>
          <a:bodyPr/>
          <a:lstStyle/>
          <a:p>
            <a:fld id="{5116C895-348D-4FA1-AC3F-6A98EE2CBA64}" type="slidenum">
              <a:rPr lang="en-US" smtClean="0"/>
              <a:pPr/>
              <a:t>15</a:t>
            </a:fld>
            <a:endParaRPr lang="en-US"/>
          </a:p>
        </p:txBody>
      </p:sp>
    </p:spTree>
    <p:extLst>
      <p:ext uri="{BB962C8B-B14F-4D97-AF65-F5344CB8AC3E}">
        <p14:creationId xmlns:p14="http://schemas.microsoft.com/office/powerpoint/2010/main" val="22914834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8"/>
          </p:nvPr>
        </p:nvSpPr>
        <p:spPr>
          <a:xfrm>
            <a:off x="6436167" y="2100831"/>
            <a:ext cx="2180094" cy="486541"/>
          </a:xfrm>
        </p:spPr>
        <p:txBody>
          <a:bodyPr>
            <a:normAutofit lnSpcReduction="10000"/>
          </a:bodyPr>
          <a:lstStyle/>
          <a:p>
            <a:pPr marL="0" indent="0">
              <a:buNone/>
            </a:pPr>
            <a:r>
              <a:rPr lang="en-AU"/>
              <a:t>Example</a:t>
            </a:r>
          </a:p>
        </p:txBody>
      </p:sp>
      <p:sp>
        <p:nvSpPr>
          <p:cNvPr id="9" name="Text Placeholder 8"/>
          <p:cNvSpPr>
            <a:spLocks noGrp="1"/>
          </p:cNvSpPr>
          <p:nvPr>
            <p:ph type="body" sz="quarter" idx="17"/>
          </p:nvPr>
        </p:nvSpPr>
        <p:spPr>
          <a:xfrm>
            <a:off x="292100" y="1844676"/>
            <a:ext cx="4465795" cy="4147752"/>
          </a:xfrm>
        </p:spPr>
        <p:txBody>
          <a:bodyPr/>
          <a:lstStyle/>
          <a:p>
            <a:endParaRPr lang="en-AU"/>
          </a:p>
        </p:txBody>
      </p:sp>
      <p:sp>
        <p:nvSpPr>
          <p:cNvPr id="4" name="Text Placeholder 3"/>
          <p:cNvSpPr>
            <a:spLocks noGrp="1"/>
          </p:cNvSpPr>
          <p:nvPr>
            <p:ph type="body" sz="quarter" idx="15"/>
          </p:nvPr>
        </p:nvSpPr>
        <p:spPr/>
        <p:txBody>
          <a:bodyPr/>
          <a:lstStyle/>
          <a:p>
            <a:r>
              <a:rPr lang="en-AU"/>
              <a:t>Annotated drawing</a:t>
            </a:r>
          </a:p>
        </p:txBody>
      </p:sp>
      <p:sp>
        <p:nvSpPr>
          <p:cNvPr id="5" name="Title 4"/>
          <p:cNvSpPr>
            <a:spLocks noGrp="1"/>
          </p:cNvSpPr>
          <p:nvPr>
            <p:ph type="title"/>
          </p:nvPr>
        </p:nvSpPr>
        <p:spPr/>
        <p:txBody>
          <a:bodyPr/>
          <a:lstStyle/>
          <a:p>
            <a:r>
              <a:rPr lang="en-AU"/>
              <a:t>What is a vehicle? </a:t>
            </a:r>
            <a:br>
              <a:rPr lang="en-AU"/>
            </a:br>
            <a:endParaRPr lang="en-AU"/>
          </a:p>
        </p:txBody>
      </p:sp>
      <p:sp>
        <p:nvSpPr>
          <p:cNvPr id="6" name="Footer Placeholder 5"/>
          <p:cNvSpPr>
            <a:spLocks noGrp="1"/>
          </p:cNvSpPr>
          <p:nvPr>
            <p:ph type="ftr" sz="quarter" idx="3"/>
          </p:nvPr>
        </p:nvSpPr>
        <p:spPr/>
        <p:txBody>
          <a:bodyPr/>
          <a:lstStyle/>
          <a:p>
            <a:fld id="{5116C895-348D-4FA1-AC3F-6A98EE2CBA64}" type="slidenum">
              <a:rPr lang="en-US" smtClean="0"/>
              <a:pPr/>
              <a:t>16</a:t>
            </a:fld>
            <a:endParaRPr lang="en-US"/>
          </a:p>
        </p:txBody>
      </p:sp>
      <p:sp>
        <p:nvSpPr>
          <p:cNvPr id="11" name="Rectangle 10"/>
          <p:cNvSpPr/>
          <p:nvPr/>
        </p:nvSpPr>
        <p:spPr>
          <a:xfrm>
            <a:off x="6511331" y="5605501"/>
            <a:ext cx="2029767" cy="584775"/>
          </a:xfrm>
          <a:prstGeom prst="rect">
            <a:avLst/>
          </a:prstGeom>
        </p:spPr>
        <p:txBody>
          <a:bodyPr wrap="square">
            <a:spAutoFit/>
          </a:bodyPr>
          <a:lstStyle/>
          <a:p>
            <a:r>
              <a:rPr lang="en-AU" sz="800">
                <a:hlinkClick r:id="rId3"/>
              </a:rPr>
              <a:t>https://technofaq.org/posts/2018/11/the-key-safety-features-to-look-for-in-second-hand-cars/</a:t>
            </a:r>
            <a:endParaRPr lang="en-AU" sz="800"/>
          </a:p>
          <a:p>
            <a:endParaRPr lang="en-AU" sz="800"/>
          </a:p>
        </p:txBody>
      </p:sp>
      <p:pic>
        <p:nvPicPr>
          <p:cNvPr id="12" name="Picture 11" descr="Image of a car with lines and text describing each feature." title="Annotated draw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341" y="2801874"/>
            <a:ext cx="4136971" cy="2589125"/>
          </a:xfrm>
          <a:prstGeom prst="rect">
            <a:avLst/>
          </a:prstGeom>
        </p:spPr>
      </p:pic>
    </p:spTree>
    <p:extLst>
      <p:ext uri="{BB962C8B-B14F-4D97-AF65-F5344CB8AC3E}">
        <p14:creationId xmlns:p14="http://schemas.microsoft.com/office/powerpoint/2010/main" val="335377925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en-AU"/>
          </a:p>
        </p:txBody>
      </p:sp>
      <p:sp>
        <p:nvSpPr>
          <p:cNvPr id="3" name="Text Placeholder 2"/>
          <p:cNvSpPr>
            <a:spLocks noGrp="1"/>
          </p:cNvSpPr>
          <p:nvPr>
            <p:ph type="body" sz="quarter" idx="17"/>
          </p:nvPr>
        </p:nvSpPr>
        <p:spPr/>
        <p:txBody>
          <a:bodyPr/>
          <a:lstStyle/>
          <a:p>
            <a:endParaRPr lang="en-AU"/>
          </a:p>
        </p:txBody>
      </p:sp>
      <p:sp>
        <p:nvSpPr>
          <p:cNvPr id="4" name="Text Placeholder 3"/>
          <p:cNvSpPr>
            <a:spLocks noGrp="1"/>
          </p:cNvSpPr>
          <p:nvPr>
            <p:ph type="body" sz="quarter" idx="15"/>
          </p:nvPr>
        </p:nvSpPr>
        <p:spPr/>
        <p:txBody>
          <a:bodyPr/>
          <a:lstStyle/>
          <a:p>
            <a:r>
              <a:rPr lang="en-AU"/>
              <a:t>Draw</a:t>
            </a:r>
          </a:p>
        </p:txBody>
      </p:sp>
      <p:sp>
        <p:nvSpPr>
          <p:cNvPr id="5" name="Title 4"/>
          <p:cNvSpPr>
            <a:spLocks noGrp="1"/>
          </p:cNvSpPr>
          <p:nvPr>
            <p:ph type="title"/>
          </p:nvPr>
        </p:nvSpPr>
        <p:spPr/>
        <p:txBody>
          <a:bodyPr/>
          <a:lstStyle/>
          <a:p>
            <a:r>
              <a:rPr lang="en-AU"/>
              <a:t>Are there similar features of all vehicles?</a:t>
            </a:r>
            <a:br>
              <a:rPr lang="en-AU"/>
            </a:br>
            <a:endParaRPr lang="en-AU"/>
          </a:p>
        </p:txBody>
      </p:sp>
      <p:sp>
        <p:nvSpPr>
          <p:cNvPr id="6" name="Footer Placeholder 5"/>
          <p:cNvSpPr>
            <a:spLocks noGrp="1"/>
          </p:cNvSpPr>
          <p:nvPr>
            <p:ph type="ftr" sz="quarter" idx="3"/>
          </p:nvPr>
        </p:nvSpPr>
        <p:spPr/>
        <p:txBody>
          <a:bodyPr/>
          <a:lstStyle/>
          <a:p>
            <a:fld id="{5116C895-348D-4FA1-AC3F-6A98EE2CBA64}" type="slidenum">
              <a:rPr lang="en-US" smtClean="0"/>
              <a:pPr/>
              <a:t>17</a:t>
            </a:fld>
            <a:endParaRPr lang="en-US"/>
          </a:p>
        </p:txBody>
      </p:sp>
    </p:spTree>
    <p:extLst>
      <p:ext uri="{BB962C8B-B14F-4D97-AF65-F5344CB8AC3E}">
        <p14:creationId xmlns:p14="http://schemas.microsoft.com/office/powerpoint/2010/main" val="15849391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endParaRPr lang="en-AU"/>
          </a:p>
        </p:txBody>
      </p:sp>
      <p:sp>
        <p:nvSpPr>
          <p:cNvPr id="3" name="Text Placeholder 2"/>
          <p:cNvSpPr>
            <a:spLocks noGrp="1"/>
          </p:cNvSpPr>
          <p:nvPr>
            <p:ph type="body" sz="quarter" idx="17"/>
          </p:nvPr>
        </p:nvSpPr>
        <p:spPr/>
        <p:txBody>
          <a:bodyPr/>
          <a:lstStyle/>
          <a:p>
            <a:endParaRPr lang="en-AU"/>
          </a:p>
        </p:txBody>
      </p:sp>
      <p:sp>
        <p:nvSpPr>
          <p:cNvPr id="4" name="Text Placeholder 3"/>
          <p:cNvSpPr>
            <a:spLocks noGrp="1"/>
          </p:cNvSpPr>
          <p:nvPr>
            <p:ph type="body" sz="quarter" idx="15"/>
          </p:nvPr>
        </p:nvSpPr>
        <p:spPr/>
        <p:txBody>
          <a:bodyPr/>
          <a:lstStyle/>
          <a:p>
            <a:r>
              <a:rPr lang="en-AU"/>
              <a:t>List</a:t>
            </a:r>
          </a:p>
        </p:txBody>
      </p:sp>
      <p:sp>
        <p:nvSpPr>
          <p:cNvPr id="5" name="Title 4"/>
          <p:cNvSpPr>
            <a:spLocks noGrp="1"/>
          </p:cNvSpPr>
          <p:nvPr>
            <p:ph type="title"/>
          </p:nvPr>
        </p:nvSpPr>
        <p:spPr/>
        <p:txBody>
          <a:bodyPr/>
          <a:lstStyle/>
          <a:p>
            <a:r>
              <a:rPr lang="en-AU"/>
              <a:t>List some vehicle types and their purpose.</a:t>
            </a:r>
            <a:br>
              <a:rPr lang="en-AU"/>
            </a:br>
            <a:endParaRPr lang="en-AU"/>
          </a:p>
        </p:txBody>
      </p:sp>
      <p:sp>
        <p:nvSpPr>
          <p:cNvPr id="6" name="Footer Placeholder 5"/>
          <p:cNvSpPr>
            <a:spLocks noGrp="1"/>
          </p:cNvSpPr>
          <p:nvPr>
            <p:ph type="ftr" sz="quarter" idx="3"/>
          </p:nvPr>
        </p:nvSpPr>
        <p:spPr/>
        <p:txBody>
          <a:bodyPr/>
          <a:lstStyle/>
          <a:p>
            <a:fld id="{5116C895-348D-4FA1-AC3F-6A98EE2CBA64}" type="slidenum">
              <a:rPr lang="en-US" smtClean="0"/>
              <a:pPr/>
              <a:t>18</a:t>
            </a:fld>
            <a:endParaRPr lang="en-US"/>
          </a:p>
        </p:txBody>
      </p:sp>
    </p:spTree>
    <p:extLst>
      <p:ext uri="{BB962C8B-B14F-4D97-AF65-F5344CB8AC3E}">
        <p14:creationId xmlns:p14="http://schemas.microsoft.com/office/powerpoint/2010/main" val="37433575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t>Example rail system</a:t>
            </a:r>
          </a:p>
        </p:txBody>
      </p:sp>
      <p:sp>
        <p:nvSpPr>
          <p:cNvPr id="4" name="Title 3"/>
          <p:cNvSpPr>
            <a:spLocks noGrp="1"/>
          </p:cNvSpPr>
          <p:nvPr>
            <p:ph type="title"/>
          </p:nvPr>
        </p:nvSpPr>
        <p:spPr/>
        <p:txBody>
          <a:bodyPr/>
          <a:lstStyle/>
          <a:p>
            <a:r>
              <a:rPr lang="en-AU"/>
              <a:t>What are transport systems?</a:t>
            </a:r>
          </a:p>
        </p:txBody>
      </p:sp>
      <p:sp>
        <p:nvSpPr>
          <p:cNvPr id="5" name="Footer Placeholder 4"/>
          <p:cNvSpPr>
            <a:spLocks noGrp="1"/>
          </p:cNvSpPr>
          <p:nvPr>
            <p:ph type="ftr" sz="quarter" idx="3"/>
          </p:nvPr>
        </p:nvSpPr>
        <p:spPr/>
        <p:txBody>
          <a:bodyPr/>
          <a:lstStyle/>
          <a:p>
            <a:fld id="{5116C895-348D-4FA1-AC3F-6A98EE2CBA64}" type="slidenum">
              <a:rPr lang="en-US" smtClean="0"/>
              <a:pPr/>
              <a:t>19</a:t>
            </a:fld>
            <a:endParaRPr lang="en-US"/>
          </a:p>
        </p:txBody>
      </p:sp>
      <p:pic>
        <p:nvPicPr>
          <p:cNvPr id="6" name="Picture 5" descr="Systems map showing different coloured lines and stops on a train line." title="Train map"/>
          <p:cNvPicPr>
            <a:picLocks noChangeAspect="1"/>
          </p:cNvPicPr>
          <p:nvPr/>
        </p:nvPicPr>
        <p:blipFill>
          <a:blip r:embed="rId3"/>
          <a:stretch>
            <a:fillRect/>
          </a:stretch>
        </p:blipFill>
        <p:spPr>
          <a:xfrm>
            <a:off x="6490532" y="302659"/>
            <a:ext cx="2300002" cy="353846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594050" y="4006208"/>
            <a:ext cx="2255854" cy="432079"/>
          </a:xfrm>
          <a:prstGeom prst="rect">
            <a:avLst/>
          </a:prstGeom>
          <a:noFill/>
        </p:spPr>
        <p:txBody>
          <a:bodyPr wrap="square" lIns="0" tIns="0" rIns="0" bIns="0" rtlCol="0">
            <a:noAutofit/>
          </a:bodyPr>
          <a:lstStyle/>
          <a:p>
            <a:r>
              <a:rPr lang="en-AU" sz="1000"/>
              <a:t>https://upload.wikimedia.org/wikipedia/commons/1/12/TransperthRailwayMap.svg</a:t>
            </a:r>
          </a:p>
        </p:txBody>
      </p:sp>
      <p:pic>
        <p:nvPicPr>
          <p:cNvPr id="9" name="Picture 8" descr="Outline of Australia showing transport links as coloured lines." title="Map of Austral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099" y="2316387"/>
            <a:ext cx="4445159" cy="381172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4144129" y="6258126"/>
            <a:ext cx="2114129" cy="742462"/>
          </a:xfrm>
          <a:prstGeom prst="rect">
            <a:avLst/>
          </a:prstGeom>
          <a:noFill/>
        </p:spPr>
        <p:txBody>
          <a:bodyPr wrap="square" lIns="0" tIns="0" rIns="0" bIns="0" rtlCol="0">
            <a:noAutofit/>
          </a:bodyPr>
          <a:lstStyle/>
          <a:p>
            <a:r>
              <a:rPr lang="en-AU" sz="1000"/>
              <a:t>https://en.wikipedia.org/wiki/Rail_transport_in_Australia</a:t>
            </a:r>
          </a:p>
        </p:txBody>
      </p:sp>
      <p:pic>
        <p:nvPicPr>
          <p:cNvPr id="8" name="Picture 7" descr="Black and white image of train with men standing near it." title="Train"/>
          <p:cNvPicPr>
            <a:picLocks noChangeAspect="1"/>
          </p:cNvPicPr>
          <p:nvPr/>
        </p:nvPicPr>
        <p:blipFill>
          <a:blip r:embed="rId5"/>
          <a:stretch>
            <a:fillRect/>
          </a:stretch>
        </p:blipFill>
        <p:spPr>
          <a:xfrm>
            <a:off x="292100" y="1694982"/>
            <a:ext cx="2396699" cy="1721629"/>
          </a:xfrm>
          <a:prstGeom prst="ellipse">
            <a:avLst/>
          </a:prstGeom>
        </p:spPr>
      </p:pic>
    </p:spTree>
    <p:extLst>
      <p:ext uri="{BB962C8B-B14F-4D97-AF65-F5344CB8AC3E}">
        <p14:creationId xmlns:p14="http://schemas.microsoft.com/office/powerpoint/2010/main" val="330555824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8628224" cy="4603892"/>
          </a:xfrm>
        </p:spPr>
        <p:txBody>
          <a:bodyPr vert="horz" lIns="91440" tIns="45720" rIns="91440" bIns="45720" rtlCol="0" anchor="t">
            <a:normAutofit fontScale="92500"/>
          </a:bodyPr>
          <a:lstStyle/>
          <a:p>
            <a:pPr marL="132715" indent="-132715"/>
            <a:r>
              <a:rPr lang="en-AU" sz="1600">
                <a:latin typeface="Arial"/>
                <a:cs typeface="Arial"/>
              </a:rPr>
              <a:t>You may wish to use the whole slide deck, or Module 1 and/or 2, as a teaching tool to work through with your students. It could be saved to USB for home use or some slides download as a PDF for students who don’t have access to any digital devices.</a:t>
            </a:r>
            <a:endParaRPr lang="en-US">
              <a:latin typeface="Arial"/>
              <a:cs typeface="Arial"/>
            </a:endParaRPr>
          </a:p>
          <a:p>
            <a:pPr marL="132715" indent="-132715"/>
            <a:r>
              <a:rPr lang="en-AU" sz="1600" b="1"/>
              <a:t>This slide deck is to be redesigned for your context</a:t>
            </a:r>
            <a:r>
              <a:rPr lang="en-AU" sz="1600"/>
              <a:t>. Included are many examples that can be added to, deleted or adapted for your students. </a:t>
            </a:r>
          </a:p>
          <a:p>
            <a:pPr marL="132715" indent="-132715"/>
            <a:r>
              <a:rPr lang="en-AU" sz="1600"/>
              <a:t>Revise slides and notes for your needs. Notes at the bottom of each slide have been developed to further improve student understanding and provide thought provoking questions.</a:t>
            </a:r>
          </a:p>
          <a:p>
            <a:pPr marL="132715" indent="-132715"/>
            <a:r>
              <a:rPr lang="en-AU" sz="1600">
                <a:latin typeface="Arial"/>
                <a:cs typeface="Arial"/>
              </a:rPr>
              <a:t>Considerations around timeframes, number and frequency of feedback sessions, and how they will be conducted for each student throughout the project needs to be redesigned.</a:t>
            </a:r>
          </a:p>
          <a:p>
            <a:pPr marL="132715" indent="-132715"/>
            <a:r>
              <a:rPr lang="en-AU" sz="1600"/>
              <a:t>When learning from home - digital platforms and protocols for student, parent and teacher feedback sessions need to be negotiated. </a:t>
            </a:r>
          </a:p>
          <a:p>
            <a:pPr marL="132715" indent="-132715"/>
            <a:r>
              <a:rPr lang="en-AU" sz="1600">
                <a:latin typeface="Arial"/>
                <a:cs typeface="Arial"/>
              </a:rPr>
              <a:t>You will need to decide the form of the </a:t>
            </a:r>
            <a:r>
              <a:rPr lang="en-AU" sz="1600" b="1">
                <a:latin typeface="Arial"/>
                <a:cs typeface="Arial"/>
              </a:rPr>
              <a:t>student portfolio.</a:t>
            </a:r>
            <a:endParaRPr lang="en-AU" sz="1600">
              <a:latin typeface="Arial"/>
              <a:cs typeface="Arial"/>
            </a:endParaRPr>
          </a:p>
        </p:txBody>
      </p:sp>
      <p:sp>
        <p:nvSpPr>
          <p:cNvPr id="3" name="Text Placeholder 2"/>
          <p:cNvSpPr>
            <a:spLocks noGrp="1"/>
          </p:cNvSpPr>
          <p:nvPr>
            <p:ph type="body" sz="quarter" idx="15"/>
          </p:nvPr>
        </p:nvSpPr>
        <p:spPr/>
        <p:txBody>
          <a:bodyPr/>
          <a:lstStyle/>
          <a:p>
            <a:r>
              <a:rPr lang="en-AU"/>
              <a:t>How to use the Power Point</a:t>
            </a:r>
          </a:p>
        </p:txBody>
      </p:sp>
      <p:sp>
        <p:nvSpPr>
          <p:cNvPr id="4" name="Title 3"/>
          <p:cNvSpPr>
            <a:spLocks noGrp="1"/>
          </p:cNvSpPr>
          <p:nvPr>
            <p:ph type="title"/>
          </p:nvPr>
        </p:nvSpPr>
        <p:spPr/>
        <p:txBody>
          <a:bodyPr/>
          <a:lstStyle/>
          <a:p>
            <a:r>
              <a:rPr lang="en-AU"/>
              <a:t>Important teacher information</a:t>
            </a:r>
          </a:p>
        </p:txBody>
      </p:sp>
      <p:sp>
        <p:nvSpPr>
          <p:cNvPr id="5" name="Footer Placeholder 4"/>
          <p:cNvSpPr>
            <a:spLocks noGrp="1"/>
          </p:cNvSpPr>
          <p:nvPr>
            <p:ph type="ftr" sz="quarter" idx="3"/>
          </p:nvPr>
        </p:nvSpPr>
        <p:spPr/>
        <p:txBody>
          <a:bodyPr/>
          <a:lstStyle/>
          <a:p>
            <a:fld id="{5116C895-348D-4FA1-AC3F-6A98EE2CBA64}" type="slidenum">
              <a:rPr lang="en-US" smtClean="0"/>
              <a:pPr/>
              <a:t>2</a:t>
            </a:fld>
            <a:endParaRPr lang="en-US"/>
          </a:p>
        </p:txBody>
      </p:sp>
    </p:spTree>
    <p:extLst>
      <p:ext uri="{BB962C8B-B14F-4D97-AF65-F5344CB8AC3E}">
        <p14:creationId xmlns:p14="http://schemas.microsoft.com/office/powerpoint/2010/main" val="70980140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t>How do large airport refuelling systems work?</a:t>
            </a:r>
          </a:p>
        </p:txBody>
      </p:sp>
      <p:sp>
        <p:nvSpPr>
          <p:cNvPr id="4" name="Title 3"/>
          <p:cNvSpPr>
            <a:spLocks noGrp="1"/>
          </p:cNvSpPr>
          <p:nvPr>
            <p:ph type="title"/>
          </p:nvPr>
        </p:nvSpPr>
        <p:spPr/>
        <p:txBody>
          <a:bodyPr/>
          <a:lstStyle/>
          <a:p>
            <a:r>
              <a:rPr lang="en-AU"/>
              <a:t>Example of a system</a:t>
            </a:r>
          </a:p>
        </p:txBody>
      </p:sp>
      <p:sp>
        <p:nvSpPr>
          <p:cNvPr id="5" name="Footer Placeholder 4"/>
          <p:cNvSpPr>
            <a:spLocks noGrp="1"/>
          </p:cNvSpPr>
          <p:nvPr>
            <p:ph type="ftr" sz="quarter" idx="3"/>
          </p:nvPr>
        </p:nvSpPr>
        <p:spPr/>
        <p:txBody>
          <a:bodyPr/>
          <a:lstStyle/>
          <a:p>
            <a:fld id="{5116C895-348D-4FA1-AC3F-6A98EE2CBA64}" type="slidenum">
              <a:rPr lang="en-US" smtClean="0"/>
              <a:pPr/>
              <a:t>20</a:t>
            </a:fld>
            <a:endParaRPr lang="en-US"/>
          </a:p>
        </p:txBody>
      </p:sp>
      <p:pic>
        <p:nvPicPr>
          <p:cNvPr id="6" name="Picture 5" descr="Aircraft trucks and refuelling tanks connected by arrows." title="System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679576"/>
            <a:ext cx="6915150" cy="4724400"/>
          </a:xfrm>
          <a:prstGeom prst="rect">
            <a:avLst/>
          </a:prstGeom>
        </p:spPr>
      </p:pic>
      <p:sp>
        <p:nvSpPr>
          <p:cNvPr id="7" name="TextBox 6"/>
          <p:cNvSpPr txBox="1"/>
          <p:nvPr/>
        </p:nvSpPr>
        <p:spPr>
          <a:xfrm>
            <a:off x="5429250" y="6051550"/>
            <a:ext cx="2717800" cy="571701"/>
          </a:xfrm>
          <a:prstGeom prst="rect">
            <a:avLst/>
          </a:prstGeom>
          <a:noFill/>
        </p:spPr>
        <p:txBody>
          <a:bodyPr wrap="square" lIns="0" tIns="0" rIns="0" bIns="0" rtlCol="0">
            <a:noAutofit/>
          </a:bodyPr>
          <a:lstStyle/>
          <a:p>
            <a:r>
              <a:rPr lang="en-AU" sz="1000"/>
              <a:t>https://aviation.stackexchange.com/questions/38106/how-do-large-airport-refuelling-systems-work</a:t>
            </a:r>
          </a:p>
        </p:txBody>
      </p:sp>
    </p:spTree>
    <p:extLst>
      <p:ext uri="{BB962C8B-B14F-4D97-AF65-F5344CB8AC3E}">
        <p14:creationId xmlns:p14="http://schemas.microsoft.com/office/powerpoint/2010/main" val="25634470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endParaRPr lang="en-AU"/>
          </a:p>
        </p:txBody>
      </p:sp>
      <p:sp>
        <p:nvSpPr>
          <p:cNvPr id="3" name="Text Placeholder 2"/>
          <p:cNvSpPr>
            <a:spLocks noGrp="1"/>
          </p:cNvSpPr>
          <p:nvPr>
            <p:ph type="body" sz="quarter" idx="15"/>
          </p:nvPr>
        </p:nvSpPr>
        <p:spPr/>
        <p:txBody>
          <a:bodyPr/>
          <a:lstStyle/>
          <a:p>
            <a:r>
              <a:rPr lang="en-AU"/>
              <a:t>Map and draw</a:t>
            </a:r>
          </a:p>
        </p:txBody>
      </p:sp>
      <p:sp>
        <p:nvSpPr>
          <p:cNvPr id="4" name="Title 3"/>
          <p:cNvSpPr>
            <a:spLocks noGrp="1"/>
          </p:cNvSpPr>
          <p:nvPr>
            <p:ph type="title"/>
          </p:nvPr>
        </p:nvSpPr>
        <p:spPr/>
        <p:txBody>
          <a:bodyPr/>
          <a:lstStyle/>
          <a:p>
            <a:r>
              <a:rPr lang="en-AU"/>
              <a:t>Choose a transport system</a:t>
            </a:r>
          </a:p>
        </p:txBody>
      </p:sp>
      <p:sp>
        <p:nvSpPr>
          <p:cNvPr id="5" name="Footer Placeholder 4"/>
          <p:cNvSpPr>
            <a:spLocks noGrp="1"/>
          </p:cNvSpPr>
          <p:nvPr>
            <p:ph type="ftr" sz="quarter" idx="3"/>
          </p:nvPr>
        </p:nvSpPr>
        <p:spPr/>
        <p:txBody>
          <a:bodyPr/>
          <a:lstStyle/>
          <a:p>
            <a:fld id="{5116C895-348D-4FA1-AC3F-6A98EE2CBA64}" type="slidenum">
              <a:rPr lang="en-US" smtClean="0"/>
              <a:pPr/>
              <a:t>21</a:t>
            </a:fld>
            <a:endParaRPr lang="en-US"/>
          </a:p>
        </p:txBody>
      </p:sp>
    </p:spTree>
    <p:extLst>
      <p:ext uri="{BB962C8B-B14F-4D97-AF65-F5344CB8AC3E}">
        <p14:creationId xmlns:p14="http://schemas.microsoft.com/office/powerpoint/2010/main" val="14454162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44675"/>
            <a:ext cx="8572723" cy="506639"/>
          </a:xfrm>
        </p:spPr>
        <p:txBody>
          <a:bodyPr/>
          <a:lstStyle/>
          <a:p>
            <a:r>
              <a:rPr lang="en-AU">
                <a:hlinkClick r:id="rId3"/>
              </a:rPr>
              <a:t>https://future.transport.nsw.gov.au/</a:t>
            </a:r>
            <a:endParaRPr lang="en-AU"/>
          </a:p>
        </p:txBody>
      </p:sp>
      <p:sp>
        <p:nvSpPr>
          <p:cNvPr id="3" name="Text Placeholder 2"/>
          <p:cNvSpPr>
            <a:spLocks noGrp="1"/>
          </p:cNvSpPr>
          <p:nvPr>
            <p:ph type="body" sz="quarter" idx="15"/>
          </p:nvPr>
        </p:nvSpPr>
        <p:spPr/>
        <p:txBody>
          <a:bodyPr/>
          <a:lstStyle/>
          <a:p>
            <a:r>
              <a:rPr lang="en-AU"/>
              <a:t>Future transport 2056 - NSW</a:t>
            </a:r>
          </a:p>
        </p:txBody>
      </p:sp>
      <p:sp>
        <p:nvSpPr>
          <p:cNvPr id="4" name="Title 3"/>
          <p:cNvSpPr>
            <a:spLocks noGrp="1"/>
          </p:cNvSpPr>
          <p:nvPr>
            <p:ph type="title"/>
          </p:nvPr>
        </p:nvSpPr>
        <p:spPr/>
        <p:txBody>
          <a:bodyPr/>
          <a:lstStyle/>
          <a:p>
            <a:r>
              <a:rPr lang="en-AU"/>
              <a:t>What are sustainability issues for our future?</a:t>
            </a:r>
          </a:p>
        </p:txBody>
      </p:sp>
      <p:sp>
        <p:nvSpPr>
          <p:cNvPr id="5" name="Footer Placeholder 4"/>
          <p:cNvSpPr>
            <a:spLocks noGrp="1"/>
          </p:cNvSpPr>
          <p:nvPr>
            <p:ph type="ftr" sz="quarter" idx="3"/>
          </p:nvPr>
        </p:nvSpPr>
        <p:spPr/>
        <p:txBody>
          <a:bodyPr/>
          <a:lstStyle/>
          <a:p>
            <a:fld id="{5116C895-348D-4FA1-AC3F-6A98EE2CBA64}" type="slidenum">
              <a:rPr lang="en-US" smtClean="0"/>
              <a:pPr/>
              <a:t>22</a:t>
            </a:fld>
            <a:endParaRPr lang="en-US"/>
          </a:p>
        </p:txBody>
      </p:sp>
      <p:pic>
        <p:nvPicPr>
          <p:cNvPr id="6" name="Picture 5" descr="Drawings of cars, trucks, wind and solar power stations, buildings and words to demonstrate reducing reliance on fossil fuels." title="Infographi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18" y="2715713"/>
            <a:ext cx="8632971" cy="3246587"/>
          </a:xfrm>
          <a:prstGeom prst="rect">
            <a:avLst/>
          </a:prstGeom>
        </p:spPr>
      </p:pic>
    </p:spTree>
    <p:extLst>
      <p:ext uri="{BB962C8B-B14F-4D97-AF65-F5344CB8AC3E}">
        <p14:creationId xmlns:p14="http://schemas.microsoft.com/office/powerpoint/2010/main" val="19260048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2085836"/>
            <a:ext cx="8572723" cy="4245407"/>
          </a:xfrm>
        </p:spPr>
        <p:txBody>
          <a:bodyPr/>
          <a:lstStyle/>
          <a:p>
            <a:pPr marL="0" indent="0">
              <a:buNone/>
            </a:pPr>
            <a:r>
              <a:rPr lang="en-AU"/>
              <a:t>1.</a:t>
            </a:r>
          </a:p>
          <a:p>
            <a:pPr marL="0" indent="0">
              <a:buNone/>
            </a:pPr>
            <a:endParaRPr lang="en-AU"/>
          </a:p>
          <a:p>
            <a:pPr marL="0" indent="0">
              <a:buNone/>
            </a:pPr>
            <a:r>
              <a:rPr lang="en-AU"/>
              <a:t>2.</a:t>
            </a:r>
          </a:p>
          <a:p>
            <a:pPr marL="0" indent="0">
              <a:buNone/>
            </a:pPr>
            <a:endParaRPr lang="en-AU"/>
          </a:p>
          <a:p>
            <a:pPr marL="0" indent="0">
              <a:buNone/>
            </a:pPr>
            <a:r>
              <a:rPr lang="en-AU"/>
              <a:t>3.</a:t>
            </a:r>
          </a:p>
          <a:p>
            <a:pPr marL="0" indent="0">
              <a:buNone/>
            </a:pPr>
            <a:endParaRPr lang="en-AU"/>
          </a:p>
          <a:p>
            <a:pPr marL="0" indent="0">
              <a:buNone/>
            </a:pPr>
            <a:r>
              <a:rPr lang="en-AU"/>
              <a:t>4.</a:t>
            </a:r>
          </a:p>
          <a:p>
            <a:pPr marL="0" indent="0">
              <a:buNone/>
            </a:pPr>
            <a:endParaRPr lang="en-AU"/>
          </a:p>
        </p:txBody>
      </p:sp>
      <p:sp>
        <p:nvSpPr>
          <p:cNvPr id="3" name="Text Placeholder 2"/>
          <p:cNvSpPr>
            <a:spLocks noGrp="1"/>
          </p:cNvSpPr>
          <p:nvPr>
            <p:ph type="body" sz="quarter" idx="15"/>
          </p:nvPr>
        </p:nvSpPr>
        <p:spPr/>
        <p:txBody>
          <a:bodyPr/>
          <a:lstStyle/>
          <a:p>
            <a:r>
              <a:rPr lang="en-AU"/>
              <a:t>Research – note 4 most important pieces of information from the website</a:t>
            </a:r>
          </a:p>
        </p:txBody>
      </p:sp>
      <p:sp>
        <p:nvSpPr>
          <p:cNvPr id="4" name="Title 3"/>
          <p:cNvSpPr>
            <a:spLocks noGrp="1"/>
          </p:cNvSpPr>
          <p:nvPr>
            <p:ph type="title"/>
          </p:nvPr>
        </p:nvSpPr>
        <p:spPr/>
        <p:txBody>
          <a:bodyPr/>
          <a:lstStyle/>
          <a:p>
            <a:r>
              <a:rPr lang="en-AU"/>
              <a:t>Future transport 2050 - NSW</a:t>
            </a:r>
          </a:p>
        </p:txBody>
      </p:sp>
      <p:sp>
        <p:nvSpPr>
          <p:cNvPr id="5" name="Footer Placeholder 4"/>
          <p:cNvSpPr>
            <a:spLocks noGrp="1"/>
          </p:cNvSpPr>
          <p:nvPr>
            <p:ph type="ftr" sz="quarter" idx="3"/>
          </p:nvPr>
        </p:nvSpPr>
        <p:spPr/>
        <p:txBody>
          <a:bodyPr/>
          <a:lstStyle/>
          <a:p>
            <a:fld id="{5116C895-348D-4FA1-AC3F-6A98EE2CBA64}" type="slidenum">
              <a:rPr lang="en-US" smtClean="0"/>
              <a:pPr/>
              <a:t>23</a:t>
            </a:fld>
            <a:endParaRPr lang="en-US"/>
          </a:p>
        </p:txBody>
      </p:sp>
      <p:sp>
        <p:nvSpPr>
          <p:cNvPr id="6" name="Text Placeholder 1"/>
          <p:cNvSpPr txBox="1">
            <a:spLocks/>
          </p:cNvSpPr>
          <p:nvPr/>
        </p:nvSpPr>
        <p:spPr>
          <a:xfrm>
            <a:off x="141374" y="1507334"/>
            <a:ext cx="8572723" cy="506639"/>
          </a:xfrm>
          <a:prstGeom prst="rect">
            <a:avLst/>
          </a:prstGeom>
        </p:spPr>
        <p:txBody>
          <a:bodyPr vert="horz" lIns="91440" tIns="45720" rIns="91440" bIns="45720" rtlCol="0">
            <a:normAutofit/>
          </a:bodyPr>
          <a:lstStyle>
            <a:lvl1pPr marL="133347" indent="-133347" algn="l" defTabSz="514337" rtl="0" eaLnBrk="1" latinLnBrk="0" hangingPunct="1">
              <a:lnSpc>
                <a:spcPct val="150000"/>
              </a:lnSpc>
              <a:spcBef>
                <a:spcPts val="0"/>
              </a:spcBef>
              <a:spcAft>
                <a:spcPts val="45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266693" indent="-133347" algn="l" defTabSz="514337" rtl="0" eaLnBrk="1" latinLnBrk="0" hangingPunct="1">
              <a:lnSpc>
                <a:spcPct val="150000"/>
              </a:lnSpc>
              <a:spcBef>
                <a:spcPts val="0"/>
              </a:spcBef>
              <a:spcAft>
                <a:spcPts val="45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405994" indent="-133347" algn="l" defTabSz="514337" rtl="0" eaLnBrk="1" latinLnBrk="0" hangingPunct="1">
              <a:lnSpc>
                <a:spcPct val="150000"/>
              </a:lnSpc>
              <a:spcBef>
                <a:spcPts val="0"/>
              </a:spcBef>
              <a:spcAft>
                <a:spcPts val="45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539341" indent="-139301" algn="l" defTabSz="514337" rtl="0" eaLnBrk="1" latinLnBrk="0" hangingPunct="1">
              <a:lnSpc>
                <a:spcPct val="150000"/>
              </a:lnSpc>
              <a:spcBef>
                <a:spcPts val="0"/>
              </a:spcBef>
              <a:spcAft>
                <a:spcPts val="45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672687" indent="-133347" algn="l" defTabSz="514337" rtl="0" eaLnBrk="1" latinLnBrk="0" hangingPunct="1">
              <a:lnSpc>
                <a:spcPct val="150000"/>
              </a:lnSpc>
              <a:spcBef>
                <a:spcPts val="0"/>
              </a:spcBef>
              <a:spcAft>
                <a:spcPts val="45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414422"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0"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58"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25" indent="-128584"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AU">
                <a:hlinkClick r:id="rId3"/>
              </a:rPr>
              <a:t>https://future.transport.nsw.gov.au/</a:t>
            </a:r>
            <a:endParaRPr lang="en-AU"/>
          </a:p>
        </p:txBody>
      </p:sp>
    </p:spTree>
    <p:extLst>
      <p:ext uri="{BB962C8B-B14F-4D97-AF65-F5344CB8AC3E}">
        <p14:creationId xmlns:p14="http://schemas.microsoft.com/office/powerpoint/2010/main" val="37087027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294660" y="1844675"/>
            <a:ext cx="8628224" cy="4078453"/>
          </a:xfrm>
        </p:spPr>
        <p:txBody>
          <a:bodyPr>
            <a:normAutofit/>
          </a:bodyPr>
          <a:lstStyle/>
          <a:p>
            <a:pPr marL="0" indent="0">
              <a:buNone/>
            </a:pPr>
            <a:r>
              <a:rPr lang="en-AU" sz="1600"/>
              <a:t>1. </a:t>
            </a:r>
            <a:r>
              <a:rPr lang="en-AU" sz="1600" b="1"/>
              <a:t>Large energy use</a:t>
            </a:r>
            <a:r>
              <a:rPr lang="en-AU" sz="1600"/>
              <a:t>, rising fuel prices and emission guidelines are necessitating energy efficiency and the management of greenhouse gas emissions. Reduce global warming.</a:t>
            </a:r>
          </a:p>
          <a:p>
            <a:pPr marL="511175" indent="-285750">
              <a:buFont typeface="Courier New" panose="02070309020205020404" pitchFamily="49" charset="0"/>
              <a:buChar char="o"/>
            </a:pPr>
            <a:r>
              <a:rPr lang="en-AU" sz="1600"/>
              <a:t>Transportation activities are a main source of greenhouse gases. The high level of emissions is driving a focus on efficiency and electric vehicles. Airlines spend 25-35 percent of their annual operating costs on fuel! </a:t>
            </a:r>
          </a:p>
          <a:p>
            <a:pPr marL="0" indent="0">
              <a:buNone/>
            </a:pPr>
            <a:r>
              <a:rPr lang="en-AU" sz="1600"/>
              <a:t>2. </a:t>
            </a:r>
            <a:r>
              <a:rPr lang="en-AU" sz="1600" b="1"/>
              <a:t>Safety is an issue</a:t>
            </a:r>
            <a:r>
              <a:rPr lang="en-AU" sz="1600"/>
              <a:t> including passenger safety for industries involved in transporting people (on buses), and worker safety involved in manufacture and operation (in a factory).</a:t>
            </a:r>
          </a:p>
          <a:p>
            <a:pPr marL="538163" indent="-285750">
              <a:buFont typeface="Courier New" panose="02070309020205020404" pitchFamily="49" charset="0"/>
              <a:buChar char="o"/>
            </a:pPr>
            <a:r>
              <a:rPr lang="en-AU" sz="1600"/>
              <a:t>For passengers, motor vehicle crashes are one of the leading causes of death in many countries. </a:t>
            </a:r>
          </a:p>
          <a:p>
            <a:pPr marL="538163" indent="-285750">
              <a:buFont typeface="Courier New" panose="02070309020205020404" pitchFamily="49" charset="0"/>
              <a:buChar char="o"/>
            </a:pPr>
            <a:r>
              <a:rPr lang="en-AU" sz="1600"/>
              <a:t>For workers, dangerous cargo loading operations can cause serious injuries.</a:t>
            </a:r>
          </a:p>
        </p:txBody>
      </p:sp>
      <p:sp>
        <p:nvSpPr>
          <p:cNvPr id="7" name="Text Placeholder 6"/>
          <p:cNvSpPr>
            <a:spLocks noGrp="1"/>
          </p:cNvSpPr>
          <p:nvPr>
            <p:ph type="body" sz="quarter" idx="15"/>
          </p:nvPr>
        </p:nvSpPr>
        <p:spPr/>
        <p:txBody>
          <a:bodyPr/>
          <a:lstStyle/>
          <a:p>
            <a:r>
              <a:rPr lang="en-AU"/>
              <a:t>Cause and effect</a:t>
            </a:r>
          </a:p>
        </p:txBody>
      </p:sp>
      <p:sp>
        <p:nvSpPr>
          <p:cNvPr id="5" name="Title 4"/>
          <p:cNvSpPr>
            <a:spLocks noGrp="1"/>
          </p:cNvSpPr>
          <p:nvPr>
            <p:ph type="title"/>
          </p:nvPr>
        </p:nvSpPr>
        <p:spPr/>
        <p:txBody>
          <a:bodyPr/>
          <a:lstStyle/>
          <a:p>
            <a:r>
              <a:rPr lang="en-AU"/>
              <a:t>Transport industry sustainability</a:t>
            </a:r>
          </a:p>
        </p:txBody>
      </p:sp>
      <p:sp>
        <p:nvSpPr>
          <p:cNvPr id="6" name="Footer Placeholder 5"/>
          <p:cNvSpPr>
            <a:spLocks noGrp="1"/>
          </p:cNvSpPr>
          <p:nvPr>
            <p:ph type="ftr" sz="quarter" idx="3"/>
          </p:nvPr>
        </p:nvSpPr>
        <p:spPr/>
        <p:txBody>
          <a:bodyPr/>
          <a:lstStyle/>
          <a:p>
            <a:fld id="{5116C895-348D-4FA1-AC3F-6A98EE2CBA64}" type="slidenum">
              <a:rPr lang="en-US" smtClean="0"/>
              <a:pPr/>
              <a:t>24</a:t>
            </a:fld>
            <a:endParaRPr lang="en-US"/>
          </a:p>
        </p:txBody>
      </p:sp>
    </p:spTree>
    <p:extLst>
      <p:ext uri="{BB962C8B-B14F-4D97-AF65-F5344CB8AC3E}">
        <p14:creationId xmlns:p14="http://schemas.microsoft.com/office/powerpoint/2010/main" val="223967891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normAutofit/>
          </a:bodyPr>
          <a:lstStyle/>
          <a:p>
            <a:pPr marL="0" indent="0">
              <a:buNone/>
            </a:pPr>
            <a:r>
              <a:rPr lang="en-AU"/>
              <a:t>3. </a:t>
            </a:r>
            <a:r>
              <a:rPr lang="en-AU" b="1"/>
              <a:t>Unstable fuel prices</a:t>
            </a:r>
            <a:r>
              <a:rPr lang="en-AU"/>
              <a:t>. Have you noticed how petrol changes price day to day? Check the signs outside the service centres to see how much and when they change.</a:t>
            </a:r>
          </a:p>
          <a:p>
            <a:pPr marL="0" indent="0">
              <a:buNone/>
            </a:pPr>
            <a:r>
              <a:rPr lang="en-AU"/>
              <a:t>4. </a:t>
            </a:r>
            <a:r>
              <a:rPr lang="en-AU" b="1"/>
              <a:t>Changing energy rules </a:t>
            </a:r>
            <a:r>
              <a:rPr lang="en-AU"/>
              <a:t>is creating opportunities for innovation</a:t>
            </a:r>
          </a:p>
          <a:p>
            <a:pPr marL="538163" indent="-131763">
              <a:buFont typeface="Courier New" panose="02070309020205020404" pitchFamily="49" charset="0"/>
              <a:buChar char="o"/>
            </a:pPr>
            <a:r>
              <a:rPr lang="en-AU"/>
              <a:t>In the auto industry, many countries have targets for zero-emission vehicles on the road by 2025. Vehicle manufacturers will innovate to bring zero-emission vehicles to the market. </a:t>
            </a:r>
          </a:p>
        </p:txBody>
      </p:sp>
      <p:sp>
        <p:nvSpPr>
          <p:cNvPr id="7" name="Text Placeholder 6"/>
          <p:cNvSpPr>
            <a:spLocks noGrp="1"/>
          </p:cNvSpPr>
          <p:nvPr>
            <p:ph type="body" sz="quarter" idx="15"/>
          </p:nvPr>
        </p:nvSpPr>
        <p:spPr/>
        <p:txBody>
          <a:bodyPr/>
          <a:lstStyle/>
          <a:p>
            <a:r>
              <a:rPr lang="en-AU"/>
              <a:t>Cause and effect</a:t>
            </a:r>
          </a:p>
        </p:txBody>
      </p:sp>
      <p:sp>
        <p:nvSpPr>
          <p:cNvPr id="5" name="Title 4"/>
          <p:cNvSpPr>
            <a:spLocks noGrp="1"/>
          </p:cNvSpPr>
          <p:nvPr>
            <p:ph type="title"/>
          </p:nvPr>
        </p:nvSpPr>
        <p:spPr/>
        <p:txBody>
          <a:bodyPr/>
          <a:lstStyle/>
          <a:p>
            <a:r>
              <a:rPr lang="en-AU"/>
              <a:t>Transport industry sustainability</a:t>
            </a:r>
          </a:p>
        </p:txBody>
      </p:sp>
      <p:sp>
        <p:nvSpPr>
          <p:cNvPr id="6" name="Footer Placeholder 5"/>
          <p:cNvSpPr>
            <a:spLocks noGrp="1"/>
          </p:cNvSpPr>
          <p:nvPr>
            <p:ph type="ftr" sz="quarter" idx="3"/>
          </p:nvPr>
        </p:nvSpPr>
        <p:spPr/>
        <p:txBody>
          <a:bodyPr/>
          <a:lstStyle/>
          <a:p>
            <a:fld id="{5116C895-348D-4FA1-AC3F-6A98EE2CBA64}" type="slidenum">
              <a:rPr lang="en-US" smtClean="0"/>
              <a:pPr/>
              <a:t>25</a:t>
            </a:fld>
            <a:endParaRPr lang="en-US"/>
          </a:p>
        </p:txBody>
      </p:sp>
    </p:spTree>
    <p:extLst>
      <p:ext uri="{BB962C8B-B14F-4D97-AF65-F5344CB8AC3E}">
        <p14:creationId xmlns:p14="http://schemas.microsoft.com/office/powerpoint/2010/main" val="146127815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rtist impression of elecrtic car being refuelled by solar and wind energy systems." title="Electric ca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3234" r="23234"/>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6"/>
          </p:nvPr>
        </p:nvSpPr>
        <p:spPr/>
        <p:txBody>
          <a:bodyPr>
            <a:normAutofit/>
          </a:bodyPr>
          <a:lstStyle/>
          <a:p>
            <a:pPr marL="0" indent="0">
              <a:buNone/>
            </a:pPr>
            <a:r>
              <a:rPr lang="en-AU"/>
              <a:t>Sources will depend on many factors:</a:t>
            </a:r>
          </a:p>
          <a:p>
            <a:r>
              <a:rPr lang="en-AU"/>
              <a:t>Affordability </a:t>
            </a:r>
          </a:p>
          <a:p>
            <a:r>
              <a:rPr lang="en-AU"/>
              <a:t>Renewability </a:t>
            </a:r>
          </a:p>
          <a:p>
            <a:r>
              <a:rPr lang="en-AU"/>
              <a:t>Available technology and organisation</a:t>
            </a:r>
          </a:p>
          <a:p>
            <a:r>
              <a:rPr lang="en-AU"/>
              <a:t>Exhaust emissions</a:t>
            </a:r>
          </a:p>
        </p:txBody>
      </p:sp>
      <p:sp>
        <p:nvSpPr>
          <p:cNvPr id="4" name="Text Placeholder 3"/>
          <p:cNvSpPr>
            <a:spLocks noGrp="1"/>
          </p:cNvSpPr>
          <p:nvPr>
            <p:ph type="body" sz="quarter" idx="15"/>
          </p:nvPr>
        </p:nvSpPr>
        <p:spPr/>
        <p:txBody>
          <a:bodyPr/>
          <a:lstStyle/>
          <a:p>
            <a:r>
              <a:rPr lang="en-AU"/>
              <a:t>Alternative energy sources of the future</a:t>
            </a:r>
          </a:p>
        </p:txBody>
      </p:sp>
      <p:sp>
        <p:nvSpPr>
          <p:cNvPr id="5" name="Title 4"/>
          <p:cNvSpPr>
            <a:spLocks noGrp="1"/>
          </p:cNvSpPr>
          <p:nvPr>
            <p:ph type="title"/>
          </p:nvPr>
        </p:nvSpPr>
        <p:spPr/>
        <p:txBody>
          <a:bodyPr/>
          <a:lstStyle/>
          <a:p>
            <a:r>
              <a:rPr lang="en-AU"/>
              <a:t>Vehicles of the future - sustainability</a:t>
            </a:r>
          </a:p>
        </p:txBody>
      </p:sp>
      <p:sp>
        <p:nvSpPr>
          <p:cNvPr id="6" name="Footer Placeholder 5"/>
          <p:cNvSpPr>
            <a:spLocks noGrp="1"/>
          </p:cNvSpPr>
          <p:nvPr>
            <p:ph type="ftr" sz="quarter" idx="3"/>
          </p:nvPr>
        </p:nvSpPr>
        <p:spPr/>
        <p:txBody>
          <a:bodyPr/>
          <a:lstStyle/>
          <a:p>
            <a:fld id="{5116C895-348D-4FA1-AC3F-6A98EE2CBA64}" type="slidenum">
              <a:rPr lang="en-US" smtClean="0"/>
              <a:pPr/>
              <a:t>26</a:t>
            </a:fld>
            <a:endParaRPr lang="en-US"/>
          </a:p>
        </p:txBody>
      </p:sp>
      <p:sp>
        <p:nvSpPr>
          <p:cNvPr id="11" name="TextBox 10"/>
          <p:cNvSpPr txBox="1"/>
          <p:nvPr/>
        </p:nvSpPr>
        <p:spPr>
          <a:xfrm>
            <a:off x="4572000" y="5968721"/>
            <a:ext cx="3577213" cy="221064"/>
          </a:xfrm>
          <a:prstGeom prst="rect">
            <a:avLst/>
          </a:prstGeom>
          <a:noFill/>
        </p:spPr>
        <p:txBody>
          <a:bodyPr wrap="square" lIns="0" tIns="0" rIns="0" bIns="0" rtlCol="0">
            <a:noAutofit/>
          </a:bodyPr>
          <a:lstStyle/>
          <a:p>
            <a:r>
              <a:rPr lang="en-AU" sz="1000"/>
              <a:t>https://www.duurzaamnieuws.nl/zin-en-onzin-van-de-huis-accu/</a:t>
            </a:r>
          </a:p>
        </p:txBody>
      </p:sp>
    </p:spTree>
    <p:extLst>
      <p:ext uri="{BB962C8B-B14F-4D97-AF65-F5344CB8AC3E}">
        <p14:creationId xmlns:p14="http://schemas.microsoft.com/office/powerpoint/2010/main" val="39436201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Resources in Australia</a:t>
            </a:r>
          </a:p>
        </p:txBody>
      </p:sp>
      <p:sp>
        <p:nvSpPr>
          <p:cNvPr id="3" name="Title 2"/>
          <p:cNvSpPr>
            <a:spLocks noGrp="1"/>
          </p:cNvSpPr>
          <p:nvPr>
            <p:ph type="title"/>
          </p:nvPr>
        </p:nvSpPr>
        <p:spPr/>
        <p:txBody>
          <a:bodyPr/>
          <a:lstStyle/>
          <a:p>
            <a:r>
              <a:rPr lang="en-AU"/>
              <a:t>Activity 1.3</a:t>
            </a:r>
          </a:p>
        </p:txBody>
      </p:sp>
    </p:spTree>
    <p:extLst>
      <p:ext uri="{BB962C8B-B14F-4D97-AF65-F5344CB8AC3E}">
        <p14:creationId xmlns:p14="http://schemas.microsoft.com/office/powerpoint/2010/main" val="285650663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Types of resources - Australian oil and gas</a:t>
            </a:r>
          </a:p>
        </p:txBody>
      </p:sp>
      <p:sp>
        <p:nvSpPr>
          <p:cNvPr id="5" name="Footer Placeholder 4"/>
          <p:cNvSpPr>
            <a:spLocks noGrp="1"/>
          </p:cNvSpPr>
          <p:nvPr>
            <p:ph type="ftr" sz="quarter" idx="3"/>
          </p:nvPr>
        </p:nvSpPr>
        <p:spPr/>
        <p:txBody>
          <a:bodyPr/>
          <a:lstStyle/>
          <a:p>
            <a:fld id="{5116C895-348D-4FA1-AC3F-6A98EE2CBA64}" type="slidenum">
              <a:rPr lang="en-US" smtClean="0"/>
              <a:pPr/>
              <a:t>28</a:t>
            </a:fld>
            <a:endParaRPr lang="en-US"/>
          </a:p>
        </p:txBody>
      </p:sp>
      <p:sp>
        <p:nvSpPr>
          <p:cNvPr id="6" name="TextBox 5"/>
          <p:cNvSpPr txBox="1"/>
          <p:nvPr/>
        </p:nvSpPr>
        <p:spPr>
          <a:xfrm>
            <a:off x="4603625" y="6219885"/>
            <a:ext cx="2642717" cy="359789"/>
          </a:xfrm>
          <a:prstGeom prst="rect">
            <a:avLst/>
          </a:prstGeom>
          <a:noFill/>
        </p:spPr>
        <p:txBody>
          <a:bodyPr wrap="square" lIns="0" tIns="0" rIns="0" bIns="0" rtlCol="0">
            <a:noAutofit/>
          </a:bodyPr>
          <a:lstStyle/>
          <a:p>
            <a:r>
              <a:rPr lang="en-AU" sz="800"/>
              <a:t>https://en.wikipedia.org/wiki/File:Australian_oil_and_gas_facilities_map-en.svg</a:t>
            </a:r>
          </a:p>
        </p:txBody>
      </p:sp>
      <p:pic>
        <p:nvPicPr>
          <p:cNvPr id="9" name="Picture 8" descr="Map of Australia with lines, colours and images to show oil and gas facilities." title="Australia oil and g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215201"/>
            <a:ext cx="6943411" cy="4896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90916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 of Australia with icons and letters to represent where raw materials are located." title="Australias raw materials"/>
          <p:cNvPicPr>
            <a:picLocks noChangeAspect="1"/>
          </p:cNvPicPr>
          <p:nvPr/>
        </p:nvPicPr>
        <p:blipFill>
          <a:blip r:embed="rId3"/>
          <a:stretch>
            <a:fillRect/>
          </a:stretch>
        </p:blipFill>
        <p:spPr>
          <a:xfrm>
            <a:off x="292101" y="1245629"/>
            <a:ext cx="5238750" cy="4886893"/>
          </a:xfrm>
          <a:prstGeom prst="rect">
            <a:avLst/>
          </a:prstGeom>
        </p:spPr>
      </p:pic>
      <p:sp>
        <p:nvSpPr>
          <p:cNvPr id="4" name="Title 3"/>
          <p:cNvSpPr>
            <a:spLocks noGrp="1"/>
          </p:cNvSpPr>
          <p:nvPr>
            <p:ph type="title"/>
          </p:nvPr>
        </p:nvSpPr>
        <p:spPr/>
        <p:txBody>
          <a:bodyPr/>
          <a:lstStyle/>
          <a:p>
            <a:r>
              <a:rPr lang="en-AU"/>
              <a:t>Australia’s distribution of raw materials</a:t>
            </a:r>
          </a:p>
        </p:txBody>
      </p:sp>
      <p:sp>
        <p:nvSpPr>
          <p:cNvPr id="5" name="Footer Placeholder 4"/>
          <p:cNvSpPr>
            <a:spLocks noGrp="1"/>
          </p:cNvSpPr>
          <p:nvPr>
            <p:ph type="ftr" sz="quarter" idx="3"/>
          </p:nvPr>
        </p:nvSpPr>
        <p:spPr/>
        <p:txBody>
          <a:bodyPr/>
          <a:lstStyle/>
          <a:p>
            <a:fld id="{5116C895-348D-4FA1-AC3F-6A98EE2CBA64}" type="slidenum">
              <a:rPr lang="en-US" smtClean="0"/>
              <a:pPr/>
              <a:t>29</a:t>
            </a:fld>
            <a:endParaRPr lang="en-US"/>
          </a:p>
        </p:txBody>
      </p:sp>
      <p:sp>
        <p:nvSpPr>
          <p:cNvPr id="9" name="TextBox 8"/>
          <p:cNvSpPr txBox="1"/>
          <p:nvPr/>
        </p:nvSpPr>
        <p:spPr>
          <a:xfrm>
            <a:off x="3008715" y="6104068"/>
            <a:ext cx="2522136" cy="673240"/>
          </a:xfrm>
          <a:prstGeom prst="rect">
            <a:avLst/>
          </a:prstGeom>
          <a:noFill/>
        </p:spPr>
        <p:txBody>
          <a:bodyPr wrap="square" lIns="0" tIns="0" rIns="0" bIns="0" rtlCol="0">
            <a:noAutofit/>
          </a:bodyPr>
          <a:lstStyle/>
          <a:p>
            <a:r>
              <a:rPr lang="en-AU" sz="800"/>
              <a:t>Source: Updated from map courtesy of </a:t>
            </a:r>
            <a:r>
              <a:rPr lang="en-AU" sz="800" err="1"/>
              <a:t>Golbez</a:t>
            </a:r>
            <a:r>
              <a:rPr lang="en-AU" sz="800"/>
              <a:t>, http://commons.wikimedia.org/wiki/File:Australia_states_blank.png.</a:t>
            </a:r>
          </a:p>
        </p:txBody>
      </p:sp>
      <p:sp>
        <p:nvSpPr>
          <p:cNvPr id="2" name="TextBox 1"/>
          <p:cNvSpPr txBox="1"/>
          <p:nvPr/>
        </p:nvSpPr>
        <p:spPr>
          <a:xfrm>
            <a:off x="6191001" y="1682750"/>
            <a:ext cx="2724150" cy="990600"/>
          </a:xfrm>
          <a:prstGeom prst="rect">
            <a:avLst/>
          </a:prstGeom>
          <a:noFill/>
        </p:spPr>
        <p:txBody>
          <a:bodyPr wrap="square" lIns="0" tIns="0" rIns="0" bIns="0" rtlCol="0">
            <a:noAutofit/>
          </a:bodyPr>
          <a:lstStyle/>
          <a:p>
            <a:pPr algn="l"/>
            <a:r>
              <a:rPr lang="en-AU">
                <a:latin typeface="Arial" panose="020B0604020202020204" pitchFamily="34" charset="0"/>
                <a:cs typeface="Arial" panose="020B0604020202020204" pitchFamily="34" charset="0"/>
              </a:rPr>
              <a:t>Try searching ‘Mining in Australia’ for further information.</a:t>
            </a:r>
          </a:p>
        </p:txBody>
      </p:sp>
    </p:spTree>
    <p:extLst>
      <p:ext uri="{BB962C8B-B14F-4D97-AF65-F5344CB8AC3E}">
        <p14:creationId xmlns:p14="http://schemas.microsoft.com/office/powerpoint/2010/main" val="23629160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5096828" y="1360969"/>
            <a:ext cx="3664986" cy="931618"/>
          </a:xfrm>
        </p:spPr>
        <p:txBody>
          <a:bodyPr/>
          <a:lstStyle/>
          <a:p>
            <a:r>
              <a:rPr lang="en-AU" sz="2000" b="0"/>
              <a:t>How can we future proof our transport vehicles to ensure equitable access of our local resources with others in Australia?</a:t>
            </a:r>
          </a:p>
        </p:txBody>
      </p:sp>
      <p:sp>
        <p:nvSpPr>
          <p:cNvPr id="3" name="Title 2"/>
          <p:cNvSpPr>
            <a:spLocks noGrp="1"/>
          </p:cNvSpPr>
          <p:nvPr>
            <p:ph type="title"/>
          </p:nvPr>
        </p:nvSpPr>
        <p:spPr>
          <a:xfrm>
            <a:off x="5096828" y="743577"/>
            <a:ext cx="3664985" cy="560503"/>
          </a:xfrm>
        </p:spPr>
        <p:txBody>
          <a:bodyPr/>
          <a:lstStyle/>
          <a:p>
            <a:r>
              <a:rPr lang="en-AU"/>
              <a:t>Introduction</a:t>
            </a:r>
          </a:p>
        </p:txBody>
      </p:sp>
      <p:pic>
        <p:nvPicPr>
          <p:cNvPr id="6" name="Picture Placeholder 5" descr="Artists impression of future train on track above another train" title="Future vehicles"/>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6406" r="6406"/>
          <a:stretch>
            <a:fillRect/>
          </a:stretch>
        </p:blipFill>
        <p:spPr/>
      </p:pic>
      <p:sp>
        <p:nvSpPr>
          <p:cNvPr id="5" name="TextBox 4"/>
          <p:cNvSpPr txBox="1"/>
          <p:nvPr/>
        </p:nvSpPr>
        <p:spPr>
          <a:xfrm>
            <a:off x="205990" y="5801694"/>
            <a:ext cx="1406769" cy="197172"/>
          </a:xfrm>
          <a:prstGeom prst="rect">
            <a:avLst/>
          </a:prstGeom>
          <a:noFill/>
        </p:spPr>
        <p:txBody>
          <a:bodyPr wrap="square" lIns="0" tIns="0" rIns="0" bIns="0" rtlCol="0">
            <a:noAutofit/>
          </a:bodyPr>
          <a:lstStyle/>
          <a:p>
            <a:r>
              <a:rPr lang="en-AU" sz="800"/>
              <a:t>http://pinktentacle.com/tag/transportation/page/2/</a:t>
            </a:r>
          </a:p>
        </p:txBody>
      </p:sp>
    </p:spTree>
    <p:extLst>
      <p:ext uri="{BB962C8B-B14F-4D97-AF65-F5344CB8AC3E}">
        <p14:creationId xmlns:p14="http://schemas.microsoft.com/office/powerpoint/2010/main" val="237494751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p:txBody>
          <a:bodyPr/>
          <a:lstStyle/>
          <a:p>
            <a:pPr marL="0" indent="0">
              <a:buNone/>
            </a:pPr>
            <a:r>
              <a:rPr lang="en-AU" sz="2000"/>
              <a:t>Storage and distribution</a:t>
            </a:r>
          </a:p>
          <a:p>
            <a:r>
              <a:rPr lang="en-AU"/>
              <a:t>Marine transportation</a:t>
            </a:r>
          </a:p>
          <a:p>
            <a:r>
              <a:rPr lang="en-AU"/>
              <a:t>Transportation services</a:t>
            </a:r>
          </a:p>
          <a:p>
            <a:r>
              <a:rPr lang="en-AU"/>
              <a:t>Delivery services </a:t>
            </a:r>
          </a:p>
          <a:p>
            <a:r>
              <a:rPr lang="en-AU"/>
              <a:t>Airlines </a:t>
            </a:r>
          </a:p>
          <a:p>
            <a:r>
              <a:rPr lang="en-AU"/>
              <a:t>Railroads</a:t>
            </a:r>
          </a:p>
          <a:p>
            <a:r>
              <a:rPr lang="en-AU"/>
              <a:t>Automobiles</a:t>
            </a:r>
          </a:p>
          <a:p>
            <a:endParaRPr lang="en-AU"/>
          </a:p>
          <a:p>
            <a:endParaRPr lang="en-AU"/>
          </a:p>
          <a:p>
            <a:endParaRPr lang="en-AU"/>
          </a:p>
        </p:txBody>
      </p:sp>
      <p:sp>
        <p:nvSpPr>
          <p:cNvPr id="6" name="Text Placeholder 5"/>
          <p:cNvSpPr>
            <a:spLocks noGrp="1"/>
          </p:cNvSpPr>
          <p:nvPr>
            <p:ph type="body" sz="quarter" idx="17"/>
          </p:nvPr>
        </p:nvSpPr>
        <p:spPr>
          <a:xfrm>
            <a:off x="292100" y="1844676"/>
            <a:ext cx="4183856" cy="4562474"/>
          </a:xfrm>
        </p:spPr>
        <p:txBody>
          <a:bodyPr/>
          <a:lstStyle/>
          <a:p>
            <a:pPr marL="0" indent="0">
              <a:buNone/>
            </a:pPr>
            <a:r>
              <a:rPr lang="en-AU" sz="2000"/>
              <a:t>Manufacturing</a:t>
            </a:r>
          </a:p>
          <a:p>
            <a:r>
              <a:rPr lang="en-AU"/>
              <a:t>Containers &amp; packaging</a:t>
            </a:r>
          </a:p>
          <a:p>
            <a:r>
              <a:rPr lang="en-AU"/>
              <a:t>Industrial machinery </a:t>
            </a:r>
          </a:p>
          <a:p>
            <a:r>
              <a:rPr lang="en-AU"/>
              <a:t>Food, farming &amp; fishing products</a:t>
            </a:r>
          </a:p>
          <a:p>
            <a:r>
              <a:rPr lang="en-AU"/>
              <a:t>Brewers and distilleries</a:t>
            </a:r>
          </a:p>
          <a:p>
            <a:r>
              <a:rPr lang="en-AU"/>
              <a:t>Pharmaceuticals</a:t>
            </a:r>
          </a:p>
          <a:p>
            <a:r>
              <a:rPr lang="en-AU"/>
              <a:t>Specialty chemicals </a:t>
            </a:r>
          </a:p>
          <a:p>
            <a:r>
              <a:rPr lang="en-AU"/>
              <a:t>Building materials &amp; fixtures </a:t>
            </a:r>
          </a:p>
          <a:p>
            <a:r>
              <a:rPr lang="en-AU"/>
              <a:t>Clothing &amp; accessories</a:t>
            </a:r>
          </a:p>
          <a:p>
            <a:endParaRPr lang="en-AU"/>
          </a:p>
          <a:p>
            <a:endParaRPr lang="en-AU"/>
          </a:p>
        </p:txBody>
      </p:sp>
      <p:sp>
        <p:nvSpPr>
          <p:cNvPr id="3" name="Text Placeholder 2"/>
          <p:cNvSpPr>
            <a:spLocks noGrp="1"/>
          </p:cNvSpPr>
          <p:nvPr>
            <p:ph type="body" sz="quarter" idx="15"/>
          </p:nvPr>
        </p:nvSpPr>
        <p:spPr/>
        <p:txBody>
          <a:bodyPr/>
          <a:lstStyle/>
          <a:p>
            <a:r>
              <a:rPr lang="en-AU"/>
              <a:t>Manufacturing and distribution of resources - examples</a:t>
            </a:r>
          </a:p>
        </p:txBody>
      </p:sp>
      <p:sp>
        <p:nvSpPr>
          <p:cNvPr id="4" name="Title 3"/>
          <p:cNvSpPr>
            <a:spLocks noGrp="1"/>
          </p:cNvSpPr>
          <p:nvPr>
            <p:ph type="title"/>
          </p:nvPr>
        </p:nvSpPr>
        <p:spPr/>
        <p:txBody>
          <a:bodyPr/>
          <a:lstStyle/>
          <a:p>
            <a:r>
              <a:rPr lang="en-AU">
                <a:solidFill>
                  <a:schemeClr val="tx1"/>
                </a:solidFill>
              </a:rPr>
              <a:t>Resources of Australia</a:t>
            </a:r>
          </a:p>
        </p:txBody>
      </p:sp>
      <p:sp>
        <p:nvSpPr>
          <p:cNvPr id="5" name="Footer Placeholder 4"/>
          <p:cNvSpPr>
            <a:spLocks noGrp="1"/>
          </p:cNvSpPr>
          <p:nvPr>
            <p:ph type="ftr" sz="quarter" idx="3"/>
          </p:nvPr>
        </p:nvSpPr>
        <p:spPr/>
        <p:txBody>
          <a:bodyPr/>
          <a:lstStyle/>
          <a:p>
            <a:fld id="{5116C895-348D-4FA1-AC3F-6A98EE2CBA64}" type="slidenum">
              <a:rPr lang="en-US" smtClean="0"/>
              <a:pPr/>
              <a:t>30</a:t>
            </a:fld>
            <a:endParaRPr lang="en-US"/>
          </a:p>
        </p:txBody>
      </p:sp>
    </p:spTree>
    <p:extLst>
      <p:ext uri="{BB962C8B-B14F-4D97-AF65-F5344CB8AC3E}">
        <p14:creationId xmlns:p14="http://schemas.microsoft.com/office/powerpoint/2010/main" val="6909095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7"/>
          </p:nvPr>
        </p:nvSpPr>
        <p:spPr>
          <a:xfrm>
            <a:off x="292100" y="2029767"/>
            <a:ext cx="3234871" cy="4147752"/>
          </a:xfrm>
        </p:spPr>
        <p:txBody>
          <a:bodyPr/>
          <a:lstStyle/>
          <a:p>
            <a:pPr marL="0" indent="0">
              <a:buNone/>
            </a:pPr>
            <a:r>
              <a:rPr lang="en-AU"/>
              <a:t>What does equitable mean?</a:t>
            </a:r>
          </a:p>
          <a:p>
            <a:r>
              <a:rPr lang="en-AU"/>
              <a:t>Research and look up the definition of </a:t>
            </a:r>
            <a:r>
              <a:rPr lang="en-AU" i="1"/>
              <a:t>‘equitable access</a:t>
            </a:r>
            <a:r>
              <a:rPr lang="en-AU"/>
              <a:t>’ in the dictionary.</a:t>
            </a:r>
          </a:p>
          <a:p>
            <a:r>
              <a:rPr lang="en-AU"/>
              <a:t> Write your definition in the box supported by images to demonstrate your understanding.</a:t>
            </a:r>
          </a:p>
          <a:p>
            <a:pPr marL="0" indent="0">
              <a:buNone/>
            </a:pPr>
            <a:endParaRPr lang="en-AU"/>
          </a:p>
          <a:p>
            <a:endParaRPr lang="en-AU"/>
          </a:p>
        </p:txBody>
      </p:sp>
      <p:sp>
        <p:nvSpPr>
          <p:cNvPr id="13" name="Text Placeholder 12"/>
          <p:cNvSpPr>
            <a:spLocks noGrp="1"/>
          </p:cNvSpPr>
          <p:nvPr>
            <p:ph type="body" sz="quarter" idx="15"/>
          </p:nvPr>
        </p:nvSpPr>
        <p:spPr>
          <a:xfrm>
            <a:off x="292100" y="1245629"/>
            <a:ext cx="8627651" cy="419659"/>
          </a:xfrm>
        </p:spPr>
        <p:txBody>
          <a:bodyPr/>
          <a:lstStyle/>
          <a:p>
            <a:pPr>
              <a:lnSpc>
                <a:spcPct val="100000"/>
              </a:lnSpc>
            </a:pPr>
            <a:r>
              <a:rPr lang="en-AU" b="0">
                <a:solidFill>
                  <a:schemeClr val="tx1"/>
                </a:solidFill>
              </a:rPr>
              <a:t>How can we future proof our transport vehicles to ensure </a:t>
            </a:r>
            <a:r>
              <a:rPr lang="en-AU" b="0" i="1">
                <a:solidFill>
                  <a:srgbClr val="D70C3D"/>
                </a:solidFill>
              </a:rPr>
              <a:t>equitable access </a:t>
            </a:r>
            <a:r>
              <a:rPr lang="en-AU" b="0">
                <a:solidFill>
                  <a:schemeClr val="tx1"/>
                </a:solidFill>
              </a:rPr>
              <a:t>of our local resources with others in Australia?</a:t>
            </a:r>
          </a:p>
          <a:p>
            <a:endParaRPr lang="en-AU"/>
          </a:p>
        </p:txBody>
      </p:sp>
      <p:sp>
        <p:nvSpPr>
          <p:cNvPr id="11" name="Title 10"/>
          <p:cNvSpPr>
            <a:spLocks noGrp="1"/>
          </p:cNvSpPr>
          <p:nvPr>
            <p:ph type="title"/>
          </p:nvPr>
        </p:nvSpPr>
        <p:spPr/>
        <p:txBody>
          <a:bodyPr/>
          <a:lstStyle/>
          <a:p>
            <a:r>
              <a:rPr lang="en-AU"/>
              <a:t>Back to our driving question</a:t>
            </a:r>
          </a:p>
        </p:txBody>
      </p:sp>
      <p:sp>
        <p:nvSpPr>
          <p:cNvPr id="12" name="Footer Placeholder 11"/>
          <p:cNvSpPr>
            <a:spLocks noGrp="1"/>
          </p:cNvSpPr>
          <p:nvPr>
            <p:ph type="ftr" sz="quarter" idx="3"/>
          </p:nvPr>
        </p:nvSpPr>
        <p:spPr/>
        <p:txBody>
          <a:bodyPr/>
          <a:lstStyle/>
          <a:p>
            <a:fld id="{5116C895-348D-4FA1-AC3F-6A98EE2CBA64}" type="slidenum">
              <a:rPr lang="en-US" smtClean="0"/>
              <a:pPr/>
              <a:t>31</a:t>
            </a:fld>
            <a:endParaRPr lang="en-US"/>
          </a:p>
        </p:txBody>
      </p:sp>
      <p:sp>
        <p:nvSpPr>
          <p:cNvPr id="2" name="Rectangle 1" descr="Empty rectangle"/>
          <p:cNvSpPr/>
          <p:nvPr/>
        </p:nvSpPr>
        <p:spPr>
          <a:xfrm>
            <a:off x="3567166" y="2029767"/>
            <a:ext cx="5305530" cy="4049486"/>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1534972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a:t>Aboriginal peoples’ way of life was mainly hunting and gathering. </a:t>
            </a:r>
          </a:p>
          <a:p>
            <a:r>
              <a:rPr lang="en-AU"/>
              <a:t>They used to be mobile (walking) depending on the availability of food and water. </a:t>
            </a:r>
          </a:p>
          <a:p>
            <a:r>
              <a:rPr lang="en-AU"/>
              <a:t>Some Aboriginal people used the sky as a calendar to tell them when it was time to move to a new place and a new food supply.</a:t>
            </a:r>
          </a:p>
          <a:p>
            <a:r>
              <a:rPr lang="en-AU"/>
              <a:t>Most of their communities had permanent settlements used for agriculture.</a:t>
            </a:r>
          </a:p>
          <a:p>
            <a:r>
              <a:rPr lang="en-AU"/>
              <a:t>Aboriginal people deliberately exchanged seeds to begin growing plants where they did not naturally occur.</a:t>
            </a:r>
          </a:p>
          <a:p>
            <a:r>
              <a:rPr lang="en-AU"/>
              <a:t>When travelling, </a:t>
            </a:r>
            <a:r>
              <a:rPr lang="en-AU" i="1"/>
              <a:t>terrain</a:t>
            </a:r>
            <a:r>
              <a:rPr lang="en-AU"/>
              <a:t> was an important issue for time.</a:t>
            </a:r>
          </a:p>
          <a:p>
            <a:pPr marL="0" indent="0">
              <a:buNone/>
            </a:pPr>
            <a:r>
              <a:rPr lang="en-AU" i="1"/>
              <a:t>Terrain:  land, landscape, environment.</a:t>
            </a:r>
          </a:p>
        </p:txBody>
      </p:sp>
      <p:sp>
        <p:nvSpPr>
          <p:cNvPr id="3" name="Text Placeholder 2"/>
          <p:cNvSpPr>
            <a:spLocks noGrp="1"/>
          </p:cNvSpPr>
          <p:nvPr>
            <p:ph type="body" sz="quarter" idx="15"/>
          </p:nvPr>
        </p:nvSpPr>
        <p:spPr/>
        <p:txBody>
          <a:bodyPr/>
          <a:lstStyle/>
          <a:p>
            <a:r>
              <a:rPr lang="en-AU"/>
              <a:t>Traditional Aboriginal peoples of Australia – movement of resources</a:t>
            </a:r>
          </a:p>
        </p:txBody>
      </p:sp>
      <p:sp>
        <p:nvSpPr>
          <p:cNvPr id="4" name="Title 3"/>
          <p:cNvSpPr>
            <a:spLocks noGrp="1"/>
          </p:cNvSpPr>
          <p:nvPr>
            <p:ph type="title"/>
          </p:nvPr>
        </p:nvSpPr>
        <p:spPr/>
        <p:txBody>
          <a:bodyPr/>
          <a:lstStyle/>
          <a:p>
            <a:r>
              <a:rPr lang="en-AU"/>
              <a:t>Concepts of time and distance</a:t>
            </a:r>
          </a:p>
        </p:txBody>
      </p:sp>
      <p:sp>
        <p:nvSpPr>
          <p:cNvPr id="5" name="Footer Placeholder 4"/>
          <p:cNvSpPr>
            <a:spLocks noGrp="1"/>
          </p:cNvSpPr>
          <p:nvPr>
            <p:ph type="ftr" sz="quarter" idx="3"/>
          </p:nvPr>
        </p:nvSpPr>
        <p:spPr/>
        <p:txBody>
          <a:bodyPr/>
          <a:lstStyle/>
          <a:p>
            <a:fld id="{5116C895-348D-4FA1-AC3F-6A98EE2CBA64}" type="slidenum">
              <a:rPr lang="en-US" smtClean="0"/>
              <a:pPr/>
              <a:t>32</a:t>
            </a:fld>
            <a:endParaRPr lang="en-US"/>
          </a:p>
        </p:txBody>
      </p:sp>
    </p:spTree>
    <p:extLst>
      <p:ext uri="{BB962C8B-B14F-4D97-AF65-F5344CB8AC3E}">
        <p14:creationId xmlns:p14="http://schemas.microsoft.com/office/powerpoint/2010/main" val="10293972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0976" y="189836"/>
            <a:ext cx="6643525" cy="498470"/>
          </a:xfrm>
        </p:spPr>
        <p:txBody>
          <a:bodyPr/>
          <a:lstStyle/>
          <a:p>
            <a:r>
              <a:rPr lang="en-AU"/>
              <a:t>Distance and time – resource transportation</a:t>
            </a:r>
          </a:p>
        </p:txBody>
      </p:sp>
      <p:sp>
        <p:nvSpPr>
          <p:cNvPr id="5" name="Footer Placeholder 4"/>
          <p:cNvSpPr>
            <a:spLocks noGrp="1"/>
          </p:cNvSpPr>
          <p:nvPr>
            <p:ph type="ftr" sz="quarter" idx="3"/>
          </p:nvPr>
        </p:nvSpPr>
        <p:spPr/>
        <p:txBody>
          <a:bodyPr/>
          <a:lstStyle/>
          <a:p>
            <a:fld id="{5116C895-348D-4FA1-AC3F-6A98EE2CBA64}" type="slidenum">
              <a:rPr lang="en-US" smtClean="0"/>
              <a:pPr/>
              <a:t>33</a:t>
            </a:fld>
            <a:endParaRPr lang="en-US"/>
          </a:p>
        </p:txBody>
      </p:sp>
      <p:graphicFrame>
        <p:nvGraphicFramePr>
          <p:cNvPr id="6" name="Table 5" descr="Table with origin, destination, resources, vehicle, distance and time. Some spaces empty for students to calculate." title="Distance and time"/>
          <p:cNvGraphicFramePr>
            <a:graphicFrameLocks noGrp="1"/>
          </p:cNvGraphicFramePr>
          <p:nvPr>
            <p:extLst>
              <p:ext uri="{D42A27DB-BD31-4B8C-83A1-F6EECF244321}">
                <p14:modId xmlns:p14="http://schemas.microsoft.com/office/powerpoint/2010/main" val="3226449950"/>
              </p:ext>
            </p:extLst>
          </p:nvPr>
        </p:nvGraphicFramePr>
        <p:xfrm>
          <a:off x="331595" y="806884"/>
          <a:ext cx="8592912" cy="5332664"/>
        </p:xfrm>
        <a:graphic>
          <a:graphicData uri="http://schemas.openxmlformats.org/drawingml/2006/table">
            <a:tbl>
              <a:tblPr firstRow="1" firstCol="1" bandRow="1"/>
              <a:tblGrid>
                <a:gridCol w="1074114">
                  <a:extLst>
                    <a:ext uri="{9D8B030D-6E8A-4147-A177-3AD203B41FA5}">
                      <a16:colId xmlns:a16="http://schemas.microsoft.com/office/drawing/2014/main" val="2251219145"/>
                    </a:ext>
                  </a:extLst>
                </a:gridCol>
                <a:gridCol w="1074114">
                  <a:extLst>
                    <a:ext uri="{9D8B030D-6E8A-4147-A177-3AD203B41FA5}">
                      <a16:colId xmlns:a16="http://schemas.microsoft.com/office/drawing/2014/main" val="3425984000"/>
                    </a:ext>
                  </a:extLst>
                </a:gridCol>
                <a:gridCol w="1074114">
                  <a:extLst>
                    <a:ext uri="{9D8B030D-6E8A-4147-A177-3AD203B41FA5}">
                      <a16:colId xmlns:a16="http://schemas.microsoft.com/office/drawing/2014/main" val="3478595796"/>
                    </a:ext>
                  </a:extLst>
                </a:gridCol>
                <a:gridCol w="1074114">
                  <a:extLst>
                    <a:ext uri="{9D8B030D-6E8A-4147-A177-3AD203B41FA5}">
                      <a16:colId xmlns:a16="http://schemas.microsoft.com/office/drawing/2014/main" val="1003944078"/>
                    </a:ext>
                  </a:extLst>
                </a:gridCol>
                <a:gridCol w="1074114">
                  <a:extLst>
                    <a:ext uri="{9D8B030D-6E8A-4147-A177-3AD203B41FA5}">
                      <a16:colId xmlns:a16="http://schemas.microsoft.com/office/drawing/2014/main" val="1284706674"/>
                    </a:ext>
                  </a:extLst>
                </a:gridCol>
                <a:gridCol w="1074114">
                  <a:extLst>
                    <a:ext uri="{9D8B030D-6E8A-4147-A177-3AD203B41FA5}">
                      <a16:colId xmlns:a16="http://schemas.microsoft.com/office/drawing/2014/main" val="181707683"/>
                    </a:ext>
                  </a:extLst>
                </a:gridCol>
                <a:gridCol w="1074114">
                  <a:extLst>
                    <a:ext uri="{9D8B030D-6E8A-4147-A177-3AD203B41FA5}">
                      <a16:colId xmlns:a16="http://schemas.microsoft.com/office/drawing/2014/main" val="1334193361"/>
                    </a:ext>
                  </a:extLst>
                </a:gridCol>
                <a:gridCol w="1074114">
                  <a:extLst>
                    <a:ext uri="{9D8B030D-6E8A-4147-A177-3AD203B41FA5}">
                      <a16:colId xmlns:a16="http://schemas.microsoft.com/office/drawing/2014/main" val="3695326928"/>
                    </a:ext>
                  </a:extLst>
                </a:gridCol>
              </a:tblGrid>
              <a:tr h="666583">
                <a:tc>
                  <a:txBody>
                    <a:bodyPr/>
                    <a:lstStyle/>
                    <a:p>
                      <a:pPr>
                        <a:lnSpc>
                          <a:spcPct val="100000"/>
                        </a:lnSpc>
                        <a:spcBef>
                          <a:spcPts val="960"/>
                        </a:spcBef>
                        <a:spcAft>
                          <a:spcPts val="960"/>
                        </a:spcAft>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Origin</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a:lnSpc>
                          <a:spcPct val="100000"/>
                        </a:lnSpc>
                        <a:spcBef>
                          <a:spcPts val="960"/>
                        </a:spcBef>
                        <a:spcAft>
                          <a:spcPts val="960"/>
                        </a:spcAft>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Destination</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a:lnSpc>
                          <a:spcPct val="100000"/>
                        </a:lnSpc>
                        <a:spcBef>
                          <a:spcPts val="960"/>
                        </a:spcBef>
                        <a:spcAft>
                          <a:spcPts val="960"/>
                        </a:spcAft>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Resource</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a:lnSpc>
                          <a:spcPct val="100000"/>
                        </a:lnSpc>
                        <a:spcBef>
                          <a:spcPts val="960"/>
                        </a:spcBef>
                        <a:spcAft>
                          <a:spcPts val="960"/>
                        </a:spcAft>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Vehicle type/s</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marL="0" marR="0" lvl="0" indent="0" algn="l" defTabSz="514337" rtl="0" eaLnBrk="1" fontAlgn="auto" latinLnBrk="0" hangingPunct="1">
                        <a:lnSpc>
                          <a:spcPct val="100000"/>
                        </a:lnSpc>
                        <a:spcBef>
                          <a:spcPts val="960"/>
                        </a:spcBef>
                        <a:spcAft>
                          <a:spcPts val="960"/>
                        </a:spcAft>
                        <a:buClrTx/>
                        <a:buSzTx/>
                        <a:buFontTx/>
                        <a:buNone/>
                        <a:tabLst/>
                        <a:defRPr/>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Distance</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marL="0" marR="0" lvl="0" indent="0" algn="l" defTabSz="514337" rtl="0" eaLnBrk="1" fontAlgn="auto" latinLnBrk="0" hangingPunct="1">
                        <a:lnSpc>
                          <a:spcPct val="100000"/>
                        </a:lnSpc>
                        <a:spcBef>
                          <a:spcPts val="400"/>
                        </a:spcBef>
                        <a:spcAft>
                          <a:spcPts val="400"/>
                        </a:spcAft>
                        <a:buClrTx/>
                        <a:buSzTx/>
                        <a:buFontTx/>
                        <a:buNone/>
                        <a:tabLst/>
                        <a:defRPr/>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Leaving time</a:t>
                      </a:r>
                    </a:p>
                    <a:p>
                      <a:pPr marL="0" marR="0" lvl="0" indent="0" algn="l" defTabSz="514337" rtl="0" eaLnBrk="1" fontAlgn="auto" latinLnBrk="0" hangingPunct="1">
                        <a:lnSpc>
                          <a:spcPct val="100000"/>
                        </a:lnSpc>
                        <a:spcBef>
                          <a:spcPts val="400"/>
                        </a:spcBef>
                        <a:spcAft>
                          <a:spcPts val="400"/>
                        </a:spcAft>
                        <a:buClrTx/>
                        <a:buSzTx/>
                        <a:buFontTx/>
                        <a:buNone/>
                        <a:tabLst/>
                        <a:defRPr/>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24hr time</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marL="0" marR="0" lvl="0" indent="0" algn="l" defTabSz="514337" rtl="0" eaLnBrk="1" fontAlgn="auto" latinLnBrk="0" hangingPunct="1">
                        <a:lnSpc>
                          <a:spcPct val="100000"/>
                        </a:lnSpc>
                        <a:spcBef>
                          <a:spcPts val="400"/>
                        </a:spcBef>
                        <a:spcAft>
                          <a:spcPts val="400"/>
                        </a:spcAft>
                        <a:buClrTx/>
                        <a:buSzTx/>
                        <a:buFontTx/>
                        <a:buNone/>
                        <a:tabLst/>
                        <a:defRPr/>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Arrival time</a:t>
                      </a:r>
                    </a:p>
                    <a:p>
                      <a:pPr marL="0" marR="0" lvl="0" indent="0" algn="l" defTabSz="514337" rtl="0" eaLnBrk="1" fontAlgn="auto" latinLnBrk="0" hangingPunct="1">
                        <a:lnSpc>
                          <a:spcPct val="100000"/>
                        </a:lnSpc>
                        <a:spcBef>
                          <a:spcPts val="400"/>
                        </a:spcBef>
                        <a:spcAft>
                          <a:spcPts val="400"/>
                        </a:spcAft>
                        <a:buClrTx/>
                        <a:buSzTx/>
                        <a:buFontTx/>
                        <a:buNone/>
                        <a:tabLst/>
                        <a:defRPr/>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24hr time</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marL="0" marR="0" lvl="0" indent="0" algn="l" defTabSz="514337" rtl="0" eaLnBrk="1" fontAlgn="auto" latinLnBrk="0" hangingPunct="1">
                        <a:lnSpc>
                          <a:spcPct val="100000"/>
                        </a:lnSpc>
                        <a:spcBef>
                          <a:spcPts val="400"/>
                        </a:spcBef>
                        <a:spcAft>
                          <a:spcPts val="400"/>
                        </a:spcAft>
                        <a:buClrTx/>
                        <a:buSzTx/>
                        <a:buFontTx/>
                        <a:buNone/>
                        <a:tabLst/>
                        <a:defRPr/>
                      </a:pPr>
                      <a:r>
                        <a:rPr lang="en-AU" sz="1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Approx. time taken</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4166446451"/>
                  </a:ext>
                </a:extLst>
              </a:tr>
              <a:tr h="666583">
                <a:tc>
                  <a:txBody>
                    <a:bodyPr/>
                    <a:lstStyle/>
                    <a:p>
                      <a:pPr>
                        <a:lnSpc>
                          <a:spcPct val="100000"/>
                        </a:lnSpc>
                        <a:spcBef>
                          <a:spcPts val="960"/>
                        </a:spcBef>
                        <a:spcAft>
                          <a:spcPts val="960"/>
                        </a:spcAft>
                      </a:pPr>
                      <a:r>
                        <a:rPr lang="en-AU" sz="1200" b="0">
                          <a:effectLst/>
                          <a:latin typeface="Arial" panose="020B0604020202020204" pitchFamily="34" charset="0"/>
                          <a:ea typeface="Calibri" panose="020F0502020204030204" pitchFamily="34" charset="0"/>
                          <a:cs typeface="Times New Roman" panose="02020603050405020304" pitchFamily="18" charset="0"/>
                        </a:rPr>
                        <a:t>Coffs Harbour, NSW</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960"/>
                        </a:spcBef>
                        <a:spcAft>
                          <a:spcPts val="960"/>
                        </a:spcAft>
                      </a:pPr>
                      <a:r>
                        <a:rPr lang="en-AU" sz="1200" b="0">
                          <a:effectLst/>
                          <a:latin typeface="Arial" panose="020B0604020202020204" pitchFamily="34" charset="0"/>
                          <a:ea typeface="Calibri" panose="020F0502020204030204" pitchFamily="34" charset="0"/>
                          <a:cs typeface="Times New Roman" panose="02020603050405020304" pitchFamily="18" charset="0"/>
                        </a:rPr>
                        <a:t>Sydney Markets</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960"/>
                        </a:spcBef>
                        <a:spcAft>
                          <a:spcPts val="960"/>
                        </a:spcAft>
                      </a:pPr>
                      <a:r>
                        <a:rPr lang="en-AU" sz="1200" b="0">
                          <a:effectLst/>
                          <a:latin typeface="Arial" panose="020B0604020202020204" pitchFamily="34" charset="0"/>
                          <a:ea typeface="Calibri" panose="020F0502020204030204" pitchFamily="34" charset="0"/>
                          <a:cs typeface="Times New Roman" panose="02020603050405020304" pitchFamily="18" charset="0"/>
                        </a:rPr>
                        <a:t>Bananas</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960"/>
                        </a:spcBef>
                        <a:spcAft>
                          <a:spcPts val="960"/>
                        </a:spcAft>
                      </a:pPr>
                      <a:r>
                        <a:rPr lang="en-AU" sz="1200" b="0">
                          <a:effectLst/>
                          <a:latin typeface="Arial" panose="020B0604020202020204" pitchFamily="34" charset="0"/>
                          <a:ea typeface="Calibri" panose="020F0502020204030204" pitchFamily="34" charset="0"/>
                          <a:cs typeface="Times New Roman" panose="02020603050405020304" pitchFamily="18" charset="0"/>
                        </a:rPr>
                        <a:t>Road - truck</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960"/>
                        </a:spcBef>
                        <a:spcAft>
                          <a:spcPts val="960"/>
                        </a:spcAft>
                      </a:pPr>
                      <a:r>
                        <a:rPr lang="en-AU" sz="1200" b="0">
                          <a:effectLst/>
                          <a:latin typeface="Arial" panose="020B0604020202020204" pitchFamily="34" charset="0"/>
                          <a:ea typeface="Calibri" panose="020F0502020204030204" pitchFamily="34" charset="0"/>
                          <a:cs typeface="Times New Roman" panose="02020603050405020304" pitchFamily="18" charset="0"/>
                        </a:rPr>
                        <a:t>529km</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6:00</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12:35</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6hrs 35min</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710477"/>
                  </a:ext>
                </a:extLst>
              </a:tr>
              <a:tr h="666583">
                <a:tc>
                  <a:txBody>
                    <a:bodyPr/>
                    <a:lstStyle/>
                    <a:p>
                      <a:pPr marL="0" marR="0" lvl="0" indent="0" algn="l" defTabSz="514337" rtl="0" eaLnBrk="1" fontAlgn="auto" latinLnBrk="0" hangingPunct="1">
                        <a:lnSpc>
                          <a:spcPct val="100000"/>
                        </a:lnSpc>
                        <a:spcBef>
                          <a:spcPts val="400"/>
                        </a:spcBef>
                        <a:spcAft>
                          <a:spcPts val="400"/>
                        </a:spcAft>
                        <a:buClrTx/>
                        <a:buSzTx/>
                        <a:buFontTx/>
                        <a:buNone/>
                        <a:tabLst/>
                        <a:defRPr/>
                      </a:pPr>
                      <a:r>
                        <a:rPr lang="en-AU" sz="1200" b="0">
                          <a:effectLst/>
                          <a:latin typeface="Arial" panose="020B0604020202020204" pitchFamily="34" charset="0"/>
                          <a:ea typeface="Calibri" panose="020F0502020204030204" pitchFamily="34" charset="0"/>
                          <a:cs typeface="Times New Roman" panose="02020603050405020304" pitchFamily="18" charset="0"/>
                        </a:rPr>
                        <a:t>Newcastle NSW</a:t>
                      </a:r>
                    </a:p>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Coal</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Ship</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13:00</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062479683"/>
                  </a:ext>
                </a:extLst>
              </a:tr>
              <a:tr h="666583">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Lismore NSW</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Margaret River WA</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Parcels</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Plane</a:t>
                      </a: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5639731"/>
                  </a:ext>
                </a:extLst>
              </a:tr>
              <a:tr h="666583">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Hobart TAS</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Timber</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248137604"/>
                  </a:ext>
                </a:extLst>
              </a:tr>
              <a:tr h="666583">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Albury NSW</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Melbourne VIC</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Fuel</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Road truck</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315.09km</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3hrs 36min</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230557"/>
                  </a:ext>
                </a:extLst>
              </a:tr>
              <a:tr h="666583">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Bega NSW</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Milk</a:t>
                      </a:r>
                      <a:r>
                        <a:rPr lang="en-AU" sz="1200" b="0" baseline="0">
                          <a:effectLst/>
                          <a:latin typeface="Arial" panose="020B0604020202020204" pitchFamily="34" charset="0"/>
                          <a:ea typeface="Calibri" panose="020F0502020204030204" pitchFamily="34" charset="0"/>
                          <a:cs typeface="Times New Roman" panose="02020603050405020304" pitchFamily="18" charset="0"/>
                        </a:rPr>
                        <a:t> &amp; cheese</a:t>
                      </a: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552038083"/>
                  </a:ext>
                </a:extLst>
              </a:tr>
              <a:tr h="666583">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Cairns Qld</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Brisbane Qld</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1684km</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endParaRPr lang="en-AU" sz="1200" b="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200" b="0">
                          <a:effectLst/>
                          <a:latin typeface="Arial" panose="020B0604020202020204" pitchFamily="34" charset="0"/>
                          <a:ea typeface="Calibri" panose="020F0502020204030204" pitchFamily="34" charset="0"/>
                          <a:cs typeface="Times New Roman" panose="02020603050405020304" pitchFamily="18" charset="0"/>
                        </a:rPr>
                        <a:t>20hrs</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2397768"/>
                  </a:ext>
                </a:extLst>
              </a:tr>
            </a:tbl>
          </a:graphicData>
        </a:graphic>
      </p:graphicFrame>
    </p:spTree>
    <p:extLst>
      <p:ext uri="{BB962C8B-B14F-4D97-AF65-F5344CB8AC3E}">
        <p14:creationId xmlns:p14="http://schemas.microsoft.com/office/powerpoint/2010/main" val="18656289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latin typeface="Arial"/>
                <a:cs typeface="Arial"/>
              </a:rPr>
              <a:t>Location – your local area</a:t>
            </a:r>
          </a:p>
        </p:txBody>
      </p:sp>
      <p:sp>
        <p:nvSpPr>
          <p:cNvPr id="5" name="Footer Placeholder 4"/>
          <p:cNvSpPr>
            <a:spLocks noGrp="1"/>
          </p:cNvSpPr>
          <p:nvPr>
            <p:ph type="ftr" sz="quarter" idx="3"/>
          </p:nvPr>
        </p:nvSpPr>
        <p:spPr/>
        <p:txBody>
          <a:bodyPr/>
          <a:lstStyle/>
          <a:p>
            <a:fld id="{5116C895-348D-4FA1-AC3F-6A98EE2CBA64}" type="slidenum">
              <a:rPr lang="en-US" smtClean="0"/>
              <a:pPr/>
              <a:t>34</a:t>
            </a:fld>
            <a:endParaRPr lang="en-US"/>
          </a:p>
        </p:txBody>
      </p:sp>
      <p:sp>
        <p:nvSpPr>
          <p:cNvPr id="6" name="Rectangle 5"/>
          <p:cNvSpPr/>
          <p:nvPr/>
        </p:nvSpPr>
        <p:spPr>
          <a:xfrm>
            <a:off x="778747" y="6040578"/>
            <a:ext cx="2878853" cy="400110"/>
          </a:xfrm>
          <a:prstGeom prst="rect">
            <a:avLst/>
          </a:prstGeom>
        </p:spPr>
        <p:txBody>
          <a:bodyPr wrap="square">
            <a:spAutoFit/>
          </a:bodyPr>
          <a:lstStyle/>
          <a:p>
            <a:r>
              <a:rPr lang="en-AU" sz="1000"/>
              <a:t>https://upload.wikimedia.org/wikipedia/commons/3/3b/Australia_states_blank.png</a:t>
            </a:r>
          </a:p>
        </p:txBody>
      </p:sp>
      <p:pic>
        <p:nvPicPr>
          <p:cNvPr id="7" name="Picture 6" descr="Australia map outline" title="Australia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055" y="996394"/>
            <a:ext cx="6089033" cy="5693245"/>
          </a:xfrm>
          <a:prstGeom prst="rect">
            <a:avLst/>
          </a:prstGeom>
        </p:spPr>
      </p:pic>
    </p:spTree>
    <p:extLst>
      <p:ext uri="{BB962C8B-B14F-4D97-AF65-F5344CB8AC3E}">
        <p14:creationId xmlns:p14="http://schemas.microsoft.com/office/powerpoint/2010/main" val="176401789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8"/>
          </p:nvPr>
        </p:nvSpPr>
        <p:spPr>
          <a:xfrm>
            <a:off x="4572000" y="1844676"/>
            <a:ext cx="4335465" cy="4291263"/>
          </a:xfrm>
          <a:ln>
            <a:solidFill>
              <a:srgbClr val="235BA6"/>
            </a:solidFill>
          </a:ln>
        </p:spPr>
        <p:txBody>
          <a:bodyPr/>
          <a:lstStyle/>
          <a:p>
            <a:r>
              <a:rPr lang="en-AU" sz="1600"/>
              <a:t>What makes your area unique to develop these resources? </a:t>
            </a:r>
            <a:r>
              <a:rPr lang="en-AU" sz="1400" i="1"/>
              <a:t>Climate, location, landscape, population, space, government projects. </a:t>
            </a:r>
          </a:p>
          <a:p>
            <a:endParaRPr lang="en-AU"/>
          </a:p>
        </p:txBody>
      </p:sp>
      <p:sp>
        <p:nvSpPr>
          <p:cNvPr id="14" name="Text Placeholder 13"/>
          <p:cNvSpPr>
            <a:spLocks noGrp="1"/>
          </p:cNvSpPr>
          <p:nvPr>
            <p:ph type="body" sz="quarter" idx="17"/>
          </p:nvPr>
        </p:nvSpPr>
        <p:spPr>
          <a:xfrm>
            <a:off x="292100" y="1844676"/>
            <a:ext cx="4183856" cy="4291263"/>
          </a:xfrm>
          <a:ln>
            <a:solidFill>
              <a:srgbClr val="235BA6"/>
            </a:solidFill>
          </a:ln>
        </p:spPr>
        <p:txBody>
          <a:bodyPr/>
          <a:lstStyle/>
          <a:p>
            <a:r>
              <a:rPr lang="en-AU" sz="1600"/>
              <a:t>What are resources in your local area that we share with others across Australia?</a:t>
            </a:r>
          </a:p>
          <a:p>
            <a:endParaRPr lang="en-AU"/>
          </a:p>
        </p:txBody>
      </p:sp>
      <p:sp>
        <p:nvSpPr>
          <p:cNvPr id="13" name="Text Placeholder 12"/>
          <p:cNvSpPr>
            <a:spLocks noGrp="1"/>
          </p:cNvSpPr>
          <p:nvPr>
            <p:ph type="body" sz="quarter" idx="15"/>
          </p:nvPr>
        </p:nvSpPr>
        <p:spPr/>
        <p:txBody>
          <a:bodyPr/>
          <a:lstStyle/>
          <a:p>
            <a:pPr>
              <a:lnSpc>
                <a:spcPct val="100000"/>
              </a:lnSpc>
            </a:pPr>
            <a:r>
              <a:rPr lang="en-AU" b="0">
                <a:solidFill>
                  <a:schemeClr val="tx1"/>
                </a:solidFill>
              </a:rPr>
              <a:t>How can we future proof our transport vehicles to ensure equitable access of </a:t>
            </a:r>
            <a:r>
              <a:rPr lang="en-AU" b="0" i="1">
                <a:solidFill>
                  <a:schemeClr val="tx1"/>
                </a:solidFill>
              </a:rPr>
              <a:t>our </a:t>
            </a:r>
            <a:r>
              <a:rPr lang="en-AU" b="0" i="1">
                <a:solidFill>
                  <a:srgbClr val="D70C3D"/>
                </a:solidFill>
              </a:rPr>
              <a:t>local resources </a:t>
            </a:r>
            <a:r>
              <a:rPr lang="en-AU" b="0">
                <a:solidFill>
                  <a:schemeClr val="tx1"/>
                </a:solidFill>
              </a:rPr>
              <a:t>with others in Australia?</a:t>
            </a:r>
          </a:p>
          <a:p>
            <a:endParaRPr lang="en-AU"/>
          </a:p>
        </p:txBody>
      </p:sp>
      <p:sp>
        <p:nvSpPr>
          <p:cNvPr id="11" name="Title 10"/>
          <p:cNvSpPr>
            <a:spLocks noGrp="1"/>
          </p:cNvSpPr>
          <p:nvPr>
            <p:ph type="title"/>
          </p:nvPr>
        </p:nvSpPr>
        <p:spPr/>
        <p:txBody>
          <a:bodyPr/>
          <a:lstStyle/>
          <a:p>
            <a:r>
              <a:rPr lang="en-AU"/>
              <a:t>Back to our driving question</a:t>
            </a:r>
          </a:p>
        </p:txBody>
      </p:sp>
      <p:sp>
        <p:nvSpPr>
          <p:cNvPr id="12" name="Footer Placeholder 11"/>
          <p:cNvSpPr>
            <a:spLocks noGrp="1"/>
          </p:cNvSpPr>
          <p:nvPr>
            <p:ph type="ftr" sz="quarter" idx="3"/>
          </p:nvPr>
        </p:nvSpPr>
        <p:spPr/>
        <p:txBody>
          <a:bodyPr/>
          <a:lstStyle/>
          <a:p>
            <a:fld id="{5116C895-348D-4FA1-AC3F-6A98EE2CBA64}" type="slidenum">
              <a:rPr lang="en-US" smtClean="0"/>
              <a:pPr/>
              <a:t>35</a:t>
            </a:fld>
            <a:endParaRPr lang="en-US"/>
          </a:p>
        </p:txBody>
      </p:sp>
    </p:spTree>
    <p:extLst>
      <p:ext uri="{BB962C8B-B14F-4D97-AF65-F5344CB8AC3E}">
        <p14:creationId xmlns:p14="http://schemas.microsoft.com/office/powerpoint/2010/main" val="135933415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ln w="28575">
            <a:solidFill>
              <a:srgbClr val="407EC9"/>
            </a:solidFill>
          </a:ln>
        </p:spPr>
        <p:txBody>
          <a:bodyPr/>
          <a:lstStyle/>
          <a:p>
            <a:r>
              <a:rPr lang="en-AU"/>
              <a:t>How are they distributed across Australia?</a:t>
            </a:r>
          </a:p>
        </p:txBody>
      </p:sp>
      <p:sp>
        <p:nvSpPr>
          <p:cNvPr id="3" name="Text Placeholder 2"/>
          <p:cNvSpPr>
            <a:spLocks noGrp="1"/>
          </p:cNvSpPr>
          <p:nvPr>
            <p:ph type="body" sz="quarter" idx="17"/>
          </p:nvPr>
        </p:nvSpPr>
        <p:spPr>
          <a:ln w="28575">
            <a:solidFill>
              <a:srgbClr val="407EC9"/>
            </a:solidFill>
          </a:ln>
        </p:spPr>
        <p:txBody>
          <a:bodyPr/>
          <a:lstStyle/>
          <a:p>
            <a:r>
              <a:rPr lang="en-AU"/>
              <a:t>What resources are manufactured, stored or distributed in your local area?</a:t>
            </a:r>
          </a:p>
        </p:txBody>
      </p:sp>
      <p:sp>
        <p:nvSpPr>
          <p:cNvPr id="4" name="Text Placeholder 3"/>
          <p:cNvSpPr>
            <a:spLocks noGrp="1"/>
          </p:cNvSpPr>
          <p:nvPr>
            <p:ph type="body" sz="quarter" idx="15"/>
          </p:nvPr>
        </p:nvSpPr>
        <p:spPr/>
        <p:txBody>
          <a:bodyPr/>
          <a:lstStyle/>
          <a:p>
            <a:r>
              <a:rPr lang="en-AU"/>
              <a:t>Distribution of resources</a:t>
            </a:r>
          </a:p>
        </p:txBody>
      </p:sp>
      <p:sp>
        <p:nvSpPr>
          <p:cNvPr id="5" name="Title 4"/>
          <p:cNvSpPr>
            <a:spLocks noGrp="1"/>
          </p:cNvSpPr>
          <p:nvPr>
            <p:ph type="title"/>
          </p:nvPr>
        </p:nvSpPr>
        <p:spPr/>
        <p:txBody>
          <a:bodyPr/>
          <a:lstStyle/>
          <a:p>
            <a:r>
              <a:rPr lang="en-AU"/>
              <a:t>Transport</a:t>
            </a:r>
          </a:p>
        </p:txBody>
      </p:sp>
      <p:sp>
        <p:nvSpPr>
          <p:cNvPr id="6" name="Footer Placeholder 5"/>
          <p:cNvSpPr>
            <a:spLocks noGrp="1"/>
          </p:cNvSpPr>
          <p:nvPr>
            <p:ph type="ftr" sz="quarter" idx="3"/>
          </p:nvPr>
        </p:nvSpPr>
        <p:spPr/>
        <p:txBody>
          <a:bodyPr/>
          <a:lstStyle/>
          <a:p>
            <a:fld id="{5116C895-348D-4FA1-AC3F-6A98EE2CBA64}" type="slidenum">
              <a:rPr lang="en-US" smtClean="0"/>
              <a:pPr/>
              <a:t>36</a:t>
            </a:fld>
            <a:endParaRPr lang="en-US"/>
          </a:p>
        </p:txBody>
      </p:sp>
    </p:spTree>
    <p:extLst>
      <p:ext uri="{BB962C8B-B14F-4D97-AF65-F5344CB8AC3E}">
        <p14:creationId xmlns:p14="http://schemas.microsoft.com/office/powerpoint/2010/main" val="27059841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a:hlinkClick r:id="rId3"/>
              </a:rPr>
              <a:t>http://www.foodmiles.com/results.cfm</a:t>
            </a:r>
            <a:endParaRPr lang="en-AU"/>
          </a:p>
          <a:p>
            <a:endParaRPr lang="en-AU"/>
          </a:p>
        </p:txBody>
      </p:sp>
      <p:sp>
        <p:nvSpPr>
          <p:cNvPr id="3" name="Text Placeholder 2"/>
          <p:cNvSpPr>
            <a:spLocks noGrp="1"/>
          </p:cNvSpPr>
          <p:nvPr>
            <p:ph type="body" sz="quarter" idx="15"/>
          </p:nvPr>
        </p:nvSpPr>
        <p:spPr/>
        <p:txBody>
          <a:bodyPr/>
          <a:lstStyle/>
          <a:p>
            <a:r>
              <a:rPr lang="en-AU"/>
              <a:t>Food miles calculator</a:t>
            </a:r>
          </a:p>
        </p:txBody>
      </p:sp>
      <p:sp>
        <p:nvSpPr>
          <p:cNvPr id="4" name="Title 3"/>
          <p:cNvSpPr>
            <a:spLocks noGrp="1"/>
          </p:cNvSpPr>
          <p:nvPr>
            <p:ph type="title"/>
          </p:nvPr>
        </p:nvSpPr>
        <p:spPr/>
        <p:txBody>
          <a:bodyPr/>
          <a:lstStyle/>
          <a:p>
            <a:r>
              <a:rPr lang="en-AU"/>
              <a:t>Cost of distribution</a:t>
            </a:r>
          </a:p>
        </p:txBody>
      </p:sp>
      <p:sp>
        <p:nvSpPr>
          <p:cNvPr id="5" name="Footer Placeholder 4"/>
          <p:cNvSpPr>
            <a:spLocks noGrp="1"/>
          </p:cNvSpPr>
          <p:nvPr>
            <p:ph type="ftr" sz="quarter" idx="3"/>
          </p:nvPr>
        </p:nvSpPr>
        <p:spPr/>
        <p:txBody>
          <a:bodyPr/>
          <a:lstStyle/>
          <a:p>
            <a:fld id="{5116C895-348D-4FA1-AC3F-6A98EE2CBA64}" type="slidenum">
              <a:rPr lang="en-US" smtClean="0"/>
              <a:pPr/>
              <a:t>37</a:t>
            </a:fld>
            <a:endParaRPr lang="en-US"/>
          </a:p>
        </p:txBody>
      </p:sp>
      <p:pic>
        <p:nvPicPr>
          <p:cNvPr id="6" name="Picture 5" descr="Screen capture of website foodmiles. Text and images." title="Food miles"/>
          <p:cNvPicPr>
            <a:picLocks noChangeAspect="1"/>
          </p:cNvPicPr>
          <p:nvPr/>
        </p:nvPicPr>
        <p:blipFill rotWithShape="1">
          <a:blip r:embed="rId4"/>
          <a:srcRect b="2922"/>
          <a:stretch/>
        </p:blipFill>
        <p:spPr>
          <a:xfrm>
            <a:off x="1559638" y="2323234"/>
            <a:ext cx="7305185" cy="3605293"/>
          </a:xfrm>
          <a:prstGeom prst="rect">
            <a:avLst/>
          </a:prstGeom>
        </p:spPr>
      </p:pic>
    </p:spTree>
    <p:extLst>
      <p:ext uri="{BB962C8B-B14F-4D97-AF65-F5344CB8AC3E}">
        <p14:creationId xmlns:p14="http://schemas.microsoft.com/office/powerpoint/2010/main" val="14246281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Visual timeline</a:t>
            </a:r>
          </a:p>
          <a:p>
            <a:r>
              <a:rPr lang="en-AU"/>
              <a:t>Transport evolution</a:t>
            </a:r>
          </a:p>
        </p:txBody>
      </p:sp>
      <p:sp>
        <p:nvSpPr>
          <p:cNvPr id="3" name="Title 2"/>
          <p:cNvSpPr>
            <a:spLocks noGrp="1"/>
          </p:cNvSpPr>
          <p:nvPr>
            <p:ph type="title"/>
          </p:nvPr>
        </p:nvSpPr>
        <p:spPr/>
        <p:txBody>
          <a:bodyPr/>
          <a:lstStyle/>
          <a:p>
            <a:r>
              <a:rPr lang="en-AU"/>
              <a:t>Activity 2.1</a:t>
            </a:r>
          </a:p>
        </p:txBody>
      </p:sp>
    </p:spTree>
    <p:extLst>
      <p:ext uri="{BB962C8B-B14F-4D97-AF65-F5344CB8AC3E}">
        <p14:creationId xmlns:p14="http://schemas.microsoft.com/office/powerpoint/2010/main" val="262929666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292100" y="2163758"/>
            <a:ext cx="4183856" cy="4147752"/>
          </a:xfrm>
        </p:spPr>
        <p:txBody>
          <a:bodyPr>
            <a:normAutofit fontScale="92500" lnSpcReduction="20000"/>
          </a:bodyPr>
          <a:lstStyle/>
          <a:p>
            <a:pPr marL="0" indent="0">
              <a:buNone/>
            </a:pPr>
            <a:r>
              <a:rPr lang="en-AU"/>
              <a:t>Complete some background research so you can choose a transport type. Take notes. Develop a timeline to demonstrate the evolution. Demonstrate how technology has contributed to the change.</a:t>
            </a:r>
          </a:p>
          <a:p>
            <a:r>
              <a:rPr lang="en-AU" sz="2200"/>
              <a:t>land transport </a:t>
            </a:r>
          </a:p>
          <a:p>
            <a:r>
              <a:rPr lang="en-AU" sz="2200"/>
              <a:t>air transport </a:t>
            </a:r>
          </a:p>
          <a:p>
            <a:r>
              <a:rPr lang="en-AU" sz="2200"/>
              <a:t>water transport </a:t>
            </a:r>
          </a:p>
          <a:p>
            <a:r>
              <a:rPr lang="en-AU" sz="2200"/>
              <a:t>rail transport</a:t>
            </a:r>
          </a:p>
          <a:p>
            <a:endParaRPr lang="en-AU"/>
          </a:p>
        </p:txBody>
      </p:sp>
      <p:sp>
        <p:nvSpPr>
          <p:cNvPr id="3" name="Text Placeholder 2"/>
          <p:cNvSpPr>
            <a:spLocks noGrp="1"/>
          </p:cNvSpPr>
          <p:nvPr>
            <p:ph type="body" sz="quarter" idx="15"/>
          </p:nvPr>
        </p:nvSpPr>
        <p:spPr>
          <a:xfrm>
            <a:off x="294661" y="1245629"/>
            <a:ext cx="4991609" cy="419659"/>
          </a:xfrm>
        </p:spPr>
        <p:txBody>
          <a:bodyPr/>
          <a:lstStyle/>
          <a:p>
            <a:r>
              <a:rPr lang="en-AU"/>
              <a:t>Create a visual timeline of how transport has evolved over time from 1800 - 2020</a:t>
            </a:r>
          </a:p>
        </p:txBody>
      </p:sp>
      <p:sp>
        <p:nvSpPr>
          <p:cNvPr id="4" name="Title 3"/>
          <p:cNvSpPr>
            <a:spLocks noGrp="1"/>
          </p:cNvSpPr>
          <p:nvPr>
            <p:ph type="title"/>
          </p:nvPr>
        </p:nvSpPr>
        <p:spPr/>
        <p:txBody>
          <a:bodyPr/>
          <a:lstStyle/>
          <a:p>
            <a:r>
              <a:rPr lang="en-AU"/>
              <a:t>Transport</a:t>
            </a:r>
          </a:p>
        </p:txBody>
      </p:sp>
      <p:sp>
        <p:nvSpPr>
          <p:cNvPr id="5" name="Footer Placeholder 4"/>
          <p:cNvSpPr>
            <a:spLocks noGrp="1"/>
          </p:cNvSpPr>
          <p:nvPr>
            <p:ph type="ftr" sz="quarter" idx="3"/>
          </p:nvPr>
        </p:nvSpPr>
        <p:spPr/>
        <p:txBody>
          <a:bodyPr/>
          <a:lstStyle/>
          <a:p>
            <a:fld id="{5116C895-348D-4FA1-AC3F-6A98EE2CBA64}" type="slidenum">
              <a:rPr lang="en-US" smtClean="0"/>
              <a:pPr/>
              <a:t>39</a:t>
            </a:fld>
            <a:endParaRPr lang="en-US"/>
          </a:p>
        </p:txBody>
      </p:sp>
      <p:sp>
        <p:nvSpPr>
          <p:cNvPr id="2" name="TextBox 1"/>
          <p:cNvSpPr txBox="1"/>
          <p:nvPr/>
        </p:nvSpPr>
        <p:spPr>
          <a:xfrm>
            <a:off x="5286270" y="2163758"/>
            <a:ext cx="3551255" cy="3712866"/>
          </a:xfrm>
          <a:prstGeom prst="rect">
            <a:avLst/>
          </a:prstGeom>
          <a:noFill/>
        </p:spPr>
        <p:txBody>
          <a:bodyPr wrap="square" lIns="0" tIns="0" rIns="0" bIns="0" rtlCol="0">
            <a:noAutofit/>
          </a:bodyPr>
          <a:lstStyle/>
          <a:p>
            <a:pPr algn="l"/>
            <a:endParaRPr lang="en-AU" sz="1400"/>
          </a:p>
          <a:p>
            <a:pPr algn="l"/>
            <a:r>
              <a:rPr lang="en-AU" sz="1400"/>
              <a:t>If you need additional support.</a:t>
            </a:r>
          </a:p>
          <a:p>
            <a:pPr algn="l"/>
            <a:r>
              <a:rPr lang="en-AU" sz="1400"/>
              <a:t>How to guide:</a:t>
            </a:r>
          </a:p>
          <a:p>
            <a:r>
              <a:rPr lang="en-AU" sz="1400">
                <a:hlinkClick r:id="rId3"/>
              </a:rPr>
              <a:t>https://www.wikihow.com/Make-a-Timeline</a:t>
            </a:r>
            <a:endParaRPr lang="en-AU" sz="1400"/>
          </a:p>
          <a:p>
            <a:endParaRPr lang="en-AU" sz="1400" err="1"/>
          </a:p>
        </p:txBody>
      </p:sp>
    </p:spTree>
    <p:extLst>
      <p:ext uri="{BB962C8B-B14F-4D97-AF65-F5344CB8AC3E}">
        <p14:creationId xmlns:p14="http://schemas.microsoft.com/office/powerpoint/2010/main" val="9212643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fontScale="92500" lnSpcReduction="20000"/>
          </a:bodyPr>
          <a:lstStyle/>
          <a:p>
            <a:pPr marL="0" indent="0">
              <a:buNone/>
            </a:pPr>
            <a:r>
              <a:rPr lang="en-AU"/>
              <a:t>In this unit we will investigate and discover future transportation options to carriage resources across Australia for </a:t>
            </a:r>
            <a:r>
              <a:rPr lang="en-AU" b="1"/>
              <a:t>all</a:t>
            </a:r>
            <a:r>
              <a:rPr lang="en-AU"/>
              <a:t> Australians. </a:t>
            </a:r>
          </a:p>
          <a:p>
            <a:pPr marL="0" indent="0">
              <a:buNone/>
            </a:pPr>
            <a:r>
              <a:rPr lang="en-AU"/>
              <a:t>You will:</a:t>
            </a:r>
          </a:p>
          <a:p>
            <a:r>
              <a:rPr lang="en-AU"/>
              <a:t> design and build a prototype of a future transport vehicle and the system that your vehicle will operate in. </a:t>
            </a:r>
          </a:p>
          <a:p>
            <a:r>
              <a:rPr lang="en-AU"/>
              <a:t>develop an understanding of the vast systems in the Australian transport network, due to Australia's large area and low population density in considerable parts of the country and the wide spread of natural and developed resources.</a:t>
            </a:r>
          </a:p>
          <a:p>
            <a:r>
              <a:rPr lang="en-AU"/>
              <a:t>present your prototype and system map to an audience, justifying your design choices.</a:t>
            </a:r>
          </a:p>
          <a:p>
            <a:r>
              <a:rPr lang="en-AU"/>
              <a:t>develop a portfolio of your work in response to all tasks. </a:t>
            </a:r>
          </a:p>
        </p:txBody>
      </p:sp>
      <p:sp>
        <p:nvSpPr>
          <p:cNvPr id="3" name="Text Placeholder 2"/>
          <p:cNvSpPr>
            <a:spLocks noGrp="1"/>
          </p:cNvSpPr>
          <p:nvPr>
            <p:ph type="body" sz="quarter" idx="15"/>
          </p:nvPr>
        </p:nvSpPr>
        <p:spPr/>
        <p:txBody>
          <a:bodyPr/>
          <a:lstStyle/>
          <a:p>
            <a:r>
              <a:rPr lang="en-AU" err="1"/>
              <a:t>STEMtastic</a:t>
            </a:r>
            <a:r>
              <a:rPr lang="en-AU"/>
              <a:t> design task</a:t>
            </a:r>
          </a:p>
        </p:txBody>
      </p:sp>
      <p:sp>
        <p:nvSpPr>
          <p:cNvPr id="4" name="Title 3"/>
          <p:cNvSpPr>
            <a:spLocks noGrp="1"/>
          </p:cNvSpPr>
          <p:nvPr>
            <p:ph type="title"/>
          </p:nvPr>
        </p:nvSpPr>
        <p:spPr/>
        <p:txBody>
          <a:bodyPr/>
          <a:lstStyle/>
          <a:p>
            <a:r>
              <a:rPr lang="en-AU"/>
              <a:t>STEM project – future vehicles</a:t>
            </a:r>
          </a:p>
        </p:txBody>
      </p:sp>
      <p:sp>
        <p:nvSpPr>
          <p:cNvPr id="5" name="Footer Placeholder 4"/>
          <p:cNvSpPr>
            <a:spLocks noGrp="1"/>
          </p:cNvSpPr>
          <p:nvPr>
            <p:ph type="ftr" sz="quarter" idx="3"/>
          </p:nvPr>
        </p:nvSpPr>
        <p:spPr/>
        <p:txBody>
          <a:bodyPr/>
          <a:lstStyle/>
          <a:p>
            <a:fld id="{5116C895-348D-4FA1-AC3F-6A98EE2CBA64}" type="slidenum">
              <a:rPr lang="en-US" smtClean="0"/>
              <a:pPr/>
              <a:t>4</a:t>
            </a:fld>
            <a:endParaRPr lang="en-US"/>
          </a:p>
        </p:txBody>
      </p:sp>
    </p:spTree>
    <p:extLst>
      <p:ext uri="{BB962C8B-B14F-4D97-AF65-F5344CB8AC3E}">
        <p14:creationId xmlns:p14="http://schemas.microsoft.com/office/powerpoint/2010/main" val="262617748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t> Transport timeline</a:t>
            </a:r>
          </a:p>
        </p:txBody>
      </p:sp>
      <p:sp>
        <p:nvSpPr>
          <p:cNvPr id="4" name="Title 3"/>
          <p:cNvSpPr>
            <a:spLocks noGrp="1"/>
          </p:cNvSpPr>
          <p:nvPr>
            <p:ph type="title"/>
          </p:nvPr>
        </p:nvSpPr>
        <p:spPr/>
        <p:txBody>
          <a:bodyPr/>
          <a:lstStyle/>
          <a:p>
            <a:r>
              <a:rPr lang="en-AU"/>
              <a:t>Time to look closer</a:t>
            </a:r>
          </a:p>
        </p:txBody>
      </p:sp>
      <p:sp>
        <p:nvSpPr>
          <p:cNvPr id="5" name="Footer Placeholder 4"/>
          <p:cNvSpPr>
            <a:spLocks noGrp="1"/>
          </p:cNvSpPr>
          <p:nvPr>
            <p:ph type="ftr" sz="quarter" idx="3"/>
          </p:nvPr>
        </p:nvSpPr>
        <p:spPr/>
        <p:txBody>
          <a:bodyPr/>
          <a:lstStyle/>
          <a:p>
            <a:fld id="{5116C895-348D-4FA1-AC3F-6A98EE2CBA64}" type="slidenum">
              <a:rPr lang="en-US" smtClean="0"/>
              <a:pPr/>
              <a:t>40</a:t>
            </a:fld>
            <a:endParaRPr lang="en-US"/>
          </a:p>
        </p:txBody>
      </p:sp>
      <p:sp>
        <p:nvSpPr>
          <p:cNvPr id="7" name="TextBox 6"/>
          <p:cNvSpPr txBox="1"/>
          <p:nvPr/>
        </p:nvSpPr>
        <p:spPr>
          <a:xfrm>
            <a:off x="292100" y="4537394"/>
            <a:ext cx="3165231" cy="422030"/>
          </a:xfrm>
          <a:prstGeom prst="rect">
            <a:avLst/>
          </a:prstGeom>
          <a:noFill/>
        </p:spPr>
        <p:txBody>
          <a:bodyPr wrap="square" lIns="0" tIns="0" rIns="0" bIns="0" rtlCol="0">
            <a:noAutofit/>
          </a:bodyPr>
          <a:lstStyle/>
          <a:p>
            <a:r>
              <a:rPr lang="en-AU" sz="1000">
                <a:hlinkClick r:id="rId3"/>
              </a:rPr>
              <a:t>https://science3.webcindario.com/social/5/the_evolution_of_transport.html</a:t>
            </a:r>
            <a:endParaRPr lang="en-AU" sz="1000"/>
          </a:p>
          <a:p>
            <a:endParaRPr lang="en-AU" sz="1000"/>
          </a:p>
        </p:txBody>
      </p:sp>
      <p:pic>
        <p:nvPicPr>
          <p:cNvPr id="8" name="Picture 7" descr="Time line with years and images placed evenly along line." title="Timeline"/>
          <p:cNvPicPr>
            <a:picLocks noChangeAspect="1"/>
          </p:cNvPicPr>
          <p:nvPr/>
        </p:nvPicPr>
        <p:blipFill rotWithShape="1">
          <a:blip r:embed="rId4">
            <a:extLst>
              <a:ext uri="{28A0092B-C50C-407E-A947-70E740481C1C}">
                <a14:useLocalDpi xmlns:a14="http://schemas.microsoft.com/office/drawing/2010/main" val="0"/>
              </a:ext>
            </a:extLst>
          </a:blip>
          <a:srcRect t="9929"/>
          <a:stretch/>
        </p:blipFill>
        <p:spPr>
          <a:xfrm>
            <a:off x="292100" y="2163758"/>
            <a:ext cx="3397041" cy="2297196"/>
          </a:xfrm>
          <a:prstGeom prst="rect">
            <a:avLst/>
          </a:prstGeom>
        </p:spPr>
      </p:pic>
      <p:pic>
        <p:nvPicPr>
          <p:cNvPr id="6" name="Picture 5" descr="Image of a young student working on a laptop." title="Girl"/>
          <p:cNvPicPr>
            <a:picLocks noChangeAspect="1"/>
          </p:cNvPicPr>
          <p:nvPr/>
        </p:nvPicPr>
        <p:blipFill rotWithShape="1">
          <a:blip r:embed="rId5" cstate="hqprint">
            <a:extLst>
              <a:ext uri="{28A0092B-C50C-407E-A947-70E740481C1C}">
                <a14:useLocalDpi xmlns:a14="http://schemas.microsoft.com/office/drawing/2010/main" val="0"/>
              </a:ext>
            </a:extLst>
          </a:blip>
          <a:srcRect l="6295" r="22179" b="13158"/>
          <a:stretch/>
        </p:blipFill>
        <p:spPr>
          <a:xfrm>
            <a:off x="4175091" y="2851694"/>
            <a:ext cx="4411226" cy="3565026"/>
          </a:xfrm>
          <a:prstGeom prst="ellipse">
            <a:avLst/>
          </a:prstGeom>
        </p:spPr>
      </p:pic>
      <p:sp>
        <p:nvSpPr>
          <p:cNvPr id="10" name="Cloud Callout 9"/>
          <p:cNvSpPr/>
          <p:nvPr/>
        </p:nvSpPr>
        <p:spPr>
          <a:xfrm>
            <a:off x="3506875" y="89900"/>
            <a:ext cx="4154295" cy="2409567"/>
          </a:xfrm>
          <a:prstGeom prst="cloudCallout">
            <a:avLst>
              <a:gd name="adj1" fmla="val 30082"/>
              <a:gd name="adj2" fmla="val 72301"/>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a:t>Using what I know about transport, which type will I focus on?</a:t>
            </a:r>
          </a:p>
        </p:txBody>
      </p:sp>
    </p:spTree>
    <p:extLst>
      <p:ext uri="{BB962C8B-B14F-4D97-AF65-F5344CB8AC3E}">
        <p14:creationId xmlns:p14="http://schemas.microsoft.com/office/powerpoint/2010/main" val="375798911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4422" y="145741"/>
            <a:ext cx="2934117" cy="498470"/>
          </a:xfrm>
        </p:spPr>
        <p:txBody>
          <a:bodyPr/>
          <a:lstStyle/>
          <a:p>
            <a:pPr algn="r"/>
            <a:r>
              <a:rPr lang="en-AU">
                <a:latin typeface="Arial"/>
                <a:cs typeface="Arial"/>
              </a:rPr>
              <a:t>Timeline checklist</a:t>
            </a:r>
            <a:endParaRPr lang="en-AU"/>
          </a:p>
        </p:txBody>
      </p:sp>
      <p:sp>
        <p:nvSpPr>
          <p:cNvPr id="5" name="Footer Placeholder 4"/>
          <p:cNvSpPr>
            <a:spLocks noGrp="1"/>
          </p:cNvSpPr>
          <p:nvPr>
            <p:ph type="ftr" sz="quarter" idx="3"/>
          </p:nvPr>
        </p:nvSpPr>
        <p:spPr/>
        <p:txBody>
          <a:bodyPr/>
          <a:lstStyle/>
          <a:p>
            <a:fld id="{5116C895-348D-4FA1-AC3F-6A98EE2CBA64}" type="slidenum">
              <a:rPr lang="en-US" smtClean="0"/>
              <a:pPr/>
              <a:t>41</a:t>
            </a:fld>
            <a:endParaRPr lang="en-US"/>
          </a:p>
        </p:txBody>
      </p:sp>
      <p:graphicFrame>
        <p:nvGraphicFramePr>
          <p:cNvPr id="13" name="Table 12" descr="Timeline rubric. Five coloumns with criteria. Cells filled with text to describe levels." title="Self assessment"/>
          <p:cNvGraphicFramePr>
            <a:graphicFrameLocks noGrp="1"/>
          </p:cNvGraphicFramePr>
          <p:nvPr>
            <p:extLst>
              <p:ext uri="{D42A27DB-BD31-4B8C-83A1-F6EECF244321}">
                <p14:modId xmlns:p14="http://schemas.microsoft.com/office/powerpoint/2010/main" val="460077306"/>
              </p:ext>
            </p:extLst>
          </p:nvPr>
        </p:nvGraphicFramePr>
        <p:xfrm>
          <a:off x="240951" y="951586"/>
          <a:ext cx="8418818" cy="4464367"/>
        </p:xfrm>
        <a:graphic>
          <a:graphicData uri="http://schemas.openxmlformats.org/drawingml/2006/table">
            <a:tbl>
              <a:tblPr firstRow="1" firstCol="1" bandRow="1"/>
              <a:tblGrid>
                <a:gridCol w="1934228">
                  <a:extLst>
                    <a:ext uri="{9D8B030D-6E8A-4147-A177-3AD203B41FA5}">
                      <a16:colId xmlns:a16="http://schemas.microsoft.com/office/drawing/2014/main" val="3821687909"/>
                    </a:ext>
                  </a:extLst>
                </a:gridCol>
                <a:gridCol w="6484590">
                  <a:extLst>
                    <a:ext uri="{9D8B030D-6E8A-4147-A177-3AD203B41FA5}">
                      <a16:colId xmlns:a16="http://schemas.microsoft.com/office/drawing/2014/main" val="2251219145"/>
                    </a:ext>
                  </a:extLst>
                </a:gridCol>
              </a:tblGrid>
              <a:tr h="274796">
                <a:tc>
                  <a:txBody>
                    <a:bodyPr/>
                    <a:lstStyle/>
                    <a:p>
                      <a:pPr lvl="0">
                        <a:lnSpc>
                          <a:spcPct val="100000"/>
                        </a:lnSpc>
                        <a:spcBef>
                          <a:spcPts val="960"/>
                        </a:spcBef>
                        <a:spcAft>
                          <a:spcPts val="960"/>
                        </a:spcAft>
                        <a:buNone/>
                      </a:pPr>
                      <a:r>
                        <a:rPr lang="en-AU" sz="1100" b="1" i="0" u="none" strike="noStrike" noProof="0">
                          <a:solidFill>
                            <a:schemeClr val="bg1"/>
                          </a:solidFill>
                          <a:effectLst/>
                        </a:rPr>
                        <a:t>Timeline checklist</a:t>
                      </a:r>
                      <a:endParaRPr lang="en-US" b="1">
                        <a:solidFill>
                          <a:schemeClr val="bg1"/>
                        </a:solidFill>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a:lnSpc>
                          <a:spcPct val="100000"/>
                        </a:lnSpc>
                        <a:spcBef>
                          <a:spcPts val="960"/>
                        </a:spcBef>
                        <a:spcAft>
                          <a:spcPts val="960"/>
                        </a:spcAft>
                      </a:pPr>
                      <a:endParaRPr lang="en-AU" sz="1100" b="1">
                        <a:solidFill>
                          <a:srgbClr val="FFFFFF"/>
                        </a:solidFill>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4166446451"/>
                  </a:ext>
                </a:extLst>
              </a:tr>
              <a:tr h="274796">
                <a:tc>
                  <a:txBody>
                    <a:bodyPr/>
                    <a:lstStyle/>
                    <a:p>
                      <a:pPr lvl="0">
                        <a:lnSpc>
                          <a:spcPct val="100000"/>
                        </a:lnSpc>
                        <a:spcBef>
                          <a:spcPts val="960"/>
                        </a:spcBef>
                        <a:spcAft>
                          <a:spcPts val="960"/>
                        </a:spcAft>
                        <a:buNone/>
                      </a:pPr>
                      <a:r>
                        <a:rPr lang="en-AU" sz="1100" b="1" i="0" u="none" strike="noStrike" noProof="0">
                          <a:effectLst/>
                        </a:rPr>
                        <a:t>Have I included:</a:t>
                      </a:r>
                      <a:endParaRPr lang="en-US"/>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960"/>
                        </a:spcBef>
                        <a:spcAft>
                          <a:spcPts val="960"/>
                        </a:spcAft>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710477"/>
                  </a:ext>
                </a:extLst>
              </a:tr>
              <a:tr h="438150">
                <a:tc>
                  <a:txBody>
                    <a:bodyPr/>
                    <a:lstStyle/>
                    <a:p>
                      <a:pPr lvl="0">
                        <a:lnSpc>
                          <a:spcPct val="100000"/>
                        </a:lnSpc>
                        <a:spcBef>
                          <a:spcPts val="400"/>
                        </a:spcBef>
                        <a:spcAft>
                          <a:spcPts val="400"/>
                        </a:spcAft>
                        <a:buNone/>
                      </a:pPr>
                      <a:endParaRPr lang="en-AU" sz="1100" b="1">
                        <a:solidFill>
                          <a:srgbClr val="000000"/>
                        </a:solidFill>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100" b="1">
                          <a:solidFill>
                            <a:srgbClr val="000000"/>
                          </a:solidFill>
                          <a:effectLst/>
                          <a:latin typeface="Arial"/>
                          <a:ea typeface="Calibri" panose="020F0502020204030204" pitchFamily="34" charset="0"/>
                          <a:cs typeface="Times New Roman"/>
                        </a:rPr>
                        <a:t>All titles, ruled lines and labels to show your understanding of timelines.</a:t>
                      </a:r>
                      <a:endParaRPr lang="en-AU" sz="1100">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062479683"/>
                  </a:ext>
                </a:extLst>
              </a:tr>
              <a:tr h="590550">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100" b="1">
                          <a:effectLst/>
                          <a:latin typeface="Arial"/>
                          <a:ea typeface="Calibri" panose="020F0502020204030204" pitchFamily="34" charset="0"/>
                          <a:cs typeface="Times New Roman"/>
                        </a:rPr>
                        <a:t>Work that shows a sequence of events, dates, and clear descriptions with images to help the reader understand the timeline.</a:t>
                      </a:r>
                      <a:endParaRPr lang="en-AU" sz="1100">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5639731"/>
                  </a:ext>
                </a:extLst>
              </a:tr>
              <a:tr h="619125">
                <a:tc>
                  <a:txBody>
                    <a:bodyPr/>
                    <a:lstStyle/>
                    <a:p>
                      <a:pPr lvl="0">
                        <a:lnSpc>
                          <a:spcPct val="100000"/>
                        </a:lnSpc>
                        <a:spcBef>
                          <a:spcPts val="400"/>
                        </a:spcBef>
                        <a:spcAft>
                          <a:spcPts val="400"/>
                        </a:spcAft>
                        <a:buNone/>
                      </a:pPr>
                      <a:endParaRPr lang="en-AU" sz="1100" b="1">
                        <a:solidFill>
                          <a:srgbClr val="000000"/>
                        </a:solidFill>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100" b="1">
                          <a:solidFill>
                            <a:srgbClr val="000000"/>
                          </a:solidFill>
                          <a:effectLst/>
                          <a:latin typeface="Arial"/>
                          <a:ea typeface="Calibri" panose="020F0502020204030204" pitchFamily="34" charset="0"/>
                          <a:cs typeface="Times New Roman"/>
                        </a:rPr>
                        <a:t>An assortment of categorised images that help the reader gain further information.  </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248137604"/>
                  </a:ext>
                </a:extLst>
              </a:tr>
              <a:tr h="590550">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100" b="1">
                          <a:effectLst/>
                          <a:latin typeface="Arial"/>
                          <a:ea typeface="Calibri" panose="020F0502020204030204" pitchFamily="34" charset="0"/>
                          <a:cs typeface="Times New Roman"/>
                        </a:rPr>
                        <a:t>Clear  information that I have researched.</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230557"/>
                  </a:ext>
                </a:extLst>
              </a:tr>
              <a:tr h="533400">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100" b="1">
                          <a:effectLst/>
                          <a:latin typeface="Arial"/>
                          <a:ea typeface="Calibri" panose="020F0502020204030204" pitchFamily="34" charset="0"/>
                          <a:cs typeface="Times New Roman"/>
                        </a:rPr>
                        <a:t>A suitable scale to create the timeline</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2397768"/>
                  </a:ext>
                </a:extLst>
              </a:tr>
              <a:tr h="561975">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00000"/>
                        </a:lnSpc>
                        <a:spcBef>
                          <a:spcPts val="400"/>
                        </a:spcBef>
                        <a:spcAft>
                          <a:spcPts val="400"/>
                        </a:spcAft>
                        <a:buNone/>
                      </a:pPr>
                      <a:r>
                        <a:rPr lang="en-AU" sz="1100" b="1">
                          <a:effectLst/>
                          <a:latin typeface="Arial"/>
                          <a:ea typeface="Calibri" panose="020F0502020204030204" pitchFamily="34" charset="0"/>
                          <a:cs typeface="Times New Roman"/>
                        </a:rPr>
                        <a:t>Increments for the timeline that are correctly spaced</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1844523"/>
                  </a:ext>
                </a:extLst>
              </a:tr>
              <a:tr h="581025">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00000"/>
                        </a:lnSpc>
                        <a:spcBef>
                          <a:spcPts val="400"/>
                        </a:spcBef>
                        <a:spcAft>
                          <a:spcPts val="400"/>
                        </a:spcAft>
                        <a:buNone/>
                      </a:pPr>
                      <a:r>
                        <a:rPr lang="en-AU" sz="1100" b="1">
                          <a:effectLst/>
                          <a:latin typeface="Arial"/>
                          <a:ea typeface="Calibri" panose="020F0502020204030204" pitchFamily="34" charset="0"/>
                          <a:cs typeface="Times New Roman"/>
                        </a:rPr>
                        <a:t>A prediction of how my vehicle type will develop in the future</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6590309"/>
                  </a:ext>
                </a:extLst>
              </a:tr>
            </a:tbl>
          </a:graphicData>
        </a:graphic>
      </p:graphicFrame>
    </p:spTree>
    <p:extLst>
      <p:ext uri="{BB962C8B-B14F-4D97-AF65-F5344CB8AC3E}">
        <p14:creationId xmlns:p14="http://schemas.microsoft.com/office/powerpoint/2010/main" val="376428480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Timeline example</a:t>
            </a:r>
          </a:p>
        </p:txBody>
      </p:sp>
      <p:sp>
        <p:nvSpPr>
          <p:cNvPr id="5" name="Footer Placeholder 4"/>
          <p:cNvSpPr>
            <a:spLocks noGrp="1"/>
          </p:cNvSpPr>
          <p:nvPr>
            <p:ph type="ftr" sz="quarter" idx="3"/>
          </p:nvPr>
        </p:nvSpPr>
        <p:spPr/>
        <p:txBody>
          <a:bodyPr/>
          <a:lstStyle/>
          <a:p>
            <a:fld id="{5116C895-348D-4FA1-AC3F-6A98EE2CBA64}" type="slidenum">
              <a:rPr lang="en-US" smtClean="0"/>
              <a:pPr/>
              <a:t>42</a:t>
            </a:fld>
            <a:endParaRPr lang="en-US"/>
          </a:p>
        </p:txBody>
      </p:sp>
      <p:sp>
        <p:nvSpPr>
          <p:cNvPr id="8" name="TextBox 7"/>
          <p:cNvSpPr txBox="1"/>
          <p:nvPr/>
        </p:nvSpPr>
        <p:spPr>
          <a:xfrm>
            <a:off x="415361" y="1272174"/>
            <a:ext cx="2805136" cy="2656731"/>
          </a:xfrm>
          <a:prstGeom prst="rect">
            <a:avLst/>
          </a:prstGeom>
          <a:noFill/>
        </p:spPr>
        <p:txBody>
          <a:bodyPr wrap="square" lIns="0" tIns="0" rIns="0" bIns="0" rtlCol="0">
            <a:noAutofit/>
          </a:bodyPr>
          <a:lstStyle/>
          <a:p>
            <a:pPr algn="l"/>
            <a:r>
              <a:rPr lang="en-AU" sz="1400"/>
              <a:t>Your timeline can be created using a digital online tool, PowerPoint or hand drawn.</a:t>
            </a:r>
          </a:p>
          <a:p>
            <a:pPr algn="l"/>
            <a:r>
              <a:rPr lang="en-AU" sz="1400"/>
              <a:t>You may like to add information boxes near some of your images so the reader can have a better understanding of how transport vehicles have developed over time due to need, technology innovation and purpose.</a:t>
            </a:r>
          </a:p>
        </p:txBody>
      </p:sp>
      <p:pic>
        <p:nvPicPr>
          <p:cNvPr id="2" name="Picture 1" descr="Four boxes with a train in each box. Line through middle with labels of years." title="Vertical Time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528" y="747158"/>
            <a:ext cx="5272624" cy="5082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263392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292101" y="1844676"/>
            <a:ext cx="3320282" cy="1330603"/>
          </a:xfrm>
        </p:spPr>
        <p:txBody>
          <a:bodyPr>
            <a:normAutofit fontScale="77500" lnSpcReduction="20000"/>
          </a:bodyPr>
          <a:lstStyle/>
          <a:p>
            <a:r>
              <a:rPr lang="en-AU" sz="2200"/>
              <a:t>Give your timeline a title</a:t>
            </a:r>
          </a:p>
          <a:p>
            <a:r>
              <a:rPr lang="en-AU" sz="2200"/>
              <a:t>Determine an appropriate scale</a:t>
            </a:r>
          </a:p>
          <a:p>
            <a:pPr marL="0" indent="0">
              <a:buNone/>
            </a:pPr>
            <a:endParaRPr lang="en-AU"/>
          </a:p>
        </p:txBody>
      </p:sp>
      <p:sp>
        <p:nvSpPr>
          <p:cNvPr id="3" name="Text Placeholder 2"/>
          <p:cNvSpPr>
            <a:spLocks noGrp="1"/>
          </p:cNvSpPr>
          <p:nvPr>
            <p:ph type="body" sz="quarter" idx="15"/>
          </p:nvPr>
        </p:nvSpPr>
        <p:spPr/>
        <p:txBody>
          <a:bodyPr/>
          <a:lstStyle/>
          <a:p>
            <a:r>
              <a:rPr lang="en-AU"/>
              <a:t>Create a visual timeline of how transport has evolved over time. </a:t>
            </a:r>
          </a:p>
        </p:txBody>
      </p:sp>
      <p:sp>
        <p:nvSpPr>
          <p:cNvPr id="4" name="Title 3"/>
          <p:cNvSpPr>
            <a:spLocks noGrp="1"/>
          </p:cNvSpPr>
          <p:nvPr>
            <p:ph type="title"/>
          </p:nvPr>
        </p:nvSpPr>
        <p:spPr/>
        <p:txBody>
          <a:bodyPr/>
          <a:lstStyle/>
          <a:p>
            <a:r>
              <a:rPr lang="en-AU"/>
              <a:t>Transport</a:t>
            </a:r>
          </a:p>
        </p:txBody>
      </p:sp>
      <p:sp>
        <p:nvSpPr>
          <p:cNvPr id="5" name="Footer Placeholder 4"/>
          <p:cNvSpPr>
            <a:spLocks noGrp="1"/>
          </p:cNvSpPr>
          <p:nvPr>
            <p:ph type="ftr" sz="quarter" idx="3"/>
          </p:nvPr>
        </p:nvSpPr>
        <p:spPr/>
        <p:txBody>
          <a:bodyPr/>
          <a:lstStyle/>
          <a:p>
            <a:fld id="{5116C895-348D-4FA1-AC3F-6A98EE2CBA64}" type="slidenum">
              <a:rPr lang="en-US" smtClean="0"/>
              <a:pPr/>
              <a:t>43</a:t>
            </a:fld>
            <a:endParaRPr lang="en-US"/>
          </a:p>
        </p:txBody>
      </p:sp>
      <p:sp>
        <p:nvSpPr>
          <p:cNvPr id="10" name="Text Placeholder 6"/>
          <p:cNvSpPr>
            <a:spLocks noGrp="1"/>
          </p:cNvSpPr>
          <p:nvPr>
            <p:ph type="body" sz="quarter" idx="18"/>
          </p:nvPr>
        </p:nvSpPr>
        <p:spPr>
          <a:xfrm>
            <a:off x="3765309" y="1844676"/>
            <a:ext cx="3320282" cy="1330603"/>
          </a:xfrm>
        </p:spPr>
        <p:txBody>
          <a:bodyPr>
            <a:normAutofit fontScale="77500" lnSpcReduction="20000"/>
          </a:bodyPr>
          <a:lstStyle/>
          <a:p>
            <a:r>
              <a:rPr lang="en-AU" sz="2200"/>
              <a:t>Sequence events</a:t>
            </a:r>
          </a:p>
          <a:p>
            <a:r>
              <a:rPr lang="en-AU" sz="2200"/>
              <a:t>Plot events accurately according to their date</a:t>
            </a:r>
          </a:p>
          <a:p>
            <a:endParaRPr lang="en-AU"/>
          </a:p>
        </p:txBody>
      </p:sp>
      <p:sp>
        <p:nvSpPr>
          <p:cNvPr id="11" name="TextBox 10"/>
          <p:cNvSpPr txBox="1"/>
          <p:nvPr/>
        </p:nvSpPr>
        <p:spPr>
          <a:xfrm>
            <a:off x="597904" y="5464600"/>
            <a:ext cx="1504114" cy="793526"/>
          </a:xfrm>
          <a:prstGeom prst="rect">
            <a:avLst/>
          </a:prstGeom>
          <a:noFill/>
        </p:spPr>
        <p:txBody>
          <a:bodyPr wrap="square" lIns="0" tIns="0" rIns="0" bIns="0" rtlCol="0">
            <a:noAutofit/>
          </a:bodyPr>
          <a:lstStyle/>
          <a:p>
            <a:r>
              <a:rPr lang="en-AU" sz="1400"/>
              <a:t>Exemplar – the timeline can be vertical or horizontal.</a:t>
            </a:r>
          </a:p>
        </p:txBody>
      </p:sp>
      <p:pic>
        <p:nvPicPr>
          <p:cNvPr id="2" name="Picture 1" descr="Four boxes with a train in each box. Line through middle with labels of years." title="Horizontal Time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354" y="3175279"/>
            <a:ext cx="5848654" cy="3314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54874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088" y="1434769"/>
            <a:ext cx="8628224" cy="4236529"/>
          </a:xfrm>
        </p:spPr>
        <p:txBody>
          <a:bodyPr/>
          <a:lstStyle/>
          <a:p>
            <a:r>
              <a:rPr lang="en-AU"/>
              <a:t>Choose the first, middle and last item on your timeline and compare and contrast. the features using the table. </a:t>
            </a:r>
          </a:p>
          <a:p>
            <a:endParaRPr lang="en-AU"/>
          </a:p>
          <a:p>
            <a:endParaRPr lang="en-AU"/>
          </a:p>
        </p:txBody>
      </p:sp>
      <p:sp>
        <p:nvSpPr>
          <p:cNvPr id="3" name="Text Placeholder 2"/>
          <p:cNvSpPr>
            <a:spLocks noGrp="1"/>
          </p:cNvSpPr>
          <p:nvPr>
            <p:ph type="body" sz="quarter" idx="15"/>
          </p:nvPr>
        </p:nvSpPr>
        <p:spPr>
          <a:xfrm>
            <a:off x="294661" y="1057769"/>
            <a:ext cx="8627651" cy="419659"/>
          </a:xfrm>
        </p:spPr>
        <p:txBody>
          <a:bodyPr/>
          <a:lstStyle/>
          <a:p>
            <a:r>
              <a:rPr lang="en-AU"/>
              <a:t>Compare and contrast</a:t>
            </a:r>
          </a:p>
        </p:txBody>
      </p:sp>
      <p:sp>
        <p:nvSpPr>
          <p:cNvPr id="4" name="Title 3"/>
          <p:cNvSpPr>
            <a:spLocks noGrp="1"/>
          </p:cNvSpPr>
          <p:nvPr>
            <p:ph type="title"/>
          </p:nvPr>
        </p:nvSpPr>
        <p:spPr/>
        <p:txBody>
          <a:bodyPr/>
          <a:lstStyle/>
          <a:p>
            <a:r>
              <a:rPr lang="en-AU"/>
              <a:t>Future vehicles</a:t>
            </a:r>
          </a:p>
        </p:txBody>
      </p:sp>
      <p:sp>
        <p:nvSpPr>
          <p:cNvPr id="5" name="Footer Placeholder 4"/>
          <p:cNvSpPr>
            <a:spLocks noGrp="1"/>
          </p:cNvSpPr>
          <p:nvPr>
            <p:ph type="ftr" sz="quarter" idx="3"/>
          </p:nvPr>
        </p:nvSpPr>
        <p:spPr/>
        <p:txBody>
          <a:bodyPr/>
          <a:lstStyle/>
          <a:p>
            <a:fld id="{5116C895-348D-4FA1-AC3F-6A98EE2CBA64}" type="slidenum">
              <a:rPr lang="en-US" smtClean="0"/>
              <a:pPr/>
              <a:t>44</a:t>
            </a:fld>
            <a:endParaRPr lang="en-US"/>
          </a:p>
        </p:txBody>
      </p:sp>
      <p:graphicFrame>
        <p:nvGraphicFramePr>
          <p:cNvPr id="7" name="Table 6" descr="Criteria, fist middle and last vehicle along the top. Questions to be answered in the blank spaces." title="Comparison table"/>
          <p:cNvGraphicFramePr>
            <a:graphicFrameLocks noGrp="1"/>
          </p:cNvGraphicFramePr>
          <p:nvPr>
            <p:extLst>
              <p:ext uri="{D42A27DB-BD31-4B8C-83A1-F6EECF244321}">
                <p14:modId xmlns:p14="http://schemas.microsoft.com/office/powerpoint/2010/main" val="3854651743"/>
              </p:ext>
            </p:extLst>
          </p:nvPr>
        </p:nvGraphicFramePr>
        <p:xfrm>
          <a:off x="292100" y="2278608"/>
          <a:ext cx="8208804" cy="3850412"/>
        </p:xfrm>
        <a:graphic>
          <a:graphicData uri="http://schemas.openxmlformats.org/drawingml/2006/table">
            <a:tbl>
              <a:tblPr firstRow="1" firstCol="1" bandRow="1"/>
              <a:tblGrid>
                <a:gridCol w="2052201">
                  <a:extLst>
                    <a:ext uri="{9D8B030D-6E8A-4147-A177-3AD203B41FA5}">
                      <a16:colId xmlns:a16="http://schemas.microsoft.com/office/drawing/2014/main" val="400225224"/>
                    </a:ext>
                  </a:extLst>
                </a:gridCol>
                <a:gridCol w="2052201">
                  <a:extLst>
                    <a:ext uri="{9D8B030D-6E8A-4147-A177-3AD203B41FA5}">
                      <a16:colId xmlns:a16="http://schemas.microsoft.com/office/drawing/2014/main" val="2642805767"/>
                    </a:ext>
                  </a:extLst>
                </a:gridCol>
                <a:gridCol w="2052201">
                  <a:extLst>
                    <a:ext uri="{9D8B030D-6E8A-4147-A177-3AD203B41FA5}">
                      <a16:colId xmlns:a16="http://schemas.microsoft.com/office/drawing/2014/main" val="153574852"/>
                    </a:ext>
                  </a:extLst>
                </a:gridCol>
                <a:gridCol w="2052201">
                  <a:extLst>
                    <a:ext uri="{9D8B030D-6E8A-4147-A177-3AD203B41FA5}">
                      <a16:colId xmlns:a16="http://schemas.microsoft.com/office/drawing/2014/main" val="2891414589"/>
                    </a:ext>
                  </a:extLst>
                </a:gridCol>
              </a:tblGrid>
              <a:tr h="234240">
                <a:tc>
                  <a:txBody>
                    <a:bodyPr/>
                    <a:lstStyle/>
                    <a:p>
                      <a:pPr>
                        <a:lnSpc>
                          <a:spcPct val="115000"/>
                        </a:lnSpc>
                        <a:spcBef>
                          <a:spcPts val="960"/>
                        </a:spcBef>
                        <a:spcAft>
                          <a:spcPts val="96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Comparison table</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960"/>
                        </a:spcBef>
                        <a:spcAft>
                          <a:spcPts val="96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1176767764"/>
                  </a:ext>
                </a:extLst>
              </a:tr>
              <a:tr h="234240">
                <a:tc>
                  <a:txBody>
                    <a:bodyPr/>
                    <a:lstStyle/>
                    <a:p>
                      <a:pPr>
                        <a:lnSpc>
                          <a:spcPct val="115000"/>
                        </a:lnSpc>
                        <a:spcBef>
                          <a:spcPts val="960"/>
                        </a:spcBef>
                        <a:spcAft>
                          <a:spcPts val="960"/>
                        </a:spcAft>
                      </a:pPr>
                      <a:r>
                        <a:rPr lang="en-AU" sz="1200" b="1">
                          <a:effectLst/>
                          <a:latin typeface="Arial" panose="020B0604020202020204" pitchFamily="34" charset="0"/>
                          <a:ea typeface="Calibri" panose="020F0502020204030204" pitchFamily="34" charset="0"/>
                          <a:cs typeface="Times New Roman" panose="02020603050405020304" pitchFamily="18" charset="0"/>
                        </a:rPr>
                        <a:t>Criteria</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960"/>
                        </a:spcBef>
                        <a:spcAft>
                          <a:spcPts val="960"/>
                        </a:spcAft>
                      </a:pPr>
                      <a:r>
                        <a:rPr lang="en-AU" sz="1200">
                          <a:effectLst/>
                          <a:latin typeface="Arial" panose="020B0604020202020204" pitchFamily="34" charset="0"/>
                          <a:ea typeface="Calibri" panose="020F0502020204030204" pitchFamily="34" charset="0"/>
                          <a:cs typeface="Times New Roman" panose="02020603050405020304" pitchFamily="18" charset="0"/>
                        </a:rPr>
                        <a:t>First vehicle</a:t>
                      </a: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Middle vehicle</a:t>
                      </a: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Last vehicle</a:t>
                      </a:r>
                      <a:r>
                        <a:rPr lang="en-AU" sz="1200" baseline="0">
                          <a:effectLst/>
                          <a:latin typeface="Arial" panose="020B0604020202020204" pitchFamily="34" charset="0"/>
                          <a:ea typeface="Calibri" panose="020F0502020204030204" pitchFamily="34" charset="0"/>
                          <a:cs typeface="Times New Roman" panose="02020603050405020304" pitchFamily="18" charset="0"/>
                        </a:rPr>
                        <a:t>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059554"/>
                  </a:ext>
                </a:extLst>
              </a:tr>
              <a:tr h="40683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What was the vehicle designed for?</a:t>
                      </a:r>
                      <a:r>
                        <a:rPr lang="en-AU" sz="1200" baseline="0">
                          <a:effectLst/>
                          <a:latin typeface="Arial" panose="020B0604020202020204" pitchFamily="34" charset="0"/>
                          <a:ea typeface="Calibri" panose="020F0502020204030204" pitchFamily="34" charset="0"/>
                          <a:cs typeface="Times New Roman" panose="02020603050405020304" pitchFamily="18" charset="0"/>
                        </a:rPr>
                        <a:t> </a:t>
                      </a:r>
                      <a:r>
                        <a:rPr lang="en-AU" sz="1200">
                          <a:effectLst/>
                          <a:latin typeface="Arial" panose="020B0604020202020204" pitchFamily="34" charset="0"/>
                          <a:ea typeface="Calibri" panose="020F0502020204030204" pitchFamily="34" charset="0"/>
                          <a:cs typeface="Times New Roman" panose="02020603050405020304" pitchFamily="18" charset="0"/>
                        </a:rPr>
                        <a:t>Purpose</a:t>
                      </a: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08588739"/>
                  </a:ext>
                </a:extLst>
              </a:tr>
              <a:tr h="38309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What year was it built?</a:t>
                      </a: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401400"/>
                  </a:ext>
                </a:extLst>
              </a:tr>
              <a:tr h="59277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Where in the world was it used most?</a:t>
                      </a: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13526513"/>
                  </a:ext>
                </a:extLst>
              </a:tr>
              <a:tr h="59277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How has the size, shape and design</a:t>
                      </a:r>
                      <a:r>
                        <a:rPr lang="en-AU" sz="1200" baseline="0">
                          <a:effectLst/>
                          <a:latin typeface="Arial" panose="020B0604020202020204" pitchFamily="34" charset="0"/>
                          <a:ea typeface="Calibri" panose="020F0502020204030204" pitchFamily="34" charset="0"/>
                          <a:cs typeface="Times New Roman" panose="02020603050405020304" pitchFamily="18" charset="0"/>
                        </a:rPr>
                        <a:t> changed?</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568815"/>
                  </a:ext>
                </a:extLst>
              </a:tr>
              <a:tr h="59277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What technology is in the vehicle?</a:t>
                      </a: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286191796"/>
                  </a:ext>
                </a:extLst>
              </a:tr>
              <a:tr h="40683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Cost of vehicle to buy?</a:t>
                      </a: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3343941"/>
                  </a:ext>
                </a:extLst>
              </a:tr>
              <a:tr h="406836">
                <a:tc>
                  <a:txBody>
                    <a:bodyPr/>
                    <a:lstStyle/>
                    <a:p>
                      <a:pPr>
                        <a:lnSpc>
                          <a:spcPct val="115000"/>
                        </a:lnSpc>
                        <a:spcBef>
                          <a:spcPts val="400"/>
                        </a:spcBef>
                        <a:spcAft>
                          <a:spcPts val="400"/>
                        </a:spcAft>
                      </a:pPr>
                      <a:r>
                        <a:rPr lang="en-AU" sz="1200">
                          <a:effectLst/>
                          <a:latin typeface="Arial" panose="020B0604020202020204" pitchFamily="34" charset="0"/>
                          <a:ea typeface="Calibri" panose="020F0502020204030204" pitchFamily="34" charset="0"/>
                          <a:cs typeface="Times New Roman" panose="02020603050405020304" pitchFamily="18" charset="0"/>
                        </a:rPr>
                        <a:t>How fast and far can it travel?</a:t>
                      </a: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47904" marR="479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1434694"/>
                  </a:ext>
                </a:extLst>
              </a:tr>
            </a:tbl>
          </a:graphicData>
        </a:graphic>
      </p:graphicFrame>
    </p:spTree>
    <p:extLst>
      <p:ext uri="{BB962C8B-B14F-4D97-AF65-F5344CB8AC3E}">
        <p14:creationId xmlns:p14="http://schemas.microsoft.com/office/powerpoint/2010/main" val="366285929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pPr marL="0" indent="0">
              <a:buNone/>
            </a:pPr>
            <a:r>
              <a:rPr lang="en-AU"/>
              <a:t>Make a short prediction of what a future vehicle in 2050 could look like from your selected vehicle type.</a:t>
            </a:r>
          </a:p>
          <a:p>
            <a:r>
              <a:rPr lang="en-AU"/>
              <a:t>In the future I believe ….</a:t>
            </a:r>
          </a:p>
          <a:p>
            <a:pPr marL="0" indent="0">
              <a:buNone/>
            </a:pPr>
            <a:endParaRPr lang="en-AU"/>
          </a:p>
        </p:txBody>
      </p:sp>
      <p:sp>
        <p:nvSpPr>
          <p:cNvPr id="4" name="Text Placeholder 3"/>
          <p:cNvSpPr>
            <a:spLocks noGrp="1"/>
          </p:cNvSpPr>
          <p:nvPr>
            <p:ph type="body" sz="quarter" idx="15"/>
          </p:nvPr>
        </p:nvSpPr>
        <p:spPr/>
        <p:txBody>
          <a:bodyPr/>
          <a:lstStyle/>
          <a:p>
            <a:r>
              <a:rPr lang="en-AU"/>
              <a:t>Draw a simple diagram in the box.</a:t>
            </a:r>
          </a:p>
        </p:txBody>
      </p:sp>
      <p:sp>
        <p:nvSpPr>
          <p:cNvPr id="5" name="Title 4"/>
          <p:cNvSpPr>
            <a:spLocks noGrp="1"/>
          </p:cNvSpPr>
          <p:nvPr>
            <p:ph type="title"/>
          </p:nvPr>
        </p:nvSpPr>
        <p:spPr/>
        <p:txBody>
          <a:bodyPr/>
          <a:lstStyle/>
          <a:p>
            <a:r>
              <a:rPr lang="en-AU"/>
              <a:t>Future vehicles – my prediction</a:t>
            </a:r>
          </a:p>
        </p:txBody>
      </p:sp>
      <p:sp>
        <p:nvSpPr>
          <p:cNvPr id="6" name="Footer Placeholder 5"/>
          <p:cNvSpPr>
            <a:spLocks noGrp="1"/>
          </p:cNvSpPr>
          <p:nvPr>
            <p:ph type="ftr" sz="quarter" idx="3"/>
          </p:nvPr>
        </p:nvSpPr>
        <p:spPr/>
        <p:txBody>
          <a:bodyPr/>
          <a:lstStyle/>
          <a:p>
            <a:fld id="{5116C895-348D-4FA1-AC3F-6A98EE2CBA64}" type="slidenum">
              <a:rPr lang="en-US" smtClean="0"/>
              <a:pPr/>
              <a:t>45</a:t>
            </a:fld>
            <a:endParaRPr lang="en-US"/>
          </a:p>
        </p:txBody>
      </p:sp>
      <p:sp>
        <p:nvSpPr>
          <p:cNvPr id="7" name="Rectangle 6" descr="Blank box" title="Blank box"/>
          <p:cNvSpPr/>
          <p:nvPr/>
        </p:nvSpPr>
        <p:spPr>
          <a:xfrm>
            <a:off x="4412202" y="1425016"/>
            <a:ext cx="4545903" cy="4486834"/>
          </a:xfrm>
          <a:prstGeom prst="rect">
            <a:avLst/>
          </a:prstGeom>
          <a:noFill/>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382061720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vert="horz" wrap="square" lIns="0" tIns="45720" rIns="91440" bIns="45720" rtlCol="0" anchor="t">
            <a:noAutofit/>
          </a:bodyPr>
          <a:lstStyle/>
          <a:p>
            <a:r>
              <a:rPr lang="en-AU"/>
              <a:t>Refining my work</a:t>
            </a:r>
          </a:p>
          <a:p>
            <a:r>
              <a:rPr lang="en-AU">
                <a:latin typeface="Arial"/>
                <a:cs typeface="Arial"/>
              </a:rPr>
              <a:t>Timeline checklist</a:t>
            </a:r>
            <a:endParaRPr lang="en-AU"/>
          </a:p>
        </p:txBody>
      </p:sp>
      <p:sp>
        <p:nvSpPr>
          <p:cNvPr id="3" name="Title 2"/>
          <p:cNvSpPr>
            <a:spLocks noGrp="1"/>
          </p:cNvSpPr>
          <p:nvPr>
            <p:ph type="title"/>
          </p:nvPr>
        </p:nvSpPr>
        <p:spPr/>
        <p:txBody>
          <a:bodyPr/>
          <a:lstStyle/>
          <a:p>
            <a:r>
              <a:rPr lang="en-AU"/>
              <a:t>Activity 2.2</a:t>
            </a:r>
          </a:p>
        </p:txBody>
      </p:sp>
    </p:spTree>
    <p:extLst>
      <p:ext uri="{BB962C8B-B14F-4D97-AF65-F5344CB8AC3E}">
        <p14:creationId xmlns:p14="http://schemas.microsoft.com/office/powerpoint/2010/main" val="294367799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4422" y="145741"/>
            <a:ext cx="2934117" cy="498470"/>
          </a:xfrm>
        </p:spPr>
        <p:txBody>
          <a:bodyPr/>
          <a:lstStyle/>
          <a:p>
            <a:pPr algn="r"/>
            <a:r>
              <a:rPr lang="en-AU">
                <a:latin typeface="Arial"/>
                <a:cs typeface="Arial"/>
              </a:rPr>
              <a:t>Timeline checklist</a:t>
            </a:r>
            <a:endParaRPr lang="en-AU"/>
          </a:p>
        </p:txBody>
      </p:sp>
      <p:sp>
        <p:nvSpPr>
          <p:cNvPr id="5" name="Footer Placeholder 4"/>
          <p:cNvSpPr>
            <a:spLocks noGrp="1"/>
          </p:cNvSpPr>
          <p:nvPr>
            <p:ph type="ftr" sz="quarter" idx="3"/>
          </p:nvPr>
        </p:nvSpPr>
        <p:spPr/>
        <p:txBody>
          <a:bodyPr/>
          <a:lstStyle/>
          <a:p>
            <a:fld id="{5116C895-348D-4FA1-AC3F-6A98EE2CBA64}" type="slidenum">
              <a:rPr lang="en-US" smtClean="0"/>
              <a:pPr/>
              <a:t>47</a:t>
            </a:fld>
            <a:endParaRPr lang="en-US"/>
          </a:p>
        </p:txBody>
      </p:sp>
      <p:graphicFrame>
        <p:nvGraphicFramePr>
          <p:cNvPr id="13" name="Table 12" descr="Timeline rubric. Five coloumns with criteria. Cells filled with text to describe levels." title="Self assessment"/>
          <p:cNvGraphicFramePr>
            <a:graphicFrameLocks noGrp="1"/>
          </p:cNvGraphicFramePr>
          <p:nvPr/>
        </p:nvGraphicFramePr>
        <p:xfrm>
          <a:off x="240951" y="951586"/>
          <a:ext cx="8418818" cy="4464367"/>
        </p:xfrm>
        <a:graphic>
          <a:graphicData uri="http://schemas.openxmlformats.org/drawingml/2006/table">
            <a:tbl>
              <a:tblPr firstRow="1" firstCol="1" bandRow="1"/>
              <a:tblGrid>
                <a:gridCol w="1934228">
                  <a:extLst>
                    <a:ext uri="{9D8B030D-6E8A-4147-A177-3AD203B41FA5}">
                      <a16:colId xmlns:a16="http://schemas.microsoft.com/office/drawing/2014/main" val="3821687909"/>
                    </a:ext>
                  </a:extLst>
                </a:gridCol>
                <a:gridCol w="6484590">
                  <a:extLst>
                    <a:ext uri="{9D8B030D-6E8A-4147-A177-3AD203B41FA5}">
                      <a16:colId xmlns:a16="http://schemas.microsoft.com/office/drawing/2014/main" val="2251219145"/>
                    </a:ext>
                  </a:extLst>
                </a:gridCol>
              </a:tblGrid>
              <a:tr h="274796">
                <a:tc>
                  <a:txBody>
                    <a:bodyPr/>
                    <a:lstStyle/>
                    <a:p>
                      <a:pPr lvl="0">
                        <a:lnSpc>
                          <a:spcPct val="100000"/>
                        </a:lnSpc>
                        <a:spcBef>
                          <a:spcPts val="960"/>
                        </a:spcBef>
                        <a:spcAft>
                          <a:spcPts val="960"/>
                        </a:spcAft>
                        <a:buNone/>
                      </a:pPr>
                      <a:r>
                        <a:rPr lang="en-AU" sz="1100" b="1" i="0" u="none" strike="noStrike" noProof="0">
                          <a:solidFill>
                            <a:schemeClr val="bg1"/>
                          </a:solidFill>
                          <a:effectLst/>
                        </a:rPr>
                        <a:t>Timeline checklist</a:t>
                      </a:r>
                      <a:endParaRPr lang="en-US" b="1">
                        <a:solidFill>
                          <a:schemeClr val="bg1"/>
                        </a:solidFill>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tc>
                  <a:txBody>
                    <a:bodyPr/>
                    <a:lstStyle/>
                    <a:p>
                      <a:pPr>
                        <a:lnSpc>
                          <a:spcPct val="100000"/>
                        </a:lnSpc>
                        <a:spcBef>
                          <a:spcPts val="960"/>
                        </a:spcBef>
                        <a:spcAft>
                          <a:spcPts val="960"/>
                        </a:spcAft>
                      </a:pPr>
                      <a:endParaRPr lang="en-AU" sz="1100" b="1">
                        <a:solidFill>
                          <a:srgbClr val="FFFFFF"/>
                        </a:solidFill>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4166446451"/>
                  </a:ext>
                </a:extLst>
              </a:tr>
              <a:tr h="274796">
                <a:tc>
                  <a:txBody>
                    <a:bodyPr/>
                    <a:lstStyle/>
                    <a:p>
                      <a:pPr lvl="0">
                        <a:lnSpc>
                          <a:spcPct val="100000"/>
                        </a:lnSpc>
                        <a:spcBef>
                          <a:spcPts val="960"/>
                        </a:spcBef>
                        <a:spcAft>
                          <a:spcPts val="960"/>
                        </a:spcAft>
                        <a:buNone/>
                      </a:pPr>
                      <a:r>
                        <a:rPr lang="en-AU" sz="1100" b="1" i="0" u="none" strike="noStrike" noProof="0">
                          <a:effectLst/>
                        </a:rPr>
                        <a:t>Have I included:</a:t>
                      </a:r>
                      <a:endParaRPr lang="en-US"/>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960"/>
                        </a:spcBef>
                        <a:spcAft>
                          <a:spcPts val="960"/>
                        </a:spcAft>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710477"/>
                  </a:ext>
                </a:extLst>
              </a:tr>
              <a:tr h="438150">
                <a:tc>
                  <a:txBody>
                    <a:bodyPr/>
                    <a:lstStyle/>
                    <a:p>
                      <a:pPr lvl="0">
                        <a:lnSpc>
                          <a:spcPct val="100000"/>
                        </a:lnSpc>
                        <a:spcBef>
                          <a:spcPts val="400"/>
                        </a:spcBef>
                        <a:spcAft>
                          <a:spcPts val="400"/>
                        </a:spcAft>
                        <a:buNone/>
                      </a:pPr>
                      <a:endParaRPr lang="en-AU" sz="1100" b="1">
                        <a:solidFill>
                          <a:srgbClr val="000000"/>
                        </a:solidFill>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100" b="1">
                          <a:solidFill>
                            <a:srgbClr val="000000"/>
                          </a:solidFill>
                          <a:effectLst/>
                          <a:latin typeface="Arial"/>
                          <a:ea typeface="Calibri" panose="020F0502020204030204" pitchFamily="34" charset="0"/>
                          <a:cs typeface="Times New Roman"/>
                        </a:rPr>
                        <a:t>All titles, ruled lines and labels to show your understanding of timelines.</a:t>
                      </a:r>
                      <a:endParaRPr lang="en-AU" sz="1100">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062479683"/>
                  </a:ext>
                </a:extLst>
              </a:tr>
              <a:tr h="590550">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100" b="1">
                          <a:effectLst/>
                          <a:latin typeface="Arial"/>
                          <a:ea typeface="Calibri" panose="020F0502020204030204" pitchFamily="34" charset="0"/>
                          <a:cs typeface="Times New Roman"/>
                        </a:rPr>
                        <a:t>Work that shows a sequence of events, dates, and clear descriptions with images to help the reader understand the timeline.</a:t>
                      </a:r>
                      <a:endParaRPr lang="en-AU" sz="1100">
                        <a:effectLst/>
                        <a:latin typeface="Arial"/>
                        <a:ea typeface="Calibri" panose="020F0502020204030204" pitchFamily="34" charset="0"/>
                        <a:cs typeface="Times New Roman"/>
                      </a:endParaRPr>
                    </a:p>
                  </a:txBody>
                  <a:tcPr marL="47904" marR="479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5639731"/>
                  </a:ext>
                </a:extLst>
              </a:tr>
              <a:tr h="619125">
                <a:tc>
                  <a:txBody>
                    <a:bodyPr/>
                    <a:lstStyle/>
                    <a:p>
                      <a:pPr lvl="0">
                        <a:lnSpc>
                          <a:spcPct val="100000"/>
                        </a:lnSpc>
                        <a:spcBef>
                          <a:spcPts val="400"/>
                        </a:spcBef>
                        <a:spcAft>
                          <a:spcPts val="400"/>
                        </a:spcAft>
                        <a:buNone/>
                      </a:pPr>
                      <a:endParaRPr lang="en-AU" sz="1100" b="1">
                        <a:solidFill>
                          <a:srgbClr val="000000"/>
                        </a:solidFill>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nSpc>
                          <a:spcPct val="100000"/>
                        </a:lnSpc>
                        <a:spcBef>
                          <a:spcPts val="400"/>
                        </a:spcBef>
                        <a:spcAft>
                          <a:spcPts val="400"/>
                        </a:spcAft>
                      </a:pPr>
                      <a:r>
                        <a:rPr lang="en-AU" sz="1100" b="1">
                          <a:solidFill>
                            <a:srgbClr val="000000"/>
                          </a:solidFill>
                          <a:effectLst/>
                          <a:latin typeface="Arial"/>
                          <a:ea typeface="Calibri" panose="020F0502020204030204" pitchFamily="34" charset="0"/>
                          <a:cs typeface="Times New Roman"/>
                        </a:rPr>
                        <a:t>An assortment of categorised images that help the reader gain further information.  </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4248137604"/>
                  </a:ext>
                </a:extLst>
              </a:tr>
              <a:tr h="590550">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100" b="1">
                          <a:effectLst/>
                          <a:latin typeface="Arial"/>
                          <a:ea typeface="Calibri" panose="020F0502020204030204" pitchFamily="34" charset="0"/>
                          <a:cs typeface="Times New Roman"/>
                        </a:rPr>
                        <a:t>Clear  information that I have researched.</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230557"/>
                  </a:ext>
                </a:extLst>
              </a:tr>
              <a:tr h="533400">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400"/>
                        </a:spcBef>
                        <a:spcAft>
                          <a:spcPts val="400"/>
                        </a:spcAft>
                      </a:pPr>
                      <a:r>
                        <a:rPr lang="en-AU" sz="1100" b="1">
                          <a:effectLst/>
                          <a:latin typeface="Arial"/>
                          <a:ea typeface="Calibri" panose="020F0502020204030204" pitchFamily="34" charset="0"/>
                          <a:cs typeface="Times New Roman"/>
                        </a:rPr>
                        <a:t>A suitable scale to create the timeline</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2397768"/>
                  </a:ext>
                </a:extLst>
              </a:tr>
              <a:tr h="561975">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00000"/>
                        </a:lnSpc>
                        <a:spcBef>
                          <a:spcPts val="400"/>
                        </a:spcBef>
                        <a:spcAft>
                          <a:spcPts val="400"/>
                        </a:spcAft>
                        <a:buNone/>
                      </a:pPr>
                      <a:r>
                        <a:rPr lang="en-AU" sz="1100" b="1">
                          <a:effectLst/>
                          <a:latin typeface="Arial"/>
                          <a:ea typeface="Calibri" panose="020F0502020204030204" pitchFamily="34" charset="0"/>
                          <a:cs typeface="Times New Roman"/>
                        </a:rPr>
                        <a:t>Increments for the timeline that are correctly spaced</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1844523"/>
                  </a:ext>
                </a:extLst>
              </a:tr>
              <a:tr h="581025">
                <a:tc>
                  <a:txBody>
                    <a:bodyPr/>
                    <a:lstStyle/>
                    <a:p>
                      <a:pPr lvl="0">
                        <a:lnSpc>
                          <a:spcPct val="100000"/>
                        </a:lnSpc>
                        <a:spcBef>
                          <a:spcPts val="400"/>
                        </a:spcBef>
                        <a:spcAft>
                          <a:spcPts val="400"/>
                        </a:spcAft>
                        <a:buNone/>
                      </a:pPr>
                      <a:endParaRPr lang="en-AU" sz="1100" b="1">
                        <a:effectLst/>
                        <a:latin typeface="Arial"/>
                        <a:ea typeface="Calibri" panose="020F0502020204030204" pitchFamily="34" charset="0"/>
                        <a:cs typeface="Times New Roman"/>
                      </a:endParaRP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nSpc>
                          <a:spcPct val="100000"/>
                        </a:lnSpc>
                        <a:spcBef>
                          <a:spcPts val="400"/>
                        </a:spcBef>
                        <a:spcAft>
                          <a:spcPts val="400"/>
                        </a:spcAft>
                        <a:buNone/>
                      </a:pPr>
                      <a:r>
                        <a:rPr lang="en-AU" sz="1100" b="1">
                          <a:effectLst/>
                          <a:latin typeface="Arial"/>
                          <a:ea typeface="Calibri" panose="020F0502020204030204" pitchFamily="34" charset="0"/>
                          <a:cs typeface="Times New Roman"/>
                        </a:rPr>
                        <a:t>A prediction of how my vehicle type will develop in the future</a:t>
                      </a:r>
                    </a:p>
                  </a:txBody>
                  <a:tcPr marL="47904" marR="479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6590309"/>
                  </a:ext>
                </a:extLst>
              </a:tr>
            </a:tbl>
          </a:graphicData>
        </a:graphic>
      </p:graphicFrame>
    </p:spTree>
    <p:extLst>
      <p:ext uri="{BB962C8B-B14F-4D97-AF65-F5344CB8AC3E}">
        <p14:creationId xmlns:p14="http://schemas.microsoft.com/office/powerpoint/2010/main" val="391948550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sz="2800">
                <a:solidFill>
                  <a:srgbClr val="385E9D"/>
                </a:solidFill>
              </a:rPr>
              <a:t>Empathy</a:t>
            </a:r>
          </a:p>
          <a:p>
            <a:r>
              <a:rPr lang="en-AU"/>
              <a:t>Sustainability</a:t>
            </a:r>
          </a:p>
          <a:p>
            <a:r>
              <a:rPr lang="en-AU"/>
              <a:t>Design process </a:t>
            </a:r>
          </a:p>
        </p:txBody>
      </p:sp>
      <p:sp>
        <p:nvSpPr>
          <p:cNvPr id="3" name="Title 2"/>
          <p:cNvSpPr>
            <a:spLocks noGrp="1"/>
          </p:cNvSpPr>
          <p:nvPr>
            <p:ph type="title"/>
          </p:nvPr>
        </p:nvSpPr>
        <p:spPr/>
        <p:txBody>
          <a:bodyPr/>
          <a:lstStyle/>
          <a:p>
            <a:r>
              <a:rPr lang="en-AU"/>
              <a:t>Activity 3</a:t>
            </a:r>
          </a:p>
        </p:txBody>
      </p:sp>
    </p:spTree>
    <p:extLst>
      <p:ext uri="{BB962C8B-B14F-4D97-AF65-F5344CB8AC3E}">
        <p14:creationId xmlns:p14="http://schemas.microsoft.com/office/powerpoint/2010/main" val="326668605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Design thinking</a:t>
            </a:r>
          </a:p>
        </p:txBody>
      </p:sp>
      <p:sp>
        <p:nvSpPr>
          <p:cNvPr id="5" name="Footer Placeholder 4"/>
          <p:cNvSpPr>
            <a:spLocks noGrp="1"/>
          </p:cNvSpPr>
          <p:nvPr>
            <p:ph type="ftr" sz="quarter" idx="3"/>
          </p:nvPr>
        </p:nvSpPr>
        <p:spPr/>
        <p:txBody>
          <a:bodyPr/>
          <a:lstStyle/>
          <a:p>
            <a:fld id="{5116C895-348D-4FA1-AC3F-6A98EE2CBA64}" type="slidenum">
              <a:rPr lang="en-US" smtClean="0"/>
              <a:pPr/>
              <a:t>49</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title="Empathise"/>
          <p:cNvPicPr>
            <a:picLocks noChangeAspect="1"/>
          </p:cNvPicPr>
          <p:nvPr/>
        </p:nvPicPr>
        <p:blipFill>
          <a:blip r:embed="rId3"/>
          <a:stretch>
            <a:fillRect/>
          </a:stretch>
        </p:blipFill>
        <p:spPr>
          <a:xfrm>
            <a:off x="2317074" y="422457"/>
            <a:ext cx="6453008" cy="6018231"/>
          </a:xfrm>
          <a:prstGeom prst="rect">
            <a:avLst/>
          </a:prstGeom>
        </p:spPr>
      </p:pic>
      <p:sp>
        <p:nvSpPr>
          <p:cNvPr id="8" name="Oval 7" descr="Circle outline"/>
          <p:cNvSpPr/>
          <p:nvPr/>
        </p:nvSpPr>
        <p:spPr>
          <a:xfrm>
            <a:off x="4470428" y="2139950"/>
            <a:ext cx="2146300" cy="2146300"/>
          </a:xfrm>
          <a:prstGeom prst="ellipse">
            <a:avLst/>
          </a:prstGeom>
          <a:noFill/>
          <a:ln w="76200">
            <a:solidFill>
              <a:srgbClr val="E9C4C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0" name="Straight Arrow Connector 9" descr="Arrow"/>
          <p:cNvCxnSpPr/>
          <p:nvPr/>
        </p:nvCxnSpPr>
        <p:spPr>
          <a:xfrm>
            <a:off x="1803400" y="1346200"/>
            <a:ext cx="2609850" cy="135255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62735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shot microsoft teams digital portfolio example page" title="Microsoft teams"/>
          <p:cNvPicPr>
            <a:picLocks noChangeAspect="1"/>
          </p:cNvPicPr>
          <p:nvPr/>
        </p:nvPicPr>
        <p:blipFill>
          <a:blip r:embed="rId3"/>
          <a:stretch>
            <a:fillRect/>
          </a:stretch>
        </p:blipFill>
        <p:spPr>
          <a:xfrm>
            <a:off x="247128" y="3232941"/>
            <a:ext cx="3404554" cy="1761358"/>
          </a:xfrm>
          <a:prstGeom prst="rect">
            <a:avLst/>
          </a:prstGeom>
        </p:spPr>
      </p:pic>
      <p:sp>
        <p:nvSpPr>
          <p:cNvPr id="12" name="Text Placeholder 11"/>
          <p:cNvSpPr>
            <a:spLocks noGrp="1"/>
          </p:cNvSpPr>
          <p:nvPr>
            <p:ph type="body" sz="quarter" idx="18"/>
          </p:nvPr>
        </p:nvSpPr>
        <p:spPr/>
        <p:txBody>
          <a:bodyPr/>
          <a:lstStyle/>
          <a:p>
            <a:pPr marL="0" indent="0">
              <a:buNone/>
            </a:pPr>
            <a:r>
              <a:rPr lang="en-AU"/>
              <a:t>Non digital</a:t>
            </a:r>
          </a:p>
        </p:txBody>
      </p:sp>
      <p:sp>
        <p:nvSpPr>
          <p:cNvPr id="11" name="Text Placeholder 10" descr="Sample digital portfolios" title="Website address"/>
          <p:cNvSpPr>
            <a:spLocks noGrp="1"/>
          </p:cNvSpPr>
          <p:nvPr>
            <p:ph type="body" sz="quarter" idx="17"/>
          </p:nvPr>
        </p:nvSpPr>
        <p:spPr>
          <a:xfrm>
            <a:off x="292100" y="1844676"/>
            <a:ext cx="4075651" cy="4147752"/>
          </a:xfrm>
        </p:spPr>
        <p:txBody>
          <a:bodyPr/>
          <a:lstStyle/>
          <a:p>
            <a:pPr marL="0" indent="0">
              <a:buNone/>
            </a:pPr>
            <a:r>
              <a:rPr lang="en-AU"/>
              <a:t>Digital</a:t>
            </a:r>
          </a:p>
          <a:p>
            <a:pPr marL="0" indent="0">
              <a:lnSpc>
                <a:spcPct val="100000"/>
              </a:lnSpc>
              <a:spcAft>
                <a:spcPts val="0"/>
              </a:spcAft>
              <a:buNone/>
            </a:pPr>
            <a:r>
              <a:rPr lang="en-AU">
                <a:hlinkClick r:id="rId4"/>
              </a:rPr>
              <a:t>https://www.commonsense.org/education/top-picks/student-portfolio-apps-and-websites</a:t>
            </a:r>
            <a:endParaRPr lang="en-AU"/>
          </a:p>
          <a:p>
            <a:endParaRPr lang="en-AU"/>
          </a:p>
          <a:p>
            <a:endParaRPr lang="en-AU"/>
          </a:p>
        </p:txBody>
      </p:sp>
      <p:sp>
        <p:nvSpPr>
          <p:cNvPr id="7" name="Text Placeholder 6"/>
          <p:cNvSpPr>
            <a:spLocks noGrp="1"/>
          </p:cNvSpPr>
          <p:nvPr>
            <p:ph type="body" sz="quarter" idx="15"/>
          </p:nvPr>
        </p:nvSpPr>
        <p:spPr/>
        <p:txBody>
          <a:bodyPr/>
          <a:lstStyle/>
          <a:p>
            <a:r>
              <a:rPr lang="en-AU"/>
              <a:t>Student portfolio examples</a:t>
            </a:r>
          </a:p>
        </p:txBody>
      </p:sp>
      <p:sp>
        <p:nvSpPr>
          <p:cNvPr id="6" name="Title 5"/>
          <p:cNvSpPr>
            <a:spLocks noGrp="1"/>
          </p:cNvSpPr>
          <p:nvPr>
            <p:ph type="title"/>
          </p:nvPr>
        </p:nvSpPr>
        <p:spPr/>
        <p:txBody>
          <a:bodyPr/>
          <a:lstStyle/>
          <a:p>
            <a:r>
              <a:rPr lang="en-AU"/>
              <a:t>What is a portfolio?</a:t>
            </a:r>
          </a:p>
        </p:txBody>
      </p:sp>
      <p:sp>
        <p:nvSpPr>
          <p:cNvPr id="3" name="Footer Placeholder 2"/>
          <p:cNvSpPr>
            <a:spLocks noGrp="1"/>
          </p:cNvSpPr>
          <p:nvPr>
            <p:ph type="ftr" sz="quarter" idx="3"/>
          </p:nvPr>
        </p:nvSpPr>
        <p:spPr>
          <a:prstGeom prst="rect">
            <a:avLst/>
          </a:prstGeom>
        </p:spPr>
        <p:txBody>
          <a:bodyPr/>
          <a:lstStyle/>
          <a:p>
            <a:fld id="{5116C895-348D-4FA1-AC3F-6A98EE2CBA64}" type="slidenum">
              <a:rPr lang="en-US" smtClean="0"/>
              <a:pPr/>
              <a:t>5</a:t>
            </a:fld>
            <a:endParaRPr lang="en-US"/>
          </a:p>
        </p:txBody>
      </p:sp>
      <p:pic>
        <p:nvPicPr>
          <p:cNvPr id="8" name="Picture 7" descr="Colourful front cover of a book with letter T highlighted." title="Cover page"/>
          <p:cNvPicPr>
            <a:picLocks noChangeAspect="1"/>
          </p:cNvPicPr>
          <p:nvPr/>
        </p:nvPicPr>
        <p:blipFill>
          <a:blip r:embed="rId5"/>
          <a:stretch>
            <a:fillRect/>
          </a:stretch>
        </p:blipFill>
        <p:spPr>
          <a:xfrm>
            <a:off x="6931331" y="747159"/>
            <a:ext cx="1976134" cy="2382678"/>
          </a:xfrm>
          <a:prstGeom prst="rect">
            <a:avLst/>
          </a:prstGeom>
        </p:spPr>
      </p:pic>
      <p:sp>
        <p:nvSpPr>
          <p:cNvPr id="2" name="TextBox 1"/>
          <p:cNvSpPr txBox="1"/>
          <p:nvPr/>
        </p:nvSpPr>
        <p:spPr>
          <a:xfrm>
            <a:off x="6931331" y="3232941"/>
            <a:ext cx="1983820" cy="270266"/>
          </a:xfrm>
          <a:prstGeom prst="rect">
            <a:avLst/>
          </a:prstGeom>
          <a:noFill/>
        </p:spPr>
        <p:txBody>
          <a:bodyPr wrap="square" lIns="0" tIns="0" rIns="0" bIns="0" rtlCol="0">
            <a:noAutofit/>
          </a:bodyPr>
          <a:lstStyle/>
          <a:p>
            <a:r>
              <a:rPr lang="en-AU" sz="900"/>
              <a:t>https://c1.staticflickr.com/5/4073/4859858229_d464128be1_z.jpg</a:t>
            </a:r>
          </a:p>
        </p:txBody>
      </p:sp>
      <p:pic>
        <p:nvPicPr>
          <p:cNvPr id="9" name="Picture 8" descr="Open pages of a student workbook." title="Portfolio"/>
          <p:cNvPicPr>
            <a:picLocks noChangeAspect="1"/>
          </p:cNvPicPr>
          <p:nvPr/>
        </p:nvPicPr>
        <p:blipFill>
          <a:blip r:embed="rId6"/>
          <a:stretch>
            <a:fillRect/>
          </a:stretch>
        </p:blipFill>
        <p:spPr>
          <a:xfrm>
            <a:off x="4024046" y="3250029"/>
            <a:ext cx="2839467" cy="2031311"/>
          </a:xfrm>
          <a:prstGeom prst="rect">
            <a:avLst/>
          </a:prstGeom>
        </p:spPr>
      </p:pic>
      <p:pic>
        <p:nvPicPr>
          <p:cNvPr id="14" name="Picture 13" descr="Screenshot of a 'Welcome to my digital portfolio' tag." title="Didital portfolio"/>
          <p:cNvPicPr>
            <a:picLocks noChangeAspect="1"/>
          </p:cNvPicPr>
          <p:nvPr/>
        </p:nvPicPr>
        <p:blipFill rotWithShape="1">
          <a:blip r:embed="rId7"/>
          <a:srcRect l="38136" t="36966" r="7722"/>
          <a:stretch/>
        </p:blipFill>
        <p:spPr>
          <a:xfrm>
            <a:off x="1630642" y="3250029"/>
            <a:ext cx="2189155" cy="1177586"/>
          </a:xfrm>
          <a:prstGeom prst="rect">
            <a:avLst/>
          </a:prstGeom>
        </p:spPr>
      </p:pic>
      <p:pic>
        <p:nvPicPr>
          <p:cNvPr id="4" name="Picture 3" descr="Screenshot of application of Padlet on NSW D.O.E. digital tool selector page." title="Padlet"/>
          <p:cNvPicPr>
            <a:picLocks noChangeAspect="1"/>
          </p:cNvPicPr>
          <p:nvPr/>
        </p:nvPicPr>
        <p:blipFill>
          <a:blip r:embed="rId8"/>
          <a:stretch>
            <a:fillRect/>
          </a:stretch>
        </p:blipFill>
        <p:spPr>
          <a:xfrm>
            <a:off x="1020115" y="5054690"/>
            <a:ext cx="2697557" cy="1439314"/>
          </a:xfrm>
          <a:prstGeom prst="rect">
            <a:avLst/>
          </a:prstGeom>
        </p:spPr>
      </p:pic>
      <p:sp>
        <p:nvSpPr>
          <p:cNvPr id="13" name="TextBox 12"/>
          <p:cNvSpPr txBox="1"/>
          <p:nvPr/>
        </p:nvSpPr>
        <p:spPr>
          <a:xfrm>
            <a:off x="3819797" y="6351251"/>
            <a:ext cx="2409835" cy="272000"/>
          </a:xfrm>
          <a:prstGeom prst="rect">
            <a:avLst/>
          </a:prstGeom>
          <a:noFill/>
        </p:spPr>
        <p:txBody>
          <a:bodyPr wrap="square" lIns="0" tIns="0" rIns="0" bIns="0" rtlCol="0">
            <a:noAutofit/>
          </a:bodyPr>
          <a:lstStyle/>
          <a:p>
            <a:r>
              <a:rPr lang="nl-NL" sz="1200">
                <a:hlinkClick r:id="rId9"/>
              </a:rPr>
              <a:t>NSW DOE Digital Tool Selector</a:t>
            </a:r>
            <a:endParaRPr lang="en-AU" sz="1200"/>
          </a:p>
          <a:p>
            <a:endParaRPr lang="en-AU" sz="1200"/>
          </a:p>
        </p:txBody>
      </p:sp>
    </p:spTree>
    <p:extLst>
      <p:ext uri="{BB962C8B-B14F-4D97-AF65-F5344CB8AC3E}">
        <p14:creationId xmlns:p14="http://schemas.microsoft.com/office/powerpoint/2010/main" val="116696816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ail and future vehicle sitting on it. Landscape background desert like." title="Future transport">
            <a:hlinkClick r:id="rId3"/>
          </p:cNvPr>
          <p:cNvPicPr>
            <a:picLocks noChangeAspect="1"/>
          </p:cNvPicPr>
          <p:nvPr/>
        </p:nvPicPr>
        <p:blipFill>
          <a:blip r:embed="rId4"/>
          <a:stretch>
            <a:fillRect/>
          </a:stretch>
        </p:blipFill>
        <p:spPr>
          <a:xfrm>
            <a:off x="292100" y="2011561"/>
            <a:ext cx="6515100" cy="3902734"/>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5"/>
          </p:nvPr>
        </p:nvSpPr>
        <p:spPr/>
        <p:txBody>
          <a:bodyPr/>
          <a:lstStyle/>
          <a:p>
            <a:r>
              <a:rPr lang="en-AU">
                <a:hlinkClick r:id="rId3"/>
              </a:rPr>
              <a:t>https://safeYouTube.net/w/pcBB</a:t>
            </a:r>
            <a:endParaRPr lang="en-AU"/>
          </a:p>
          <a:p>
            <a:endParaRPr lang="en-AU"/>
          </a:p>
        </p:txBody>
      </p:sp>
      <p:sp>
        <p:nvSpPr>
          <p:cNvPr id="4" name="Title 3"/>
          <p:cNvSpPr>
            <a:spLocks noGrp="1"/>
          </p:cNvSpPr>
          <p:nvPr>
            <p:ph type="title"/>
          </p:nvPr>
        </p:nvSpPr>
        <p:spPr/>
        <p:txBody>
          <a:bodyPr/>
          <a:lstStyle/>
          <a:p>
            <a:r>
              <a:rPr lang="en-AU"/>
              <a:t>Top 5 future vehicles that will revolutionise transportation</a:t>
            </a:r>
          </a:p>
        </p:txBody>
      </p:sp>
      <p:sp>
        <p:nvSpPr>
          <p:cNvPr id="5" name="Footer Placeholder 4"/>
          <p:cNvSpPr>
            <a:spLocks noGrp="1"/>
          </p:cNvSpPr>
          <p:nvPr>
            <p:ph type="ftr" sz="quarter" idx="3"/>
          </p:nvPr>
        </p:nvSpPr>
        <p:spPr/>
        <p:txBody>
          <a:bodyPr/>
          <a:lstStyle/>
          <a:p>
            <a:fld id="{5116C895-348D-4FA1-AC3F-6A98EE2CBA64}" type="slidenum">
              <a:rPr lang="en-US" smtClean="0"/>
              <a:pPr/>
              <a:t>50</a:t>
            </a:fld>
            <a:endParaRPr lang="en-US"/>
          </a:p>
        </p:txBody>
      </p:sp>
      <p:pic>
        <p:nvPicPr>
          <p:cNvPr id="6" name="Picture 5" descr="QR code" title="QR code"/>
          <p:cNvPicPr>
            <a:picLocks noChangeAspect="1"/>
          </p:cNvPicPr>
          <p:nvPr/>
        </p:nvPicPr>
        <p:blipFill>
          <a:blip r:embed="rId5"/>
          <a:stretch>
            <a:fillRect/>
          </a:stretch>
        </p:blipFill>
        <p:spPr>
          <a:xfrm>
            <a:off x="7312525" y="2011561"/>
            <a:ext cx="1558176" cy="1529321"/>
          </a:xfrm>
          <a:prstGeom prst="rect">
            <a:avLst/>
          </a:prstGeom>
        </p:spPr>
      </p:pic>
    </p:spTree>
    <p:extLst>
      <p:ext uri="{BB962C8B-B14F-4D97-AF65-F5344CB8AC3E}">
        <p14:creationId xmlns:p14="http://schemas.microsoft.com/office/powerpoint/2010/main" val="137957871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44675"/>
            <a:ext cx="4165600" cy="4041775"/>
          </a:xfrm>
        </p:spPr>
        <p:txBody>
          <a:bodyPr vert="horz" lIns="91440" tIns="45720" rIns="91440" bIns="45720" rtlCol="0" anchor="t">
            <a:normAutofit lnSpcReduction="10000"/>
          </a:bodyPr>
          <a:lstStyle/>
          <a:p>
            <a:pPr marL="0" indent="0">
              <a:buNone/>
            </a:pPr>
            <a:r>
              <a:rPr lang="en-AU">
                <a:latin typeface="Arial"/>
                <a:cs typeface="Arial"/>
              </a:rPr>
              <a:t>One of the major problems arising from the transformation of the global transport system is a high dependence on fossil fuels. In particular, oil is the main energy provider in the transport energy mix: </a:t>
            </a:r>
            <a:r>
              <a:rPr lang="en-AU" b="1">
                <a:latin typeface="Arial"/>
                <a:cs typeface="Arial"/>
              </a:rPr>
              <a:t>over 94% of the total energy demand for transport is provided by oil, 3% by natural gas and other fuels, 2% by biofuels and 1% by electricity.</a:t>
            </a:r>
          </a:p>
        </p:txBody>
      </p:sp>
      <p:sp>
        <p:nvSpPr>
          <p:cNvPr id="3" name="Text Placeholder 2"/>
          <p:cNvSpPr>
            <a:spLocks noGrp="1"/>
          </p:cNvSpPr>
          <p:nvPr>
            <p:ph type="body" sz="quarter" idx="15"/>
          </p:nvPr>
        </p:nvSpPr>
        <p:spPr/>
        <p:txBody>
          <a:bodyPr/>
          <a:lstStyle/>
          <a:p>
            <a:r>
              <a:rPr lang="en-AU"/>
              <a:t>What’s the problem?</a:t>
            </a:r>
          </a:p>
        </p:txBody>
      </p:sp>
      <p:sp>
        <p:nvSpPr>
          <p:cNvPr id="4" name="Title 3"/>
          <p:cNvSpPr>
            <a:spLocks noGrp="1"/>
          </p:cNvSpPr>
          <p:nvPr>
            <p:ph type="title"/>
          </p:nvPr>
        </p:nvSpPr>
        <p:spPr/>
        <p:txBody>
          <a:bodyPr/>
          <a:lstStyle/>
          <a:p>
            <a:r>
              <a:rPr lang="en-AU"/>
              <a:t>Looking to the future</a:t>
            </a:r>
          </a:p>
        </p:txBody>
      </p:sp>
      <p:sp>
        <p:nvSpPr>
          <p:cNvPr id="5" name="Footer Placeholder 4"/>
          <p:cNvSpPr>
            <a:spLocks noGrp="1"/>
          </p:cNvSpPr>
          <p:nvPr>
            <p:ph type="ftr" sz="quarter" idx="3"/>
          </p:nvPr>
        </p:nvSpPr>
        <p:spPr/>
        <p:txBody>
          <a:bodyPr/>
          <a:lstStyle/>
          <a:p>
            <a:fld id="{5116C895-348D-4FA1-AC3F-6A98EE2CBA64}" type="slidenum">
              <a:rPr lang="en-US" smtClean="0"/>
              <a:pPr/>
              <a:t>51</a:t>
            </a:fld>
            <a:endParaRPr lang="en-US"/>
          </a:p>
        </p:txBody>
      </p:sp>
      <p:pic>
        <p:nvPicPr>
          <p:cNvPr id="7" name="Picture 6" descr="Rectangular metal object with elecrtical cords coming out each side." title="Electric pump"/>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34140" y="747159"/>
            <a:ext cx="3209836" cy="4837430"/>
          </a:xfrm>
          <a:prstGeom prst="rect">
            <a:avLst/>
          </a:prstGeom>
        </p:spPr>
      </p:pic>
      <p:sp>
        <p:nvSpPr>
          <p:cNvPr id="8" name="TextBox 7"/>
          <p:cNvSpPr txBox="1"/>
          <p:nvPr/>
        </p:nvSpPr>
        <p:spPr>
          <a:xfrm>
            <a:off x="5289550" y="5715120"/>
            <a:ext cx="2190750" cy="342659"/>
          </a:xfrm>
          <a:prstGeom prst="rect">
            <a:avLst/>
          </a:prstGeom>
          <a:noFill/>
        </p:spPr>
        <p:txBody>
          <a:bodyPr wrap="square" lIns="0" tIns="0" rIns="0" bIns="0" rtlCol="0">
            <a:noAutofit/>
          </a:bodyPr>
          <a:lstStyle/>
          <a:p>
            <a:pPr algn="l"/>
            <a:r>
              <a:rPr lang="en-AU" sz="1400"/>
              <a:t>Image by </a:t>
            </a:r>
            <a:r>
              <a:rPr lang="en-AU" sz="1400" err="1"/>
              <a:t>pixabay</a:t>
            </a:r>
            <a:endParaRPr lang="en-AU" sz="1400"/>
          </a:p>
        </p:txBody>
      </p:sp>
    </p:spTree>
    <p:extLst>
      <p:ext uri="{BB962C8B-B14F-4D97-AF65-F5344CB8AC3E}">
        <p14:creationId xmlns:p14="http://schemas.microsoft.com/office/powerpoint/2010/main" val="428760294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4404340" cy="4236529"/>
          </a:xfrm>
        </p:spPr>
        <p:txBody>
          <a:bodyPr>
            <a:normAutofit fontScale="92500" lnSpcReduction="20000"/>
          </a:bodyPr>
          <a:lstStyle/>
          <a:p>
            <a:pPr marL="0" indent="0">
              <a:buNone/>
            </a:pPr>
            <a:r>
              <a:rPr lang="en-AU" sz="2200" b="1"/>
              <a:t>Fossil fuels are running out!</a:t>
            </a:r>
          </a:p>
          <a:p>
            <a:r>
              <a:rPr lang="en-AU" sz="2000"/>
              <a:t>Renewable energy is important for the future because it is reusable. </a:t>
            </a:r>
          </a:p>
          <a:p>
            <a:r>
              <a:rPr lang="en-AU" sz="2000"/>
              <a:t>We can use it as much as we can and still it is going to be available for the future. </a:t>
            </a:r>
          </a:p>
          <a:p>
            <a:r>
              <a:rPr lang="en-AU" sz="2000"/>
              <a:t>Solar Energy, Tidal Energy, Wind Energy, and Water Energy are the most popular renewable energy sources in the world.  </a:t>
            </a:r>
          </a:p>
        </p:txBody>
      </p:sp>
      <p:sp>
        <p:nvSpPr>
          <p:cNvPr id="3" name="Text Placeholder 2"/>
          <p:cNvSpPr>
            <a:spLocks noGrp="1"/>
          </p:cNvSpPr>
          <p:nvPr>
            <p:ph type="body" sz="quarter" idx="15"/>
          </p:nvPr>
        </p:nvSpPr>
        <p:spPr/>
        <p:txBody>
          <a:bodyPr/>
          <a:lstStyle/>
          <a:p>
            <a:r>
              <a:rPr lang="en-AU"/>
              <a:t>Why renewable energy sources?</a:t>
            </a:r>
          </a:p>
        </p:txBody>
      </p:sp>
      <p:sp>
        <p:nvSpPr>
          <p:cNvPr id="4" name="Title 3"/>
          <p:cNvSpPr>
            <a:spLocks noGrp="1"/>
          </p:cNvSpPr>
          <p:nvPr>
            <p:ph type="title"/>
          </p:nvPr>
        </p:nvSpPr>
        <p:spPr/>
        <p:txBody>
          <a:bodyPr/>
          <a:lstStyle/>
          <a:p>
            <a:r>
              <a:rPr lang="en-AU"/>
              <a:t>Looking to the future</a:t>
            </a:r>
          </a:p>
        </p:txBody>
      </p:sp>
      <p:sp>
        <p:nvSpPr>
          <p:cNvPr id="5" name="Footer Placeholder 4"/>
          <p:cNvSpPr>
            <a:spLocks noGrp="1"/>
          </p:cNvSpPr>
          <p:nvPr>
            <p:ph type="ftr" sz="quarter" idx="3"/>
          </p:nvPr>
        </p:nvSpPr>
        <p:spPr/>
        <p:txBody>
          <a:bodyPr/>
          <a:lstStyle/>
          <a:p>
            <a:fld id="{5116C895-348D-4FA1-AC3F-6A98EE2CBA64}" type="slidenum">
              <a:rPr lang="en-US" smtClean="0"/>
              <a:pPr/>
              <a:t>52</a:t>
            </a:fld>
            <a:endParaRPr lang="en-US"/>
          </a:p>
        </p:txBody>
      </p:sp>
      <p:pic>
        <p:nvPicPr>
          <p:cNvPr id="6" name="Picture 5" descr="Text and images of Australia and renewable energy symbols." title="Info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203200"/>
            <a:ext cx="4148516" cy="5797550"/>
          </a:xfrm>
          <a:prstGeom prst="rect">
            <a:avLst/>
          </a:prstGeom>
        </p:spPr>
      </p:pic>
      <p:sp>
        <p:nvSpPr>
          <p:cNvPr id="7" name="TextBox 6"/>
          <p:cNvSpPr txBox="1"/>
          <p:nvPr/>
        </p:nvSpPr>
        <p:spPr>
          <a:xfrm>
            <a:off x="4699000" y="6051829"/>
            <a:ext cx="3022600" cy="317500"/>
          </a:xfrm>
          <a:prstGeom prst="rect">
            <a:avLst/>
          </a:prstGeom>
          <a:noFill/>
        </p:spPr>
        <p:txBody>
          <a:bodyPr wrap="square" lIns="0" tIns="0" rIns="0" bIns="0" rtlCol="0">
            <a:noAutofit/>
          </a:bodyPr>
          <a:lstStyle/>
          <a:p>
            <a:r>
              <a:rPr lang="en-AU" sz="1000"/>
              <a:t>https://www.australiansolarquotes.com.au/2014/08/22/australias-national-electricity-market-problem/</a:t>
            </a:r>
          </a:p>
        </p:txBody>
      </p:sp>
    </p:spTree>
    <p:extLst>
      <p:ext uri="{BB962C8B-B14F-4D97-AF65-F5344CB8AC3E}">
        <p14:creationId xmlns:p14="http://schemas.microsoft.com/office/powerpoint/2010/main" val="296504051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5394518" y="1779361"/>
            <a:ext cx="3520633" cy="4410424"/>
          </a:xfrm>
        </p:spPr>
        <p:txBody>
          <a:bodyPr>
            <a:normAutofit lnSpcReduction="10000"/>
          </a:bodyPr>
          <a:lstStyle/>
          <a:p>
            <a:r>
              <a:rPr lang="en-AU"/>
              <a:t>Battery/electric vehicles. There are already plenty of electric cars on the road, an increasing demand for them, and available infrastructure to charge them. </a:t>
            </a:r>
          </a:p>
          <a:p>
            <a:r>
              <a:rPr lang="en-AU"/>
              <a:t>Plant-based </a:t>
            </a:r>
          </a:p>
          <a:p>
            <a:r>
              <a:rPr lang="en-AU"/>
              <a:t>Biodiesel </a:t>
            </a:r>
          </a:p>
          <a:p>
            <a:r>
              <a:rPr lang="en-AU"/>
              <a:t>Solar </a:t>
            </a:r>
          </a:p>
          <a:p>
            <a:r>
              <a:rPr lang="en-AU"/>
              <a:t>Wind  </a:t>
            </a:r>
          </a:p>
          <a:p>
            <a:r>
              <a:rPr lang="en-AU"/>
              <a:t>Hydrogen cell fuel.</a:t>
            </a:r>
          </a:p>
          <a:p>
            <a:pPr marL="0" indent="0">
              <a:buNone/>
            </a:pPr>
            <a:endParaRPr lang="en-AU"/>
          </a:p>
        </p:txBody>
      </p:sp>
      <p:sp>
        <p:nvSpPr>
          <p:cNvPr id="4" name="Text Placeholder 3"/>
          <p:cNvSpPr>
            <a:spLocks noGrp="1"/>
          </p:cNvSpPr>
          <p:nvPr>
            <p:ph type="body" sz="quarter" idx="15"/>
          </p:nvPr>
        </p:nvSpPr>
        <p:spPr/>
        <p:txBody>
          <a:bodyPr/>
          <a:lstStyle/>
          <a:p>
            <a:r>
              <a:rPr lang="en-AU"/>
              <a:t>Choose one alternative energy source and draw how it works</a:t>
            </a:r>
          </a:p>
        </p:txBody>
      </p:sp>
      <p:sp>
        <p:nvSpPr>
          <p:cNvPr id="5" name="Title 4"/>
          <p:cNvSpPr>
            <a:spLocks noGrp="1"/>
          </p:cNvSpPr>
          <p:nvPr>
            <p:ph type="title"/>
          </p:nvPr>
        </p:nvSpPr>
        <p:spPr/>
        <p:txBody>
          <a:bodyPr/>
          <a:lstStyle/>
          <a:p>
            <a:r>
              <a:rPr lang="en-AU"/>
              <a:t>Future vehicles - sustainability</a:t>
            </a:r>
          </a:p>
        </p:txBody>
      </p:sp>
      <p:sp>
        <p:nvSpPr>
          <p:cNvPr id="6" name="Footer Placeholder 5"/>
          <p:cNvSpPr>
            <a:spLocks noGrp="1"/>
          </p:cNvSpPr>
          <p:nvPr>
            <p:ph type="ftr" sz="quarter" idx="3"/>
          </p:nvPr>
        </p:nvSpPr>
        <p:spPr/>
        <p:txBody>
          <a:bodyPr/>
          <a:lstStyle/>
          <a:p>
            <a:fld id="{5116C895-348D-4FA1-AC3F-6A98EE2CBA64}" type="slidenum">
              <a:rPr lang="en-US" smtClean="0"/>
              <a:pPr/>
              <a:t>53</a:t>
            </a:fld>
            <a:endParaRPr lang="en-US"/>
          </a:p>
        </p:txBody>
      </p:sp>
      <p:sp>
        <p:nvSpPr>
          <p:cNvPr id="7" name="Rectangle 6" descr="Empty box" title="Empty box"/>
          <p:cNvSpPr/>
          <p:nvPr/>
        </p:nvSpPr>
        <p:spPr>
          <a:xfrm>
            <a:off x="292099" y="1744099"/>
            <a:ext cx="5102419" cy="4445686"/>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92220419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a:t>Definition of 'future-proof'</a:t>
            </a:r>
          </a:p>
          <a:p>
            <a:r>
              <a:rPr lang="en-AU"/>
              <a:t>1. verb</a:t>
            </a:r>
          </a:p>
          <a:p>
            <a:r>
              <a:rPr lang="en-AU"/>
              <a:t>If you future-proof something, you design or change it so that it will continue to be useful or successful in the future if the situation changes. </a:t>
            </a:r>
          </a:p>
          <a:p>
            <a:r>
              <a:rPr lang="en-AU"/>
              <a:t>2. adjective</a:t>
            </a:r>
          </a:p>
          <a:p>
            <a:r>
              <a:rPr lang="en-AU"/>
              <a:t>If something is future-proof, it will continue to be useful or successful in future if the situation changes. </a:t>
            </a:r>
          </a:p>
        </p:txBody>
      </p:sp>
      <p:sp>
        <p:nvSpPr>
          <p:cNvPr id="3" name="Text Placeholder 2"/>
          <p:cNvSpPr>
            <a:spLocks noGrp="1"/>
          </p:cNvSpPr>
          <p:nvPr>
            <p:ph type="body" sz="quarter" idx="15"/>
          </p:nvPr>
        </p:nvSpPr>
        <p:spPr/>
        <p:txBody>
          <a:bodyPr/>
          <a:lstStyle/>
          <a:p>
            <a:r>
              <a:rPr lang="en-AU"/>
              <a:t>Collins dictionary definition</a:t>
            </a:r>
          </a:p>
        </p:txBody>
      </p:sp>
      <p:sp>
        <p:nvSpPr>
          <p:cNvPr id="4" name="Title 3"/>
          <p:cNvSpPr>
            <a:spLocks noGrp="1"/>
          </p:cNvSpPr>
          <p:nvPr>
            <p:ph type="title"/>
          </p:nvPr>
        </p:nvSpPr>
        <p:spPr/>
        <p:txBody>
          <a:bodyPr/>
          <a:lstStyle/>
          <a:p>
            <a:r>
              <a:rPr lang="en-AU"/>
              <a:t>What does is mean ‘to future proof’?</a:t>
            </a:r>
          </a:p>
        </p:txBody>
      </p:sp>
      <p:sp>
        <p:nvSpPr>
          <p:cNvPr id="5" name="Footer Placeholder 4"/>
          <p:cNvSpPr>
            <a:spLocks noGrp="1"/>
          </p:cNvSpPr>
          <p:nvPr>
            <p:ph type="ftr" sz="quarter" idx="3"/>
          </p:nvPr>
        </p:nvSpPr>
        <p:spPr/>
        <p:txBody>
          <a:bodyPr/>
          <a:lstStyle/>
          <a:p>
            <a:fld id="{5116C895-348D-4FA1-AC3F-6A98EE2CBA64}" type="slidenum">
              <a:rPr lang="en-US" smtClean="0"/>
              <a:pPr/>
              <a:t>54</a:t>
            </a:fld>
            <a:endParaRPr lang="en-US"/>
          </a:p>
        </p:txBody>
      </p:sp>
    </p:spTree>
    <p:extLst>
      <p:ext uri="{BB962C8B-B14F-4D97-AF65-F5344CB8AC3E}">
        <p14:creationId xmlns:p14="http://schemas.microsoft.com/office/powerpoint/2010/main" val="151978044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p:txBody>
          <a:bodyPr/>
          <a:lstStyle/>
          <a:p>
            <a:r>
              <a:rPr lang="en-AU"/>
              <a:t>Think of all the people who drive taxis, buses, trains, delivery vans and all other sorts of vehicles. There would be a huge impact on cities if all those jobs were to go away due to automation. </a:t>
            </a:r>
          </a:p>
          <a:p>
            <a:endParaRPr lang="en-AU"/>
          </a:p>
        </p:txBody>
      </p:sp>
      <p:sp>
        <p:nvSpPr>
          <p:cNvPr id="7" name="Text Placeholder 6"/>
          <p:cNvSpPr>
            <a:spLocks noGrp="1"/>
          </p:cNvSpPr>
          <p:nvPr>
            <p:ph type="body" sz="quarter" idx="17"/>
          </p:nvPr>
        </p:nvSpPr>
        <p:spPr/>
        <p:txBody>
          <a:bodyPr/>
          <a:lstStyle/>
          <a:p>
            <a:r>
              <a:rPr lang="en-AU"/>
              <a:t>Experts' predictions are varied, but it's certainly reasonable to expect that in the next 15 to 30 years the digital world will truly come crashing into our transportation systems.</a:t>
            </a:r>
          </a:p>
        </p:txBody>
      </p:sp>
      <p:sp>
        <p:nvSpPr>
          <p:cNvPr id="4" name="Text Placeholder 3"/>
          <p:cNvSpPr>
            <a:spLocks noGrp="1"/>
          </p:cNvSpPr>
          <p:nvPr>
            <p:ph type="body" sz="quarter" idx="15"/>
          </p:nvPr>
        </p:nvSpPr>
        <p:spPr/>
        <p:txBody>
          <a:bodyPr/>
          <a:lstStyle/>
          <a:p>
            <a:r>
              <a:rPr lang="en-AU"/>
              <a:t>Does it just mean to make robots?</a:t>
            </a:r>
          </a:p>
        </p:txBody>
      </p:sp>
      <p:sp>
        <p:nvSpPr>
          <p:cNvPr id="5" name="Title 4"/>
          <p:cNvSpPr>
            <a:spLocks noGrp="1"/>
          </p:cNvSpPr>
          <p:nvPr>
            <p:ph type="title"/>
          </p:nvPr>
        </p:nvSpPr>
        <p:spPr/>
        <p:txBody>
          <a:bodyPr/>
          <a:lstStyle/>
          <a:p>
            <a:r>
              <a:rPr lang="en-AU"/>
              <a:t>Future proof – considerations for transport industry</a:t>
            </a:r>
          </a:p>
        </p:txBody>
      </p:sp>
      <p:sp>
        <p:nvSpPr>
          <p:cNvPr id="6" name="Footer Placeholder 5"/>
          <p:cNvSpPr>
            <a:spLocks noGrp="1"/>
          </p:cNvSpPr>
          <p:nvPr>
            <p:ph type="ftr" sz="quarter" idx="3"/>
          </p:nvPr>
        </p:nvSpPr>
        <p:spPr/>
        <p:txBody>
          <a:bodyPr/>
          <a:lstStyle/>
          <a:p>
            <a:fld id="{5116C895-348D-4FA1-AC3F-6A98EE2CBA64}" type="slidenum">
              <a:rPr lang="en-US" smtClean="0"/>
              <a:pPr/>
              <a:t>55</a:t>
            </a:fld>
            <a:endParaRPr lang="en-US"/>
          </a:p>
        </p:txBody>
      </p:sp>
    </p:spTree>
    <p:extLst>
      <p:ext uri="{BB962C8B-B14F-4D97-AF65-F5344CB8AC3E}">
        <p14:creationId xmlns:p14="http://schemas.microsoft.com/office/powerpoint/2010/main" val="83267645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86754" y="1062049"/>
            <a:ext cx="8627651" cy="419659"/>
          </a:xfrm>
        </p:spPr>
        <p:txBody>
          <a:bodyPr/>
          <a:lstStyle/>
          <a:p>
            <a:r>
              <a:rPr lang="en-AU"/>
              <a:t>Think about how people would react if all vehicles were automated</a:t>
            </a:r>
          </a:p>
        </p:txBody>
      </p:sp>
      <p:sp>
        <p:nvSpPr>
          <p:cNvPr id="4" name="Title 3"/>
          <p:cNvSpPr>
            <a:spLocks noGrp="1"/>
          </p:cNvSpPr>
          <p:nvPr>
            <p:ph type="title"/>
          </p:nvPr>
        </p:nvSpPr>
        <p:spPr>
          <a:xfrm>
            <a:off x="286754" y="592855"/>
            <a:ext cx="8623051" cy="498470"/>
          </a:xfrm>
        </p:spPr>
        <p:txBody>
          <a:bodyPr/>
          <a:lstStyle/>
          <a:p>
            <a:r>
              <a:rPr lang="en-AU"/>
              <a:t>Empathy map</a:t>
            </a:r>
          </a:p>
        </p:txBody>
      </p:sp>
      <p:sp>
        <p:nvSpPr>
          <p:cNvPr id="5" name="Footer Placeholder 4"/>
          <p:cNvSpPr>
            <a:spLocks noGrp="1"/>
          </p:cNvSpPr>
          <p:nvPr>
            <p:ph type="ftr" sz="quarter" idx="3"/>
          </p:nvPr>
        </p:nvSpPr>
        <p:spPr/>
        <p:txBody>
          <a:bodyPr/>
          <a:lstStyle/>
          <a:p>
            <a:fld id="{5116C895-348D-4FA1-AC3F-6A98EE2CBA64}" type="slidenum">
              <a:rPr lang="en-US" smtClean="0"/>
              <a:pPr/>
              <a:t>56</a:t>
            </a:fld>
            <a:endParaRPr lang="en-US"/>
          </a:p>
        </p:txBody>
      </p:sp>
      <p:graphicFrame>
        <p:nvGraphicFramePr>
          <p:cNvPr id="11" name="Table 10" descr="Think, do, say, feel columns. Blank rows for students to complete with words." title="Empathy map"/>
          <p:cNvGraphicFramePr>
            <a:graphicFrameLocks noGrp="1"/>
          </p:cNvGraphicFramePr>
          <p:nvPr>
            <p:extLst>
              <p:ext uri="{D42A27DB-BD31-4B8C-83A1-F6EECF244321}">
                <p14:modId xmlns:p14="http://schemas.microsoft.com/office/powerpoint/2010/main" val="228950021"/>
              </p:ext>
            </p:extLst>
          </p:nvPr>
        </p:nvGraphicFramePr>
        <p:xfrm>
          <a:off x="286754" y="1602625"/>
          <a:ext cx="8278812" cy="4381307"/>
        </p:xfrm>
        <a:graphic>
          <a:graphicData uri="http://schemas.openxmlformats.org/drawingml/2006/table">
            <a:tbl>
              <a:tblPr firstRow="1" firstCol="1" bandRow="1"/>
              <a:tblGrid>
                <a:gridCol w="2069703">
                  <a:extLst>
                    <a:ext uri="{9D8B030D-6E8A-4147-A177-3AD203B41FA5}">
                      <a16:colId xmlns:a16="http://schemas.microsoft.com/office/drawing/2014/main" val="1990214926"/>
                    </a:ext>
                  </a:extLst>
                </a:gridCol>
                <a:gridCol w="2069703">
                  <a:extLst>
                    <a:ext uri="{9D8B030D-6E8A-4147-A177-3AD203B41FA5}">
                      <a16:colId xmlns:a16="http://schemas.microsoft.com/office/drawing/2014/main" val="2128632514"/>
                    </a:ext>
                  </a:extLst>
                </a:gridCol>
                <a:gridCol w="2069703">
                  <a:extLst>
                    <a:ext uri="{9D8B030D-6E8A-4147-A177-3AD203B41FA5}">
                      <a16:colId xmlns:a16="http://schemas.microsoft.com/office/drawing/2014/main" val="1308782521"/>
                    </a:ext>
                  </a:extLst>
                </a:gridCol>
                <a:gridCol w="2069703">
                  <a:extLst>
                    <a:ext uri="{9D8B030D-6E8A-4147-A177-3AD203B41FA5}">
                      <a16:colId xmlns:a16="http://schemas.microsoft.com/office/drawing/2014/main" val="2232662942"/>
                    </a:ext>
                  </a:extLst>
                </a:gridCol>
              </a:tblGrid>
              <a:tr h="377886">
                <a:tc>
                  <a:txBody>
                    <a:bodyPr/>
                    <a:lstStyle/>
                    <a:p>
                      <a:pPr marL="0" algn="l" defTabSz="514337" rtl="0" eaLnBrk="1" latinLnBrk="0" hangingPunct="1">
                        <a:lnSpc>
                          <a:spcPct val="115000"/>
                        </a:lnSpc>
                        <a:spcBef>
                          <a:spcPts val="960"/>
                        </a:spcBef>
                        <a:spcAft>
                          <a:spcPts val="960"/>
                        </a:spcAft>
                      </a:pPr>
                      <a:r>
                        <a:rPr lang="en-AU" sz="160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Think</a:t>
                      </a:r>
                    </a:p>
                  </a:txBody>
                  <a:tcPr marL="61612" marR="61612"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marL="0" algn="l" defTabSz="514337" rtl="0" eaLnBrk="1" latinLnBrk="0" hangingPunct="1">
                        <a:lnSpc>
                          <a:spcPct val="115000"/>
                        </a:lnSpc>
                        <a:spcBef>
                          <a:spcPts val="960"/>
                        </a:spcBef>
                        <a:spcAft>
                          <a:spcPts val="960"/>
                        </a:spcAft>
                      </a:pPr>
                      <a:r>
                        <a:rPr lang="en-AU" sz="160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a:t>
                      </a:r>
                    </a:p>
                  </a:txBody>
                  <a:tcPr marL="61612" marR="61612"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marL="0" algn="l" defTabSz="514337" rtl="0" eaLnBrk="1" latinLnBrk="0" hangingPunct="1">
                        <a:lnSpc>
                          <a:spcPct val="115000"/>
                        </a:lnSpc>
                        <a:spcBef>
                          <a:spcPts val="960"/>
                        </a:spcBef>
                        <a:spcAft>
                          <a:spcPts val="960"/>
                        </a:spcAft>
                      </a:pPr>
                      <a:r>
                        <a:rPr lang="en-AU" sz="160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Say</a:t>
                      </a:r>
                    </a:p>
                  </a:txBody>
                  <a:tcPr marL="61612" marR="61612"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marL="0" algn="l" defTabSz="514337" rtl="0" eaLnBrk="1" latinLnBrk="0" hangingPunct="1">
                        <a:lnSpc>
                          <a:spcPct val="115000"/>
                        </a:lnSpc>
                        <a:spcBef>
                          <a:spcPts val="960"/>
                        </a:spcBef>
                        <a:spcAft>
                          <a:spcPts val="960"/>
                        </a:spcAft>
                      </a:pPr>
                      <a:r>
                        <a:rPr lang="en-AU" sz="1600" kern="1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Feel</a:t>
                      </a:r>
                    </a:p>
                  </a:txBody>
                  <a:tcPr marL="61612" marR="61612" marT="0" marB="0">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1298387632"/>
                  </a:ext>
                </a:extLst>
              </a:tr>
              <a:tr h="658106">
                <a:tc>
                  <a:txBody>
                    <a:bodyPr/>
                    <a:lstStyle/>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61612" marR="61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61612" marR="61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61612" marR="61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endParaRPr lang="en-AU" sz="1100">
                        <a:effectLst/>
                        <a:latin typeface="Arial" panose="020B0604020202020204" pitchFamily="34" charset="0"/>
                        <a:ea typeface="Calibri" panose="020F0502020204030204" pitchFamily="34" charset="0"/>
                        <a:cs typeface="Times New Roman" panose="02020603050405020304" pitchFamily="18" charset="0"/>
                      </a:endParaRPr>
                    </a:p>
                  </a:txBody>
                  <a:tcPr marL="61612" marR="61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1108285"/>
                  </a:ext>
                </a:extLst>
              </a:tr>
            </a:tbl>
          </a:graphicData>
        </a:graphic>
      </p:graphicFrame>
    </p:spTree>
    <p:extLst>
      <p:ext uri="{BB962C8B-B14F-4D97-AF65-F5344CB8AC3E}">
        <p14:creationId xmlns:p14="http://schemas.microsoft.com/office/powerpoint/2010/main" val="241490688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sz="2800">
                <a:solidFill>
                  <a:srgbClr val="D70C3D"/>
                </a:solidFill>
              </a:rPr>
              <a:t>Define</a:t>
            </a:r>
          </a:p>
        </p:txBody>
      </p:sp>
      <p:sp>
        <p:nvSpPr>
          <p:cNvPr id="3" name="Title 2"/>
          <p:cNvSpPr>
            <a:spLocks noGrp="1"/>
          </p:cNvSpPr>
          <p:nvPr>
            <p:ph type="title"/>
          </p:nvPr>
        </p:nvSpPr>
        <p:spPr/>
        <p:txBody>
          <a:bodyPr/>
          <a:lstStyle/>
          <a:p>
            <a:r>
              <a:rPr lang="en-AU"/>
              <a:t>Module 2</a:t>
            </a:r>
            <a:br>
              <a:rPr lang="en-AU"/>
            </a:br>
            <a:r>
              <a:rPr lang="en-AU"/>
              <a:t>Activity 4 </a:t>
            </a:r>
          </a:p>
        </p:txBody>
      </p:sp>
    </p:spTree>
    <p:extLst>
      <p:ext uri="{BB962C8B-B14F-4D97-AF65-F5344CB8AC3E}">
        <p14:creationId xmlns:p14="http://schemas.microsoft.com/office/powerpoint/2010/main" val="326728797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301" y="2435900"/>
            <a:ext cx="2755900" cy="498470"/>
          </a:xfrm>
        </p:spPr>
        <p:txBody>
          <a:bodyPr/>
          <a:lstStyle/>
          <a:p>
            <a:r>
              <a:rPr lang="en-AU"/>
              <a:t>Design thinking</a:t>
            </a:r>
          </a:p>
        </p:txBody>
      </p:sp>
      <p:sp>
        <p:nvSpPr>
          <p:cNvPr id="5" name="Footer Placeholder 4"/>
          <p:cNvSpPr>
            <a:spLocks noGrp="1"/>
          </p:cNvSpPr>
          <p:nvPr>
            <p:ph type="ftr" sz="quarter" idx="3"/>
          </p:nvPr>
        </p:nvSpPr>
        <p:spPr/>
        <p:txBody>
          <a:bodyPr/>
          <a:lstStyle/>
          <a:p>
            <a:fld id="{5116C895-348D-4FA1-AC3F-6A98EE2CBA64}" type="slidenum">
              <a:rPr lang="en-US" smtClean="0"/>
              <a:pPr/>
              <a:t>58</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p:cNvPicPr>
            <a:picLocks noChangeAspect="1"/>
          </p:cNvPicPr>
          <p:nvPr/>
        </p:nvPicPr>
        <p:blipFill>
          <a:blip r:embed="rId3"/>
          <a:stretch>
            <a:fillRect/>
          </a:stretch>
        </p:blipFill>
        <p:spPr>
          <a:xfrm>
            <a:off x="2317074" y="422457"/>
            <a:ext cx="6453008" cy="6018231"/>
          </a:xfrm>
          <a:prstGeom prst="rect">
            <a:avLst/>
          </a:prstGeom>
        </p:spPr>
      </p:pic>
      <p:sp>
        <p:nvSpPr>
          <p:cNvPr id="8" name="Oval 7" descr="Circle outline"/>
          <p:cNvSpPr/>
          <p:nvPr/>
        </p:nvSpPr>
        <p:spPr>
          <a:xfrm>
            <a:off x="5623167" y="422457"/>
            <a:ext cx="2146300" cy="21463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0" name="Straight Arrow Connector 9" descr="Arrow"/>
          <p:cNvCxnSpPr/>
          <p:nvPr/>
        </p:nvCxnSpPr>
        <p:spPr>
          <a:xfrm flipV="1">
            <a:off x="2819400" y="2152651"/>
            <a:ext cx="2876578" cy="476249"/>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0729862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a:solidFill>
                  <a:schemeClr val="tx1"/>
                </a:solidFill>
              </a:rPr>
              <a:t>Vehicles have gone through a lot of physical changes over time, and so has everything in it. Things are continuously moving and changing. </a:t>
            </a:r>
          </a:p>
          <a:p>
            <a:r>
              <a:rPr lang="en-AU">
                <a:solidFill>
                  <a:schemeClr val="tx1"/>
                </a:solidFill>
              </a:rPr>
              <a:t>Why and how things move depends on a variety of factors, including their size and shape, where they are used and for what purpose.</a:t>
            </a:r>
          </a:p>
          <a:p>
            <a:r>
              <a:rPr lang="en-AU">
                <a:solidFill>
                  <a:schemeClr val="tx1"/>
                </a:solidFill>
              </a:rPr>
              <a:t>Movement and change are concepts that we need to understand to make our future vehicle. They are linked to concepts of force and motion. </a:t>
            </a:r>
          </a:p>
          <a:p>
            <a:r>
              <a:rPr lang="en-AU">
                <a:solidFill>
                  <a:schemeClr val="tx1"/>
                </a:solidFill>
              </a:rPr>
              <a:t>Scientists and engineers apply these concepts to design toys, vehicles and spacecraft.</a:t>
            </a:r>
          </a:p>
        </p:txBody>
      </p:sp>
      <p:sp>
        <p:nvSpPr>
          <p:cNvPr id="3" name="Text Placeholder 2"/>
          <p:cNvSpPr>
            <a:spLocks noGrp="1"/>
          </p:cNvSpPr>
          <p:nvPr>
            <p:ph type="body" sz="quarter" idx="15"/>
          </p:nvPr>
        </p:nvSpPr>
        <p:spPr/>
        <p:txBody>
          <a:bodyPr/>
          <a:lstStyle/>
          <a:p>
            <a:r>
              <a:rPr lang="en-AU"/>
              <a:t>Why have vehicles changed over time?</a:t>
            </a:r>
          </a:p>
        </p:txBody>
      </p:sp>
      <p:sp>
        <p:nvSpPr>
          <p:cNvPr id="4" name="Title 3"/>
          <p:cNvSpPr>
            <a:spLocks noGrp="1"/>
          </p:cNvSpPr>
          <p:nvPr>
            <p:ph type="title"/>
          </p:nvPr>
        </p:nvSpPr>
        <p:spPr/>
        <p:txBody>
          <a:bodyPr/>
          <a:lstStyle/>
          <a:p>
            <a:r>
              <a:rPr lang="en-AU">
                <a:latin typeface="Arial"/>
                <a:cs typeface="Arial"/>
              </a:rPr>
              <a:t>It's time to define our design solution</a:t>
            </a:r>
          </a:p>
        </p:txBody>
      </p:sp>
      <p:sp>
        <p:nvSpPr>
          <p:cNvPr id="5" name="Footer Placeholder 4"/>
          <p:cNvSpPr>
            <a:spLocks noGrp="1"/>
          </p:cNvSpPr>
          <p:nvPr>
            <p:ph type="ftr" sz="quarter" idx="3"/>
          </p:nvPr>
        </p:nvSpPr>
        <p:spPr/>
        <p:txBody>
          <a:bodyPr/>
          <a:lstStyle/>
          <a:p>
            <a:fld id="{5116C895-348D-4FA1-AC3F-6A98EE2CBA64}" type="slidenum">
              <a:rPr lang="en-US" smtClean="0"/>
              <a:pPr/>
              <a:t>59</a:t>
            </a:fld>
            <a:endParaRPr lang="en-US"/>
          </a:p>
        </p:txBody>
      </p:sp>
    </p:spTree>
    <p:extLst>
      <p:ext uri="{BB962C8B-B14F-4D97-AF65-F5344CB8AC3E}">
        <p14:creationId xmlns:p14="http://schemas.microsoft.com/office/powerpoint/2010/main" val="37319113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t>Design thinking </a:t>
            </a:r>
          </a:p>
        </p:txBody>
      </p:sp>
      <p:sp>
        <p:nvSpPr>
          <p:cNvPr id="4" name="Title 3"/>
          <p:cNvSpPr>
            <a:spLocks noGrp="1"/>
          </p:cNvSpPr>
          <p:nvPr>
            <p:ph type="title"/>
          </p:nvPr>
        </p:nvSpPr>
        <p:spPr/>
        <p:txBody>
          <a:bodyPr/>
          <a:lstStyle/>
          <a:p>
            <a:r>
              <a:rPr lang="en-AU"/>
              <a:t>STEM process for our project</a:t>
            </a:r>
          </a:p>
        </p:txBody>
      </p:sp>
      <p:sp>
        <p:nvSpPr>
          <p:cNvPr id="5" name="Footer Placeholder 4"/>
          <p:cNvSpPr>
            <a:spLocks noGrp="1"/>
          </p:cNvSpPr>
          <p:nvPr>
            <p:ph type="ftr" sz="quarter" idx="3"/>
          </p:nvPr>
        </p:nvSpPr>
        <p:spPr/>
        <p:txBody>
          <a:bodyPr/>
          <a:lstStyle/>
          <a:p>
            <a:fld id="{5116C895-348D-4FA1-AC3F-6A98EE2CBA64}" type="slidenum">
              <a:rPr lang="en-US" smtClean="0"/>
              <a:pPr/>
              <a:t>6</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title="Design Thinking Process"/>
          <p:cNvPicPr>
            <a:picLocks noChangeAspect="1"/>
          </p:cNvPicPr>
          <p:nvPr/>
        </p:nvPicPr>
        <p:blipFill>
          <a:blip r:embed="rId3"/>
          <a:stretch>
            <a:fillRect/>
          </a:stretch>
        </p:blipFill>
        <p:spPr>
          <a:xfrm>
            <a:off x="1256044" y="1711839"/>
            <a:ext cx="5154804" cy="4813677"/>
          </a:xfrm>
          <a:prstGeom prst="rect">
            <a:avLst/>
          </a:prstGeom>
        </p:spPr>
      </p:pic>
    </p:spTree>
    <p:extLst>
      <p:ext uri="{BB962C8B-B14F-4D97-AF65-F5344CB8AC3E}">
        <p14:creationId xmlns:p14="http://schemas.microsoft.com/office/powerpoint/2010/main" val="176060869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hlinkClick r:id="rId3"/>
              </a:rPr>
              <a:t>https://safeYouTube.net/w/VRhC</a:t>
            </a:r>
            <a:endParaRPr lang="en-AU"/>
          </a:p>
          <a:p>
            <a:endParaRPr lang="en-AU"/>
          </a:p>
        </p:txBody>
      </p:sp>
      <p:sp>
        <p:nvSpPr>
          <p:cNvPr id="4" name="Title 3"/>
          <p:cNvSpPr>
            <a:spLocks noGrp="1"/>
          </p:cNvSpPr>
          <p:nvPr>
            <p:ph type="title"/>
          </p:nvPr>
        </p:nvSpPr>
        <p:spPr/>
        <p:txBody>
          <a:bodyPr/>
          <a:lstStyle/>
          <a:p>
            <a:r>
              <a:rPr lang="en-AU"/>
              <a:t>Force and motion</a:t>
            </a:r>
          </a:p>
        </p:txBody>
      </p:sp>
      <p:sp>
        <p:nvSpPr>
          <p:cNvPr id="5" name="Footer Placeholder 4"/>
          <p:cNvSpPr>
            <a:spLocks noGrp="1"/>
          </p:cNvSpPr>
          <p:nvPr>
            <p:ph type="ftr" sz="quarter" idx="3"/>
          </p:nvPr>
        </p:nvSpPr>
        <p:spPr/>
        <p:txBody>
          <a:bodyPr/>
          <a:lstStyle/>
          <a:p>
            <a:fld id="{5116C895-348D-4FA1-AC3F-6A98EE2CBA64}" type="slidenum">
              <a:rPr lang="en-US" smtClean="0"/>
              <a:pPr/>
              <a:t>60</a:t>
            </a:fld>
            <a:endParaRPr lang="en-US"/>
          </a:p>
        </p:txBody>
      </p:sp>
      <p:pic>
        <p:nvPicPr>
          <p:cNvPr id="6" name="Picture 5" descr="QR code" title="QR code"/>
          <p:cNvPicPr>
            <a:picLocks noChangeAspect="1"/>
          </p:cNvPicPr>
          <p:nvPr/>
        </p:nvPicPr>
        <p:blipFill>
          <a:blip r:embed="rId4"/>
          <a:stretch>
            <a:fillRect/>
          </a:stretch>
        </p:blipFill>
        <p:spPr>
          <a:xfrm>
            <a:off x="7293617" y="2002224"/>
            <a:ext cx="1628695" cy="1621224"/>
          </a:xfrm>
          <a:prstGeom prst="rect">
            <a:avLst/>
          </a:prstGeom>
        </p:spPr>
      </p:pic>
      <p:pic>
        <p:nvPicPr>
          <p:cNvPr id="7" name="Picture 6" descr="Screen capture of video from Youtube, Gideon's world of science." title="Screen capture"/>
          <p:cNvPicPr>
            <a:picLocks noChangeAspect="1"/>
          </p:cNvPicPr>
          <p:nvPr/>
        </p:nvPicPr>
        <p:blipFill>
          <a:blip r:embed="rId5"/>
          <a:stretch>
            <a:fillRect/>
          </a:stretch>
        </p:blipFill>
        <p:spPr>
          <a:xfrm>
            <a:off x="292100" y="2002224"/>
            <a:ext cx="6858000" cy="4067392"/>
          </a:xfrm>
          <a:prstGeom prst="rect">
            <a:avLst/>
          </a:prstGeom>
        </p:spPr>
      </p:pic>
    </p:spTree>
    <p:extLst>
      <p:ext uri="{BB962C8B-B14F-4D97-AF65-F5344CB8AC3E}">
        <p14:creationId xmlns:p14="http://schemas.microsoft.com/office/powerpoint/2010/main" val="26433158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AF43B-D719-4AAC-ACBF-87AB5F5DEF9F}"/>
              </a:ext>
            </a:extLst>
          </p:cNvPr>
          <p:cNvSpPr>
            <a:spLocks noGrp="1"/>
          </p:cNvSpPr>
          <p:nvPr>
            <p:ph type="title"/>
          </p:nvPr>
        </p:nvSpPr>
        <p:spPr/>
        <p:txBody>
          <a:bodyPr/>
          <a:lstStyle/>
          <a:p>
            <a:r>
              <a:rPr lang="en-US">
                <a:latin typeface="Arial"/>
                <a:cs typeface="Arial"/>
              </a:rPr>
              <a:t>Forces</a:t>
            </a:r>
            <a:endParaRPr lang="en-US"/>
          </a:p>
        </p:txBody>
      </p:sp>
      <p:sp>
        <p:nvSpPr>
          <p:cNvPr id="5" name="Footer Placeholder 4">
            <a:extLst>
              <a:ext uri="{FF2B5EF4-FFF2-40B4-BE49-F238E27FC236}">
                <a16:creationId xmlns:a16="http://schemas.microsoft.com/office/drawing/2014/main" id="{355A83C8-36C5-4D2B-A07D-EAE1727CAFDD}"/>
              </a:ext>
            </a:extLst>
          </p:cNvPr>
          <p:cNvSpPr>
            <a:spLocks noGrp="1"/>
          </p:cNvSpPr>
          <p:nvPr>
            <p:ph type="ftr" sz="quarter" idx="3"/>
          </p:nvPr>
        </p:nvSpPr>
        <p:spPr/>
        <p:txBody>
          <a:bodyPr/>
          <a:lstStyle/>
          <a:p>
            <a:fld id="{5116C895-348D-4FA1-AC3F-6A98EE2CBA64}" type="slidenum">
              <a:rPr lang="en-US" smtClean="0"/>
              <a:pPr/>
              <a:t>61</a:t>
            </a:fld>
            <a:endParaRPr lang="en-US"/>
          </a:p>
        </p:txBody>
      </p:sp>
      <p:pic>
        <p:nvPicPr>
          <p:cNvPr id="6" name="Picture 6" descr="A screenshot of a video game in a room&#10;&#10;">
            <a:extLst>
              <a:ext uri="{FF2B5EF4-FFF2-40B4-BE49-F238E27FC236}">
                <a16:creationId xmlns:a16="http://schemas.microsoft.com/office/drawing/2014/main" id="{B5CE4FBA-0E9B-440E-9C76-9DFE4725B26F}"/>
              </a:ext>
            </a:extLst>
          </p:cNvPr>
          <p:cNvPicPr>
            <a:picLocks noChangeAspect="1"/>
          </p:cNvPicPr>
          <p:nvPr/>
        </p:nvPicPr>
        <p:blipFill>
          <a:blip r:embed="rId3"/>
          <a:stretch>
            <a:fillRect/>
          </a:stretch>
        </p:blipFill>
        <p:spPr>
          <a:xfrm>
            <a:off x="1585913" y="1467628"/>
            <a:ext cx="5033962" cy="3494120"/>
          </a:xfrm>
          <a:prstGeom prst="rect">
            <a:avLst/>
          </a:prstGeom>
        </p:spPr>
      </p:pic>
    </p:spTree>
    <p:extLst>
      <p:ext uri="{BB962C8B-B14F-4D97-AF65-F5344CB8AC3E}">
        <p14:creationId xmlns:p14="http://schemas.microsoft.com/office/powerpoint/2010/main" val="220086702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8"/>
          </p:nvPr>
        </p:nvSpPr>
        <p:spPr>
          <a:xfrm>
            <a:off x="4579686" y="1665287"/>
            <a:ext cx="4335465" cy="2230935"/>
          </a:xfrm>
        </p:spPr>
        <p:txBody>
          <a:bodyPr/>
          <a:lstStyle/>
          <a:p>
            <a:pPr marL="0" indent="0">
              <a:buNone/>
            </a:pPr>
            <a:r>
              <a:rPr lang="en-AU"/>
              <a:t>What is motion?</a:t>
            </a:r>
          </a:p>
          <a:p>
            <a:r>
              <a:rPr lang="en-AU"/>
              <a:t>Motion is the change of position of an object because of the force that is applied.</a:t>
            </a:r>
          </a:p>
          <a:p>
            <a:endParaRPr lang="en-AU"/>
          </a:p>
        </p:txBody>
      </p:sp>
      <p:sp>
        <p:nvSpPr>
          <p:cNvPr id="7" name="Text Placeholder 6"/>
          <p:cNvSpPr>
            <a:spLocks noGrp="1"/>
          </p:cNvSpPr>
          <p:nvPr>
            <p:ph type="body" sz="quarter" idx="17"/>
          </p:nvPr>
        </p:nvSpPr>
        <p:spPr>
          <a:xfrm>
            <a:off x="292100" y="1665288"/>
            <a:ext cx="4183856" cy="2230935"/>
          </a:xfrm>
        </p:spPr>
        <p:txBody>
          <a:bodyPr/>
          <a:lstStyle/>
          <a:p>
            <a:pPr marL="0" indent="0">
              <a:buNone/>
            </a:pPr>
            <a:r>
              <a:rPr lang="en-AU"/>
              <a:t>What is force? </a:t>
            </a:r>
          </a:p>
          <a:p>
            <a:r>
              <a:rPr lang="en-AU"/>
              <a:t>Force is the energy it takes to do work. For example, if you push or pull an object, it takes energy to make the object move.</a:t>
            </a:r>
          </a:p>
        </p:txBody>
      </p:sp>
      <p:sp>
        <p:nvSpPr>
          <p:cNvPr id="6" name="Text Placeholder 5"/>
          <p:cNvSpPr>
            <a:spLocks noGrp="1"/>
          </p:cNvSpPr>
          <p:nvPr>
            <p:ph type="body" sz="quarter" idx="15"/>
          </p:nvPr>
        </p:nvSpPr>
        <p:spPr/>
        <p:txBody>
          <a:bodyPr/>
          <a:lstStyle/>
          <a:p>
            <a:r>
              <a:rPr lang="en-AU"/>
              <a:t>Concepts</a:t>
            </a:r>
          </a:p>
        </p:txBody>
      </p:sp>
      <p:sp>
        <p:nvSpPr>
          <p:cNvPr id="4" name="Title 3"/>
          <p:cNvSpPr>
            <a:spLocks noGrp="1"/>
          </p:cNvSpPr>
          <p:nvPr>
            <p:ph type="title"/>
          </p:nvPr>
        </p:nvSpPr>
        <p:spPr/>
        <p:txBody>
          <a:bodyPr/>
          <a:lstStyle/>
          <a:p>
            <a:r>
              <a:rPr lang="en-AU"/>
              <a:t>Force and motion – future vehicle </a:t>
            </a:r>
          </a:p>
        </p:txBody>
      </p:sp>
      <p:sp>
        <p:nvSpPr>
          <p:cNvPr id="5" name="Footer Placeholder 4"/>
          <p:cNvSpPr>
            <a:spLocks noGrp="1"/>
          </p:cNvSpPr>
          <p:nvPr>
            <p:ph type="ftr" sz="quarter" idx="3"/>
          </p:nvPr>
        </p:nvSpPr>
        <p:spPr/>
        <p:txBody>
          <a:bodyPr/>
          <a:lstStyle/>
          <a:p>
            <a:fld id="{5116C895-348D-4FA1-AC3F-6A98EE2CBA64}" type="slidenum">
              <a:rPr lang="en-US" smtClean="0"/>
              <a:pPr/>
              <a:t>62</a:t>
            </a:fld>
            <a:endParaRPr lang="en-US"/>
          </a:p>
        </p:txBody>
      </p:sp>
      <p:sp>
        <p:nvSpPr>
          <p:cNvPr id="9" name="TextBox 8"/>
          <p:cNvSpPr txBox="1"/>
          <p:nvPr/>
        </p:nvSpPr>
        <p:spPr>
          <a:xfrm>
            <a:off x="400051" y="3845618"/>
            <a:ext cx="8190056" cy="944137"/>
          </a:xfrm>
          <a:prstGeom prst="rect">
            <a:avLst/>
          </a:prstGeom>
          <a:noFill/>
          <a:ln w="19050">
            <a:solidFill>
              <a:srgbClr val="407EC9"/>
            </a:solidFill>
          </a:ln>
        </p:spPr>
        <p:txBody>
          <a:bodyPr wrap="square" lIns="0" tIns="0" rIns="0" bIns="0" rtlCol="0">
            <a:noAutofit/>
          </a:bodyPr>
          <a:lstStyle/>
          <a:p>
            <a:pPr algn="ctr"/>
            <a:r>
              <a:rPr lang="en-AU">
                <a:latin typeface="Arial" panose="020B0604020202020204" pitchFamily="34" charset="0"/>
                <a:cs typeface="Arial" panose="020B0604020202020204" pitchFamily="34" charset="0"/>
              </a:rPr>
              <a:t>Whenever an object is moving we say that it is in motion and to put an object in motion some force needs to be applied to it. </a:t>
            </a:r>
          </a:p>
          <a:p>
            <a:pPr algn="ctr"/>
            <a:r>
              <a:rPr lang="en-AU">
                <a:latin typeface="Arial" panose="020B0604020202020204" pitchFamily="34" charset="0"/>
                <a:cs typeface="Arial" panose="020B0604020202020204" pitchFamily="34" charset="0"/>
              </a:rPr>
              <a:t>Force is the energy that enables the object to move</a:t>
            </a:r>
            <a:r>
              <a:rPr lang="en-AU" sz="1400">
                <a:latin typeface="Arial" panose="020B0604020202020204" pitchFamily="34" charset="0"/>
                <a:cs typeface="Arial" panose="020B0604020202020204" pitchFamily="34" charset="0"/>
              </a:rPr>
              <a:t>.</a:t>
            </a:r>
          </a:p>
        </p:txBody>
      </p:sp>
      <p:sp>
        <p:nvSpPr>
          <p:cNvPr id="2" name="Rectangle 1"/>
          <p:cNvSpPr/>
          <p:nvPr/>
        </p:nvSpPr>
        <p:spPr>
          <a:xfrm>
            <a:off x="400051" y="4971328"/>
            <a:ext cx="8190056" cy="1105225"/>
          </a:xfrm>
          <a:prstGeom prst="rect">
            <a:avLst/>
          </a:prstGeom>
          <a:solidFill>
            <a:schemeClr val="bg2"/>
          </a:solidFill>
          <a:ln w="19050">
            <a:solidFill>
              <a:srgbClr val="D70C3D"/>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a:ln w="57150">
                  <a:noFill/>
                </a:ln>
              </a:rPr>
              <a:t>Display your understanding of force or motion by creating a short demonstration to show others. Video or record the steps.</a:t>
            </a:r>
          </a:p>
        </p:txBody>
      </p:sp>
    </p:spTree>
    <p:extLst>
      <p:ext uri="{BB962C8B-B14F-4D97-AF65-F5344CB8AC3E}">
        <p14:creationId xmlns:p14="http://schemas.microsoft.com/office/powerpoint/2010/main" val="38742544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475956" y="2728932"/>
            <a:ext cx="4335465" cy="2667034"/>
          </a:xfrm>
        </p:spPr>
        <p:txBody>
          <a:bodyPr/>
          <a:lstStyle/>
          <a:p>
            <a:r>
              <a:rPr lang="en-AU"/>
              <a:t>From the website address choose some episodes to watch.</a:t>
            </a:r>
          </a:p>
          <a:p>
            <a:r>
              <a:rPr lang="en-AU"/>
              <a:t>Choose the ones that would give you more information about the science you may need to design you future vehicle.</a:t>
            </a:r>
          </a:p>
        </p:txBody>
      </p:sp>
      <p:sp>
        <p:nvSpPr>
          <p:cNvPr id="3" name="Text Placeholder 2"/>
          <p:cNvSpPr>
            <a:spLocks noGrp="1"/>
          </p:cNvSpPr>
          <p:nvPr>
            <p:ph type="body" sz="quarter" idx="17"/>
          </p:nvPr>
        </p:nvSpPr>
        <p:spPr/>
        <p:txBody>
          <a:bodyPr>
            <a:normAutofit/>
          </a:bodyPr>
          <a:lstStyle/>
          <a:p>
            <a:pPr marL="0" indent="0">
              <a:buNone/>
            </a:pPr>
            <a:r>
              <a:rPr lang="en-AU" u="sng">
                <a:hlinkClick r:id="rId3"/>
              </a:rPr>
              <a:t>https://iview.abc.net.au/show/science-max-experiments-at-large</a:t>
            </a:r>
            <a:endParaRPr lang="en-AU"/>
          </a:p>
          <a:p>
            <a:r>
              <a:rPr lang="en-AU"/>
              <a:t>Stomp romp </a:t>
            </a:r>
          </a:p>
          <a:p>
            <a:r>
              <a:rPr lang="en-AU"/>
              <a:t>Spool race  </a:t>
            </a:r>
          </a:p>
          <a:p>
            <a:r>
              <a:rPr lang="en-AU"/>
              <a:t>Hot air balloon  </a:t>
            </a:r>
          </a:p>
          <a:p>
            <a:r>
              <a:rPr lang="en-AU"/>
              <a:t>Electromagnet </a:t>
            </a:r>
          </a:p>
          <a:p>
            <a:r>
              <a:rPr lang="en-AU"/>
              <a:t>Generating electricity  </a:t>
            </a:r>
          </a:p>
          <a:p>
            <a:r>
              <a:rPr lang="en-AU"/>
              <a:t>Hoop glider </a:t>
            </a:r>
          </a:p>
        </p:txBody>
      </p:sp>
      <p:sp>
        <p:nvSpPr>
          <p:cNvPr id="4" name="Text Placeholder 3"/>
          <p:cNvSpPr>
            <a:spLocks noGrp="1"/>
          </p:cNvSpPr>
          <p:nvPr>
            <p:ph type="body" sz="quarter" idx="15"/>
          </p:nvPr>
        </p:nvSpPr>
        <p:spPr/>
        <p:txBody>
          <a:bodyPr/>
          <a:lstStyle/>
          <a:p>
            <a:r>
              <a:rPr lang="en-AU" err="1"/>
              <a:t>ABCiview</a:t>
            </a:r>
            <a:r>
              <a:rPr lang="en-AU"/>
              <a:t> – Science Max! Experiments at large.</a:t>
            </a:r>
          </a:p>
        </p:txBody>
      </p:sp>
      <p:sp>
        <p:nvSpPr>
          <p:cNvPr id="5" name="Title 4"/>
          <p:cNvSpPr>
            <a:spLocks noGrp="1"/>
          </p:cNvSpPr>
          <p:nvPr>
            <p:ph type="title"/>
          </p:nvPr>
        </p:nvSpPr>
        <p:spPr/>
        <p:txBody>
          <a:bodyPr/>
          <a:lstStyle/>
          <a:p>
            <a:r>
              <a:rPr lang="en-AU"/>
              <a:t>Investigating </a:t>
            </a:r>
          </a:p>
        </p:txBody>
      </p:sp>
      <p:sp>
        <p:nvSpPr>
          <p:cNvPr id="6" name="Footer Placeholder 5"/>
          <p:cNvSpPr>
            <a:spLocks noGrp="1"/>
          </p:cNvSpPr>
          <p:nvPr>
            <p:ph type="ftr" sz="quarter" idx="3"/>
          </p:nvPr>
        </p:nvSpPr>
        <p:spPr/>
        <p:txBody>
          <a:bodyPr/>
          <a:lstStyle/>
          <a:p>
            <a:fld id="{5116C895-348D-4FA1-AC3F-6A98EE2CBA64}" type="slidenum">
              <a:rPr lang="en-US" smtClean="0"/>
              <a:pPr/>
              <a:t>63</a:t>
            </a:fld>
            <a:endParaRPr lang="en-US"/>
          </a:p>
        </p:txBody>
      </p:sp>
    </p:spTree>
    <p:extLst>
      <p:ext uri="{BB962C8B-B14F-4D97-AF65-F5344CB8AC3E}">
        <p14:creationId xmlns:p14="http://schemas.microsoft.com/office/powerpoint/2010/main" val="2419349201"/>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44675"/>
            <a:ext cx="8623051" cy="1577975"/>
          </a:xfrm>
        </p:spPr>
        <p:txBody>
          <a:bodyPr/>
          <a:lstStyle/>
          <a:p>
            <a:pPr marL="0" indent="0">
              <a:buNone/>
            </a:pPr>
            <a:r>
              <a:rPr lang="en-AU" sz="2000" b="1"/>
              <a:t>Our transport industry needs to be sustainable for the future.</a:t>
            </a:r>
            <a:endParaRPr lang="en-AU" sz="2000"/>
          </a:p>
          <a:p>
            <a:r>
              <a:rPr lang="en-AU" sz="2000"/>
              <a:t>In the define stage we look at lots of possible ways to think of the problems that we could encounter before we start .</a:t>
            </a:r>
          </a:p>
        </p:txBody>
      </p:sp>
      <p:sp>
        <p:nvSpPr>
          <p:cNvPr id="3" name="Text Placeholder 2"/>
          <p:cNvSpPr>
            <a:spLocks noGrp="1"/>
          </p:cNvSpPr>
          <p:nvPr>
            <p:ph type="body" sz="quarter" idx="15"/>
          </p:nvPr>
        </p:nvSpPr>
        <p:spPr/>
        <p:txBody>
          <a:bodyPr/>
          <a:lstStyle/>
          <a:p>
            <a:r>
              <a:rPr lang="en-AU"/>
              <a:t>What is the problem?</a:t>
            </a:r>
          </a:p>
        </p:txBody>
      </p:sp>
      <p:sp>
        <p:nvSpPr>
          <p:cNvPr id="4" name="Title 3"/>
          <p:cNvSpPr>
            <a:spLocks noGrp="1"/>
          </p:cNvSpPr>
          <p:nvPr>
            <p:ph type="title"/>
          </p:nvPr>
        </p:nvSpPr>
        <p:spPr/>
        <p:txBody>
          <a:bodyPr/>
          <a:lstStyle/>
          <a:p>
            <a:r>
              <a:rPr lang="en-AU"/>
              <a:t>So what is it we need to do?</a:t>
            </a:r>
          </a:p>
        </p:txBody>
      </p:sp>
      <p:sp>
        <p:nvSpPr>
          <p:cNvPr id="5" name="Footer Placeholder 4"/>
          <p:cNvSpPr>
            <a:spLocks noGrp="1"/>
          </p:cNvSpPr>
          <p:nvPr>
            <p:ph type="ftr" sz="quarter" idx="3"/>
          </p:nvPr>
        </p:nvSpPr>
        <p:spPr/>
        <p:txBody>
          <a:bodyPr/>
          <a:lstStyle/>
          <a:p>
            <a:fld id="{5116C895-348D-4FA1-AC3F-6A98EE2CBA64}" type="slidenum">
              <a:rPr lang="en-US" smtClean="0"/>
              <a:pPr/>
              <a:t>64</a:t>
            </a:fld>
            <a:endParaRPr lang="en-US"/>
          </a:p>
        </p:txBody>
      </p:sp>
      <p:sp>
        <p:nvSpPr>
          <p:cNvPr id="6" name="Rectangle 5" descr="Empty box" title="Empty box"/>
          <p:cNvSpPr/>
          <p:nvPr/>
        </p:nvSpPr>
        <p:spPr>
          <a:xfrm>
            <a:off x="292100" y="3422650"/>
            <a:ext cx="8623051" cy="2540000"/>
          </a:xfrm>
          <a:prstGeom prst="rect">
            <a:avLst/>
          </a:prstGeom>
          <a:ln w="28575"/>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94708484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844675"/>
            <a:ext cx="8572723" cy="3857625"/>
          </a:xfrm>
        </p:spPr>
        <p:txBody>
          <a:bodyPr>
            <a:normAutofit/>
          </a:bodyPr>
          <a:lstStyle/>
          <a:p>
            <a:r>
              <a:rPr lang="en-AU" sz="2000"/>
              <a:t>The changing ways people use transport.</a:t>
            </a:r>
          </a:p>
          <a:p>
            <a:r>
              <a:rPr lang="en-AU" sz="2000"/>
              <a:t>Designing highways and systems for new transport types.</a:t>
            </a:r>
          </a:p>
          <a:p>
            <a:r>
              <a:rPr lang="en-AU" sz="2000"/>
              <a:t>The cost of transportation – vehicle noise, emissions and the effects on public health.</a:t>
            </a:r>
          </a:p>
          <a:p>
            <a:r>
              <a:rPr lang="en-AU" sz="2000"/>
              <a:t>The cost of transportation – maintaining infrastructure - roads, bridges, stations, docks, airports, runways. </a:t>
            </a:r>
          </a:p>
          <a:p>
            <a:r>
              <a:rPr lang="en-AU" sz="2000"/>
              <a:t>Energy and climate change.</a:t>
            </a:r>
          </a:p>
        </p:txBody>
      </p:sp>
      <p:sp>
        <p:nvSpPr>
          <p:cNvPr id="3" name="Text Placeholder 2"/>
          <p:cNvSpPr>
            <a:spLocks noGrp="1"/>
          </p:cNvSpPr>
          <p:nvPr>
            <p:ph type="body" sz="quarter" idx="15"/>
          </p:nvPr>
        </p:nvSpPr>
        <p:spPr/>
        <p:txBody>
          <a:bodyPr/>
          <a:lstStyle/>
          <a:p>
            <a:r>
              <a:rPr lang="en-AU"/>
              <a:t>When brainstorming ideas, consider:</a:t>
            </a:r>
          </a:p>
        </p:txBody>
      </p:sp>
      <p:sp>
        <p:nvSpPr>
          <p:cNvPr id="4" name="Title 3"/>
          <p:cNvSpPr>
            <a:spLocks noGrp="1"/>
          </p:cNvSpPr>
          <p:nvPr>
            <p:ph type="title"/>
          </p:nvPr>
        </p:nvSpPr>
        <p:spPr/>
        <p:txBody>
          <a:bodyPr/>
          <a:lstStyle/>
          <a:p>
            <a:r>
              <a:rPr lang="en-AU"/>
              <a:t>Some identified problems</a:t>
            </a:r>
          </a:p>
        </p:txBody>
      </p:sp>
      <p:sp>
        <p:nvSpPr>
          <p:cNvPr id="5" name="Footer Placeholder 4"/>
          <p:cNvSpPr>
            <a:spLocks noGrp="1"/>
          </p:cNvSpPr>
          <p:nvPr>
            <p:ph type="ftr" sz="quarter" idx="3"/>
          </p:nvPr>
        </p:nvSpPr>
        <p:spPr/>
        <p:txBody>
          <a:bodyPr/>
          <a:lstStyle/>
          <a:p>
            <a:fld id="{5116C895-348D-4FA1-AC3F-6A98EE2CBA64}" type="slidenum">
              <a:rPr lang="en-US" smtClean="0"/>
              <a:pPr/>
              <a:t>65</a:t>
            </a:fld>
            <a:endParaRPr lang="en-US"/>
          </a:p>
        </p:txBody>
      </p:sp>
    </p:spTree>
    <p:extLst>
      <p:ext uri="{BB962C8B-B14F-4D97-AF65-F5344CB8AC3E}">
        <p14:creationId xmlns:p14="http://schemas.microsoft.com/office/powerpoint/2010/main" val="153541688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hlinkClick r:id="rId3"/>
              </a:rPr>
              <a:t>https://safeYouTube.net/w/cYiC</a:t>
            </a:r>
            <a:endParaRPr lang="en-AU"/>
          </a:p>
          <a:p>
            <a:endParaRPr lang="en-AU"/>
          </a:p>
        </p:txBody>
      </p:sp>
      <p:sp>
        <p:nvSpPr>
          <p:cNvPr id="4" name="Title 3"/>
          <p:cNvSpPr>
            <a:spLocks noGrp="1"/>
          </p:cNvSpPr>
          <p:nvPr>
            <p:ph type="title"/>
          </p:nvPr>
        </p:nvSpPr>
        <p:spPr/>
        <p:txBody>
          <a:bodyPr/>
          <a:lstStyle/>
          <a:p>
            <a:r>
              <a:rPr lang="en-AU"/>
              <a:t>Use the 5 Whys to turn you ideas into actions</a:t>
            </a:r>
            <a:br>
              <a:rPr lang="en-AU"/>
            </a:br>
            <a:endParaRPr lang="en-AU"/>
          </a:p>
        </p:txBody>
      </p:sp>
      <p:sp>
        <p:nvSpPr>
          <p:cNvPr id="5" name="Footer Placeholder 4"/>
          <p:cNvSpPr>
            <a:spLocks noGrp="1"/>
          </p:cNvSpPr>
          <p:nvPr>
            <p:ph type="ftr" sz="quarter" idx="3"/>
          </p:nvPr>
        </p:nvSpPr>
        <p:spPr/>
        <p:txBody>
          <a:bodyPr/>
          <a:lstStyle/>
          <a:p>
            <a:fld id="{5116C895-348D-4FA1-AC3F-6A98EE2CBA64}" type="slidenum">
              <a:rPr lang="en-US" smtClean="0"/>
              <a:pPr/>
              <a:t>66</a:t>
            </a:fld>
            <a:endParaRPr lang="en-US"/>
          </a:p>
        </p:txBody>
      </p:sp>
      <p:pic>
        <p:nvPicPr>
          <p:cNvPr id="6" name="Picture 5" descr="QR Code" title="QR code"/>
          <p:cNvPicPr>
            <a:picLocks noChangeAspect="1"/>
          </p:cNvPicPr>
          <p:nvPr/>
        </p:nvPicPr>
        <p:blipFill>
          <a:blip r:embed="rId4"/>
          <a:stretch>
            <a:fillRect/>
          </a:stretch>
        </p:blipFill>
        <p:spPr>
          <a:xfrm>
            <a:off x="7253994" y="1890420"/>
            <a:ext cx="1615368" cy="1600200"/>
          </a:xfrm>
          <a:prstGeom prst="rect">
            <a:avLst/>
          </a:prstGeom>
        </p:spPr>
      </p:pic>
      <p:pic>
        <p:nvPicPr>
          <p:cNvPr id="7" name="Picture 6" descr="Screen capture of Youtube video The Jefferson Memorial and the 5 whys." title="Screen capture"/>
          <p:cNvPicPr>
            <a:picLocks noChangeAspect="1"/>
          </p:cNvPicPr>
          <p:nvPr/>
        </p:nvPicPr>
        <p:blipFill>
          <a:blip r:embed="rId5"/>
          <a:stretch>
            <a:fillRect/>
          </a:stretch>
        </p:blipFill>
        <p:spPr>
          <a:xfrm>
            <a:off x="292100" y="1890420"/>
            <a:ext cx="6602412" cy="3948047"/>
          </a:xfrm>
          <a:prstGeom prst="rect">
            <a:avLst/>
          </a:prstGeom>
        </p:spPr>
      </p:pic>
    </p:spTree>
    <p:extLst>
      <p:ext uri="{BB962C8B-B14F-4D97-AF65-F5344CB8AC3E}">
        <p14:creationId xmlns:p14="http://schemas.microsoft.com/office/powerpoint/2010/main" val="36791042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pPr marL="0" indent="0">
              <a:buNone/>
            </a:pPr>
            <a:r>
              <a:rPr lang="en-AU"/>
              <a:t>Choose one vehicle type to </a:t>
            </a:r>
            <a:r>
              <a:rPr lang="en-AU" sz="2800">
                <a:solidFill>
                  <a:srgbClr val="385E9D"/>
                </a:solidFill>
              </a:rPr>
              <a:t>improve, redesign  or create</a:t>
            </a:r>
            <a:r>
              <a:rPr lang="en-AU"/>
              <a:t>.</a:t>
            </a:r>
          </a:p>
          <a:p>
            <a:r>
              <a:rPr lang="en-AU" sz="2400"/>
              <a:t>land transport </a:t>
            </a:r>
          </a:p>
          <a:p>
            <a:r>
              <a:rPr lang="en-AU" sz="2400"/>
              <a:t>air transport </a:t>
            </a:r>
          </a:p>
          <a:p>
            <a:r>
              <a:rPr lang="en-AU" sz="2400"/>
              <a:t>water transport </a:t>
            </a:r>
          </a:p>
          <a:p>
            <a:r>
              <a:rPr lang="en-AU" sz="2400"/>
              <a:t>rail transport</a:t>
            </a:r>
          </a:p>
          <a:p>
            <a:r>
              <a:rPr lang="en-AU" sz="2400"/>
              <a:t>space</a:t>
            </a:r>
          </a:p>
          <a:p>
            <a:endParaRPr lang="en-AU"/>
          </a:p>
        </p:txBody>
      </p:sp>
      <p:sp>
        <p:nvSpPr>
          <p:cNvPr id="3" name="Text Placeholder 2"/>
          <p:cNvSpPr>
            <a:spLocks noGrp="1"/>
          </p:cNvSpPr>
          <p:nvPr>
            <p:ph type="body" sz="quarter" idx="15"/>
          </p:nvPr>
        </p:nvSpPr>
        <p:spPr/>
        <p:txBody>
          <a:bodyPr/>
          <a:lstStyle/>
          <a:p>
            <a:r>
              <a:rPr lang="en-AU"/>
              <a:t>Thinking of possibilities </a:t>
            </a:r>
          </a:p>
        </p:txBody>
      </p:sp>
      <p:sp>
        <p:nvSpPr>
          <p:cNvPr id="4" name="Title 3"/>
          <p:cNvSpPr>
            <a:spLocks noGrp="1"/>
          </p:cNvSpPr>
          <p:nvPr>
            <p:ph type="title"/>
          </p:nvPr>
        </p:nvSpPr>
        <p:spPr/>
        <p:txBody>
          <a:bodyPr/>
          <a:lstStyle/>
          <a:p>
            <a:r>
              <a:rPr lang="en-AU"/>
              <a:t>Future vehicle type</a:t>
            </a:r>
          </a:p>
        </p:txBody>
      </p:sp>
      <p:sp>
        <p:nvSpPr>
          <p:cNvPr id="5" name="Footer Placeholder 4"/>
          <p:cNvSpPr>
            <a:spLocks noGrp="1"/>
          </p:cNvSpPr>
          <p:nvPr>
            <p:ph type="ftr" sz="quarter" idx="3"/>
          </p:nvPr>
        </p:nvSpPr>
        <p:spPr/>
        <p:txBody>
          <a:bodyPr/>
          <a:lstStyle/>
          <a:p>
            <a:fld id="{5116C895-348D-4FA1-AC3F-6A98EE2CBA64}" type="slidenum">
              <a:rPr lang="en-US" smtClean="0"/>
              <a:pPr/>
              <a:t>67</a:t>
            </a:fld>
            <a:endParaRPr lang="en-US"/>
          </a:p>
        </p:txBody>
      </p:sp>
    </p:spTree>
    <p:extLst>
      <p:ext uri="{BB962C8B-B14F-4D97-AF65-F5344CB8AC3E}">
        <p14:creationId xmlns:p14="http://schemas.microsoft.com/office/powerpoint/2010/main" val="221260012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sz="2800">
                <a:solidFill>
                  <a:srgbClr val="385E9D"/>
                </a:solidFill>
              </a:rPr>
              <a:t>Ideate</a:t>
            </a:r>
          </a:p>
        </p:txBody>
      </p:sp>
      <p:sp>
        <p:nvSpPr>
          <p:cNvPr id="3" name="Title 2"/>
          <p:cNvSpPr>
            <a:spLocks noGrp="1"/>
          </p:cNvSpPr>
          <p:nvPr>
            <p:ph type="title"/>
          </p:nvPr>
        </p:nvSpPr>
        <p:spPr/>
        <p:txBody>
          <a:bodyPr/>
          <a:lstStyle/>
          <a:p>
            <a:r>
              <a:rPr lang="en-AU"/>
              <a:t>Activity 5</a:t>
            </a:r>
          </a:p>
        </p:txBody>
      </p:sp>
    </p:spTree>
    <p:extLst>
      <p:ext uri="{BB962C8B-B14F-4D97-AF65-F5344CB8AC3E}">
        <p14:creationId xmlns:p14="http://schemas.microsoft.com/office/powerpoint/2010/main" val="182844819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88100" y="772200"/>
            <a:ext cx="2755900" cy="498470"/>
          </a:xfrm>
        </p:spPr>
        <p:txBody>
          <a:bodyPr/>
          <a:lstStyle/>
          <a:p>
            <a:r>
              <a:rPr lang="en-AU"/>
              <a:t>Design thinking</a:t>
            </a:r>
          </a:p>
        </p:txBody>
      </p:sp>
      <p:sp>
        <p:nvSpPr>
          <p:cNvPr id="5" name="Footer Placeholder 4"/>
          <p:cNvSpPr>
            <a:spLocks noGrp="1"/>
          </p:cNvSpPr>
          <p:nvPr>
            <p:ph type="ftr" sz="quarter" idx="3"/>
          </p:nvPr>
        </p:nvSpPr>
        <p:spPr/>
        <p:txBody>
          <a:bodyPr/>
          <a:lstStyle/>
          <a:p>
            <a:fld id="{5116C895-348D-4FA1-AC3F-6A98EE2CBA64}" type="slidenum">
              <a:rPr lang="en-US" smtClean="0"/>
              <a:pPr/>
              <a:t>69</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p:cNvPicPr>
            <a:picLocks noChangeAspect="1"/>
          </p:cNvPicPr>
          <p:nvPr/>
        </p:nvPicPr>
        <p:blipFill>
          <a:blip r:embed="rId3"/>
          <a:stretch>
            <a:fillRect/>
          </a:stretch>
        </p:blipFill>
        <p:spPr>
          <a:xfrm>
            <a:off x="100924" y="549215"/>
            <a:ext cx="6453008" cy="6018231"/>
          </a:xfrm>
          <a:prstGeom prst="rect">
            <a:avLst/>
          </a:prstGeom>
        </p:spPr>
      </p:pic>
      <p:sp>
        <p:nvSpPr>
          <p:cNvPr id="8" name="Oval 7" descr="Circle outline"/>
          <p:cNvSpPr/>
          <p:nvPr/>
        </p:nvSpPr>
        <p:spPr>
          <a:xfrm>
            <a:off x="4241800" y="2981507"/>
            <a:ext cx="2146300" cy="21463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0" name="Straight Arrow Connector 9" descr="Arrow"/>
          <p:cNvCxnSpPr/>
          <p:nvPr/>
        </p:nvCxnSpPr>
        <p:spPr>
          <a:xfrm flipH="1">
            <a:off x="6553932" y="1376122"/>
            <a:ext cx="774517" cy="123372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435974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86927" y="1293651"/>
            <a:ext cx="8627651" cy="419659"/>
          </a:xfrm>
        </p:spPr>
        <p:txBody>
          <a:bodyPr/>
          <a:lstStyle/>
          <a:p>
            <a:r>
              <a:rPr lang="en-AU"/>
              <a:t>Vehicles Of The Future - Future Transportation System 2050</a:t>
            </a:r>
          </a:p>
          <a:p>
            <a:endParaRPr lang="en-AU"/>
          </a:p>
        </p:txBody>
      </p:sp>
      <p:sp>
        <p:nvSpPr>
          <p:cNvPr id="4" name="Title 3"/>
          <p:cNvSpPr>
            <a:spLocks noGrp="1"/>
          </p:cNvSpPr>
          <p:nvPr>
            <p:ph type="title"/>
          </p:nvPr>
        </p:nvSpPr>
        <p:spPr/>
        <p:txBody>
          <a:bodyPr/>
          <a:lstStyle/>
          <a:p>
            <a:r>
              <a:rPr lang="en-AU"/>
              <a:t>Provocation video – Imagine if?</a:t>
            </a:r>
          </a:p>
        </p:txBody>
      </p:sp>
      <p:sp>
        <p:nvSpPr>
          <p:cNvPr id="5" name="Footer Placeholder 4"/>
          <p:cNvSpPr>
            <a:spLocks noGrp="1"/>
          </p:cNvSpPr>
          <p:nvPr>
            <p:ph type="ftr" sz="quarter" idx="3"/>
          </p:nvPr>
        </p:nvSpPr>
        <p:spPr/>
        <p:txBody>
          <a:bodyPr/>
          <a:lstStyle/>
          <a:p>
            <a:fld id="{5116C895-348D-4FA1-AC3F-6A98EE2CBA64}" type="slidenum">
              <a:rPr lang="en-US" smtClean="0"/>
              <a:pPr/>
              <a:t>7</a:t>
            </a:fld>
            <a:endParaRPr lang="en-US"/>
          </a:p>
        </p:txBody>
      </p:sp>
      <p:pic>
        <p:nvPicPr>
          <p:cNvPr id="7" name="Picture 6" descr="Vehicles of the future. View of planet Earth with green lines around it." title="Capture video title"/>
          <p:cNvPicPr>
            <a:picLocks noChangeAspect="1"/>
          </p:cNvPicPr>
          <p:nvPr/>
        </p:nvPicPr>
        <p:blipFill>
          <a:blip r:embed="rId3"/>
          <a:stretch>
            <a:fillRect/>
          </a:stretch>
        </p:blipFill>
        <p:spPr>
          <a:xfrm>
            <a:off x="349250" y="2336566"/>
            <a:ext cx="5338892" cy="3875522"/>
          </a:xfrm>
          <a:prstGeom prst="rect">
            <a:avLst/>
          </a:prstGeom>
          <a:ln>
            <a:noFill/>
          </a:ln>
          <a:effectLst>
            <a:outerShdw blurRad="292100" dist="139700" dir="2700000" algn="tl" rotWithShape="0">
              <a:srgbClr val="333333">
                <a:alpha val="65000"/>
              </a:srgbClr>
            </a:outerShdw>
          </a:effectLst>
        </p:spPr>
      </p:pic>
      <p:sp>
        <p:nvSpPr>
          <p:cNvPr id="9" name="TextBox 8" descr="Safetube link" title="Safetube"/>
          <p:cNvSpPr txBox="1"/>
          <p:nvPr/>
        </p:nvSpPr>
        <p:spPr>
          <a:xfrm>
            <a:off x="349250" y="1828800"/>
            <a:ext cx="6146800" cy="577850"/>
          </a:xfrm>
          <a:prstGeom prst="rect">
            <a:avLst/>
          </a:prstGeom>
          <a:noFill/>
        </p:spPr>
        <p:txBody>
          <a:bodyPr wrap="square" lIns="0" tIns="0" rIns="0" bIns="0" rtlCol="0">
            <a:noAutofit/>
          </a:bodyPr>
          <a:lstStyle/>
          <a:p>
            <a:r>
              <a:rPr lang="en-AU" sz="1400">
                <a:hlinkClick r:id="rId4"/>
              </a:rPr>
              <a:t>https://safeYouTube.net/w/oBRB</a:t>
            </a:r>
            <a:endParaRPr lang="en-AU" sz="1400"/>
          </a:p>
          <a:p>
            <a:endParaRPr lang="en-AU" sz="1400" err="1"/>
          </a:p>
        </p:txBody>
      </p:sp>
      <p:pic>
        <p:nvPicPr>
          <p:cNvPr id="10" name="Picture 9" descr="QR code for video in safetube" title="QR code"/>
          <p:cNvPicPr>
            <a:picLocks noChangeAspect="1"/>
          </p:cNvPicPr>
          <p:nvPr/>
        </p:nvPicPr>
        <p:blipFill>
          <a:blip r:embed="rId5"/>
          <a:stretch>
            <a:fillRect/>
          </a:stretch>
        </p:blipFill>
        <p:spPr>
          <a:xfrm>
            <a:off x="6895278" y="2336566"/>
            <a:ext cx="2019300" cy="2019300"/>
          </a:xfrm>
          <a:prstGeom prst="rect">
            <a:avLst/>
          </a:prstGeom>
        </p:spPr>
      </p:pic>
    </p:spTree>
    <p:extLst>
      <p:ext uri="{BB962C8B-B14F-4D97-AF65-F5344CB8AC3E}">
        <p14:creationId xmlns:p14="http://schemas.microsoft.com/office/powerpoint/2010/main" val="672472602"/>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292100" y="1844676"/>
            <a:ext cx="4067239" cy="4147752"/>
          </a:xfrm>
        </p:spPr>
        <p:txBody>
          <a:bodyPr>
            <a:normAutofit/>
          </a:bodyPr>
          <a:lstStyle/>
          <a:p>
            <a:r>
              <a:rPr lang="en-AU"/>
              <a:t>High dependency on road transport. </a:t>
            </a:r>
          </a:p>
          <a:p>
            <a:r>
              <a:rPr lang="en-AU"/>
              <a:t>More than 300 airports.</a:t>
            </a:r>
          </a:p>
          <a:p>
            <a:r>
              <a:rPr lang="en-AU"/>
              <a:t>Passenger rail transport ,</a:t>
            </a:r>
          </a:p>
          <a:p>
            <a:r>
              <a:rPr lang="en-AU"/>
              <a:t>Australian mining reliant upon rail to transport its product to Australia's ports for export.</a:t>
            </a:r>
          </a:p>
        </p:txBody>
      </p:sp>
      <p:sp>
        <p:nvSpPr>
          <p:cNvPr id="4" name="Text Placeholder 3"/>
          <p:cNvSpPr>
            <a:spLocks noGrp="1"/>
          </p:cNvSpPr>
          <p:nvPr>
            <p:ph type="body" sz="quarter" idx="15"/>
          </p:nvPr>
        </p:nvSpPr>
        <p:spPr/>
        <p:txBody>
          <a:bodyPr/>
          <a:lstStyle/>
          <a:p>
            <a:r>
              <a:rPr lang="en-AU"/>
              <a:t>There are many forms of transport in Australia</a:t>
            </a:r>
          </a:p>
        </p:txBody>
      </p:sp>
      <p:sp>
        <p:nvSpPr>
          <p:cNvPr id="5" name="Title 4"/>
          <p:cNvSpPr>
            <a:spLocks noGrp="1"/>
          </p:cNvSpPr>
          <p:nvPr>
            <p:ph type="title"/>
          </p:nvPr>
        </p:nvSpPr>
        <p:spPr/>
        <p:txBody>
          <a:bodyPr/>
          <a:lstStyle/>
          <a:p>
            <a:r>
              <a:rPr lang="en-AU"/>
              <a:t>Transport in Australia</a:t>
            </a:r>
          </a:p>
        </p:txBody>
      </p:sp>
      <p:sp>
        <p:nvSpPr>
          <p:cNvPr id="6" name="Footer Placeholder 5"/>
          <p:cNvSpPr>
            <a:spLocks noGrp="1"/>
          </p:cNvSpPr>
          <p:nvPr>
            <p:ph type="ftr" sz="quarter" idx="3"/>
          </p:nvPr>
        </p:nvSpPr>
        <p:spPr/>
        <p:txBody>
          <a:bodyPr/>
          <a:lstStyle/>
          <a:p>
            <a:fld id="{5116C895-348D-4FA1-AC3F-6A98EE2CBA64}" type="slidenum">
              <a:rPr lang="en-US" smtClean="0"/>
              <a:pPr/>
              <a:t>70</a:t>
            </a:fld>
            <a:endParaRPr lang="en-US"/>
          </a:p>
        </p:txBody>
      </p:sp>
      <p:sp>
        <p:nvSpPr>
          <p:cNvPr id="7" name="TextBox 6"/>
          <p:cNvSpPr txBox="1"/>
          <p:nvPr/>
        </p:nvSpPr>
        <p:spPr>
          <a:xfrm>
            <a:off x="4493286" y="5289043"/>
            <a:ext cx="3397250" cy="400050"/>
          </a:xfrm>
          <a:prstGeom prst="rect">
            <a:avLst/>
          </a:prstGeom>
          <a:noFill/>
        </p:spPr>
        <p:txBody>
          <a:bodyPr wrap="square" lIns="0" tIns="0" rIns="0" bIns="0" rtlCol="0">
            <a:noAutofit/>
          </a:bodyPr>
          <a:lstStyle/>
          <a:p>
            <a:r>
              <a:rPr lang="en-AU" sz="1000"/>
              <a:t>https://upload.wikimedia.org/wikipedia/commons/4/40/Brockman_4_train_6.JPG</a:t>
            </a:r>
          </a:p>
        </p:txBody>
      </p:sp>
      <p:pic>
        <p:nvPicPr>
          <p:cNvPr id="2" name="Picture 1" descr="Freight train with a number of carriages behind it loaded with raw materials." title="Freight trai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93286" y="1844676"/>
            <a:ext cx="4440300" cy="3330225"/>
          </a:xfrm>
          <a:prstGeom prst="rect">
            <a:avLst/>
          </a:prstGeom>
        </p:spPr>
      </p:pic>
    </p:spTree>
    <p:extLst>
      <p:ext uri="{BB962C8B-B14F-4D97-AF65-F5344CB8AC3E}">
        <p14:creationId xmlns:p14="http://schemas.microsoft.com/office/powerpoint/2010/main" val="1750844085"/>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solidFill>
            <a:srgbClr val="C6DAE7"/>
          </a:solidFill>
        </p:spPr>
        <p:txBody>
          <a:bodyPr/>
          <a:lstStyle/>
          <a:p>
            <a:pPr marL="0" indent="0">
              <a:buNone/>
            </a:pPr>
            <a:r>
              <a:rPr lang="en-AU"/>
              <a:t>Terminals may be used both for interchange of passengers and cargo.</a:t>
            </a:r>
          </a:p>
          <a:p>
            <a:pPr marL="0" indent="0">
              <a:buNone/>
            </a:pPr>
            <a:endParaRPr lang="en-AU"/>
          </a:p>
          <a:p>
            <a:pPr marL="0" indent="0">
              <a:buNone/>
            </a:pPr>
            <a:r>
              <a:rPr lang="en-AU"/>
              <a:t>Vehicles traveling on these networks may include automobiles, bicycles, buses, trains, trucks, helicopters, watercraft, spacecraft and aircraft.</a:t>
            </a:r>
          </a:p>
          <a:p>
            <a:pPr marL="0" indent="0">
              <a:buNone/>
            </a:pPr>
            <a:endParaRPr lang="en-AU"/>
          </a:p>
        </p:txBody>
      </p:sp>
      <p:sp>
        <p:nvSpPr>
          <p:cNvPr id="6" name="Text Placeholder 5"/>
          <p:cNvSpPr>
            <a:spLocks noGrp="1"/>
          </p:cNvSpPr>
          <p:nvPr>
            <p:ph type="body" sz="quarter" idx="17"/>
          </p:nvPr>
        </p:nvSpPr>
        <p:spPr>
          <a:solidFill>
            <a:srgbClr val="E6E7EA"/>
          </a:solidFill>
        </p:spPr>
        <p:txBody>
          <a:bodyPr/>
          <a:lstStyle/>
          <a:p>
            <a:pPr marL="0" indent="0">
              <a:buNone/>
            </a:pPr>
            <a:r>
              <a:rPr lang="en-AU"/>
              <a:t>Fixed installations, including roads, railways, airways, waterways, pipelines and terminals such as airports, railway stations, bus stations, warehouses, trucking terminals, refuelling depots (including fuelling docks and fuel stations) and seaports.</a:t>
            </a:r>
          </a:p>
        </p:txBody>
      </p:sp>
      <p:sp>
        <p:nvSpPr>
          <p:cNvPr id="3" name="Text Placeholder 2"/>
          <p:cNvSpPr>
            <a:spLocks noGrp="1"/>
          </p:cNvSpPr>
          <p:nvPr>
            <p:ph type="body" sz="quarter" idx="15"/>
          </p:nvPr>
        </p:nvSpPr>
        <p:spPr/>
        <p:txBody>
          <a:bodyPr/>
          <a:lstStyle/>
          <a:p>
            <a:r>
              <a:rPr lang="en-AU"/>
              <a:t>Transport infrastructure consists of:</a:t>
            </a:r>
          </a:p>
        </p:txBody>
      </p:sp>
      <p:sp>
        <p:nvSpPr>
          <p:cNvPr id="4" name="Title 3"/>
          <p:cNvSpPr>
            <a:spLocks noGrp="1"/>
          </p:cNvSpPr>
          <p:nvPr>
            <p:ph type="title"/>
          </p:nvPr>
        </p:nvSpPr>
        <p:spPr/>
        <p:txBody>
          <a:bodyPr/>
          <a:lstStyle/>
          <a:p>
            <a:r>
              <a:rPr lang="en-AU"/>
              <a:t>Infrastructure as part of a system</a:t>
            </a:r>
          </a:p>
        </p:txBody>
      </p:sp>
      <p:sp>
        <p:nvSpPr>
          <p:cNvPr id="5" name="Footer Placeholder 4"/>
          <p:cNvSpPr>
            <a:spLocks noGrp="1"/>
          </p:cNvSpPr>
          <p:nvPr>
            <p:ph type="ftr" sz="quarter" idx="3"/>
          </p:nvPr>
        </p:nvSpPr>
        <p:spPr/>
        <p:txBody>
          <a:bodyPr/>
          <a:lstStyle/>
          <a:p>
            <a:fld id="{5116C895-348D-4FA1-AC3F-6A98EE2CBA64}" type="slidenum">
              <a:rPr lang="en-US" smtClean="0"/>
              <a:pPr/>
              <a:t>71</a:t>
            </a:fld>
            <a:endParaRPr lang="en-US"/>
          </a:p>
        </p:txBody>
      </p:sp>
    </p:spTree>
    <p:extLst>
      <p:ext uri="{BB962C8B-B14F-4D97-AF65-F5344CB8AC3E}">
        <p14:creationId xmlns:p14="http://schemas.microsoft.com/office/powerpoint/2010/main" val="2742500766"/>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8"/>
          </p:nvPr>
        </p:nvSpPr>
        <p:spPr>
          <a:xfrm>
            <a:off x="4572000" y="1844677"/>
            <a:ext cx="4335465" cy="1819274"/>
          </a:xfrm>
        </p:spPr>
        <p:txBody>
          <a:bodyPr>
            <a:normAutofit/>
          </a:bodyPr>
          <a:lstStyle/>
          <a:p>
            <a:r>
              <a:rPr lang="en-AU"/>
              <a:t>The distance travelled by car (or similar vehicle) in Australia is among the highest in the world.</a:t>
            </a:r>
          </a:p>
          <a:p>
            <a:endParaRPr lang="en-AU"/>
          </a:p>
        </p:txBody>
      </p:sp>
      <p:sp>
        <p:nvSpPr>
          <p:cNvPr id="9" name="Text Placeholder 8"/>
          <p:cNvSpPr>
            <a:spLocks noGrp="1"/>
          </p:cNvSpPr>
          <p:nvPr>
            <p:ph type="body" sz="quarter" idx="17"/>
          </p:nvPr>
        </p:nvSpPr>
        <p:spPr/>
        <p:txBody>
          <a:bodyPr>
            <a:normAutofit/>
          </a:bodyPr>
          <a:lstStyle/>
          <a:p>
            <a:r>
              <a:rPr lang="en-AU"/>
              <a:t>Australia has the second highest level of car ownership in the world.</a:t>
            </a:r>
          </a:p>
          <a:p>
            <a:r>
              <a:rPr lang="en-AU"/>
              <a:t> Australia has the third highest per capita rate of fuel consumption in the world. </a:t>
            </a:r>
          </a:p>
          <a:p>
            <a:r>
              <a:rPr lang="en-AU"/>
              <a:t>Melbourne is the most car-dependent city in Australia.</a:t>
            </a:r>
          </a:p>
        </p:txBody>
      </p:sp>
      <p:sp>
        <p:nvSpPr>
          <p:cNvPr id="8" name="Text Placeholder 7"/>
          <p:cNvSpPr>
            <a:spLocks noGrp="1"/>
          </p:cNvSpPr>
          <p:nvPr>
            <p:ph type="body" sz="quarter" idx="15"/>
          </p:nvPr>
        </p:nvSpPr>
        <p:spPr/>
        <p:txBody>
          <a:bodyPr/>
          <a:lstStyle/>
          <a:p>
            <a:r>
              <a:rPr lang="en-AU">
                <a:hlinkClick r:id="rId3"/>
              </a:rPr>
              <a:t>https://en.wikipedia.org/wiki/Transport_in_Australia</a:t>
            </a:r>
            <a:endParaRPr lang="en-AU"/>
          </a:p>
          <a:p>
            <a:endParaRPr lang="en-AU"/>
          </a:p>
        </p:txBody>
      </p:sp>
      <p:sp>
        <p:nvSpPr>
          <p:cNvPr id="7" name="Title 6"/>
          <p:cNvSpPr>
            <a:spLocks noGrp="1"/>
          </p:cNvSpPr>
          <p:nvPr>
            <p:ph type="title"/>
          </p:nvPr>
        </p:nvSpPr>
        <p:spPr/>
        <p:txBody>
          <a:bodyPr/>
          <a:lstStyle/>
          <a:p>
            <a:r>
              <a:rPr lang="en-AU"/>
              <a:t>Did you know!</a:t>
            </a:r>
          </a:p>
        </p:txBody>
      </p:sp>
      <p:sp>
        <p:nvSpPr>
          <p:cNvPr id="6" name="Footer Placeholder 5"/>
          <p:cNvSpPr>
            <a:spLocks noGrp="1"/>
          </p:cNvSpPr>
          <p:nvPr>
            <p:ph type="ftr" sz="quarter" idx="3"/>
          </p:nvPr>
        </p:nvSpPr>
        <p:spPr/>
        <p:txBody>
          <a:bodyPr/>
          <a:lstStyle/>
          <a:p>
            <a:fld id="{5116C895-348D-4FA1-AC3F-6A98EE2CBA64}" type="slidenum">
              <a:rPr lang="en-US" smtClean="0"/>
              <a:pPr/>
              <a:t>72</a:t>
            </a:fld>
            <a:endParaRPr lang="en-US"/>
          </a:p>
        </p:txBody>
      </p:sp>
      <p:pic>
        <p:nvPicPr>
          <p:cNvPr id="11" name="Picture 10" descr="A large road system with a lage quanity of cars moving on it." title="Freeway"/>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3663950"/>
            <a:ext cx="4240470" cy="2095499"/>
          </a:xfrm>
          <a:prstGeom prst="rect">
            <a:avLst/>
          </a:prstGeom>
        </p:spPr>
      </p:pic>
    </p:spTree>
    <p:extLst>
      <p:ext uri="{BB962C8B-B14F-4D97-AF65-F5344CB8AC3E}">
        <p14:creationId xmlns:p14="http://schemas.microsoft.com/office/powerpoint/2010/main" val="344396564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AU"/>
              <a:t>List and/or draw as many ideas as you can think of</a:t>
            </a:r>
          </a:p>
        </p:txBody>
      </p:sp>
      <p:sp>
        <p:nvSpPr>
          <p:cNvPr id="5" name="Title 4"/>
          <p:cNvSpPr>
            <a:spLocks noGrp="1"/>
          </p:cNvSpPr>
          <p:nvPr>
            <p:ph type="title"/>
          </p:nvPr>
        </p:nvSpPr>
        <p:spPr/>
        <p:txBody>
          <a:bodyPr/>
          <a:lstStyle/>
          <a:p>
            <a:r>
              <a:rPr lang="en-AU"/>
              <a:t>Brainstorming in 5 minutes – future vehicle</a:t>
            </a:r>
          </a:p>
        </p:txBody>
      </p:sp>
      <p:sp>
        <p:nvSpPr>
          <p:cNvPr id="6" name="Footer Placeholder 5"/>
          <p:cNvSpPr>
            <a:spLocks noGrp="1"/>
          </p:cNvSpPr>
          <p:nvPr>
            <p:ph type="ftr" sz="quarter" idx="3"/>
          </p:nvPr>
        </p:nvSpPr>
        <p:spPr/>
        <p:txBody>
          <a:bodyPr/>
          <a:lstStyle/>
          <a:p>
            <a:fld id="{5116C895-348D-4FA1-AC3F-6A98EE2CBA64}" type="slidenum">
              <a:rPr lang="en-US" smtClean="0"/>
              <a:pPr/>
              <a:t>73</a:t>
            </a:fld>
            <a:endParaRPr lang="en-US"/>
          </a:p>
        </p:txBody>
      </p:sp>
      <p:sp>
        <p:nvSpPr>
          <p:cNvPr id="7" name="Rectangle 6" descr="Blank box" title="Blank box"/>
          <p:cNvSpPr/>
          <p:nvPr/>
        </p:nvSpPr>
        <p:spPr>
          <a:xfrm>
            <a:off x="292100" y="1665288"/>
            <a:ext cx="8509000" cy="4354512"/>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ln w="76200">
                <a:solidFill>
                  <a:srgbClr val="407EC9"/>
                </a:solidFill>
              </a:ln>
              <a:noFill/>
            </a:endParaRPr>
          </a:p>
        </p:txBody>
      </p:sp>
      <p:pic>
        <p:nvPicPr>
          <p:cNvPr id="8" name="Picture 7" descr="Lightbulb icon" title="Icon"/>
          <p:cNvPicPr>
            <a:picLocks noChangeAspect="1"/>
          </p:cNvPicPr>
          <p:nvPr/>
        </p:nvPicPr>
        <p:blipFill>
          <a:blip r:embed="rId3"/>
          <a:stretch>
            <a:fillRect/>
          </a:stretch>
        </p:blipFill>
        <p:spPr>
          <a:xfrm>
            <a:off x="7789076" y="233605"/>
            <a:ext cx="1012024" cy="1012024"/>
          </a:xfrm>
          <a:prstGeom prst="rect">
            <a:avLst/>
          </a:prstGeom>
        </p:spPr>
      </p:pic>
    </p:spTree>
    <p:extLst>
      <p:ext uri="{BB962C8B-B14F-4D97-AF65-F5344CB8AC3E}">
        <p14:creationId xmlns:p14="http://schemas.microsoft.com/office/powerpoint/2010/main" val="3544488890"/>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a:t>Pose questions: ask numerous ‘What if…?” questions.</a:t>
            </a:r>
          </a:p>
          <a:p>
            <a:r>
              <a:rPr lang="en-AU"/>
              <a:t>Piggyback on an existing idea by developing it further (elaboration).</a:t>
            </a:r>
          </a:p>
          <a:p>
            <a:r>
              <a:rPr lang="en-AU"/>
              <a:t>Propose alternatives. “Instead of doing it that way, maybe we could try it this way?”</a:t>
            </a:r>
          </a:p>
          <a:p>
            <a:r>
              <a:rPr lang="en-AU"/>
              <a:t>Pool. Collect several ideas from different sources and combine them.</a:t>
            </a:r>
          </a:p>
          <a:p>
            <a:r>
              <a:rPr lang="en-AU"/>
              <a:t>Pinch existing ideas (e.g. products) and suggest improvements.</a:t>
            </a:r>
          </a:p>
          <a:p>
            <a:r>
              <a:rPr lang="en-AU"/>
              <a:t>Pause… Don’t judge the ideas yet!</a:t>
            </a:r>
          </a:p>
          <a:p>
            <a:endParaRPr lang="en-AU"/>
          </a:p>
        </p:txBody>
      </p:sp>
      <p:sp>
        <p:nvSpPr>
          <p:cNvPr id="3" name="Text Placeholder 2"/>
          <p:cNvSpPr>
            <a:spLocks noGrp="1"/>
          </p:cNvSpPr>
          <p:nvPr>
            <p:ph type="body" sz="quarter" idx="15"/>
          </p:nvPr>
        </p:nvSpPr>
        <p:spPr/>
        <p:txBody>
          <a:bodyPr/>
          <a:lstStyle/>
          <a:p>
            <a:r>
              <a:rPr lang="en-AU"/>
              <a:t>Let your imagination go wild!</a:t>
            </a:r>
          </a:p>
          <a:p>
            <a:endParaRPr lang="en-AU"/>
          </a:p>
        </p:txBody>
      </p:sp>
      <p:sp>
        <p:nvSpPr>
          <p:cNvPr id="4" name="Title 3"/>
          <p:cNvSpPr>
            <a:spLocks noGrp="1"/>
          </p:cNvSpPr>
          <p:nvPr>
            <p:ph type="title"/>
          </p:nvPr>
        </p:nvSpPr>
        <p:spPr/>
        <p:txBody>
          <a:bodyPr/>
          <a:lstStyle/>
          <a:p>
            <a:r>
              <a:rPr lang="en-AU"/>
              <a:t>Time to think! Develop on your ideas</a:t>
            </a:r>
          </a:p>
        </p:txBody>
      </p:sp>
      <p:sp>
        <p:nvSpPr>
          <p:cNvPr id="5" name="Footer Placeholder 4"/>
          <p:cNvSpPr>
            <a:spLocks noGrp="1"/>
          </p:cNvSpPr>
          <p:nvPr>
            <p:ph type="ftr" sz="quarter" idx="3"/>
          </p:nvPr>
        </p:nvSpPr>
        <p:spPr/>
        <p:txBody>
          <a:bodyPr/>
          <a:lstStyle/>
          <a:p>
            <a:fld id="{5116C895-348D-4FA1-AC3F-6A98EE2CBA64}" type="slidenum">
              <a:rPr lang="en-US" smtClean="0"/>
              <a:pPr/>
              <a:t>74</a:t>
            </a:fld>
            <a:endParaRPr lang="en-US"/>
          </a:p>
        </p:txBody>
      </p:sp>
      <p:sp>
        <p:nvSpPr>
          <p:cNvPr id="6" name="Cloud Callout 5"/>
          <p:cNvSpPr/>
          <p:nvPr/>
        </p:nvSpPr>
        <p:spPr>
          <a:xfrm>
            <a:off x="5074416" y="4955225"/>
            <a:ext cx="2662812" cy="1376624"/>
          </a:xfrm>
          <a:prstGeom prst="cloudCallout">
            <a:avLst>
              <a:gd name="adj1" fmla="val -67602"/>
              <a:gd name="adj2" fmla="val -64142"/>
            </a:avLst>
          </a:prstGeom>
          <a:ln w="38100">
            <a:solidFill>
              <a:srgbClr val="1D428A"/>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2000"/>
              <a:t>How might we …. ?</a:t>
            </a:r>
          </a:p>
        </p:txBody>
      </p:sp>
    </p:spTree>
    <p:extLst>
      <p:ext uri="{BB962C8B-B14F-4D97-AF65-F5344CB8AC3E}">
        <p14:creationId xmlns:p14="http://schemas.microsoft.com/office/powerpoint/2010/main" val="35004768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Use the table to decide on your best idea</a:t>
            </a:r>
          </a:p>
        </p:txBody>
      </p:sp>
      <p:sp>
        <p:nvSpPr>
          <p:cNvPr id="5" name="Footer Placeholder 4"/>
          <p:cNvSpPr>
            <a:spLocks noGrp="1"/>
          </p:cNvSpPr>
          <p:nvPr>
            <p:ph type="ftr" sz="quarter" idx="3"/>
          </p:nvPr>
        </p:nvSpPr>
        <p:spPr/>
        <p:txBody>
          <a:bodyPr/>
          <a:lstStyle/>
          <a:p>
            <a:fld id="{5116C895-348D-4FA1-AC3F-6A98EE2CBA64}" type="slidenum">
              <a:rPr lang="en-US" smtClean="0"/>
              <a:pPr/>
              <a:t>75</a:t>
            </a:fld>
            <a:endParaRPr lang="en-US"/>
          </a:p>
        </p:txBody>
      </p:sp>
      <p:graphicFrame>
        <p:nvGraphicFramePr>
          <p:cNvPr id="6" name="Table 5" descr="Idea, description, possible, practical, success, positives and negatives, Blank cells for students to place their ideas in." title="Ideas table"/>
          <p:cNvGraphicFramePr>
            <a:graphicFrameLocks noGrp="1"/>
          </p:cNvGraphicFramePr>
          <p:nvPr>
            <p:extLst>
              <p:ext uri="{D42A27DB-BD31-4B8C-83A1-F6EECF244321}">
                <p14:modId xmlns:p14="http://schemas.microsoft.com/office/powerpoint/2010/main" val="2742549281"/>
              </p:ext>
            </p:extLst>
          </p:nvPr>
        </p:nvGraphicFramePr>
        <p:xfrm>
          <a:off x="292100" y="1314450"/>
          <a:ext cx="8032752" cy="4943674"/>
        </p:xfrm>
        <a:graphic>
          <a:graphicData uri="http://schemas.openxmlformats.org/drawingml/2006/table">
            <a:tbl>
              <a:tblPr firstRow="1" bandRow="1"/>
              <a:tblGrid>
                <a:gridCol w="593000">
                  <a:extLst>
                    <a:ext uri="{9D8B030D-6E8A-4147-A177-3AD203B41FA5}">
                      <a16:colId xmlns:a16="http://schemas.microsoft.com/office/drawing/2014/main" val="2859449732"/>
                    </a:ext>
                  </a:extLst>
                </a:gridCol>
                <a:gridCol w="2899500">
                  <a:extLst>
                    <a:ext uri="{9D8B030D-6E8A-4147-A177-3AD203B41FA5}">
                      <a16:colId xmlns:a16="http://schemas.microsoft.com/office/drawing/2014/main" val="190841601"/>
                    </a:ext>
                  </a:extLst>
                </a:gridCol>
                <a:gridCol w="1285875">
                  <a:extLst>
                    <a:ext uri="{9D8B030D-6E8A-4147-A177-3AD203B41FA5}">
                      <a16:colId xmlns:a16="http://schemas.microsoft.com/office/drawing/2014/main" val="2052596145"/>
                    </a:ext>
                  </a:extLst>
                </a:gridCol>
                <a:gridCol w="1285875">
                  <a:extLst>
                    <a:ext uri="{9D8B030D-6E8A-4147-A177-3AD203B41FA5}">
                      <a16:colId xmlns:a16="http://schemas.microsoft.com/office/drawing/2014/main" val="4216751916"/>
                    </a:ext>
                  </a:extLst>
                </a:gridCol>
                <a:gridCol w="1968502">
                  <a:extLst>
                    <a:ext uri="{9D8B030D-6E8A-4147-A177-3AD203B41FA5}">
                      <a16:colId xmlns:a16="http://schemas.microsoft.com/office/drawing/2014/main" val="3246557844"/>
                    </a:ext>
                  </a:extLst>
                </a:gridCol>
              </a:tblGrid>
              <a:tr h="852184">
                <a:tc>
                  <a:txBody>
                    <a:bodyPr/>
                    <a:lstStyle/>
                    <a:p>
                      <a:pPr>
                        <a:lnSpc>
                          <a:spcPts val="1200"/>
                        </a:lnSpc>
                        <a:spcBef>
                          <a:spcPts val="400"/>
                        </a:spcBef>
                        <a:spcAft>
                          <a:spcPts val="60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Idea</a:t>
                      </a:r>
                      <a:endParaRPr lang="en-AU" sz="1200" b="1">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960"/>
                        </a:spcBef>
                        <a:spcAft>
                          <a:spcPts val="96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Description of solution</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960"/>
                        </a:spcBef>
                        <a:spcAft>
                          <a:spcPts val="96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Possible? Practical?</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Potential for success</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400"/>
                        </a:spcBef>
                        <a:spcAft>
                          <a:spcPts val="40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Identify the positives and negatives</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2684475566"/>
                  </a:ext>
                </a:extLst>
              </a:tr>
              <a:tr h="818298">
                <a:tc>
                  <a:txBody>
                    <a:bodyPr/>
                    <a:lstStyle/>
                    <a:p>
                      <a:pPr>
                        <a:lnSpc>
                          <a:spcPct val="115000"/>
                        </a:lnSpc>
                        <a:spcBef>
                          <a:spcPts val="400"/>
                        </a:spcBef>
                        <a:spcAft>
                          <a:spcPts val="400"/>
                        </a:spcAft>
                      </a:pPr>
                      <a:r>
                        <a:rPr lang="en-AU" sz="1200" b="1">
                          <a:effectLst/>
                          <a:latin typeface="Arial" panose="020B0604020202020204" pitchFamily="34" charset="0"/>
                          <a:ea typeface="Calibri" panose="020F0502020204030204" pitchFamily="34" charset="0"/>
                          <a:cs typeface="Times New Roman" panose="02020603050405020304" pitchFamily="18" charset="0"/>
                        </a:rPr>
                        <a:t>1</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176746"/>
                  </a:ext>
                </a:extLst>
              </a:tr>
              <a:tr h="818298">
                <a:tc>
                  <a:txBody>
                    <a:bodyPr/>
                    <a:lstStyle/>
                    <a:p>
                      <a:pPr>
                        <a:lnSpc>
                          <a:spcPct val="115000"/>
                        </a:lnSpc>
                        <a:spcBef>
                          <a:spcPts val="400"/>
                        </a:spcBef>
                        <a:spcAft>
                          <a:spcPts val="400"/>
                        </a:spcAft>
                      </a:pPr>
                      <a:r>
                        <a:rPr lang="en-AU"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160962179"/>
                  </a:ext>
                </a:extLst>
              </a:tr>
              <a:tr h="818298">
                <a:tc>
                  <a:txBody>
                    <a:bodyPr/>
                    <a:lstStyle/>
                    <a:p>
                      <a:pPr>
                        <a:lnSpc>
                          <a:spcPct val="115000"/>
                        </a:lnSpc>
                        <a:spcBef>
                          <a:spcPts val="400"/>
                        </a:spcBef>
                        <a:spcAft>
                          <a:spcPts val="400"/>
                        </a:spcAft>
                      </a:pPr>
                      <a:r>
                        <a:rPr lang="en-AU" sz="1200" b="1">
                          <a:effectLst/>
                          <a:latin typeface="Arial" panose="020B0604020202020204" pitchFamily="34" charset="0"/>
                          <a:ea typeface="Calibri" panose="020F0502020204030204" pitchFamily="34" charset="0"/>
                          <a:cs typeface="Times New Roman" panose="02020603050405020304" pitchFamily="18" charset="0"/>
                        </a:rPr>
                        <a:t>3</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203600"/>
                  </a:ext>
                </a:extLst>
              </a:tr>
              <a:tr h="818298">
                <a:tc>
                  <a:txBody>
                    <a:bodyPr/>
                    <a:lstStyle/>
                    <a:p>
                      <a:pPr>
                        <a:lnSpc>
                          <a:spcPct val="115000"/>
                        </a:lnSpc>
                        <a:spcBef>
                          <a:spcPts val="400"/>
                        </a:spcBef>
                        <a:spcAft>
                          <a:spcPts val="400"/>
                        </a:spcAft>
                      </a:pPr>
                      <a:r>
                        <a:rPr lang="en-AU" sz="12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39401902"/>
                  </a:ext>
                </a:extLst>
              </a:tr>
              <a:tr h="818298">
                <a:tc>
                  <a:txBody>
                    <a:bodyPr/>
                    <a:lstStyle/>
                    <a:p>
                      <a:pPr>
                        <a:lnSpc>
                          <a:spcPct val="115000"/>
                        </a:lnSpc>
                        <a:spcBef>
                          <a:spcPts val="400"/>
                        </a:spcBef>
                        <a:spcAft>
                          <a:spcPts val="400"/>
                        </a:spcAft>
                      </a:pPr>
                      <a:r>
                        <a:rPr lang="en-AU" sz="1200" b="1">
                          <a:effectLst/>
                          <a:latin typeface="Arial" panose="020B0604020202020204" pitchFamily="34" charset="0"/>
                          <a:ea typeface="Calibri" panose="020F0502020204030204" pitchFamily="34" charset="0"/>
                          <a:cs typeface="Times New Roman" panose="02020603050405020304" pitchFamily="18" charset="0"/>
                        </a:rPr>
                        <a:t>5</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000" b="1">
                          <a:effectLst/>
                          <a:latin typeface="Arial" panose="020B0604020202020204" pitchFamily="34" charset="0"/>
                          <a:ea typeface="Calibri" panose="020F0502020204030204" pitchFamily="34" charset="0"/>
                          <a:cs typeface="Times New Roman" panose="02020603050405020304" pitchFamily="18" charset="0"/>
                        </a:rPr>
                        <a:t> </a:t>
                      </a:r>
                      <a:endParaRPr lang="en-AU" sz="10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849521"/>
                  </a:ext>
                </a:extLst>
              </a:tr>
            </a:tbl>
          </a:graphicData>
        </a:graphic>
      </p:graphicFrame>
    </p:spTree>
    <p:extLst>
      <p:ext uri="{BB962C8B-B14F-4D97-AF65-F5344CB8AC3E}">
        <p14:creationId xmlns:p14="http://schemas.microsoft.com/office/powerpoint/2010/main" val="406320287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sz="2800">
                <a:solidFill>
                  <a:srgbClr val="385E9D"/>
                </a:solidFill>
              </a:rPr>
              <a:t>Prototype</a:t>
            </a:r>
          </a:p>
        </p:txBody>
      </p:sp>
      <p:sp>
        <p:nvSpPr>
          <p:cNvPr id="3" name="Title 2"/>
          <p:cNvSpPr>
            <a:spLocks noGrp="1"/>
          </p:cNvSpPr>
          <p:nvPr>
            <p:ph type="title"/>
          </p:nvPr>
        </p:nvSpPr>
        <p:spPr/>
        <p:txBody>
          <a:bodyPr/>
          <a:lstStyle/>
          <a:p>
            <a:r>
              <a:rPr lang="en-AU"/>
              <a:t>Activity 6.1</a:t>
            </a:r>
          </a:p>
        </p:txBody>
      </p:sp>
    </p:spTree>
    <p:extLst>
      <p:ext uri="{BB962C8B-B14F-4D97-AF65-F5344CB8AC3E}">
        <p14:creationId xmlns:p14="http://schemas.microsoft.com/office/powerpoint/2010/main" val="308798902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02400" y="5196072"/>
            <a:ext cx="2755900" cy="498470"/>
          </a:xfrm>
        </p:spPr>
        <p:txBody>
          <a:bodyPr/>
          <a:lstStyle/>
          <a:p>
            <a:r>
              <a:rPr lang="en-AU"/>
              <a:t>Design thinking</a:t>
            </a:r>
          </a:p>
        </p:txBody>
      </p:sp>
      <p:sp>
        <p:nvSpPr>
          <p:cNvPr id="5" name="Footer Placeholder 4"/>
          <p:cNvSpPr>
            <a:spLocks noGrp="1"/>
          </p:cNvSpPr>
          <p:nvPr>
            <p:ph type="ftr" sz="quarter" idx="3"/>
          </p:nvPr>
        </p:nvSpPr>
        <p:spPr/>
        <p:txBody>
          <a:bodyPr/>
          <a:lstStyle/>
          <a:p>
            <a:fld id="{5116C895-348D-4FA1-AC3F-6A98EE2CBA64}" type="slidenum">
              <a:rPr lang="en-US" smtClean="0"/>
              <a:pPr/>
              <a:t>77</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p:cNvPicPr>
            <a:picLocks noChangeAspect="1"/>
          </p:cNvPicPr>
          <p:nvPr/>
        </p:nvPicPr>
        <p:blipFill>
          <a:blip r:embed="rId3"/>
          <a:stretch>
            <a:fillRect/>
          </a:stretch>
        </p:blipFill>
        <p:spPr>
          <a:xfrm>
            <a:off x="100924" y="549215"/>
            <a:ext cx="6453008" cy="6018231"/>
          </a:xfrm>
          <a:prstGeom prst="rect">
            <a:avLst/>
          </a:prstGeom>
        </p:spPr>
      </p:pic>
      <p:sp>
        <p:nvSpPr>
          <p:cNvPr id="8" name="Oval 7" descr="Circle outline"/>
          <p:cNvSpPr/>
          <p:nvPr/>
        </p:nvSpPr>
        <p:spPr>
          <a:xfrm>
            <a:off x="2254278" y="4372157"/>
            <a:ext cx="2146300" cy="21463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0" name="Straight Arrow Connector 9" descr="Arrow"/>
          <p:cNvCxnSpPr/>
          <p:nvPr/>
        </p:nvCxnSpPr>
        <p:spPr>
          <a:xfrm flipH="1">
            <a:off x="4705350" y="5445307"/>
            <a:ext cx="1351604"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312124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6A16CF-F449-4C6A-AE8D-5AE041AE5443}"/>
              </a:ext>
            </a:extLst>
          </p:cNvPr>
          <p:cNvSpPr>
            <a:spLocks noGrp="1"/>
          </p:cNvSpPr>
          <p:nvPr>
            <p:ph type="title"/>
          </p:nvPr>
        </p:nvSpPr>
        <p:spPr>
          <a:xfrm>
            <a:off x="4616450" y="99459"/>
            <a:ext cx="4308226" cy="498470"/>
          </a:xfrm>
        </p:spPr>
        <p:txBody>
          <a:bodyPr/>
          <a:lstStyle/>
          <a:p>
            <a:r>
              <a:rPr lang="en-US">
                <a:latin typeface="Arial"/>
                <a:cs typeface="Arial"/>
              </a:rPr>
              <a:t>S3 STEM assessment rubric</a:t>
            </a:r>
            <a:endParaRPr lang="en-US"/>
          </a:p>
        </p:txBody>
      </p:sp>
      <p:sp>
        <p:nvSpPr>
          <p:cNvPr id="5" name="Footer Placeholder 4">
            <a:extLst>
              <a:ext uri="{FF2B5EF4-FFF2-40B4-BE49-F238E27FC236}">
                <a16:creationId xmlns:a16="http://schemas.microsoft.com/office/drawing/2014/main" id="{E20B63A0-30C2-41F3-9037-02A498026D9F}"/>
              </a:ext>
            </a:extLst>
          </p:cNvPr>
          <p:cNvSpPr>
            <a:spLocks noGrp="1"/>
          </p:cNvSpPr>
          <p:nvPr>
            <p:ph type="ftr" sz="quarter" idx="3"/>
          </p:nvPr>
        </p:nvSpPr>
        <p:spPr/>
        <p:txBody>
          <a:bodyPr/>
          <a:lstStyle/>
          <a:p>
            <a:fld id="{5116C895-348D-4FA1-AC3F-6A98EE2CBA64}" type="slidenum">
              <a:rPr lang="en-US" smtClean="0"/>
              <a:pPr/>
              <a:t>78</a:t>
            </a:fld>
            <a:endParaRPr lang="en-US"/>
          </a:p>
        </p:txBody>
      </p:sp>
      <p:pic>
        <p:nvPicPr>
          <p:cNvPr id="2" name="Picture 2" descr="A screenshot of S3 STEM rubric&#10;&#10;">
            <a:extLst>
              <a:ext uri="{FF2B5EF4-FFF2-40B4-BE49-F238E27FC236}">
                <a16:creationId xmlns:a16="http://schemas.microsoft.com/office/drawing/2014/main" id="{6DE3D76E-4360-47D0-8FC1-CD7FC9B3190D}"/>
              </a:ext>
            </a:extLst>
          </p:cNvPr>
          <p:cNvPicPr>
            <a:picLocks noChangeAspect="1"/>
          </p:cNvPicPr>
          <p:nvPr/>
        </p:nvPicPr>
        <p:blipFill>
          <a:blip r:embed="rId3"/>
          <a:stretch>
            <a:fillRect/>
          </a:stretch>
        </p:blipFill>
        <p:spPr>
          <a:xfrm>
            <a:off x="536309" y="865973"/>
            <a:ext cx="8152817" cy="5131870"/>
          </a:xfrm>
          <a:prstGeom prst="rect">
            <a:avLst/>
          </a:prstGeom>
        </p:spPr>
      </p:pic>
    </p:spTree>
    <p:extLst>
      <p:ext uri="{BB962C8B-B14F-4D97-AF65-F5344CB8AC3E}">
        <p14:creationId xmlns:p14="http://schemas.microsoft.com/office/powerpoint/2010/main" val="392036472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1" y="1844675"/>
            <a:ext cx="2997200" cy="4245407"/>
          </a:xfrm>
        </p:spPr>
        <p:txBody>
          <a:bodyPr>
            <a:normAutofit/>
          </a:bodyPr>
          <a:lstStyle/>
          <a:p>
            <a:pPr marL="0" indent="0">
              <a:buNone/>
            </a:pPr>
            <a:r>
              <a:rPr lang="en-AU"/>
              <a:t>Example</a:t>
            </a:r>
          </a:p>
          <a:p>
            <a:r>
              <a:rPr lang="en-AU">
                <a:hlinkClick r:id="rId3"/>
              </a:rPr>
              <a:t>https://pbskids.org/designsquad/build/robo-arm/</a:t>
            </a:r>
            <a:endParaRPr lang="en-AU"/>
          </a:p>
          <a:p>
            <a:r>
              <a:rPr lang="en-AU">
                <a:hlinkClick r:id="rId4"/>
              </a:rPr>
              <a:t>https://safeyoutube.net/w/AVD4</a:t>
            </a:r>
            <a:r>
              <a:rPr lang="en-AU"/>
              <a:t> - how to make a cardboard prototype</a:t>
            </a:r>
          </a:p>
          <a:p>
            <a:endParaRPr lang="en-AU"/>
          </a:p>
          <a:p>
            <a:endParaRPr lang="en-AU"/>
          </a:p>
          <a:p>
            <a:pPr marL="0" indent="0">
              <a:buNone/>
            </a:pPr>
            <a:endParaRPr lang="en-AU"/>
          </a:p>
        </p:txBody>
      </p:sp>
      <p:sp>
        <p:nvSpPr>
          <p:cNvPr id="7" name="Text Placeholder 6"/>
          <p:cNvSpPr>
            <a:spLocks noGrp="1"/>
          </p:cNvSpPr>
          <p:nvPr>
            <p:ph type="body" sz="quarter" idx="15"/>
          </p:nvPr>
        </p:nvSpPr>
        <p:spPr/>
        <p:txBody>
          <a:bodyPr/>
          <a:lstStyle/>
          <a:p>
            <a:r>
              <a:rPr lang="en-AU"/>
              <a:t>What is a prototype?</a:t>
            </a:r>
          </a:p>
        </p:txBody>
      </p:sp>
      <p:sp>
        <p:nvSpPr>
          <p:cNvPr id="6" name="Title 5"/>
          <p:cNvSpPr>
            <a:spLocks noGrp="1"/>
          </p:cNvSpPr>
          <p:nvPr>
            <p:ph type="title"/>
          </p:nvPr>
        </p:nvSpPr>
        <p:spPr/>
        <p:txBody>
          <a:bodyPr/>
          <a:lstStyle/>
          <a:p>
            <a:r>
              <a:rPr lang="en-AU"/>
              <a:t>Brainstorm/think</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79</a:t>
            </a:fld>
            <a:endParaRPr lang="en-US"/>
          </a:p>
        </p:txBody>
      </p:sp>
      <p:pic>
        <p:nvPicPr>
          <p:cNvPr id="9" name="Picture 8" descr="Prototype of a vehicle in a workshop." title="Prototype"/>
          <p:cNvPicPr>
            <a:picLocks noChangeAspect="1"/>
          </p:cNvPicPr>
          <p:nvPr/>
        </p:nvPicPr>
        <p:blipFill>
          <a:blip r:embed="rId5"/>
          <a:stretch>
            <a:fillRect/>
          </a:stretch>
        </p:blipFill>
        <p:spPr>
          <a:xfrm>
            <a:off x="4211723" y="1665288"/>
            <a:ext cx="4761389" cy="3572566"/>
          </a:xfrm>
          <a:prstGeom prst="rect">
            <a:avLst/>
          </a:prstGeom>
        </p:spPr>
      </p:pic>
      <p:sp>
        <p:nvSpPr>
          <p:cNvPr id="10" name="TextBox 9"/>
          <p:cNvSpPr txBox="1"/>
          <p:nvPr/>
        </p:nvSpPr>
        <p:spPr>
          <a:xfrm>
            <a:off x="4211723" y="5237854"/>
            <a:ext cx="3370177" cy="585096"/>
          </a:xfrm>
          <a:prstGeom prst="rect">
            <a:avLst/>
          </a:prstGeom>
          <a:noFill/>
        </p:spPr>
        <p:txBody>
          <a:bodyPr wrap="square" lIns="0" tIns="0" rIns="0" bIns="0" rtlCol="0">
            <a:noAutofit/>
          </a:bodyPr>
          <a:lstStyle/>
          <a:p>
            <a:r>
              <a:rPr lang="en-AU" sz="1000"/>
              <a:t>https://upload.wikimedia.org/wikipedia/commons/3/37/The_CLEVER_Vehicle_Prototype_at_the_University_of_Bath_Side_View.JPG</a:t>
            </a:r>
          </a:p>
        </p:txBody>
      </p:sp>
    </p:spTree>
    <p:extLst>
      <p:ext uri="{BB962C8B-B14F-4D97-AF65-F5344CB8AC3E}">
        <p14:creationId xmlns:p14="http://schemas.microsoft.com/office/powerpoint/2010/main" val="144069972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rototype car with people standing around it." title="Future vehicle"/>
          <p:cNvPicPr>
            <a:picLocks noGrp="1" noChangeAspect="1"/>
          </p:cNvPicPr>
          <p:nvPr>
            <p:ph type="pic" sz="quarter" idx="17"/>
          </p:nvPr>
        </p:nvPicPr>
        <p:blipFill>
          <a:blip r:embed="rId3" cstate="hqprint">
            <a:extLst>
              <a:ext uri="{28A0092B-C50C-407E-A947-70E740481C1C}">
                <a14:useLocalDpi xmlns:a14="http://schemas.microsoft.com/office/drawing/2010/main" val="0"/>
              </a:ext>
            </a:extLst>
          </a:blip>
          <a:srcRect l="14273" r="14273"/>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6"/>
          </p:nvPr>
        </p:nvSpPr>
        <p:spPr/>
        <p:txBody>
          <a:bodyPr/>
          <a:lstStyle/>
          <a:p>
            <a:pPr marL="0" indent="0">
              <a:buNone/>
            </a:pPr>
            <a:r>
              <a:rPr lang="en-AU" sz="2000"/>
              <a:t>For our unit we are looking to 2050</a:t>
            </a:r>
            <a:r>
              <a:rPr lang="en-AU"/>
              <a:t>.</a:t>
            </a:r>
          </a:p>
        </p:txBody>
      </p:sp>
      <p:sp>
        <p:nvSpPr>
          <p:cNvPr id="4" name="Text Placeholder 3"/>
          <p:cNvSpPr>
            <a:spLocks noGrp="1"/>
          </p:cNvSpPr>
          <p:nvPr>
            <p:ph type="body" sz="quarter" idx="15"/>
          </p:nvPr>
        </p:nvSpPr>
        <p:spPr/>
        <p:txBody>
          <a:bodyPr/>
          <a:lstStyle/>
          <a:p>
            <a:r>
              <a:rPr lang="en-AU"/>
              <a:t>What future?</a:t>
            </a:r>
          </a:p>
        </p:txBody>
      </p:sp>
      <p:sp>
        <p:nvSpPr>
          <p:cNvPr id="5" name="Title 4"/>
          <p:cNvSpPr>
            <a:spLocks noGrp="1"/>
          </p:cNvSpPr>
          <p:nvPr>
            <p:ph type="title"/>
          </p:nvPr>
        </p:nvSpPr>
        <p:spPr/>
        <p:txBody>
          <a:bodyPr/>
          <a:lstStyle/>
          <a:p>
            <a:r>
              <a:rPr lang="en-AU"/>
              <a:t>Understanding the driving question</a:t>
            </a:r>
          </a:p>
        </p:txBody>
      </p:sp>
      <p:sp>
        <p:nvSpPr>
          <p:cNvPr id="6" name="Footer Placeholder 5"/>
          <p:cNvSpPr>
            <a:spLocks noGrp="1"/>
          </p:cNvSpPr>
          <p:nvPr>
            <p:ph type="ftr" sz="quarter" idx="3"/>
          </p:nvPr>
        </p:nvSpPr>
        <p:spPr/>
        <p:txBody>
          <a:bodyPr/>
          <a:lstStyle/>
          <a:p>
            <a:fld id="{5116C895-348D-4FA1-AC3F-6A98EE2CBA64}" type="slidenum">
              <a:rPr lang="en-US" smtClean="0"/>
              <a:pPr/>
              <a:t>8</a:t>
            </a:fld>
            <a:endParaRPr lang="en-US"/>
          </a:p>
        </p:txBody>
      </p:sp>
      <p:sp>
        <p:nvSpPr>
          <p:cNvPr id="7" name="TextBox 6"/>
          <p:cNvSpPr txBox="1"/>
          <p:nvPr/>
        </p:nvSpPr>
        <p:spPr>
          <a:xfrm>
            <a:off x="4572000" y="5934276"/>
            <a:ext cx="3759200" cy="323850"/>
          </a:xfrm>
          <a:prstGeom prst="rect">
            <a:avLst/>
          </a:prstGeom>
          <a:noFill/>
        </p:spPr>
        <p:txBody>
          <a:bodyPr wrap="square" lIns="0" tIns="0" rIns="0" bIns="0" rtlCol="0">
            <a:noAutofit/>
          </a:bodyPr>
          <a:lstStyle/>
          <a:p>
            <a:r>
              <a:rPr lang="en-AU" sz="1000"/>
              <a:t>htt</a:t>
            </a:r>
            <a:r>
              <a:rPr lang="en-AU" sz="800"/>
              <a:t>ps://upload.wikimedia.org/wikipedia/commons/b/be/AEROMOBIL%2C_SRO_%2827448580834%29.jpg</a:t>
            </a:r>
          </a:p>
        </p:txBody>
      </p:sp>
      <p:pic>
        <p:nvPicPr>
          <p:cNvPr id="9" name="Picture 8" descr="A number of different vehicles on a series of roadways." title="Future vehicles"/>
          <p:cNvPicPr>
            <a:picLocks noChangeAspect="1"/>
          </p:cNvPicPr>
          <p:nvPr/>
        </p:nvPicPr>
        <p:blipFill>
          <a:blip r:embed="rId4"/>
          <a:stretch>
            <a:fillRect/>
          </a:stretch>
        </p:blipFill>
        <p:spPr>
          <a:xfrm>
            <a:off x="292100" y="3022042"/>
            <a:ext cx="4028691" cy="268579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92100" y="5812549"/>
            <a:ext cx="4068885" cy="340863"/>
          </a:xfrm>
          <a:prstGeom prst="rect">
            <a:avLst/>
          </a:prstGeom>
          <a:noFill/>
        </p:spPr>
        <p:txBody>
          <a:bodyPr wrap="square" lIns="0" tIns="0" rIns="0" bIns="0" rtlCol="0">
            <a:noAutofit/>
          </a:bodyPr>
          <a:lstStyle/>
          <a:p>
            <a:r>
              <a:rPr lang="en-AU" sz="800"/>
              <a:t>https://thefuturesagency.com/2016/10/27/ai-will-profoundly-change-city-life-in-8-different-ways-by-2030-via-singularity-hub/</a:t>
            </a:r>
          </a:p>
        </p:txBody>
      </p:sp>
    </p:spTree>
    <p:extLst>
      <p:ext uri="{BB962C8B-B14F-4D97-AF65-F5344CB8AC3E}">
        <p14:creationId xmlns:p14="http://schemas.microsoft.com/office/powerpoint/2010/main" val="94778206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a:t>The prototype stage is all about experimenting with two or three of the best ideas. It is also a chance to talk with users and get new ideas. </a:t>
            </a:r>
          </a:p>
          <a:p>
            <a:r>
              <a:rPr lang="en-AU"/>
              <a:t>Prototypes can be anything that helps you test an idea. It should be cheap and simple for our example. </a:t>
            </a:r>
          </a:p>
          <a:p>
            <a:r>
              <a:rPr lang="en-AU"/>
              <a:t>Expect to fail quickly and often so you can try different options without committing to one idea.</a:t>
            </a:r>
          </a:p>
        </p:txBody>
      </p:sp>
      <p:sp>
        <p:nvSpPr>
          <p:cNvPr id="3" name="Text Placeholder 2"/>
          <p:cNvSpPr>
            <a:spLocks noGrp="1"/>
          </p:cNvSpPr>
          <p:nvPr>
            <p:ph type="body" sz="quarter" idx="15"/>
          </p:nvPr>
        </p:nvSpPr>
        <p:spPr/>
        <p:txBody>
          <a:bodyPr/>
          <a:lstStyle/>
          <a:p>
            <a:r>
              <a:rPr lang="en-AU"/>
              <a:t>Future vehicle</a:t>
            </a:r>
          </a:p>
        </p:txBody>
      </p:sp>
      <p:sp>
        <p:nvSpPr>
          <p:cNvPr id="4" name="Title 3"/>
          <p:cNvSpPr>
            <a:spLocks noGrp="1"/>
          </p:cNvSpPr>
          <p:nvPr>
            <p:ph type="title"/>
          </p:nvPr>
        </p:nvSpPr>
        <p:spPr/>
        <p:txBody>
          <a:bodyPr/>
          <a:lstStyle/>
          <a:p>
            <a:r>
              <a:rPr lang="en-AU"/>
              <a:t>What is prototyping?</a:t>
            </a:r>
          </a:p>
        </p:txBody>
      </p:sp>
      <p:sp>
        <p:nvSpPr>
          <p:cNvPr id="5" name="Footer Placeholder 4"/>
          <p:cNvSpPr>
            <a:spLocks noGrp="1"/>
          </p:cNvSpPr>
          <p:nvPr>
            <p:ph type="ftr" sz="quarter" idx="3"/>
          </p:nvPr>
        </p:nvSpPr>
        <p:spPr/>
        <p:txBody>
          <a:bodyPr/>
          <a:lstStyle/>
          <a:p>
            <a:fld id="{5116C895-348D-4FA1-AC3F-6A98EE2CBA64}" type="slidenum">
              <a:rPr lang="en-US" smtClean="0"/>
              <a:pPr/>
              <a:t>80</a:t>
            </a:fld>
            <a:endParaRPr lang="en-US"/>
          </a:p>
        </p:txBody>
      </p:sp>
    </p:spTree>
    <p:extLst>
      <p:ext uri="{BB962C8B-B14F-4D97-AF65-F5344CB8AC3E}">
        <p14:creationId xmlns:p14="http://schemas.microsoft.com/office/powerpoint/2010/main" val="66998714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a:t>When drawing your prototype you will have to decide what materials your future vehicle could be made of.</a:t>
            </a:r>
          </a:p>
          <a:p>
            <a:r>
              <a:rPr lang="en-AU"/>
              <a:t>You will also need to be mindful of the materials you choose to create your prototype.</a:t>
            </a:r>
          </a:p>
        </p:txBody>
      </p:sp>
      <p:sp>
        <p:nvSpPr>
          <p:cNvPr id="3" name="Text Placeholder 2"/>
          <p:cNvSpPr>
            <a:spLocks noGrp="1"/>
          </p:cNvSpPr>
          <p:nvPr>
            <p:ph type="body" sz="quarter" idx="15"/>
          </p:nvPr>
        </p:nvSpPr>
        <p:spPr/>
        <p:txBody>
          <a:bodyPr/>
          <a:lstStyle/>
          <a:p>
            <a:r>
              <a:rPr lang="en-AU"/>
              <a:t>Material choices</a:t>
            </a:r>
          </a:p>
        </p:txBody>
      </p:sp>
      <p:sp>
        <p:nvSpPr>
          <p:cNvPr id="4" name="Title 3"/>
          <p:cNvSpPr>
            <a:spLocks noGrp="1"/>
          </p:cNvSpPr>
          <p:nvPr>
            <p:ph type="title"/>
          </p:nvPr>
        </p:nvSpPr>
        <p:spPr/>
        <p:txBody>
          <a:bodyPr/>
          <a:lstStyle/>
          <a:p>
            <a:r>
              <a:rPr lang="en-AU"/>
              <a:t>Considerations for you design.</a:t>
            </a:r>
          </a:p>
        </p:txBody>
      </p:sp>
      <p:sp>
        <p:nvSpPr>
          <p:cNvPr id="5" name="Footer Placeholder 4"/>
          <p:cNvSpPr>
            <a:spLocks noGrp="1"/>
          </p:cNvSpPr>
          <p:nvPr>
            <p:ph type="ftr" sz="quarter" idx="3"/>
          </p:nvPr>
        </p:nvSpPr>
        <p:spPr/>
        <p:txBody>
          <a:bodyPr/>
          <a:lstStyle/>
          <a:p>
            <a:fld id="{5116C895-348D-4FA1-AC3F-6A98EE2CBA64}" type="slidenum">
              <a:rPr lang="en-US" smtClean="0"/>
              <a:pPr/>
              <a:t>81</a:t>
            </a:fld>
            <a:endParaRPr lang="en-US"/>
          </a:p>
        </p:txBody>
      </p:sp>
    </p:spTree>
    <p:extLst>
      <p:ext uri="{BB962C8B-B14F-4D97-AF65-F5344CB8AC3E}">
        <p14:creationId xmlns:p14="http://schemas.microsoft.com/office/powerpoint/2010/main" val="263654675"/>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Material choice examples</a:t>
            </a:r>
          </a:p>
        </p:txBody>
      </p:sp>
      <p:sp>
        <p:nvSpPr>
          <p:cNvPr id="5" name="Footer Placeholder 4"/>
          <p:cNvSpPr>
            <a:spLocks noGrp="1"/>
          </p:cNvSpPr>
          <p:nvPr>
            <p:ph type="ftr" sz="quarter" idx="3"/>
          </p:nvPr>
        </p:nvSpPr>
        <p:spPr/>
        <p:txBody>
          <a:bodyPr/>
          <a:lstStyle/>
          <a:p>
            <a:fld id="{5116C895-348D-4FA1-AC3F-6A98EE2CBA64}" type="slidenum">
              <a:rPr lang="en-US" smtClean="0"/>
              <a:pPr/>
              <a:t>82</a:t>
            </a:fld>
            <a:endParaRPr lang="en-US"/>
          </a:p>
        </p:txBody>
      </p:sp>
      <p:graphicFrame>
        <p:nvGraphicFramePr>
          <p:cNvPr id="7" name="Table 6" descr="Advantages and disadvantages of materials." title="Material choices"/>
          <p:cNvGraphicFramePr>
            <a:graphicFrameLocks noGrp="1"/>
          </p:cNvGraphicFramePr>
          <p:nvPr>
            <p:extLst>
              <p:ext uri="{D42A27DB-BD31-4B8C-83A1-F6EECF244321}">
                <p14:modId xmlns:p14="http://schemas.microsoft.com/office/powerpoint/2010/main" val="3583258649"/>
              </p:ext>
            </p:extLst>
          </p:nvPr>
        </p:nvGraphicFramePr>
        <p:xfrm>
          <a:off x="292100" y="1314452"/>
          <a:ext cx="8616950" cy="4799037"/>
        </p:xfrm>
        <a:graphic>
          <a:graphicData uri="http://schemas.openxmlformats.org/drawingml/2006/table">
            <a:tbl>
              <a:tblPr firstRow="1" bandRow="1"/>
              <a:tblGrid>
                <a:gridCol w="1809750">
                  <a:extLst>
                    <a:ext uri="{9D8B030D-6E8A-4147-A177-3AD203B41FA5}">
                      <a16:colId xmlns:a16="http://schemas.microsoft.com/office/drawing/2014/main" val="2859449732"/>
                    </a:ext>
                  </a:extLst>
                </a:gridCol>
                <a:gridCol w="6807200">
                  <a:extLst>
                    <a:ext uri="{9D8B030D-6E8A-4147-A177-3AD203B41FA5}">
                      <a16:colId xmlns:a16="http://schemas.microsoft.com/office/drawing/2014/main" val="190841601"/>
                    </a:ext>
                  </a:extLst>
                </a:gridCol>
              </a:tblGrid>
              <a:tr h="925889">
                <a:tc>
                  <a:txBody>
                    <a:bodyPr/>
                    <a:lstStyle/>
                    <a:p>
                      <a:pPr>
                        <a:lnSpc>
                          <a:spcPts val="1200"/>
                        </a:lnSpc>
                        <a:spcBef>
                          <a:spcPts val="400"/>
                        </a:spcBef>
                        <a:spcAft>
                          <a:spcPts val="60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Material</a:t>
                      </a:r>
                      <a:endParaRPr lang="en-AU" sz="1200" b="1">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tc>
                  <a:txBody>
                    <a:bodyPr/>
                    <a:lstStyle/>
                    <a:p>
                      <a:pPr>
                        <a:lnSpc>
                          <a:spcPct val="115000"/>
                        </a:lnSpc>
                        <a:spcBef>
                          <a:spcPts val="960"/>
                        </a:spcBef>
                        <a:spcAft>
                          <a:spcPts val="960"/>
                        </a:spcAft>
                      </a:pPr>
                      <a:r>
                        <a:rPr lang="en-AU" sz="1200" b="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Advantages and disadvantages</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38100" cap="flat" cmpd="sng" algn="ctr">
                      <a:solidFill>
                        <a:srgbClr val="1F3864"/>
                      </a:solidFill>
                      <a:prstDash val="solid"/>
                      <a:round/>
                      <a:headEnd type="none" w="med" len="med"/>
                      <a:tailEnd type="none" w="med" len="med"/>
                    </a:lnL>
                    <a:lnR w="38100" cap="flat" cmpd="sng" algn="ctr">
                      <a:solidFill>
                        <a:srgbClr val="1F3864"/>
                      </a:solidFill>
                      <a:prstDash val="solid"/>
                      <a:round/>
                      <a:headEnd type="none" w="med" len="med"/>
                      <a:tailEnd type="none" w="med" len="med"/>
                    </a:lnR>
                    <a:lnT w="38100" cap="flat" cmpd="sng" algn="ctr">
                      <a:solidFill>
                        <a:srgbClr val="1F3864"/>
                      </a:solidFill>
                      <a:prstDash val="solid"/>
                      <a:round/>
                      <a:headEnd type="none" w="med" len="med"/>
                      <a:tailEnd type="none" w="med" len="med"/>
                    </a:lnT>
                    <a:lnB w="38100" cap="flat" cmpd="sng" algn="ctr">
                      <a:solidFill>
                        <a:srgbClr val="C00000"/>
                      </a:solidFill>
                      <a:prstDash val="solid"/>
                      <a:round/>
                      <a:headEnd type="none" w="med" len="med"/>
                      <a:tailEnd type="none" w="med" len="med"/>
                    </a:lnB>
                    <a:solidFill>
                      <a:srgbClr val="1F3864"/>
                    </a:solidFill>
                  </a:tcPr>
                </a:tc>
                <a:extLst>
                  <a:ext uri="{0D108BD9-81ED-4DB2-BD59-A6C34878D82A}">
                    <a16:rowId xmlns:a16="http://schemas.microsoft.com/office/drawing/2014/main" val="2684475566"/>
                  </a:ext>
                </a:extLst>
              </a:tr>
              <a:tr h="889073">
                <a:tc>
                  <a:txBody>
                    <a:bodyPr/>
                    <a:lstStyle/>
                    <a:p>
                      <a:pPr>
                        <a:lnSpc>
                          <a:spcPct val="115000"/>
                        </a:lnSpc>
                        <a:spcBef>
                          <a:spcPts val="400"/>
                        </a:spcBef>
                        <a:spcAft>
                          <a:spcPts val="400"/>
                        </a:spcAft>
                      </a:pPr>
                      <a:r>
                        <a:rPr lang="en-AU" sz="1800" b="1">
                          <a:effectLst/>
                          <a:latin typeface="Arial" panose="020B0604020202020204" pitchFamily="34" charset="0"/>
                          <a:ea typeface="Calibri" panose="020F0502020204030204" pitchFamily="34" charset="0"/>
                          <a:cs typeface="Times New Roman" panose="02020603050405020304" pitchFamily="18" charset="0"/>
                        </a:rPr>
                        <a:t>Steel</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400" b="0">
                          <a:effectLst/>
                          <a:latin typeface="Arial" panose="020B0604020202020204" pitchFamily="34" charset="0"/>
                          <a:ea typeface="Calibri" panose="020F0502020204030204" pitchFamily="34" charset="0"/>
                          <a:cs typeface="Times New Roman" panose="02020603050405020304" pitchFamily="18" charset="0"/>
                        </a:rPr>
                        <a:t>Hard and tough, resistant to wear, magnetic conductive of heat strong, can be made at scale, long-lasting, heavy, can corrode, requires heavy industry to process, community – large urban areas, towns and cities.</a:t>
                      </a: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176746"/>
                  </a:ext>
                </a:extLst>
              </a:tr>
              <a:tr h="1175740">
                <a:tc>
                  <a:txBody>
                    <a:bodyPr/>
                    <a:lstStyle/>
                    <a:p>
                      <a:pPr>
                        <a:lnSpc>
                          <a:spcPct val="115000"/>
                        </a:lnSpc>
                        <a:spcBef>
                          <a:spcPts val="400"/>
                        </a:spcBef>
                        <a:spcAft>
                          <a:spcPts val="400"/>
                        </a:spcAft>
                      </a:pPr>
                      <a:r>
                        <a:rPr lang="en-AU"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Plastic</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400" b="0">
                          <a:effectLst/>
                          <a:latin typeface="Arial" panose="020B0604020202020204" pitchFamily="34" charset="0"/>
                          <a:ea typeface="Calibri" panose="020F0502020204030204" pitchFamily="34" charset="0"/>
                          <a:cs typeface="Times New Roman" panose="02020603050405020304" pitchFamily="18" charset="0"/>
                        </a:rPr>
                        <a:t>The plastics are strong and can be used for load bearing structural members. The strength of plastics can further be increased by reinforcing them with various fibrous materials. High cost of construction,</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h</a:t>
                      </a:r>
                      <a:r>
                        <a:rPr lang="en-AU" sz="1400" b="0">
                          <a:effectLst/>
                          <a:latin typeface="Arial" panose="020B0604020202020204" pitchFamily="34" charset="0"/>
                          <a:ea typeface="Calibri" panose="020F0502020204030204" pitchFamily="34" charset="0"/>
                          <a:cs typeface="Times New Roman" panose="02020603050405020304" pitchFamily="18" charset="0"/>
                        </a:rPr>
                        <a:t>igh temperature susceptibility,</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p</a:t>
                      </a:r>
                      <a:r>
                        <a:rPr lang="en-AU" sz="1400" b="0">
                          <a:effectLst/>
                          <a:latin typeface="Arial" panose="020B0604020202020204" pitchFamily="34" charset="0"/>
                          <a:ea typeface="Calibri" panose="020F0502020204030204" pitchFamily="34" charset="0"/>
                          <a:cs typeface="Times New Roman" panose="02020603050405020304" pitchFamily="18" charset="0"/>
                        </a:rPr>
                        <a:t>oor stiffness.</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a:t>
                      </a:r>
                      <a:r>
                        <a:rPr lang="en-AU" sz="1400" b="0">
                          <a:effectLst/>
                          <a:latin typeface="Arial" panose="020B0604020202020204" pitchFamily="34" charset="0"/>
                          <a:ea typeface="Calibri" panose="020F0502020204030204" pitchFamily="34" charset="0"/>
                          <a:cs typeface="Times New Roman" panose="02020603050405020304" pitchFamily="18" charset="0"/>
                        </a:rPr>
                        <a:t>Weather resistant, fire resistant, durable,</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a:t>
                      </a:r>
                      <a:r>
                        <a:rPr lang="en-AU" sz="1400" b="0">
                          <a:effectLst/>
                          <a:latin typeface="Arial" panose="020B0604020202020204" pitchFamily="34" charset="0"/>
                          <a:ea typeface="Calibri" panose="020F0502020204030204" pitchFamily="34" charset="0"/>
                          <a:cs typeface="Times New Roman" panose="02020603050405020304" pitchFamily="18" charset="0"/>
                        </a:rPr>
                        <a:t>maintain its shape,</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c</a:t>
                      </a:r>
                      <a:r>
                        <a:rPr lang="en-AU" sz="1400" b="0">
                          <a:effectLst/>
                          <a:latin typeface="Arial" panose="020B0604020202020204" pitchFamily="34" charset="0"/>
                          <a:ea typeface="Calibri" panose="020F0502020204030204" pitchFamily="34" charset="0"/>
                          <a:cs typeface="Times New Roman" panose="02020603050405020304" pitchFamily="18" charset="0"/>
                        </a:rPr>
                        <a:t>hemical resistance,</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t</a:t>
                      </a:r>
                      <a:r>
                        <a:rPr lang="en-AU" sz="1400" b="0">
                          <a:effectLst/>
                          <a:latin typeface="Arial" panose="020B0604020202020204" pitchFamily="34" charset="0"/>
                          <a:ea typeface="Calibri" panose="020F0502020204030204" pitchFamily="34" charset="0"/>
                          <a:cs typeface="Times New Roman" panose="02020603050405020304" pitchFamily="18" charset="0"/>
                        </a:rPr>
                        <a:t>hermal resistant,</a:t>
                      </a:r>
                      <a:r>
                        <a:rPr lang="en-AU" sz="1400" b="0" baseline="0">
                          <a:effectLst/>
                          <a:latin typeface="Arial" panose="020B0604020202020204" pitchFamily="34" charset="0"/>
                          <a:ea typeface="Calibri" panose="020F0502020204030204" pitchFamily="34" charset="0"/>
                          <a:cs typeface="Times New Roman" panose="02020603050405020304" pitchFamily="18" charset="0"/>
                        </a:rPr>
                        <a:t> m</a:t>
                      </a:r>
                      <a:r>
                        <a:rPr lang="en-AU" sz="1400" b="0">
                          <a:effectLst/>
                          <a:latin typeface="Arial" panose="020B0604020202020204" pitchFamily="34" charset="0"/>
                          <a:ea typeface="Calibri" panose="020F0502020204030204" pitchFamily="34" charset="0"/>
                          <a:cs typeface="Times New Roman" panose="02020603050405020304" pitchFamily="18" charset="0"/>
                        </a:rPr>
                        <a:t>oisture resistance. Can be 3D printed</a:t>
                      </a: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160962179"/>
                  </a:ext>
                </a:extLst>
              </a:tr>
              <a:tr h="889073">
                <a:tc>
                  <a:txBody>
                    <a:bodyPr/>
                    <a:lstStyle/>
                    <a:p>
                      <a:pPr>
                        <a:lnSpc>
                          <a:spcPct val="115000"/>
                        </a:lnSpc>
                        <a:spcBef>
                          <a:spcPts val="400"/>
                        </a:spcBef>
                        <a:spcAft>
                          <a:spcPts val="400"/>
                        </a:spcAft>
                      </a:pPr>
                      <a:r>
                        <a:rPr lang="en-AU" sz="1800" b="1">
                          <a:effectLst/>
                          <a:latin typeface="Arial" panose="020B0604020202020204" pitchFamily="34" charset="0"/>
                          <a:ea typeface="Calibri" panose="020F0502020204030204" pitchFamily="34" charset="0"/>
                          <a:cs typeface="Times New Roman" panose="02020603050405020304" pitchFamily="18" charset="0"/>
                        </a:rPr>
                        <a:t>Clay</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400"/>
                        </a:spcBef>
                        <a:spcAft>
                          <a:spcPts val="400"/>
                        </a:spcAft>
                      </a:pPr>
                      <a:r>
                        <a:rPr lang="en-AU" sz="1400" b="0">
                          <a:effectLst/>
                          <a:latin typeface="Arial" panose="020B0604020202020204" pitchFamily="34" charset="0"/>
                          <a:ea typeface="Calibri" panose="020F0502020204030204" pitchFamily="34" charset="0"/>
                          <a:cs typeface="Times New Roman" panose="02020603050405020304" pitchFamily="18" charset="0"/>
                        </a:rPr>
                        <a:t>Malleable, brittle, durable, stable, easily workable, abundant source materials, good thermal insulator, low cost poor sound insulation, time consuming construction, not resistant to earthquakes community - global</a:t>
                      </a: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203600"/>
                  </a:ext>
                </a:extLst>
              </a:tr>
              <a:tr h="889073">
                <a:tc>
                  <a:txBody>
                    <a:bodyPr/>
                    <a:lstStyle/>
                    <a:p>
                      <a:pPr>
                        <a:lnSpc>
                          <a:spcPct val="115000"/>
                        </a:lnSpc>
                        <a:spcBef>
                          <a:spcPts val="400"/>
                        </a:spcBef>
                        <a:spcAft>
                          <a:spcPts val="400"/>
                        </a:spcAft>
                      </a:pPr>
                      <a:r>
                        <a:rPr lang="en-AU" sz="1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Wood</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15000"/>
                        </a:lnSpc>
                        <a:spcBef>
                          <a:spcPts val="400"/>
                        </a:spcBef>
                        <a:spcAft>
                          <a:spcPts val="400"/>
                        </a:spcAft>
                      </a:pPr>
                      <a:r>
                        <a:rPr lang="en-AU" sz="14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Durable, readily available, malleable, low cost, strong,  can form mould, cutting down trees removes CO2 sinks – be wary of depletion community – global </a:t>
                      </a:r>
                    </a:p>
                  </a:txBody>
                  <a:tcPr marL="58630" marR="586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39401902"/>
                  </a:ext>
                </a:extLst>
              </a:tr>
            </a:tbl>
          </a:graphicData>
        </a:graphic>
      </p:graphicFrame>
    </p:spTree>
    <p:extLst>
      <p:ext uri="{BB962C8B-B14F-4D97-AF65-F5344CB8AC3E}">
        <p14:creationId xmlns:p14="http://schemas.microsoft.com/office/powerpoint/2010/main" val="221091618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AU"/>
              <a:t>Further research </a:t>
            </a:r>
          </a:p>
        </p:txBody>
      </p:sp>
      <p:sp>
        <p:nvSpPr>
          <p:cNvPr id="4" name="Title 3"/>
          <p:cNvSpPr>
            <a:spLocks noGrp="1"/>
          </p:cNvSpPr>
          <p:nvPr>
            <p:ph type="title"/>
          </p:nvPr>
        </p:nvSpPr>
        <p:spPr/>
        <p:txBody>
          <a:bodyPr/>
          <a:lstStyle/>
          <a:p>
            <a:r>
              <a:rPr lang="en-AU"/>
              <a:t>Materials for future manufacturing</a:t>
            </a:r>
          </a:p>
        </p:txBody>
      </p:sp>
      <p:sp>
        <p:nvSpPr>
          <p:cNvPr id="5" name="Footer Placeholder 4"/>
          <p:cNvSpPr>
            <a:spLocks noGrp="1"/>
          </p:cNvSpPr>
          <p:nvPr>
            <p:ph type="ftr" sz="quarter" idx="3"/>
          </p:nvPr>
        </p:nvSpPr>
        <p:spPr/>
        <p:txBody>
          <a:bodyPr/>
          <a:lstStyle/>
          <a:p>
            <a:fld id="{5116C895-348D-4FA1-AC3F-6A98EE2CBA64}" type="slidenum">
              <a:rPr lang="en-US" smtClean="0"/>
              <a:pPr/>
              <a:t>83</a:t>
            </a:fld>
            <a:endParaRPr lang="en-US"/>
          </a:p>
        </p:txBody>
      </p:sp>
      <p:sp>
        <p:nvSpPr>
          <p:cNvPr id="6" name="Text Placeholder 5"/>
          <p:cNvSpPr>
            <a:spLocks noGrp="1"/>
          </p:cNvSpPr>
          <p:nvPr>
            <p:ph type="body" sz="quarter" idx="16"/>
          </p:nvPr>
        </p:nvSpPr>
        <p:spPr>
          <a:xfrm>
            <a:off x="294660" y="1844675"/>
            <a:ext cx="8628224" cy="1190069"/>
          </a:xfrm>
          <a:prstGeom prst="rect">
            <a:avLst/>
          </a:prstGeom>
        </p:spPr>
        <p:txBody>
          <a:bodyPr wrap="square">
            <a:spAutoFit/>
          </a:bodyPr>
          <a:lstStyle/>
          <a:p>
            <a:r>
              <a:rPr lang="en-AU" sz="1400"/>
              <a:t> </a:t>
            </a:r>
            <a:r>
              <a:rPr lang="en-AU" sz="1400">
                <a:hlinkClick r:id="rId3"/>
              </a:rPr>
              <a:t>https://www.bigrentz.com/blog/the-future-of-building-materials</a:t>
            </a:r>
            <a:endParaRPr lang="en-AU" sz="1400"/>
          </a:p>
          <a:p>
            <a:r>
              <a:rPr lang="en-AU" sz="1400">
                <a:hlinkClick r:id="rId4"/>
              </a:rPr>
              <a:t>https://www.scientificamerican.com/slideshow/9-materials-that-will-change-manufacturing/</a:t>
            </a:r>
            <a:endParaRPr lang="en-AU" sz="1400"/>
          </a:p>
          <a:p>
            <a:endParaRPr lang="en-AU" sz="1400"/>
          </a:p>
        </p:txBody>
      </p:sp>
      <p:pic>
        <p:nvPicPr>
          <p:cNvPr id="7" name="Picture 6" descr="A number of people standing in a large shed where trains are built." title="Factory"/>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02466" y="2631332"/>
            <a:ext cx="5002317" cy="3921868"/>
          </a:xfrm>
          <a:prstGeom prst="rect">
            <a:avLst/>
          </a:prstGeom>
        </p:spPr>
      </p:pic>
      <p:sp>
        <p:nvSpPr>
          <p:cNvPr id="8" name="TextBox 7"/>
          <p:cNvSpPr txBox="1"/>
          <p:nvPr/>
        </p:nvSpPr>
        <p:spPr>
          <a:xfrm>
            <a:off x="414338" y="5905500"/>
            <a:ext cx="1568450" cy="647700"/>
          </a:xfrm>
          <a:prstGeom prst="rect">
            <a:avLst/>
          </a:prstGeom>
          <a:noFill/>
        </p:spPr>
        <p:txBody>
          <a:bodyPr wrap="square" lIns="0" tIns="0" rIns="0" bIns="0" rtlCol="0">
            <a:noAutofit/>
          </a:bodyPr>
          <a:lstStyle/>
          <a:p>
            <a:r>
              <a:rPr lang="en-AU" sz="1000"/>
              <a:t>https://upload.wikimedia.org/wikipedia/commons/8/8a/MZKT_inside_p04.jpg</a:t>
            </a:r>
          </a:p>
        </p:txBody>
      </p:sp>
    </p:spTree>
    <p:extLst>
      <p:ext uri="{BB962C8B-B14F-4D97-AF65-F5344CB8AC3E}">
        <p14:creationId xmlns:p14="http://schemas.microsoft.com/office/powerpoint/2010/main" val="152981027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8628224" cy="1177925"/>
          </a:xfrm>
        </p:spPr>
        <p:txBody>
          <a:bodyPr>
            <a:normAutofit/>
          </a:bodyPr>
          <a:lstStyle/>
          <a:p>
            <a:r>
              <a:rPr lang="en-AU"/>
              <a:t>Draw a flat prototype - sketching your idea is the first step in making your idea physical. Drawing is a great way to capture and explain the core of your idea. </a:t>
            </a:r>
          </a:p>
          <a:p>
            <a:endParaRPr lang="en-AU"/>
          </a:p>
        </p:txBody>
      </p:sp>
      <p:sp>
        <p:nvSpPr>
          <p:cNvPr id="3" name="Text Placeholder 2"/>
          <p:cNvSpPr>
            <a:spLocks noGrp="1"/>
          </p:cNvSpPr>
          <p:nvPr>
            <p:ph type="body" sz="quarter" idx="15"/>
          </p:nvPr>
        </p:nvSpPr>
        <p:spPr/>
        <p:txBody>
          <a:bodyPr/>
          <a:lstStyle/>
          <a:p>
            <a:r>
              <a:rPr lang="en-AU"/>
              <a:t>Step 1</a:t>
            </a:r>
          </a:p>
        </p:txBody>
      </p:sp>
      <p:sp>
        <p:nvSpPr>
          <p:cNvPr id="4" name="Title 3"/>
          <p:cNvSpPr>
            <a:spLocks noGrp="1"/>
          </p:cNvSpPr>
          <p:nvPr>
            <p:ph type="title"/>
          </p:nvPr>
        </p:nvSpPr>
        <p:spPr/>
        <p:txBody>
          <a:bodyPr/>
          <a:lstStyle/>
          <a:p>
            <a:r>
              <a:rPr lang="en-AU"/>
              <a:t>Steps to building a prototype</a:t>
            </a:r>
          </a:p>
        </p:txBody>
      </p:sp>
      <p:sp>
        <p:nvSpPr>
          <p:cNvPr id="5" name="Footer Placeholder 4"/>
          <p:cNvSpPr>
            <a:spLocks noGrp="1"/>
          </p:cNvSpPr>
          <p:nvPr>
            <p:ph type="ftr" sz="quarter" idx="3"/>
          </p:nvPr>
        </p:nvSpPr>
        <p:spPr/>
        <p:txBody>
          <a:bodyPr/>
          <a:lstStyle/>
          <a:p>
            <a:fld id="{5116C895-348D-4FA1-AC3F-6A98EE2CBA64}" type="slidenum">
              <a:rPr lang="en-US" smtClean="0"/>
              <a:pPr/>
              <a:t>84</a:t>
            </a:fld>
            <a:endParaRPr lang="en-US"/>
          </a:p>
        </p:txBody>
      </p:sp>
      <p:pic>
        <p:nvPicPr>
          <p:cNvPr id="6" name="Picture 5" descr="Drawings of a vehicle for people to travel in." title="Prototy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 y="2701887"/>
            <a:ext cx="5158506" cy="3921364"/>
          </a:xfrm>
          <a:prstGeom prst="rect">
            <a:avLst/>
          </a:prstGeom>
        </p:spPr>
      </p:pic>
      <p:sp>
        <p:nvSpPr>
          <p:cNvPr id="7" name="Rectangle 6"/>
          <p:cNvSpPr/>
          <p:nvPr/>
        </p:nvSpPr>
        <p:spPr>
          <a:xfrm>
            <a:off x="4763899" y="5886690"/>
            <a:ext cx="2171700" cy="553998"/>
          </a:xfrm>
          <a:prstGeom prst="rect">
            <a:avLst/>
          </a:prstGeom>
        </p:spPr>
        <p:txBody>
          <a:bodyPr wrap="square">
            <a:spAutoFit/>
          </a:bodyPr>
          <a:lstStyle/>
          <a:p>
            <a:r>
              <a:rPr lang="en-AU" sz="1000"/>
              <a:t>http://neilblanchard.blogspot.com/2010/09/carbn-concept-ev-open-source-project.html</a:t>
            </a:r>
          </a:p>
        </p:txBody>
      </p:sp>
    </p:spTree>
    <p:extLst>
      <p:ext uri="{BB962C8B-B14F-4D97-AF65-F5344CB8AC3E}">
        <p14:creationId xmlns:p14="http://schemas.microsoft.com/office/powerpoint/2010/main" val="325574102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292100" y="1550824"/>
            <a:ext cx="8746392" cy="2848767"/>
          </a:xfrm>
        </p:spPr>
        <p:txBody>
          <a:bodyPr>
            <a:noAutofit/>
          </a:bodyPr>
          <a:lstStyle/>
          <a:p>
            <a:r>
              <a:rPr lang="en-AU" sz="1600"/>
              <a:t>This is what my prototype will look like. (Need to add annotations/labels)</a:t>
            </a:r>
          </a:p>
          <a:p>
            <a:r>
              <a:rPr lang="en-AU" sz="1600"/>
              <a:t>This what my prototype will do. Be clear!</a:t>
            </a:r>
          </a:p>
          <a:p>
            <a:r>
              <a:rPr lang="en-AU" sz="1600"/>
              <a:t>List of materials I will need to create my prototype. </a:t>
            </a:r>
          </a:p>
          <a:p>
            <a:r>
              <a:rPr lang="en-AU" sz="1600"/>
              <a:t>List of materials my future vehicle could be made from.</a:t>
            </a:r>
          </a:p>
          <a:p>
            <a:r>
              <a:rPr lang="en-AU" sz="1600"/>
              <a:t>How your vehicle will be powered.</a:t>
            </a:r>
          </a:p>
          <a:p>
            <a:r>
              <a:rPr lang="en-AU" sz="1600"/>
              <a:t>What terrain your vehicle will have to cover.</a:t>
            </a:r>
          </a:p>
          <a:p>
            <a:r>
              <a:rPr lang="en-AU" sz="1600"/>
              <a:t>Calculate an approximate size of your future vehicle. Label the height, length and width in metres.</a:t>
            </a:r>
          </a:p>
        </p:txBody>
      </p:sp>
      <p:sp>
        <p:nvSpPr>
          <p:cNvPr id="5" name="Text Placeholder 4"/>
          <p:cNvSpPr>
            <a:spLocks noGrp="1"/>
          </p:cNvSpPr>
          <p:nvPr>
            <p:ph type="body" sz="quarter" idx="15"/>
          </p:nvPr>
        </p:nvSpPr>
        <p:spPr>
          <a:xfrm>
            <a:off x="294661" y="1131165"/>
            <a:ext cx="8627651" cy="419659"/>
          </a:xfrm>
        </p:spPr>
        <p:txBody>
          <a:bodyPr/>
          <a:lstStyle/>
          <a:p>
            <a:r>
              <a:rPr lang="en-AU"/>
              <a:t>Developing the draft</a:t>
            </a:r>
          </a:p>
        </p:txBody>
      </p:sp>
      <p:sp>
        <p:nvSpPr>
          <p:cNvPr id="4" name="Title 3"/>
          <p:cNvSpPr>
            <a:spLocks noGrp="1"/>
          </p:cNvSpPr>
          <p:nvPr>
            <p:ph type="title"/>
          </p:nvPr>
        </p:nvSpPr>
        <p:spPr/>
        <p:txBody>
          <a:bodyPr/>
          <a:lstStyle/>
          <a:p>
            <a:r>
              <a:rPr lang="en-AU"/>
              <a:t>Prototype</a:t>
            </a:r>
          </a:p>
        </p:txBody>
      </p:sp>
      <p:sp>
        <p:nvSpPr>
          <p:cNvPr id="3" name="Footer Placeholder 2">
            <a:extLst>
              <a:ext uri="{FF2B5EF4-FFF2-40B4-BE49-F238E27FC236}">
                <a16:creationId xmlns:a16="http://schemas.microsoft.com/office/drawing/2014/main" id="{D6E784D4-F2BE-4B78-B657-ED027D71F27D}"/>
              </a:ext>
            </a:extLst>
          </p:cNvPr>
          <p:cNvSpPr>
            <a:spLocks noGrp="1"/>
          </p:cNvSpPr>
          <p:nvPr>
            <p:ph type="ftr" sz="quarter" idx="3"/>
          </p:nvPr>
        </p:nvSpPr>
        <p:spPr>
          <a:prstGeom prst="rect">
            <a:avLst/>
          </a:prstGeom>
        </p:spPr>
        <p:txBody>
          <a:bodyPr/>
          <a:lstStyle/>
          <a:p>
            <a:fld id="{F065B0DC-B2C7-4628-B71C-FCDF9275B013}" type="slidenum">
              <a:rPr lang="en-US" smtClean="0"/>
              <a:pPr/>
              <a:t>85</a:t>
            </a:fld>
            <a:endParaRPr lang="en-US"/>
          </a:p>
        </p:txBody>
      </p:sp>
      <p:pic>
        <p:nvPicPr>
          <p:cNvPr id="6" name="Picture 5" descr="You will write during this activity." title="Wri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084" y="637738"/>
            <a:ext cx="1077228" cy="1077228"/>
          </a:xfrm>
          <a:prstGeom prst="rect">
            <a:avLst/>
          </a:prstGeom>
        </p:spPr>
      </p:pic>
      <p:pic>
        <p:nvPicPr>
          <p:cNvPr id="10" name="Picture 9" descr="A drawing of a side stick controller with labels describing each element." title="Annotated drawing"/>
          <p:cNvPicPr>
            <a:picLocks noChangeAspect="1"/>
          </p:cNvPicPr>
          <p:nvPr/>
        </p:nvPicPr>
        <p:blipFill>
          <a:blip r:embed="rId4"/>
          <a:stretch>
            <a:fillRect/>
          </a:stretch>
        </p:blipFill>
        <p:spPr>
          <a:xfrm>
            <a:off x="2730798" y="4665189"/>
            <a:ext cx="4008433" cy="2137240"/>
          </a:xfrm>
          <a:prstGeom prst="rect">
            <a:avLst/>
          </a:prstGeom>
        </p:spPr>
      </p:pic>
      <p:sp>
        <p:nvSpPr>
          <p:cNvPr id="11" name="TextBox 10"/>
          <p:cNvSpPr txBox="1"/>
          <p:nvPr/>
        </p:nvSpPr>
        <p:spPr>
          <a:xfrm>
            <a:off x="6571144" y="6194165"/>
            <a:ext cx="1688602" cy="493045"/>
          </a:xfrm>
          <a:prstGeom prst="rect">
            <a:avLst/>
          </a:prstGeom>
          <a:noFill/>
        </p:spPr>
        <p:txBody>
          <a:bodyPr wrap="square" lIns="0" tIns="0" rIns="0" bIns="0" rtlCol="0">
            <a:noAutofit/>
          </a:bodyPr>
          <a:lstStyle/>
          <a:p>
            <a:r>
              <a:rPr lang="en-AU" sz="800"/>
              <a:t>https://upload.wikimedia.org/wikipedia/commons/f/fe/F-16_Side_Stick_Controller.jpg</a:t>
            </a:r>
          </a:p>
        </p:txBody>
      </p:sp>
    </p:spTree>
    <p:extLst>
      <p:ext uri="{BB962C8B-B14F-4D97-AF65-F5344CB8AC3E}">
        <p14:creationId xmlns:p14="http://schemas.microsoft.com/office/powerpoint/2010/main" val="390687485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a:t>Build a physical prototype - now you have explored your ideas on paper, it’s time to build a handmade, 3-D non-working prototype. </a:t>
            </a:r>
          </a:p>
          <a:p>
            <a:r>
              <a:rPr lang="en-AU"/>
              <a:t>Your objective is simply to build a cheap and physical version of your idea. This way you go one step further than your line-drawing and ‘paper reality’. </a:t>
            </a:r>
          </a:p>
          <a:p>
            <a:r>
              <a:rPr lang="en-AU"/>
              <a:t>Your prototype in this phase should be nothing more than an inexpensive demonstration of your idea in a physical way. By building a 3-D version, you might also stumble upon flaws in your idea that you might not have discovered from simply looking at a flat drawing.</a:t>
            </a:r>
          </a:p>
          <a:p>
            <a:endParaRPr lang="en-AU"/>
          </a:p>
        </p:txBody>
      </p:sp>
      <p:sp>
        <p:nvSpPr>
          <p:cNvPr id="3" name="Text Placeholder 2"/>
          <p:cNvSpPr>
            <a:spLocks noGrp="1"/>
          </p:cNvSpPr>
          <p:nvPr>
            <p:ph type="body" sz="quarter" idx="15"/>
          </p:nvPr>
        </p:nvSpPr>
        <p:spPr/>
        <p:txBody>
          <a:bodyPr/>
          <a:lstStyle/>
          <a:p>
            <a:r>
              <a:rPr lang="en-AU"/>
              <a:t>Step 2</a:t>
            </a:r>
          </a:p>
        </p:txBody>
      </p:sp>
      <p:sp>
        <p:nvSpPr>
          <p:cNvPr id="4" name="Title 3"/>
          <p:cNvSpPr>
            <a:spLocks noGrp="1"/>
          </p:cNvSpPr>
          <p:nvPr>
            <p:ph type="title"/>
          </p:nvPr>
        </p:nvSpPr>
        <p:spPr/>
        <p:txBody>
          <a:bodyPr/>
          <a:lstStyle/>
          <a:p>
            <a:r>
              <a:rPr lang="en-AU"/>
              <a:t>Steps for prototyping</a:t>
            </a:r>
          </a:p>
        </p:txBody>
      </p:sp>
      <p:sp>
        <p:nvSpPr>
          <p:cNvPr id="5" name="Footer Placeholder 4"/>
          <p:cNvSpPr>
            <a:spLocks noGrp="1"/>
          </p:cNvSpPr>
          <p:nvPr>
            <p:ph type="ftr" sz="quarter" idx="3"/>
          </p:nvPr>
        </p:nvSpPr>
        <p:spPr/>
        <p:txBody>
          <a:bodyPr/>
          <a:lstStyle/>
          <a:p>
            <a:fld id="{5116C895-348D-4FA1-AC3F-6A98EE2CBA64}" type="slidenum">
              <a:rPr lang="en-US" smtClean="0"/>
              <a:pPr/>
              <a:t>86</a:t>
            </a:fld>
            <a:endParaRPr lang="en-US"/>
          </a:p>
        </p:txBody>
      </p:sp>
    </p:spTree>
    <p:extLst>
      <p:ext uri="{BB962C8B-B14F-4D97-AF65-F5344CB8AC3E}">
        <p14:creationId xmlns:p14="http://schemas.microsoft.com/office/powerpoint/2010/main" val="1999733217"/>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088" y="1691582"/>
            <a:ext cx="8628224" cy="1480020"/>
          </a:xfrm>
        </p:spPr>
        <p:txBody>
          <a:bodyPr>
            <a:normAutofit fontScale="85000" lnSpcReduction="20000"/>
          </a:bodyPr>
          <a:lstStyle/>
          <a:p>
            <a:r>
              <a:rPr lang="en-AU" sz="1900"/>
              <a:t>Develop a working prototype - this last step is about creating a working (or real looking) product. It should include some of the working parts of your product. For example, major parts of the vehicle, working doors, wheels that spin, places for cargo and any special internal features.</a:t>
            </a:r>
          </a:p>
          <a:p>
            <a:endParaRPr lang="en-AU"/>
          </a:p>
        </p:txBody>
      </p:sp>
      <p:sp>
        <p:nvSpPr>
          <p:cNvPr id="3" name="Text Placeholder 2"/>
          <p:cNvSpPr>
            <a:spLocks noGrp="1"/>
          </p:cNvSpPr>
          <p:nvPr>
            <p:ph type="body" sz="quarter" idx="15"/>
          </p:nvPr>
        </p:nvSpPr>
        <p:spPr/>
        <p:txBody>
          <a:bodyPr/>
          <a:lstStyle/>
          <a:p>
            <a:r>
              <a:rPr lang="en-AU"/>
              <a:t>Step 3</a:t>
            </a:r>
          </a:p>
        </p:txBody>
      </p:sp>
      <p:sp>
        <p:nvSpPr>
          <p:cNvPr id="4" name="Title 3"/>
          <p:cNvSpPr>
            <a:spLocks noGrp="1"/>
          </p:cNvSpPr>
          <p:nvPr>
            <p:ph type="title"/>
          </p:nvPr>
        </p:nvSpPr>
        <p:spPr/>
        <p:txBody>
          <a:bodyPr/>
          <a:lstStyle/>
          <a:p>
            <a:r>
              <a:rPr lang="en-AU"/>
              <a:t>Steps for prototyping</a:t>
            </a:r>
          </a:p>
        </p:txBody>
      </p:sp>
      <p:sp>
        <p:nvSpPr>
          <p:cNvPr id="5" name="Footer Placeholder 4"/>
          <p:cNvSpPr>
            <a:spLocks noGrp="1"/>
          </p:cNvSpPr>
          <p:nvPr>
            <p:ph type="ftr" sz="quarter" idx="3"/>
          </p:nvPr>
        </p:nvSpPr>
        <p:spPr/>
        <p:txBody>
          <a:bodyPr/>
          <a:lstStyle/>
          <a:p>
            <a:fld id="{5116C895-348D-4FA1-AC3F-6A98EE2CBA64}" type="slidenum">
              <a:rPr lang="en-US" smtClean="0"/>
              <a:pPr/>
              <a:t>87</a:t>
            </a:fld>
            <a:endParaRPr lang="en-US"/>
          </a:p>
        </p:txBody>
      </p:sp>
      <p:pic>
        <p:nvPicPr>
          <p:cNvPr id="6" name="Picture 5" descr="Beads and lights placed evenly on a white board." title="Prototyp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46" y="3365500"/>
            <a:ext cx="4348128" cy="3257751"/>
          </a:xfrm>
          <a:prstGeom prst="rect">
            <a:avLst/>
          </a:prstGeom>
        </p:spPr>
      </p:pic>
      <p:sp>
        <p:nvSpPr>
          <p:cNvPr id="7" name="TextBox 6"/>
          <p:cNvSpPr txBox="1"/>
          <p:nvPr/>
        </p:nvSpPr>
        <p:spPr>
          <a:xfrm>
            <a:off x="5748920" y="5975551"/>
            <a:ext cx="1809750" cy="647700"/>
          </a:xfrm>
          <a:prstGeom prst="rect">
            <a:avLst/>
          </a:prstGeom>
          <a:noFill/>
        </p:spPr>
        <p:txBody>
          <a:bodyPr wrap="square" lIns="0" tIns="0" rIns="0" bIns="0" rtlCol="0">
            <a:noAutofit/>
          </a:bodyPr>
          <a:lstStyle/>
          <a:p>
            <a:r>
              <a:rPr lang="en-AU" sz="1000"/>
              <a:t>https://upload.wikimedia.org/wikipedia/commons/9/96/Protoboard_circuito_multivibradores.jpg</a:t>
            </a:r>
          </a:p>
        </p:txBody>
      </p:sp>
    </p:spTree>
    <p:extLst>
      <p:ext uri="{BB962C8B-B14F-4D97-AF65-F5344CB8AC3E}">
        <p14:creationId xmlns:p14="http://schemas.microsoft.com/office/powerpoint/2010/main" val="3271514975"/>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Name of prototype</a:t>
            </a:r>
          </a:p>
        </p:txBody>
      </p:sp>
      <p:sp>
        <p:nvSpPr>
          <p:cNvPr id="5" name="Footer Placeholder 4"/>
          <p:cNvSpPr>
            <a:spLocks noGrp="1"/>
          </p:cNvSpPr>
          <p:nvPr>
            <p:ph type="ftr" sz="quarter" idx="3"/>
          </p:nvPr>
        </p:nvSpPr>
        <p:spPr/>
        <p:txBody>
          <a:bodyPr/>
          <a:lstStyle/>
          <a:p>
            <a:fld id="{5116C895-348D-4FA1-AC3F-6A98EE2CBA64}" type="slidenum">
              <a:rPr lang="en-US" smtClean="0"/>
              <a:pPr/>
              <a:t>88</a:t>
            </a:fld>
            <a:endParaRPr lang="en-US"/>
          </a:p>
        </p:txBody>
      </p:sp>
    </p:spTree>
    <p:extLst>
      <p:ext uri="{BB962C8B-B14F-4D97-AF65-F5344CB8AC3E}">
        <p14:creationId xmlns:p14="http://schemas.microsoft.com/office/powerpoint/2010/main" val="116859302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a:t>Prototype system</a:t>
            </a:r>
          </a:p>
        </p:txBody>
      </p:sp>
      <p:sp>
        <p:nvSpPr>
          <p:cNvPr id="3" name="Title 2"/>
          <p:cNvSpPr>
            <a:spLocks noGrp="1"/>
          </p:cNvSpPr>
          <p:nvPr>
            <p:ph type="title"/>
          </p:nvPr>
        </p:nvSpPr>
        <p:spPr/>
        <p:txBody>
          <a:bodyPr/>
          <a:lstStyle/>
          <a:p>
            <a:r>
              <a:rPr lang="en-AU"/>
              <a:t>Activity 6.2</a:t>
            </a:r>
          </a:p>
        </p:txBody>
      </p:sp>
    </p:spTree>
    <p:extLst>
      <p:ext uri="{BB962C8B-B14F-4D97-AF65-F5344CB8AC3E}">
        <p14:creationId xmlns:p14="http://schemas.microsoft.com/office/powerpoint/2010/main" val="8307458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86927" y="2517916"/>
            <a:ext cx="8628224" cy="3209646"/>
          </a:xfrm>
        </p:spPr>
        <p:txBody>
          <a:bodyPr>
            <a:normAutofit/>
          </a:bodyPr>
          <a:lstStyle/>
          <a:p>
            <a:pPr marL="0" indent="0">
              <a:buNone/>
            </a:pPr>
            <a:r>
              <a:rPr lang="en-AU"/>
              <a:t>‘Unpacking the question’</a:t>
            </a:r>
          </a:p>
          <a:p>
            <a:r>
              <a:rPr lang="en-AU"/>
              <a:t>Write down your thoughts to this question. </a:t>
            </a:r>
          </a:p>
          <a:p>
            <a:r>
              <a:rPr lang="en-AU"/>
              <a:t>Add further questions you need help with.</a:t>
            </a:r>
          </a:p>
          <a:p>
            <a:r>
              <a:rPr lang="en-AU"/>
              <a:t>Add your ‘need to knows’ to the class wall.</a:t>
            </a:r>
          </a:p>
        </p:txBody>
      </p:sp>
      <p:sp>
        <p:nvSpPr>
          <p:cNvPr id="3" name="Text Placeholder 2"/>
          <p:cNvSpPr>
            <a:spLocks noGrp="1"/>
          </p:cNvSpPr>
          <p:nvPr>
            <p:ph type="body" sz="quarter" idx="15"/>
          </p:nvPr>
        </p:nvSpPr>
        <p:spPr/>
        <p:txBody>
          <a:bodyPr/>
          <a:lstStyle/>
          <a:p>
            <a:pPr>
              <a:lnSpc>
                <a:spcPct val="100000"/>
              </a:lnSpc>
            </a:pPr>
            <a:r>
              <a:rPr lang="en-AU"/>
              <a:t> </a:t>
            </a:r>
            <a:r>
              <a:rPr lang="en-AU" b="0"/>
              <a:t>How can we future proof our transport vehicles to ensure equitable access of our local resources with others in Australia?</a:t>
            </a:r>
          </a:p>
        </p:txBody>
      </p:sp>
      <p:sp>
        <p:nvSpPr>
          <p:cNvPr id="4" name="Title 3"/>
          <p:cNvSpPr>
            <a:spLocks noGrp="1"/>
          </p:cNvSpPr>
          <p:nvPr>
            <p:ph type="title"/>
          </p:nvPr>
        </p:nvSpPr>
        <p:spPr/>
        <p:txBody>
          <a:bodyPr/>
          <a:lstStyle/>
          <a:p>
            <a:r>
              <a:rPr lang="en-AU"/>
              <a:t>Driving question</a:t>
            </a:r>
          </a:p>
        </p:txBody>
      </p:sp>
      <p:sp>
        <p:nvSpPr>
          <p:cNvPr id="5" name="Footer Placeholder 4"/>
          <p:cNvSpPr>
            <a:spLocks noGrp="1"/>
          </p:cNvSpPr>
          <p:nvPr>
            <p:ph type="ftr" sz="quarter" idx="3"/>
          </p:nvPr>
        </p:nvSpPr>
        <p:spPr/>
        <p:txBody>
          <a:bodyPr/>
          <a:lstStyle/>
          <a:p>
            <a:fld id="{5116C895-348D-4FA1-AC3F-6A98EE2CBA64}" type="slidenum">
              <a:rPr lang="en-US" smtClean="0"/>
              <a:pPr/>
              <a:t>9</a:t>
            </a:fld>
            <a:endParaRPr lang="en-US"/>
          </a:p>
        </p:txBody>
      </p:sp>
    </p:spTree>
    <p:extLst>
      <p:ext uri="{BB962C8B-B14F-4D97-AF65-F5344CB8AC3E}">
        <p14:creationId xmlns:p14="http://schemas.microsoft.com/office/powerpoint/2010/main" val="60495513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0850" y="677308"/>
            <a:ext cx="4114551" cy="1119741"/>
          </a:xfrm>
        </p:spPr>
        <p:txBody>
          <a:bodyPr/>
          <a:lstStyle/>
          <a:p>
            <a:r>
              <a:rPr lang="en-AU">
                <a:solidFill>
                  <a:schemeClr val="tx1"/>
                </a:solidFill>
              </a:rPr>
              <a:t>Example</a:t>
            </a:r>
            <a:br>
              <a:rPr lang="en-AU">
                <a:solidFill>
                  <a:schemeClr val="tx1"/>
                </a:solidFill>
              </a:rPr>
            </a:br>
            <a:r>
              <a:rPr lang="en-AU">
                <a:solidFill>
                  <a:schemeClr val="tx1"/>
                </a:solidFill>
              </a:rPr>
              <a:t>Sydney central bus district</a:t>
            </a:r>
            <a:endParaRPr lang="en-AU"/>
          </a:p>
        </p:txBody>
      </p:sp>
      <p:sp>
        <p:nvSpPr>
          <p:cNvPr id="5" name="Footer Placeholder 4"/>
          <p:cNvSpPr>
            <a:spLocks noGrp="1"/>
          </p:cNvSpPr>
          <p:nvPr>
            <p:ph type="ftr" sz="quarter" idx="3"/>
          </p:nvPr>
        </p:nvSpPr>
        <p:spPr/>
        <p:txBody>
          <a:bodyPr/>
          <a:lstStyle/>
          <a:p>
            <a:fld id="{5116C895-348D-4FA1-AC3F-6A98EE2CBA64}" type="slidenum">
              <a:rPr lang="en-US" smtClean="0"/>
              <a:pPr/>
              <a:t>90</a:t>
            </a:fld>
            <a:endParaRPr lang="en-US"/>
          </a:p>
        </p:txBody>
      </p:sp>
      <p:sp>
        <p:nvSpPr>
          <p:cNvPr id="8" name="Rectangle 7"/>
          <p:cNvSpPr/>
          <p:nvPr/>
        </p:nvSpPr>
        <p:spPr>
          <a:xfrm>
            <a:off x="4093579" y="5992198"/>
            <a:ext cx="2929521" cy="400110"/>
          </a:xfrm>
          <a:prstGeom prst="rect">
            <a:avLst/>
          </a:prstGeom>
        </p:spPr>
        <p:txBody>
          <a:bodyPr wrap="square">
            <a:spAutoFit/>
          </a:bodyPr>
          <a:lstStyle/>
          <a:p>
            <a:r>
              <a:rPr lang="en-AU" sz="1000"/>
              <a:t>https://commons.wikimedia.org/wiki/File:Map_of_Sydney_central_bus_district.PNG</a:t>
            </a:r>
          </a:p>
        </p:txBody>
      </p:sp>
      <p:pic>
        <p:nvPicPr>
          <p:cNvPr id="3" name="Picture 2" descr="Busways map for Sydeny Central with lines indicating routes the bus takes." title="Busways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04" y="677308"/>
            <a:ext cx="3495675" cy="5715000"/>
          </a:xfrm>
          <a:prstGeom prst="rect">
            <a:avLst/>
          </a:prstGeom>
        </p:spPr>
      </p:pic>
    </p:spTree>
    <p:extLst>
      <p:ext uri="{BB962C8B-B14F-4D97-AF65-F5344CB8AC3E}">
        <p14:creationId xmlns:p14="http://schemas.microsoft.com/office/powerpoint/2010/main" val="458772784"/>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National road system drawn on a map of Australia." title="Map of Australia"/>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821" r="1821"/>
          <a:stretch>
            <a:fillRect/>
          </a:stretch>
        </p:blipFill>
        <p:spPr/>
      </p:pic>
      <p:sp>
        <p:nvSpPr>
          <p:cNvPr id="8" name="Text Placeholder 7"/>
          <p:cNvSpPr>
            <a:spLocks noGrp="1"/>
          </p:cNvSpPr>
          <p:nvPr>
            <p:ph type="body" sz="quarter" idx="16"/>
          </p:nvPr>
        </p:nvSpPr>
        <p:spPr/>
        <p:txBody>
          <a:bodyPr/>
          <a:lstStyle/>
          <a:p>
            <a:r>
              <a:rPr lang="en-AU"/>
              <a:t>Main depot</a:t>
            </a:r>
          </a:p>
          <a:p>
            <a:r>
              <a:rPr lang="en-AU"/>
              <a:t>Local depot</a:t>
            </a:r>
          </a:p>
          <a:p>
            <a:r>
              <a:rPr lang="en-AU"/>
              <a:t>Service centres for your vehicle</a:t>
            </a:r>
          </a:p>
          <a:p>
            <a:r>
              <a:rPr lang="en-AU"/>
              <a:t>Refuelling stations</a:t>
            </a:r>
          </a:p>
          <a:p>
            <a:r>
              <a:rPr lang="en-AU"/>
              <a:t>Maintenance locations</a:t>
            </a:r>
          </a:p>
          <a:p>
            <a:r>
              <a:rPr lang="en-AU"/>
              <a:t>Management centre</a:t>
            </a:r>
          </a:p>
          <a:p>
            <a:r>
              <a:rPr lang="en-AU"/>
              <a:t>Roadside services</a:t>
            </a:r>
          </a:p>
          <a:p>
            <a:endParaRPr lang="en-AU"/>
          </a:p>
          <a:p>
            <a:endParaRPr lang="en-AU"/>
          </a:p>
          <a:p>
            <a:endParaRPr lang="en-AU"/>
          </a:p>
        </p:txBody>
      </p:sp>
      <p:sp>
        <p:nvSpPr>
          <p:cNvPr id="7" name="Text Placeholder 6"/>
          <p:cNvSpPr>
            <a:spLocks noGrp="1"/>
          </p:cNvSpPr>
          <p:nvPr>
            <p:ph type="body" sz="quarter" idx="15"/>
          </p:nvPr>
        </p:nvSpPr>
        <p:spPr/>
        <p:txBody>
          <a:bodyPr/>
          <a:lstStyle/>
          <a:p>
            <a:r>
              <a:rPr lang="en-AU"/>
              <a:t>A map like this could be used and added to.</a:t>
            </a:r>
          </a:p>
          <a:p>
            <a:endParaRPr lang="en-AU"/>
          </a:p>
        </p:txBody>
      </p:sp>
      <p:sp>
        <p:nvSpPr>
          <p:cNvPr id="4" name="Title 3"/>
          <p:cNvSpPr>
            <a:spLocks noGrp="1"/>
          </p:cNvSpPr>
          <p:nvPr>
            <p:ph type="title"/>
          </p:nvPr>
        </p:nvSpPr>
        <p:spPr/>
        <p:txBody>
          <a:bodyPr/>
          <a:lstStyle/>
          <a:p>
            <a:r>
              <a:rPr lang="en-AU"/>
              <a:t>Example - road system</a:t>
            </a:r>
          </a:p>
        </p:txBody>
      </p:sp>
      <p:sp>
        <p:nvSpPr>
          <p:cNvPr id="5" name="Footer Placeholder 4"/>
          <p:cNvSpPr>
            <a:spLocks noGrp="1"/>
          </p:cNvSpPr>
          <p:nvPr>
            <p:ph type="ftr" sz="quarter" idx="3"/>
          </p:nvPr>
        </p:nvSpPr>
        <p:spPr/>
        <p:txBody>
          <a:bodyPr/>
          <a:lstStyle/>
          <a:p>
            <a:fld id="{5116C895-348D-4FA1-AC3F-6A98EE2CBA64}" type="slidenum">
              <a:rPr lang="en-US" smtClean="0"/>
              <a:pPr/>
              <a:t>91</a:t>
            </a:fld>
            <a:endParaRPr lang="en-US"/>
          </a:p>
        </p:txBody>
      </p:sp>
      <p:sp>
        <p:nvSpPr>
          <p:cNvPr id="6" name="Rectangle 5"/>
          <p:cNvSpPr/>
          <p:nvPr/>
        </p:nvSpPr>
        <p:spPr>
          <a:xfrm>
            <a:off x="4571999" y="5891182"/>
            <a:ext cx="2914023" cy="246221"/>
          </a:xfrm>
          <a:prstGeom prst="rect">
            <a:avLst/>
          </a:prstGeom>
        </p:spPr>
        <p:txBody>
          <a:bodyPr wrap="square">
            <a:spAutoFit/>
          </a:bodyPr>
          <a:lstStyle/>
          <a:p>
            <a:r>
              <a:rPr lang="en-AU" sz="1000"/>
              <a:t>https://www.iloveaustralia.it/autostrade/</a:t>
            </a:r>
          </a:p>
        </p:txBody>
      </p:sp>
    </p:spTree>
    <p:extLst>
      <p:ext uri="{BB962C8B-B14F-4D97-AF65-F5344CB8AC3E}">
        <p14:creationId xmlns:p14="http://schemas.microsoft.com/office/powerpoint/2010/main" val="3101966208"/>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normAutofit/>
          </a:bodyPr>
          <a:lstStyle/>
          <a:p>
            <a:r>
              <a:rPr lang="en-AU"/>
              <a:t>Upon completion of the working prototype, create a map that demonstrates how your prototype will connect to a sustainable system. How is going to be powered?</a:t>
            </a:r>
          </a:p>
          <a:p>
            <a:r>
              <a:rPr lang="en-AU"/>
              <a:t>You may wish to use an existing system and adapt its use.</a:t>
            </a:r>
          </a:p>
          <a:p>
            <a:r>
              <a:rPr lang="en-AU"/>
              <a:t>You will present your prototype and the systems map together. This way you can easily show something to your audience to prove your design works.</a:t>
            </a:r>
          </a:p>
          <a:p>
            <a:endParaRPr lang="en-AU"/>
          </a:p>
          <a:p>
            <a:pPr marL="0" indent="0">
              <a:buNone/>
            </a:pPr>
            <a:endParaRPr lang="en-AU"/>
          </a:p>
        </p:txBody>
      </p:sp>
      <p:sp>
        <p:nvSpPr>
          <p:cNvPr id="7" name="Text Placeholder 6"/>
          <p:cNvSpPr>
            <a:spLocks noGrp="1"/>
          </p:cNvSpPr>
          <p:nvPr>
            <p:ph type="body" sz="quarter" idx="15"/>
          </p:nvPr>
        </p:nvSpPr>
        <p:spPr/>
        <p:txBody>
          <a:bodyPr/>
          <a:lstStyle/>
          <a:p>
            <a:r>
              <a:rPr lang="en-AU"/>
              <a:t>My prototype as part of a system?</a:t>
            </a:r>
          </a:p>
        </p:txBody>
      </p:sp>
      <p:sp>
        <p:nvSpPr>
          <p:cNvPr id="6" name="Title 5"/>
          <p:cNvSpPr>
            <a:spLocks noGrp="1"/>
          </p:cNvSpPr>
          <p:nvPr>
            <p:ph type="title"/>
          </p:nvPr>
        </p:nvSpPr>
        <p:spPr/>
        <p:txBody>
          <a:bodyPr/>
          <a:lstStyle/>
          <a:p>
            <a:r>
              <a:rPr lang="en-AU"/>
              <a:t>Transport system</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92</a:t>
            </a:fld>
            <a:endParaRPr lang="en-US"/>
          </a:p>
        </p:txBody>
      </p:sp>
    </p:spTree>
    <p:extLst>
      <p:ext uri="{BB962C8B-B14F-4D97-AF65-F5344CB8AC3E}">
        <p14:creationId xmlns:p14="http://schemas.microsoft.com/office/powerpoint/2010/main" val="2159454814"/>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sz="2800">
                <a:solidFill>
                  <a:srgbClr val="385E9D"/>
                </a:solidFill>
              </a:rPr>
              <a:t>Test</a:t>
            </a:r>
          </a:p>
        </p:txBody>
      </p:sp>
      <p:sp>
        <p:nvSpPr>
          <p:cNvPr id="3" name="Title 2"/>
          <p:cNvSpPr>
            <a:spLocks noGrp="1"/>
          </p:cNvSpPr>
          <p:nvPr>
            <p:ph type="title"/>
          </p:nvPr>
        </p:nvSpPr>
        <p:spPr/>
        <p:txBody>
          <a:bodyPr/>
          <a:lstStyle/>
          <a:p>
            <a:r>
              <a:rPr lang="en-AU"/>
              <a:t>Activity 7</a:t>
            </a:r>
          </a:p>
        </p:txBody>
      </p:sp>
    </p:spTree>
    <p:extLst>
      <p:ext uri="{BB962C8B-B14F-4D97-AF65-F5344CB8AC3E}">
        <p14:creationId xmlns:p14="http://schemas.microsoft.com/office/powerpoint/2010/main" val="2826693760"/>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2150" y="1276444"/>
            <a:ext cx="2755900" cy="498470"/>
          </a:xfrm>
        </p:spPr>
        <p:txBody>
          <a:bodyPr/>
          <a:lstStyle/>
          <a:p>
            <a:r>
              <a:rPr lang="en-AU"/>
              <a:t>Design thinking</a:t>
            </a:r>
          </a:p>
        </p:txBody>
      </p:sp>
      <p:sp>
        <p:nvSpPr>
          <p:cNvPr id="5" name="Footer Placeholder 4"/>
          <p:cNvSpPr>
            <a:spLocks noGrp="1"/>
          </p:cNvSpPr>
          <p:nvPr>
            <p:ph type="ftr" sz="quarter" idx="3"/>
          </p:nvPr>
        </p:nvSpPr>
        <p:spPr/>
        <p:txBody>
          <a:bodyPr/>
          <a:lstStyle/>
          <a:p>
            <a:fld id="{5116C895-348D-4FA1-AC3F-6A98EE2CBA64}" type="slidenum">
              <a:rPr lang="en-US" smtClean="0"/>
              <a:pPr/>
              <a:t>94</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p:cNvPicPr>
            <a:picLocks noChangeAspect="1"/>
          </p:cNvPicPr>
          <p:nvPr/>
        </p:nvPicPr>
        <p:blipFill>
          <a:blip r:embed="rId3"/>
          <a:stretch>
            <a:fillRect/>
          </a:stretch>
        </p:blipFill>
        <p:spPr>
          <a:xfrm>
            <a:off x="2317074" y="422457"/>
            <a:ext cx="6453008" cy="6018231"/>
          </a:xfrm>
          <a:prstGeom prst="rect">
            <a:avLst/>
          </a:prstGeom>
        </p:spPr>
      </p:pic>
      <p:sp>
        <p:nvSpPr>
          <p:cNvPr id="8" name="Oval 7" descr="Circle outline"/>
          <p:cNvSpPr/>
          <p:nvPr/>
        </p:nvSpPr>
        <p:spPr>
          <a:xfrm>
            <a:off x="2481171" y="2882900"/>
            <a:ext cx="2146300" cy="21463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0" name="Straight Arrow Connector 9" descr="Arrow"/>
          <p:cNvCxnSpPr/>
          <p:nvPr/>
        </p:nvCxnSpPr>
        <p:spPr>
          <a:xfrm>
            <a:off x="2050876" y="1822450"/>
            <a:ext cx="1047924" cy="106045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839812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4660" y="1844675"/>
            <a:ext cx="8628224" cy="2879725"/>
          </a:xfrm>
        </p:spPr>
        <p:txBody>
          <a:bodyPr/>
          <a:lstStyle/>
          <a:p>
            <a:r>
              <a:rPr lang="en-AU"/>
              <a:t>Think of the test stage as working at the same time to the prototype stage rather than as the next step. </a:t>
            </a:r>
          </a:p>
          <a:p>
            <a:r>
              <a:rPr lang="en-AU"/>
              <a:t>When you prototype you’re looking for what works, but when you test you’re looking for where your solution fails. </a:t>
            </a:r>
          </a:p>
          <a:p>
            <a:r>
              <a:rPr lang="en-AU"/>
              <a:t>Every failure is an opportunity to improve your design so you can prototype and try again.</a:t>
            </a:r>
          </a:p>
          <a:p>
            <a:endParaRPr lang="en-AU"/>
          </a:p>
        </p:txBody>
      </p:sp>
      <p:sp>
        <p:nvSpPr>
          <p:cNvPr id="3" name="Text Placeholder 2"/>
          <p:cNvSpPr>
            <a:spLocks noGrp="1"/>
          </p:cNvSpPr>
          <p:nvPr>
            <p:ph type="body" sz="quarter" idx="15"/>
          </p:nvPr>
        </p:nvSpPr>
        <p:spPr/>
        <p:txBody>
          <a:bodyPr/>
          <a:lstStyle/>
          <a:p>
            <a:r>
              <a:rPr lang="en-AU"/>
              <a:t>Seeking feedback</a:t>
            </a:r>
          </a:p>
        </p:txBody>
      </p:sp>
      <p:sp>
        <p:nvSpPr>
          <p:cNvPr id="4" name="Title 3"/>
          <p:cNvSpPr>
            <a:spLocks noGrp="1"/>
          </p:cNvSpPr>
          <p:nvPr>
            <p:ph type="title"/>
          </p:nvPr>
        </p:nvSpPr>
        <p:spPr/>
        <p:txBody>
          <a:bodyPr/>
          <a:lstStyle/>
          <a:p>
            <a:r>
              <a:rPr lang="en-AU"/>
              <a:t>Testing prototypes</a:t>
            </a:r>
          </a:p>
        </p:txBody>
      </p:sp>
      <p:sp>
        <p:nvSpPr>
          <p:cNvPr id="5" name="Footer Placeholder 4"/>
          <p:cNvSpPr>
            <a:spLocks noGrp="1"/>
          </p:cNvSpPr>
          <p:nvPr>
            <p:ph type="ftr" sz="quarter" idx="3"/>
          </p:nvPr>
        </p:nvSpPr>
        <p:spPr/>
        <p:txBody>
          <a:bodyPr/>
          <a:lstStyle/>
          <a:p>
            <a:fld id="{5116C895-348D-4FA1-AC3F-6A98EE2CBA64}" type="slidenum">
              <a:rPr lang="en-US" smtClean="0"/>
              <a:pPr/>
              <a:t>95</a:t>
            </a:fld>
            <a:endParaRPr lang="en-US"/>
          </a:p>
        </p:txBody>
      </p:sp>
      <p:sp>
        <p:nvSpPr>
          <p:cNvPr id="8" name="Rectangle 7"/>
          <p:cNvSpPr/>
          <p:nvPr/>
        </p:nvSpPr>
        <p:spPr>
          <a:xfrm>
            <a:off x="5132387" y="6258126"/>
            <a:ext cx="2400300" cy="400110"/>
          </a:xfrm>
          <a:prstGeom prst="rect">
            <a:avLst/>
          </a:prstGeom>
        </p:spPr>
        <p:txBody>
          <a:bodyPr wrap="square">
            <a:spAutoFit/>
          </a:bodyPr>
          <a:lstStyle/>
          <a:p>
            <a:r>
              <a:rPr lang="en-AU" sz="1000"/>
              <a:t>https://profslusos.blogspot.com/2013_08_01_archive.html</a:t>
            </a:r>
          </a:p>
        </p:txBody>
      </p:sp>
      <p:pic>
        <p:nvPicPr>
          <p:cNvPr id="9" name="Picture 8" descr="Stickman character sitting inside a large question mark." title="Question mark"/>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18772" y="4248150"/>
            <a:ext cx="2613615" cy="2787856"/>
          </a:xfrm>
          <a:prstGeom prst="rect">
            <a:avLst/>
          </a:prstGeom>
        </p:spPr>
      </p:pic>
    </p:spTree>
    <p:extLst>
      <p:ext uri="{BB962C8B-B14F-4D97-AF65-F5344CB8AC3E}">
        <p14:creationId xmlns:p14="http://schemas.microsoft.com/office/powerpoint/2010/main" val="106749462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292100" y="1722833"/>
            <a:ext cx="8572723" cy="4245407"/>
          </a:xfrm>
        </p:spPr>
        <p:txBody>
          <a:bodyPr>
            <a:normAutofit/>
          </a:bodyPr>
          <a:lstStyle/>
          <a:p>
            <a:r>
              <a:rPr lang="en-AU" sz="2400"/>
              <a:t>What are three features you like about my prototype? Why? </a:t>
            </a:r>
          </a:p>
          <a:p>
            <a:r>
              <a:rPr lang="en-AU" sz="2400"/>
              <a:t>What are three things you would change about it? Why?</a:t>
            </a:r>
          </a:p>
          <a:p>
            <a:r>
              <a:rPr lang="en-AU" sz="2400"/>
              <a:t>Would you use this to transport ….? Why?</a:t>
            </a:r>
          </a:p>
          <a:p>
            <a:r>
              <a:rPr lang="en-AU" sz="2400"/>
              <a:t>When would you use it? </a:t>
            </a:r>
          </a:p>
          <a:p>
            <a:r>
              <a:rPr lang="en-AU" sz="2400"/>
              <a:t>Would you recommend it to someone in the industry? Why?</a:t>
            </a:r>
          </a:p>
        </p:txBody>
      </p:sp>
      <p:sp>
        <p:nvSpPr>
          <p:cNvPr id="3" name="Text Placeholder 2"/>
          <p:cNvSpPr>
            <a:spLocks noGrp="1"/>
          </p:cNvSpPr>
          <p:nvPr>
            <p:ph type="body" sz="quarter" idx="15"/>
          </p:nvPr>
        </p:nvSpPr>
        <p:spPr/>
        <p:txBody>
          <a:bodyPr/>
          <a:lstStyle/>
          <a:p>
            <a:r>
              <a:rPr lang="en-AU"/>
              <a:t>Choose your audience</a:t>
            </a:r>
          </a:p>
        </p:txBody>
      </p:sp>
      <p:sp>
        <p:nvSpPr>
          <p:cNvPr id="4" name="Title 3"/>
          <p:cNvSpPr>
            <a:spLocks noGrp="1"/>
          </p:cNvSpPr>
          <p:nvPr>
            <p:ph type="title"/>
          </p:nvPr>
        </p:nvSpPr>
        <p:spPr/>
        <p:txBody>
          <a:bodyPr/>
          <a:lstStyle/>
          <a:p>
            <a:r>
              <a:rPr lang="en-AU"/>
              <a:t>Questions for feedback</a:t>
            </a:r>
          </a:p>
        </p:txBody>
      </p:sp>
      <p:sp>
        <p:nvSpPr>
          <p:cNvPr id="5" name="Footer Placeholder 4"/>
          <p:cNvSpPr>
            <a:spLocks noGrp="1"/>
          </p:cNvSpPr>
          <p:nvPr>
            <p:ph type="ftr" sz="quarter" idx="3"/>
          </p:nvPr>
        </p:nvSpPr>
        <p:spPr/>
        <p:txBody>
          <a:bodyPr/>
          <a:lstStyle/>
          <a:p>
            <a:fld id="{5116C895-348D-4FA1-AC3F-6A98EE2CBA64}" type="slidenum">
              <a:rPr lang="en-US" smtClean="0"/>
              <a:pPr/>
              <a:t>96</a:t>
            </a:fld>
            <a:endParaRPr lang="en-US"/>
          </a:p>
        </p:txBody>
      </p:sp>
      <p:pic>
        <p:nvPicPr>
          <p:cNvPr id="6" name="Picture 5" descr="Writing icon" title="Icon"/>
          <p:cNvPicPr>
            <a:picLocks noChangeAspect="1"/>
          </p:cNvPicPr>
          <p:nvPr/>
        </p:nvPicPr>
        <p:blipFill>
          <a:blip r:embed="rId3"/>
          <a:stretch>
            <a:fillRect/>
          </a:stretch>
        </p:blipFill>
        <p:spPr>
          <a:xfrm>
            <a:off x="7785737" y="269955"/>
            <a:ext cx="1079086" cy="1072989"/>
          </a:xfrm>
          <a:prstGeom prst="rect">
            <a:avLst/>
          </a:prstGeom>
        </p:spPr>
      </p:pic>
    </p:spTree>
    <p:extLst>
      <p:ext uri="{BB962C8B-B14F-4D97-AF65-F5344CB8AC3E}">
        <p14:creationId xmlns:p14="http://schemas.microsoft.com/office/powerpoint/2010/main" val="90021394"/>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AU" sz="2800">
                <a:solidFill>
                  <a:srgbClr val="385E9D"/>
                </a:solidFill>
              </a:rPr>
              <a:t>Share</a:t>
            </a:r>
          </a:p>
        </p:txBody>
      </p:sp>
      <p:sp>
        <p:nvSpPr>
          <p:cNvPr id="3" name="Title 2"/>
          <p:cNvSpPr>
            <a:spLocks noGrp="1"/>
          </p:cNvSpPr>
          <p:nvPr>
            <p:ph type="title"/>
          </p:nvPr>
        </p:nvSpPr>
        <p:spPr/>
        <p:txBody>
          <a:bodyPr/>
          <a:lstStyle/>
          <a:p>
            <a:r>
              <a:rPr lang="en-AU"/>
              <a:t>Activity 8</a:t>
            </a:r>
          </a:p>
        </p:txBody>
      </p:sp>
    </p:spTree>
    <p:extLst>
      <p:ext uri="{BB962C8B-B14F-4D97-AF65-F5344CB8AC3E}">
        <p14:creationId xmlns:p14="http://schemas.microsoft.com/office/powerpoint/2010/main" val="2419816758"/>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2150" y="2457544"/>
            <a:ext cx="2755900" cy="498470"/>
          </a:xfrm>
        </p:spPr>
        <p:txBody>
          <a:bodyPr/>
          <a:lstStyle/>
          <a:p>
            <a:r>
              <a:rPr lang="en-AU"/>
              <a:t>Design thinking</a:t>
            </a:r>
          </a:p>
        </p:txBody>
      </p:sp>
      <p:sp>
        <p:nvSpPr>
          <p:cNvPr id="5" name="Footer Placeholder 4"/>
          <p:cNvSpPr>
            <a:spLocks noGrp="1"/>
          </p:cNvSpPr>
          <p:nvPr>
            <p:ph type="ftr" sz="quarter" idx="3"/>
          </p:nvPr>
        </p:nvSpPr>
        <p:spPr/>
        <p:txBody>
          <a:bodyPr/>
          <a:lstStyle/>
          <a:p>
            <a:fld id="{5116C895-348D-4FA1-AC3F-6A98EE2CBA64}" type="slidenum">
              <a:rPr lang="en-US" smtClean="0"/>
              <a:pPr/>
              <a:t>98</a:t>
            </a:fld>
            <a:endParaRPr lang="en-US"/>
          </a:p>
        </p:txBody>
      </p:sp>
      <p:pic>
        <p:nvPicPr>
          <p:cNvPr id="6" name="Picture 5" descr="A six stage model with empathise in the centre as the staring point. In a ring around this are the next five stages with arrows showing the flow. In the top right corner is the define stage, then in the bottom right corner is the ideate stage. Following that at the very bottom of the model is the prototype stage. This leads to the test stage on the lower left side of the model, and finally the share stage  finishes the model. All the outer stages link with two-way arrows to the empathise stage in the centre showing how empathise is at the core of design thinking."/>
          <p:cNvPicPr>
            <a:picLocks noChangeAspect="1"/>
          </p:cNvPicPr>
          <p:nvPr/>
        </p:nvPicPr>
        <p:blipFill>
          <a:blip r:embed="rId3"/>
          <a:stretch>
            <a:fillRect/>
          </a:stretch>
        </p:blipFill>
        <p:spPr>
          <a:xfrm>
            <a:off x="2228174" y="839769"/>
            <a:ext cx="6453008" cy="6018231"/>
          </a:xfrm>
          <a:prstGeom prst="rect">
            <a:avLst/>
          </a:prstGeom>
        </p:spPr>
      </p:pic>
      <p:sp>
        <p:nvSpPr>
          <p:cNvPr id="8" name="Oval 7" descr="Circle outline"/>
          <p:cNvSpPr/>
          <p:nvPr/>
        </p:nvSpPr>
        <p:spPr>
          <a:xfrm>
            <a:off x="3225348" y="873308"/>
            <a:ext cx="2146300" cy="21463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cxnSp>
        <p:nvCxnSpPr>
          <p:cNvPr id="10" name="Straight Arrow Connector 9" descr="Arrow"/>
          <p:cNvCxnSpPr/>
          <p:nvPr/>
        </p:nvCxnSpPr>
        <p:spPr>
          <a:xfrm flipV="1">
            <a:off x="1797301" y="1854294"/>
            <a:ext cx="1339398" cy="60325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2774133"/>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AU"/>
              <a:t>It is important to share your great work with others for feedback. Discuss the project, what you have learned and how your design works with other people you know. </a:t>
            </a:r>
          </a:p>
          <a:p>
            <a:r>
              <a:rPr lang="en-AU"/>
              <a:t>When you get back to school you can present your prototype to the class with a </a:t>
            </a:r>
            <a:r>
              <a:rPr lang="en-AU" sz="2400" b="1"/>
              <a:t>justification</a:t>
            </a:r>
            <a:r>
              <a:rPr lang="en-AU"/>
              <a:t> as to why you ended up with the design/prototype you have and the components within your system map.</a:t>
            </a:r>
          </a:p>
          <a:p>
            <a:r>
              <a:rPr lang="en-AU"/>
              <a:t>Create a </a:t>
            </a:r>
            <a:r>
              <a:rPr lang="en-AU" sz="2400" b="1"/>
              <a:t>persuasive presentation </a:t>
            </a:r>
            <a:r>
              <a:rPr lang="en-AU"/>
              <a:t>demonstrating your solutions and why it should be selected as the best idea to be developed further.</a:t>
            </a:r>
          </a:p>
          <a:p>
            <a:endParaRPr lang="en-AU"/>
          </a:p>
        </p:txBody>
      </p:sp>
      <p:sp>
        <p:nvSpPr>
          <p:cNvPr id="3" name="Text Placeholder 2"/>
          <p:cNvSpPr>
            <a:spLocks noGrp="1"/>
          </p:cNvSpPr>
          <p:nvPr>
            <p:ph type="body" sz="quarter" idx="15"/>
          </p:nvPr>
        </p:nvSpPr>
        <p:spPr/>
        <p:txBody>
          <a:bodyPr/>
          <a:lstStyle/>
          <a:p>
            <a:r>
              <a:rPr lang="en-AU"/>
              <a:t>Let us celebrate!</a:t>
            </a:r>
          </a:p>
        </p:txBody>
      </p:sp>
      <p:sp>
        <p:nvSpPr>
          <p:cNvPr id="4" name="Title 3"/>
          <p:cNvSpPr>
            <a:spLocks noGrp="1"/>
          </p:cNvSpPr>
          <p:nvPr>
            <p:ph type="title"/>
          </p:nvPr>
        </p:nvSpPr>
        <p:spPr/>
        <p:txBody>
          <a:bodyPr/>
          <a:lstStyle/>
          <a:p>
            <a:r>
              <a:rPr lang="en-AU"/>
              <a:t>It’s time to share your awesome work!</a:t>
            </a:r>
          </a:p>
        </p:txBody>
      </p:sp>
      <p:sp>
        <p:nvSpPr>
          <p:cNvPr id="5" name="Footer Placeholder 4"/>
          <p:cNvSpPr>
            <a:spLocks noGrp="1"/>
          </p:cNvSpPr>
          <p:nvPr>
            <p:ph type="ftr" sz="quarter" idx="3"/>
          </p:nvPr>
        </p:nvSpPr>
        <p:spPr/>
        <p:txBody>
          <a:bodyPr/>
          <a:lstStyle/>
          <a:p>
            <a:fld id="{5116C895-348D-4FA1-AC3F-6A98EE2CBA64}" type="slidenum">
              <a:rPr lang="en-US" smtClean="0"/>
              <a:pPr/>
              <a:t>99</a:t>
            </a:fld>
            <a:endParaRPr lang="en-US"/>
          </a:p>
        </p:txBody>
      </p:sp>
    </p:spTree>
    <p:extLst>
      <p:ext uri="{BB962C8B-B14F-4D97-AF65-F5344CB8AC3E}">
        <p14:creationId xmlns:p14="http://schemas.microsoft.com/office/powerpoint/2010/main" val="124612528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STEM – Future vehicles  Learning Sequence  Stage 3&amp;quot;&quot;/&gt;&lt;property id=&quot;20307&quot; value=&quot;266&quot;/&gt;&lt;/object&gt;&lt;object type=&quot;3&quot; unique_id=&quot;10004&quot;&gt;&lt;property id=&quot;20148&quot; value=&quot;5&quot;/&gt;&lt;property id=&quot;20300&quot; value=&quot;Slide 2 - &amp;quot;Important teacher information&amp;quot;&quot;/&gt;&lt;property id=&quot;20307&quot; value=&quot;341&quot;/&gt;&lt;/object&gt;&lt;object type=&quot;3&quot; unique_id=&quot;10005&quot;&gt;&lt;property id=&quot;20148&quot; value=&quot;5&quot;/&gt;&lt;property id=&quot;20300&quot; value=&quot;Slide 3 - &amp;quot;Introduction&amp;quot;&quot;/&gt;&lt;property id=&quot;20307&quot; value=&quot;357&quot;/&gt;&lt;/object&gt;&lt;object type=&quot;3&quot; unique_id=&quot;10006&quot;&gt;&lt;property id=&quot;20148&quot; value=&quot;5&quot;/&gt;&lt;property id=&quot;20300&quot; value=&quot;Slide 4 - &amp;quot;STEM project – future vehicles&amp;quot;&quot;/&gt;&lt;property id=&quot;20307&quot; value=&quot;395&quot;/&gt;&lt;/object&gt;&lt;object type=&quot;3&quot; unique_id=&quot;10007&quot;&gt;&lt;property id=&quot;20148&quot; value=&quot;5&quot;/&gt;&lt;property id=&quot;20300&quot; value=&quot;Slide 5 - &amp;quot;What is a portfolio?&amp;quot;&quot;/&gt;&lt;property id=&quot;20307&quot; value=&quot;473&quot;/&gt;&lt;/object&gt;&lt;object type=&quot;3&quot; unique_id=&quot;10008&quot;&gt;&lt;property id=&quot;20148&quot; value=&quot;5&quot;/&gt;&lt;property id=&quot;20300&quot; value=&quot;Slide 6 - &amp;quot;STEM process for our project&amp;quot;&quot;/&gt;&lt;property id=&quot;20307&quot; value=&quot;407&quot;/&gt;&lt;/object&gt;&lt;object type=&quot;3&quot; unique_id=&quot;10009&quot;&gt;&lt;property id=&quot;20148&quot; value=&quot;5&quot;/&gt;&lt;property id=&quot;20300&quot; value=&quot;Slide 7 - &amp;quot;Provocation video – Imagine if?&amp;quot;&quot;/&gt;&lt;property id=&quot;20307&quot; value=&quot;392&quot;/&gt;&lt;/object&gt;&lt;object type=&quot;3&quot; unique_id=&quot;10010&quot;&gt;&lt;property id=&quot;20148&quot; value=&quot;5&quot;/&gt;&lt;property id=&quot;20300&quot; value=&quot;Slide 8 - &amp;quot;Understanding the driving question&amp;quot;&quot;/&gt;&lt;property id=&quot;20307&quot; value=&quot;393&quot;/&gt;&lt;/object&gt;&lt;object type=&quot;3&quot; unique_id=&quot;10011&quot;&gt;&lt;property id=&quot;20148&quot; value=&quot;5&quot;/&gt;&lt;property id=&quot;20300&quot; value=&quot;Slide 9 - &amp;quot;Driving question&amp;quot;&quot;/&gt;&lt;property id=&quot;20307&quot; value=&quot;375&quot;/&gt;&lt;/object&gt;&lt;object type=&quot;3&quot; unique_id=&quot;10012&quot;&gt;&lt;property id=&quot;20148&quot; value=&quot;5&quot;/&gt;&lt;property id=&quot;20300&quot; value=&quot;Slide 10 - &amp;quot;Response wall example&amp;quot;&quot;/&gt;&lt;property id=&quot;20307&quot; value=&quot;377&quot;/&gt;&lt;/object&gt;&lt;object type=&quot;3&quot; unique_id=&quot;10013&quot;&gt;&lt;property id=&quot;20148&quot; value=&quot;5&quot;/&gt;&lt;property id=&quot;20300&quot; value=&quot;Slide 11 - &amp;quot;Response wall example&amp;quot;&quot;/&gt;&lt;property id=&quot;20307&quot; value=&quot;378&quot;/&gt;&lt;/object&gt;&lt;object type=&quot;3&quot; unique_id=&quot;10014&quot;&gt;&lt;property id=&quot;20148&quot; value=&quot;5&quot;/&gt;&lt;property id=&quot;20300&quot; value=&quot;Slide 12 - &amp;quot;Future vehicles&amp;quot;&quot;/&gt;&lt;property id=&quot;20307&quot; value=&quot;461&quot;/&gt;&lt;/object&gt;&lt;object type=&quot;3&quot; unique_id=&quot;10015&quot;&gt;&lt;property id=&quot;20148&quot; value=&quot;5&quot;/&gt;&lt;property id=&quot;20300&quot; value=&quot;Slide 13 - &amp;quot; Module 1 Activity 1.2&amp;quot;&quot;/&gt;&lt;property id=&quot;20307&quot; value=&quot;405&quot;/&gt;&lt;/object&gt;&lt;object type=&quot;3&quot; unique_id=&quot;10016&quot;&gt;&lt;property id=&quot;20148&quot; value=&quot;5&quot;/&gt;&lt;property id=&quot;20300&quot; value=&quot;Slide 14 - &amp;quot;Researching for  resources&amp;quot;&quot;/&gt;&lt;property id=&quot;20307&quot; value=&quot;396&quot;/&gt;&lt;/object&gt;&lt;object type=&quot;3&quot; unique_id=&quot;10017&quot;&gt;&lt;property id=&quot;20148&quot; value=&quot;5&quot;/&gt;&lt;property id=&quot;20300&quot; value=&quot;Slide 15 - &amp;quot;What is transport? &amp;quot;&quot;/&gt;&lt;property id=&quot;20307&quot; value=&quot;368&quot;/&gt;&lt;/object&gt;&lt;object type=&quot;3&quot; unique_id=&quot;10018&quot;&gt;&lt;property id=&quot;20148&quot; value=&quot;5&quot;/&gt;&lt;property id=&quot;20300&quot; value=&quot;Slide 16 - &amp;quot;What is a vehicle?  &amp;quot;&quot;/&gt;&lt;property id=&quot;20307&quot; value=&quot;369&quot;/&gt;&lt;/object&gt;&lt;object type=&quot;3&quot; unique_id=&quot;10019&quot;&gt;&lt;property id=&quot;20148&quot; value=&quot;5&quot;/&gt;&lt;property id=&quot;20300&quot; value=&quot;Slide 17 - &amp;quot;Are there similar features of all vehicles? &amp;quot;&quot;/&gt;&lt;property id=&quot;20307&quot; value=&quot;370&quot;/&gt;&lt;/object&gt;&lt;object type=&quot;3&quot; unique_id=&quot;10020&quot;&gt;&lt;property id=&quot;20148&quot; value=&quot;5&quot;/&gt;&lt;property id=&quot;20300&quot; value=&quot;Slide 18 - &amp;quot;List some vehicle types and their purpose. &amp;quot;&quot;/&gt;&lt;property id=&quot;20307&quot; value=&quot;371&quot;/&gt;&lt;/object&gt;&lt;object type=&quot;3&quot; unique_id=&quot;10021&quot;&gt;&lt;property id=&quot;20148&quot; value=&quot;5&quot;/&gt;&lt;property id=&quot;20300&quot; value=&quot;Slide 19 - &amp;quot;What are transport systems?&amp;quot;&quot;/&gt;&lt;property id=&quot;20307&quot; value=&quot;374&quot;/&gt;&lt;/object&gt;&lt;object type=&quot;3&quot; unique_id=&quot;10022&quot;&gt;&lt;property id=&quot;20148&quot; value=&quot;5&quot;/&gt;&lt;property id=&quot;20300&quot; value=&quot;Slide 20 - &amp;quot;Example of a system&amp;quot;&quot;/&gt;&lt;property id=&quot;20307&quot; value=&quot;418&quot;/&gt;&lt;/object&gt;&lt;object type=&quot;3&quot; unique_id=&quot;10023&quot;&gt;&lt;property id=&quot;20148&quot; value=&quot;5&quot;/&gt;&lt;property id=&quot;20300&quot; value=&quot;Slide 21 - &amp;quot;Choose a transport system&amp;quot;&quot;/&gt;&lt;property id=&quot;20307&quot; value=&quot;379&quot;/&gt;&lt;/object&gt;&lt;object type=&quot;3&quot; unique_id=&quot;10024&quot;&gt;&lt;property id=&quot;20148&quot; value=&quot;5&quot;/&gt;&lt;property id=&quot;20300&quot; value=&quot;Slide 22 - &amp;quot;What are sustainability issues for our future?&amp;quot;&quot;/&gt;&lt;property id=&quot;20307&quot; value=&quot;386&quot;/&gt;&lt;/object&gt;&lt;object type=&quot;3&quot; unique_id=&quot;10025&quot;&gt;&lt;property id=&quot;20148&quot; value=&quot;5&quot;/&gt;&lt;property id=&quot;20300&quot; value=&quot;Slide 23 - &amp;quot;Future transport 2050 - NSW&amp;quot;&quot;/&gt;&lt;property id=&quot;20307&quot; value=&quot;397&quot;/&gt;&lt;/object&gt;&lt;object type=&quot;3&quot; unique_id=&quot;10026&quot;&gt;&lt;property id=&quot;20148&quot; value=&quot;5&quot;/&gt;&lt;property id=&quot;20300&quot; value=&quot;Slide 24 - &amp;quot;Transport industry sustainability&amp;quot;&quot;/&gt;&lt;property id=&quot;20307&quot; value=&quot;398&quot;/&gt;&lt;/object&gt;&lt;object type=&quot;3&quot; unique_id=&quot;10027&quot;&gt;&lt;property id=&quot;20148&quot; value=&quot;5&quot;/&gt;&lt;property id=&quot;20300&quot; value=&quot;Slide 25 - &amp;quot;Transport industry sustainability&amp;quot;&quot;/&gt;&lt;property id=&quot;20307&quot; value=&quot;462&quot;/&gt;&lt;/object&gt;&lt;object type=&quot;3&quot; unique_id=&quot;10028&quot;&gt;&lt;property id=&quot;20148&quot; value=&quot;5&quot;/&gt;&lt;property id=&quot;20300&quot; value=&quot;Slide 26 - &amp;quot;Vehicles of the future - sustainability&amp;quot;&quot;/&gt;&lt;property id=&quot;20307&quot; value=&quot;399&quot;/&gt;&lt;/object&gt;&lt;object type=&quot;3&quot; unique_id=&quot;10029&quot;&gt;&lt;property id=&quot;20148&quot; value=&quot;5&quot;/&gt;&lt;property id=&quot;20300&quot; value=&quot;Slide 27 - &amp;quot;Activity 1.3&amp;quot;&quot;/&gt;&lt;property id=&quot;20307&quot; value=&quot;410&quot;/&gt;&lt;/object&gt;&lt;object type=&quot;3&quot; unique_id=&quot;10030&quot;&gt;&lt;property id=&quot;20148&quot; value=&quot;5&quot;/&gt;&lt;property id=&quot;20300&quot; value=&quot;Slide 28 - &amp;quot;Types of resources - Australian oil and gas&amp;quot;&quot;/&gt;&lt;property id=&quot;20307&quot; value=&quot;402&quot;/&gt;&lt;/object&gt;&lt;object type=&quot;3&quot; unique_id=&quot;10031&quot;&gt;&lt;property id=&quot;20148&quot; value=&quot;5&quot;/&gt;&lt;property id=&quot;20300&quot; value=&quot;Slide 29 - &amp;quot;Australia’s distribution of raw materials&amp;quot;&quot;/&gt;&lt;property id=&quot;20307&quot; value=&quot;403&quot;/&gt;&lt;/object&gt;&lt;object type=&quot;3&quot; unique_id=&quot;10032&quot;&gt;&lt;property id=&quot;20148&quot; value=&quot;5&quot;/&gt;&lt;property id=&quot;20300&quot; value=&quot;Slide 30 - &amp;quot;Resources of Australia&amp;quot;&quot;/&gt;&lt;property id=&quot;20307&quot; value=&quot;464&quot;/&gt;&lt;/object&gt;&lt;object type=&quot;3&quot; unique_id=&quot;10033&quot;&gt;&lt;property id=&quot;20148&quot; value=&quot;5&quot;/&gt;&lt;property id=&quot;20300&quot; value=&quot;Slide 31 - &amp;quot;Back to our driving question&amp;quot;&quot;/&gt;&lt;property id=&quot;20307&quot; value=&quot;389&quot;/&gt;&lt;/object&gt;&lt;object type=&quot;3&quot; unique_id=&quot;10034&quot;&gt;&lt;property id=&quot;20148&quot; value=&quot;5&quot;/&gt;&lt;property id=&quot;20300&quot; value=&quot;Slide 32 - &amp;quot;Concepts of time and distance&amp;quot;&quot;/&gt;&lt;property id=&quot;20307&quot; value=&quot;472&quot;/&gt;&lt;/object&gt;&lt;object type=&quot;3&quot; unique_id=&quot;10035&quot;&gt;&lt;property id=&quot;20148&quot; value=&quot;5&quot;/&gt;&lt;property id=&quot;20300&quot; value=&quot;Slide 33 - &amp;quot;Distance and time – resource transportation&amp;quot;&quot;/&gt;&lt;property id=&quot;20307&quot; value=&quot;469&quot;/&gt;&lt;/object&gt;&lt;object type=&quot;3&quot; unique_id=&quot;10036&quot;&gt;&lt;property id=&quot;20148&quot; value=&quot;5&quot;/&gt;&lt;property id=&quot;20300&quot; value=&quot;Slide 34 - &amp;quot;Location – your local area&amp;quot;&quot;/&gt;&lt;property id=&quot;20307&quot; value=&quot;468&quot;/&gt;&lt;/object&gt;&lt;object type=&quot;3&quot; unique_id=&quot;10037&quot;&gt;&lt;property id=&quot;20148&quot; value=&quot;5&quot;/&gt;&lt;property id=&quot;20300&quot; value=&quot;Slide 35 - &amp;quot;Back to our driving question&amp;quot;&quot;/&gt;&lt;property id=&quot;20307&quot; value=&quot;401&quot;/&gt;&lt;/object&gt;&lt;object type=&quot;3&quot; unique_id=&quot;10038&quot;&gt;&lt;property id=&quot;20148&quot; value=&quot;5&quot;/&gt;&lt;property id=&quot;20300&quot; value=&quot;Slide 36 - &amp;quot;Transport&amp;quot;&quot;/&gt;&lt;property id=&quot;20307&quot; value=&quot;465&quot;/&gt;&lt;/object&gt;&lt;object type=&quot;3&quot; unique_id=&quot;10039&quot;&gt;&lt;property id=&quot;20148&quot; value=&quot;5&quot;/&gt;&lt;property id=&quot;20300&quot; value=&quot;Slide 37 - &amp;quot;Cost of distribution&amp;quot;&quot;/&gt;&lt;property id=&quot;20307&quot; value=&quot;466&quot;/&gt;&lt;/object&gt;&lt;object type=&quot;3&quot; unique_id=&quot;10040&quot;&gt;&lt;property id=&quot;20148&quot; value=&quot;5&quot;/&gt;&lt;property id=&quot;20300&quot; value=&quot;Slide 38 - &amp;quot;Activity 2.1&amp;quot;&quot;/&gt;&lt;property id=&quot;20307&quot; value=&quot;406&quot;/&gt;&lt;/object&gt;&lt;object type=&quot;3&quot; unique_id=&quot;10041&quot;&gt;&lt;property id=&quot;20148&quot; value=&quot;5&quot;/&gt;&lt;property id=&quot;20300&quot; value=&quot;Slide 39 - &amp;quot;Transport&amp;quot;&quot;/&gt;&lt;property id=&quot;20307&quot; value=&quot;372&quot;/&gt;&lt;/object&gt;&lt;object type=&quot;3&quot; unique_id=&quot;10042&quot;&gt;&lt;property id=&quot;20148&quot; value=&quot;5&quot;/&gt;&lt;property id=&quot;20300&quot; value=&quot;Slide 40 - &amp;quot;Time to look closer&amp;quot;&quot;/&gt;&lt;property id=&quot;20307&quot; value=&quot;380&quot;/&gt;&lt;/object&gt;&lt;object type=&quot;3&quot; unique_id=&quot;10043&quot;&gt;&lt;property id=&quot;20148&quot; value=&quot;5&quot;/&gt;&lt;property id=&quot;20300&quot; value=&quot;Slide 41 - &amp;quot;Timeline checklist&amp;quot;&quot;/&gt;&lt;property id=&quot;20307&quot; value=&quot;390&quot;/&gt;&lt;/object&gt;&lt;object type=&quot;3&quot; unique_id=&quot;10044&quot;&gt;&lt;property id=&quot;20148&quot; value=&quot;5&quot;/&gt;&lt;property id=&quot;20300&quot; value=&quot;Slide 42 - &amp;quot;Timeline example&amp;quot;&quot;/&gt;&lt;property id=&quot;20307&quot; value=&quot;391&quot;/&gt;&lt;/object&gt;&lt;object type=&quot;3&quot; unique_id=&quot;10045&quot;&gt;&lt;property id=&quot;20148&quot; value=&quot;5&quot;/&gt;&lt;property id=&quot;20300&quot; value=&quot;Slide 43 - &amp;quot;Transport&amp;quot;&quot;/&gt;&lt;property id=&quot;20307&quot; value=&quot;373&quot;/&gt;&lt;/object&gt;&lt;object type=&quot;3&quot; unique_id=&quot;10046&quot;&gt;&lt;property id=&quot;20148&quot; value=&quot;5&quot;/&gt;&lt;property id=&quot;20300&quot; value=&quot;Slide 44 - &amp;quot;Future vehicles&amp;quot;&quot;/&gt;&lt;property id=&quot;20307&quot; value=&quot;382&quot;/&gt;&lt;/object&gt;&lt;object type=&quot;3&quot; unique_id=&quot;10047&quot;&gt;&lt;property id=&quot;20148&quot; value=&quot;5&quot;/&gt;&lt;property id=&quot;20300&quot; value=&quot;Slide 45 - &amp;quot;Future vehicles – my prediction&amp;quot;&quot;/&gt;&lt;property id=&quot;20307&quot; value=&quot;383&quot;/&gt;&lt;/object&gt;&lt;object type=&quot;3&quot; unique_id=&quot;10048&quot;&gt;&lt;property id=&quot;20148&quot; value=&quot;5&quot;/&gt;&lt;property id=&quot;20300&quot; value=&quot;Slide 46 - &amp;quot;Activity 2.2&amp;quot;&quot;/&gt;&lt;property id=&quot;20307&quot; value=&quot;394&quot;/&gt;&lt;/object&gt;&lt;object type=&quot;3&quot; unique_id=&quot;10049&quot;&gt;&lt;property id=&quot;20148&quot; value=&quot;5&quot;/&gt;&lt;property id=&quot;20300&quot; value=&quot;Slide 47 - &amp;quot;Timeline checklist&amp;quot;&quot;/&gt;&lt;property id=&quot;20307&quot; value=&quot;476&quot;/&gt;&lt;/object&gt;&lt;object type=&quot;3&quot; unique_id=&quot;10050&quot;&gt;&lt;property id=&quot;20148&quot; value=&quot;5&quot;/&gt;&lt;property id=&quot;20300&quot; value=&quot;Slide 48 - &amp;quot;Activity 3&amp;quot;&quot;/&gt;&lt;property id=&quot;20307&quot; value=&quot;420&quot;/&gt;&lt;/object&gt;&lt;object type=&quot;3&quot; unique_id=&quot;10051&quot;&gt;&lt;property id=&quot;20148&quot; value=&quot;5&quot;/&gt;&lt;property id=&quot;20300&quot; value=&quot;Slide 49 - &amp;quot;Design thinking&amp;quot;&quot;/&gt;&lt;property id=&quot;20307&quot; value=&quot;412&quot;/&gt;&lt;/object&gt;&lt;object type=&quot;3&quot; unique_id=&quot;10052&quot;&gt;&lt;property id=&quot;20148&quot; value=&quot;5&quot;/&gt;&lt;property id=&quot;20300&quot; value=&quot;Slide 50 - &amp;quot;Top 5 future vehicles that will revolutionise transportation&amp;quot;&quot;/&gt;&lt;property id=&quot;20307&quot; value=&quot;411&quot;/&gt;&lt;/object&gt;&lt;object type=&quot;3&quot; unique_id=&quot;10053&quot;&gt;&lt;property id=&quot;20148&quot; value=&quot;5&quot;/&gt;&lt;property id=&quot;20300&quot; value=&quot;Slide 51 - &amp;quot;Looking to the future&amp;quot;&quot;/&gt;&lt;property id=&quot;20307&quot; value=&quot;426&quot;/&gt;&lt;/object&gt;&lt;object type=&quot;3&quot; unique_id=&quot;10054&quot;&gt;&lt;property id=&quot;20148&quot; value=&quot;5&quot;/&gt;&lt;property id=&quot;20300&quot; value=&quot;Slide 52 - &amp;quot;Looking to the future&amp;quot;&quot;/&gt;&lt;property id=&quot;20307&quot; value=&quot;422&quot;/&gt;&lt;/object&gt;&lt;object type=&quot;3&quot; unique_id=&quot;10055&quot;&gt;&lt;property id=&quot;20148&quot; value=&quot;5&quot;/&gt;&lt;property id=&quot;20300&quot; value=&quot;Slide 53 - &amp;quot;Future vehicles - sustainability&amp;quot;&quot;/&gt;&lt;property id=&quot;20307&quot; value=&quot;400&quot;/&gt;&lt;/object&gt;&lt;object type=&quot;3&quot; unique_id=&quot;10056&quot;&gt;&lt;property id=&quot;20148&quot; value=&quot;5&quot;/&gt;&lt;property id=&quot;20300&quot; value=&quot;Slide 54 - &amp;quot;What does is mean ‘to future proof’?&amp;quot;&quot;/&gt;&lt;property id=&quot;20307&quot; value=&quot;385&quot;/&gt;&lt;/object&gt;&lt;object type=&quot;3&quot; unique_id=&quot;10057&quot;&gt;&lt;property id=&quot;20148&quot; value=&quot;5&quot;/&gt;&lt;property id=&quot;20300&quot; value=&quot;Slide 55 - &amp;quot;Future proof – considerations for transport industry&amp;quot;&quot;/&gt;&lt;property id=&quot;20307&quot; value=&quot;387&quot;/&gt;&lt;/object&gt;&lt;object type=&quot;3&quot; unique_id=&quot;10058&quot;&gt;&lt;property id=&quot;20148&quot; value=&quot;5&quot;/&gt;&lt;property id=&quot;20300&quot; value=&quot;Slide 56 - &amp;quot;Empathy map&amp;quot;&quot;/&gt;&lt;property id=&quot;20307&quot; value=&quot;421&quot;/&gt;&lt;/object&gt;&lt;object type=&quot;3&quot; unique_id=&quot;10059&quot;&gt;&lt;property id=&quot;20148&quot; value=&quot;5&quot;/&gt;&lt;property id=&quot;20300&quot; value=&quot;Slide 57 - &amp;quot;Module 2 Activity 4 &amp;quot;&quot;/&gt;&lt;property id=&quot;20307&quot; value=&quot;423&quot;/&gt;&lt;/object&gt;&lt;object type=&quot;3&quot; unique_id=&quot;10060&quot;&gt;&lt;property id=&quot;20148&quot; value=&quot;5&quot;/&gt;&lt;property id=&quot;20300&quot; value=&quot;Slide 58 - &amp;quot;Design thinking&amp;quot;&quot;/&gt;&lt;property id=&quot;20307&quot; value=&quot;413&quot;/&gt;&lt;/object&gt;&lt;object type=&quot;3&quot; unique_id=&quot;10061&quot;&gt;&lt;property id=&quot;20148&quot; value=&quot;5&quot;/&gt;&lt;property id=&quot;20300&quot; value=&quot;Slide 59 - &amp;quot;It's time to define our design solution&amp;quot;&quot;/&gt;&lt;property id=&quot;20307&quot; value=&quot;424&quot;/&gt;&lt;/object&gt;&lt;object type=&quot;3&quot; unique_id=&quot;10062&quot;&gt;&lt;property id=&quot;20148&quot; value=&quot;5&quot;/&gt;&lt;property id=&quot;20300&quot; value=&quot;Slide 60 - &amp;quot;Force and motion&amp;quot;&quot;/&gt;&lt;property id=&quot;20307&quot; value=&quot;428&quot;/&gt;&lt;/object&gt;&lt;object type=&quot;3&quot; unique_id=&quot;10063&quot;&gt;&lt;property id=&quot;20148&quot; value=&quot;5&quot;/&gt;&lt;property id=&quot;20300&quot; value=&quot;Slide 61 - &amp;quot;Forces&amp;quot;&quot;/&gt;&lt;property id=&quot;20307&quot; value=&quot;474&quot;/&gt;&lt;/object&gt;&lt;object type=&quot;3&quot; unique_id=&quot;10064&quot;&gt;&lt;property id=&quot;20148&quot; value=&quot;5&quot;/&gt;&lt;property id=&quot;20300&quot; value=&quot;Slide 62 - &amp;quot;Force and motion – future vehicle &amp;quot;&quot;/&gt;&lt;property id=&quot;20307&quot; value=&quot;433&quot;/&gt;&lt;/object&gt;&lt;object type=&quot;3&quot; unique_id=&quot;10065&quot;&gt;&lt;property id=&quot;20148&quot; value=&quot;5&quot;/&gt;&lt;property id=&quot;20300&quot; value=&quot;Slide 63 - &amp;quot;Investigating &amp;quot;&quot;/&gt;&lt;property id=&quot;20307&quot; value=&quot;425&quot;/&gt;&lt;/object&gt;&lt;object type=&quot;3&quot; unique_id=&quot;10066&quot;&gt;&lt;property id=&quot;20148&quot; value=&quot;5&quot;/&gt;&lt;property id=&quot;20300&quot; value=&quot;Slide 64 - &amp;quot;So what is it we need to do?&amp;quot;&quot;/&gt;&lt;property id=&quot;20307&quot; value=&quot;429&quot;/&gt;&lt;/object&gt;&lt;object type=&quot;3&quot; unique_id=&quot;10067&quot;&gt;&lt;property id=&quot;20148&quot; value=&quot;5&quot;/&gt;&lt;property id=&quot;20300&quot; value=&quot;Slide 65 - &amp;quot;Some identified problems&amp;quot;&quot;/&gt;&lt;property id=&quot;20307&quot; value=&quot;431&quot;/&gt;&lt;/object&gt;&lt;object type=&quot;3&quot; unique_id=&quot;10068&quot;&gt;&lt;property id=&quot;20148&quot; value=&quot;5&quot;/&gt;&lt;property id=&quot;20300&quot; value=&quot;Slide 66 - &amp;quot;Use the 5 Whys to turn you ideas into actions &amp;quot;&quot;/&gt;&lt;property id=&quot;20307&quot; value=&quot;430&quot;/&gt;&lt;/object&gt;&lt;object type=&quot;3&quot; unique_id=&quot;10069&quot;&gt;&lt;property id=&quot;20148&quot; value=&quot;5&quot;/&gt;&lt;property id=&quot;20300&quot; value=&quot;Slide 67 - &amp;quot;Future vehicle type&amp;quot;&quot;/&gt;&lt;property id=&quot;20307&quot; value=&quot;427&quot;/&gt;&lt;/object&gt;&lt;object type=&quot;3&quot; unique_id=&quot;10070&quot;&gt;&lt;property id=&quot;20148&quot; value=&quot;5&quot;/&gt;&lt;property id=&quot;20300&quot; value=&quot;Slide 68 - &amp;quot;Activity 5&amp;quot;&quot;/&gt;&lt;property id=&quot;20307&quot; value=&quot;432&quot;/&gt;&lt;/object&gt;&lt;object type=&quot;3&quot; unique_id=&quot;10071&quot;&gt;&lt;property id=&quot;20148&quot; value=&quot;5&quot;/&gt;&lt;property id=&quot;20300&quot; value=&quot;Slide 69 - &amp;quot;Design thinking&amp;quot;&quot;/&gt;&lt;property id=&quot;20307&quot; value=&quot;414&quot;/&gt;&lt;/object&gt;&lt;object type=&quot;3&quot; unique_id=&quot;10072&quot;&gt;&lt;property id=&quot;20148&quot; value=&quot;5&quot;/&gt;&lt;property id=&quot;20300&quot; value=&quot;Slide 70 - &amp;quot;Transport in Australia&amp;quot;&quot;/&gt;&lt;property id=&quot;20307&quot; value=&quot;440&quot;/&gt;&lt;/object&gt;&lt;object type=&quot;3&quot; unique_id=&quot;10073&quot;&gt;&lt;property id=&quot;20148&quot; value=&quot;5&quot;/&gt;&lt;property id=&quot;20300&quot; value=&quot;Slide 71 - &amp;quot;Infrastructure as part of a system&amp;quot;&quot;/&gt;&lt;property id=&quot;20307&quot; value=&quot;467&quot;/&gt;&lt;/object&gt;&lt;object type=&quot;3&quot; unique_id=&quot;10074&quot;&gt;&lt;property id=&quot;20148&quot; value=&quot;5&quot;/&gt;&lt;property id=&quot;20300&quot; value=&quot;Slide 72 - &amp;quot;Did you know!&amp;quot;&quot;/&gt;&lt;property id=&quot;20307&quot; value=&quot;441&quot;/&gt;&lt;/object&gt;&lt;object type=&quot;3&quot; unique_id=&quot;10075&quot;&gt;&lt;property id=&quot;20148&quot; value=&quot;5&quot;/&gt;&lt;property id=&quot;20300&quot; value=&quot;Slide 73 - &amp;quot;Brainstorming in 5 minutes – future vehicle&amp;quot;&quot;/&gt;&lt;property id=&quot;20307&quot; value=&quot;436&quot;/&gt;&lt;/object&gt;&lt;object type=&quot;3&quot; unique_id=&quot;10076&quot;&gt;&lt;property id=&quot;20148&quot; value=&quot;5&quot;/&gt;&lt;property id=&quot;20300&quot; value=&quot;Slide 74 - &amp;quot;Time to think! Develop on your ideas&amp;quot;&quot;/&gt;&lt;property id=&quot;20307&quot; value=&quot;434&quot;/&gt;&lt;/object&gt;&lt;object type=&quot;3&quot; unique_id=&quot;10077&quot;&gt;&lt;property id=&quot;20148&quot; value=&quot;5&quot;/&gt;&lt;property id=&quot;20300&quot; value=&quot;Slide 75 - &amp;quot;Use the table to decide on your best idea&amp;quot;&quot;/&gt;&lt;property id=&quot;20307&quot; value=&quot;435&quot;/&gt;&lt;/object&gt;&lt;object type=&quot;3&quot; unique_id=&quot;10078&quot;&gt;&lt;property id=&quot;20148&quot; value=&quot;5&quot;/&gt;&lt;property id=&quot;20300&quot; value=&quot;Slide 76 - &amp;quot;Activity 6.1&amp;quot;&quot;/&gt;&lt;property id=&quot;20307&quot; value=&quot;437&quot;/&gt;&lt;/object&gt;&lt;object type=&quot;3&quot; unique_id=&quot;10079&quot;&gt;&lt;property id=&quot;20148&quot; value=&quot;5&quot;/&gt;&lt;property id=&quot;20300&quot; value=&quot;Slide 77 - &amp;quot;Design thinking&amp;quot;&quot;/&gt;&lt;property id=&quot;20307&quot; value=&quot;415&quot;/&gt;&lt;/object&gt;&lt;object type=&quot;3&quot; unique_id=&quot;10080&quot;&gt;&lt;property id=&quot;20148&quot; value=&quot;5&quot;/&gt;&lt;property id=&quot;20300&quot; value=&quot;Slide 78 - &amp;quot;S3 STEM assessment rubric&amp;quot;&quot;/&gt;&lt;property id=&quot;20307&quot; value=&quot;475&quot;/&gt;&lt;/object&gt;&lt;object type=&quot;3&quot; unique_id=&quot;10081&quot;&gt;&lt;property id=&quot;20148&quot; value=&quot;5&quot;/&gt;&lt;property id=&quot;20300&quot; value=&quot;Slide 79 - &amp;quot;Brainstorm/think&amp;quot;&quot;/&gt;&lt;property id=&quot;20307&quot; value=&quot;439&quot;/&gt;&lt;/object&gt;&lt;object type=&quot;3&quot; unique_id=&quot;10082&quot;&gt;&lt;property id=&quot;20148&quot; value=&quot;5&quot;/&gt;&lt;property id=&quot;20300&quot; value=&quot;Slide 80 - &amp;quot;What is prototyping?&amp;quot;&quot;/&gt;&lt;property id=&quot;20307&quot; value=&quot;442&quot;/&gt;&lt;/object&gt;&lt;object type=&quot;3&quot; unique_id=&quot;10083&quot;&gt;&lt;property id=&quot;20148&quot; value=&quot;5&quot;/&gt;&lt;property id=&quot;20300&quot; value=&quot;Slide 81 - &amp;quot;Considerations for you design.&amp;quot;&quot;/&gt;&lt;property id=&quot;20307&quot; value=&quot;450&quot;/&gt;&lt;/object&gt;&lt;object type=&quot;3&quot; unique_id=&quot;10084&quot;&gt;&lt;property id=&quot;20148&quot; value=&quot;5&quot;/&gt;&lt;property id=&quot;20300&quot; value=&quot;Slide 82 - &amp;quot;Material choice examples&amp;quot;&quot;/&gt;&lt;property id=&quot;20307&quot; value=&quot;451&quot;/&gt;&lt;/object&gt;&lt;object type=&quot;3&quot; unique_id=&quot;10085&quot;&gt;&lt;property id=&quot;20148&quot; value=&quot;5&quot;/&gt;&lt;property id=&quot;20300&quot; value=&quot;Slide 83 - &amp;quot;Materials for future manufacturing&amp;quot;&quot;/&gt;&lt;property id=&quot;20307&quot; value=&quot;453&quot;/&gt;&lt;/object&gt;&lt;object type=&quot;3&quot; unique_id=&quot;10086&quot;&gt;&lt;property id=&quot;20148&quot; value=&quot;5&quot;/&gt;&lt;property id=&quot;20300&quot; value=&quot;Slide 84 - &amp;quot;Steps to building a prototype&amp;quot;&quot;/&gt;&lt;property id=&quot;20307&quot; value=&quot;447&quot;/&gt;&lt;/object&gt;&lt;object type=&quot;3&quot; unique_id=&quot;10087&quot;&gt;&lt;property id=&quot;20148&quot; value=&quot;5&quot;/&gt;&lt;property id=&quot;20300&quot; value=&quot;Slide 85 - &amp;quot;Prototype&amp;quot;&quot;/&gt;&lt;property id=&quot;20307&quot; value=&quot;443&quot;/&gt;&lt;/object&gt;&lt;object type=&quot;3&quot; unique_id=&quot;10088&quot;&gt;&lt;property id=&quot;20148&quot; value=&quot;5&quot;/&gt;&lt;property id=&quot;20300&quot; value=&quot;Slide 86 - &amp;quot;Steps for prototyping&amp;quot;&quot;/&gt;&lt;property id=&quot;20307&quot; value=&quot;448&quot;/&gt;&lt;/object&gt;&lt;object type=&quot;3&quot; unique_id=&quot;10089&quot;&gt;&lt;property id=&quot;20148&quot; value=&quot;5&quot;/&gt;&lt;property id=&quot;20300&quot; value=&quot;Slide 87 - &amp;quot;Steps for prototyping&amp;quot;&quot;/&gt;&lt;property id=&quot;20307&quot; value=&quot;449&quot;/&gt;&lt;/object&gt;&lt;object type=&quot;3&quot; unique_id=&quot;10090&quot;&gt;&lt;property id=&quot;20148&quot; value=&quot;5&quot;/&gt;&lt;property id=&quot;20300&quot; value=&quot;Slide 88 - &amp;quot;Name of prototype&amp;quot;&quot;/&gt;&lt;property id=&quot;20307&quot; value=&quot;445&quot;/&gt;&lt;/object&gt;&lt;object type=&quot;3&quot; unique_id=&quot;10091&quot;&gt;&lt;property id=&quot;20148&quot; value=&quot;5&quot;/&gt;&lt;property id=&quot;20300&quot; value=&quot;Slide 89 - &amp;quot;Activity 6.2&amp;quot;&quot;/&gt;&lt;property id=&quot;20307&quot; value=&quot;452&quot;/&gt;&lt;/object&gt;&lt;object type=&quot;3&quot; unique_id=&quot;10092&quot;&gt;&lt;property id=&quot;20148&quot; value=&quot;5&quot;/&gt;&lt;property id=&quot;20300&quot; value=&quot;Slide 90 - &amp;quot;Example Sydney central bus district&amp;quot;&quot;/&gt;&lt;property id=&quot;20307&quot; value=&quot;438&quot;/&gt;&lt;/object&gt;&lt;object type=&quot;3&quot; unique_id=&quot;10093&quot;&gt;&lt;property id=&quot;20148&quot; value=&quot;5&quot;/&gt;&lt;property id=&quot;20300&quot; value=&quot;Slide 91 - &amp;quot;Example - road system&amp;quot;&quot;/&gt;&lt;property id=&quot;20307&quot; value=&quot;470&quot;/&gt;&lt;/object&gt;&lt;object type=&quot;3&quot; unique_id=&quot;10094&quot;&gt;&lt;property id=&quot;20148&quot; value=&quot;5&quot;/&gt;&lt;property id=&quot;20300&quot; value=&quot;Slide 92 - &amp;quot;Transport system&amp;quot;&quot;/&gt;&lt;property id=&quot;20307&quot; value=&quot;444&quot;/&gt;&lt;/object&gt;&lt;object type=&quot;3&quot; unique_id=&quot;10095&quot;&gt;&lt;property id=&quot;20148&quot; value=&quot;5&quot;/&gt;&lt;property id=&quot;20300&quot; value=&quot;Slide 93 - &amp;quot;Activity 7&amp;quot;&quot;/&gt;&lt;property id=&quot;20307&quot; value=&quot;454&quot;/&gt;&lt;/object&gt;&lt;object type=&quot;3&quot; unique_id=&quot;10096&quot;&gt;&lt;property id=&quot;20148&quot; value=&quot;5&quot;/&gt;&lt;property id=&quot;20300&quot; value=&quot;Slide 94 - &amp;quot;Design thinking&amp;quot;&quot;/&gt;&lt;property id=&quot;20307&quot; value=&quot;416&quot;/&gt;&lt;/object&gt;&lt;object type=&quot;3&quot; unique_id=&quot;10097&quot;&gt;&lt;property id=&quot;20148&quot; value=&quot;5&quot;/&gt;&lt;property id=&quot;20300&quot; value=&quot;Slide 95 - &amp;quot;Testing prototypes&amp;quot;&quot;/&gt;&lt;property id=&quot;20307&quot; value=&quot;455&quot;/&gt;&lt;/object&gt;&lt;object type=&quot;3&quot; unique_id=&quot;10098&quot;&gt;&lt;property id=&quot;20148&quot; value=&quot;5&quot;/&gt;&lt;property id=&quot;20300&quot; value=&quot;Slide 96 - &amp;quot;Questions for feedback&amp;quot;&quot;/&gt;&lt;property id=&quot;20307&quot; value=&quot;456&quot;/&gt;&lt;/object&gt;&lt;object type=&quot;3&quot; unique_id=&quot;10099&quot;&gt;&lt;property id=&quot;20148&quot; value=&quot;5&quot;/&gt;&lt;property id=&quot;20300&quot; value=&quot;Slide 97 - &amp;quot;Activity 8&amp;quot;&quot;/&gt;&lt;property id=&quot;20307&quot; value=&quot;457&quot;/&gt;&lt;/object&gt;&lt;object type=&quot;3&quot; unique_id=&quot;10100&quot;&gt;&lt;property id=&quot;20148&quot; value=&quot;5&quot;/&gt;&lt;property id=&quot;20300&quot; value=&quot;Slide 98 - &amp;quot;Design thinking&amp;quot;&quot;/&gt;&lt;property id=&quot;20307&quot; value=&quot;417&quot;/&gt;&lt;/object&gt;&lt;object type=&quot;3&quot; unique_id=&quot;10101&quot;&gt;&lt;property id=&quot;20148&quot; value=&quot;5&quot;/&gt;&lt;property id=&quot;20300&quot; value=&quot;Slide 99 - &amp;quot;It’s time to share your awesome work!&amp;quot;&quot;/&gt;&lt;property id=&quot;20307&quot; value=&quot;458&quot;/&gt;&lt;/object&gt;&lt;object type=&quot;3&quot; unique_id=&quot;10102&quot;&gt;&lt;property id=&quot;20148&quot; value=&quot;5&quot;/&gt;&lt;property id=&quot;20300&quot; value=&quot;Slide 100 - &amp;quot;Reflection&amp;quot;&quot;/&gt;&lt;property id=&quot;20307&quot; value=&quot;459&quot;/&gt;&lt;/object&gt;&lt;object type=&quot;3&quot; unique_id=&quot;10103&quot;&gt;&lt;property id=&quot;20148&quot; value=&quot;5&quot;/&gt;&lt;property id=&quot;20300&quot; value=&quot;Slide 101 - &amp;quot;Adult support&amp;quot;&quot;/&gt;&lt;property id=&quot;20307&quot; value=&quot;460&quot;/&gt;&lt;/object&gt;&lt;object type=&quot;3&quot; unique_id=&quot;10104&quot;&gt;&lt;property id=&quot;20148&quot; value=&quot;5&quot;/&gt;&lt;property id=&quot;20300&quot; value=&quot;Slide 102 - &amp;quot;Congratulations Future vehicle experts! &amp;quot;&quot;/&gt;&lt;property id=&quot;20307&quot; value=&quot;471&quot;/&gt;&lt;/object&gt;&lt;/object&gt;&lt;object type=&quot;8&quot; unique_id=&quot;1020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Presentation2" id="{194286F9-A69C-C04A-9C65-EDD35AC15C23}" vid="{E6071ACF-7E90-7341-BDC4-DC4E0B033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A1EA123AD67744A854930532A2E65B" ma:contentTypeVersion="11" ma:contentTypeDescription="Create a new document." ma:contentTypeScope="" ma:versionID="23c0864e5b88d81ca16fc313bc51c4f7">
  <xsd:schema xmlns:xsd="http://www.w3.org/2001/XMLSchema" xmlns:xs="http://www.w3.org/2001/XMLSchema" xmlns:p="http://schemas.microsoft.com/office/2006/metadata/properties" xmlns:ns2="2b8f126a-38b9-4492-be35-a33a4edb6fbd" xmlns:ns3="3b666755-876b-42ff-b409-4240f06f7e75" targetNamespace="http://schemas.microsoft.com/office/2006/metadata/properties" ma:root="true" ma:fieldsID="d9fd3039fd129bb607c92dfde4e669f0" ns2:_="" ns3:_="">
    <xsd:import namespace="2b8f126a-38b9-4492-be35-a33a4edb6fbd"/>
    <xsd:import namespace="3b666755-876b-42ff-b409-4240f06f7e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f126a-38b9-4492-be35-a33a4edb6f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666755-876b-42ff-b409-4240f06f7e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0C3995-FE46-4B06-BCCF-CBCC7905AF05}">
  <ds:schemaRefs>
    <ds:schemaRef ds:uri="2b8f126a-38b9-4492-be35-a33a4edb6fbd"/>
    <ds:schemaRef ds:uri="3b666755-876b-42ff-b409-4240f06f7e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06817F-8283-4CF7-9D90-FDEA6D3616AE}">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2b8f126a-38b9-4492-be35-a33a4edb6fbd"/>
    <ds:schemaRef ds:uri="3b666755-876b-42ff-b409-4240f06f7e75"/>
    <ds:schemaRef ds:uri="http://www.w3.org/XML/1998/namespace"/>
    <ds:schemaRef ds:uri="http://purl.org/dc/elements/1.1/"/>
  </ds:schemaRefs>
</ds:datastoreItem>
</file>

<file path=customXml/itemProps3.xml><?xml version="1.0" encoding="utf-8"?>
<ds:datastoreItem xmlns:ds="http://schemas.openxmlformats.org/officeDocument/2006/customXml" ds:itemID="{6E9E5907-2F0E-45B7-85B2-FEDA73E96E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AC_DoE_Powerpoint_standard_V2_Arial</Template>
  <TotalTime>0</TotalTime>
  <Words>8091</Words>
  <Application>Microsoft Office PowerPoint</Application>
  <PresentationFormat>On-screen Show (4:3)</PresentationFormat>
  <Paragraphs>955</Paragraphs>
  <Slides>102</Slides>
  <Notes>92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Arial</vt:lpstr>
      <vt:lpstr>Calibri</vt:lpstr>
      <vt:lpstr>Courier New</vt:lpstr>
      <vt:lpstr>Montserrat Medium</vt:lpstr>
      <vt:lpstr>Times New Roman</vt:lpstr>
      <vt:lpstr>Office Theme</vt:lpstr>
      <vt:lpstr>STEM – Future vehicles  Learning Sequence  Stage 3</vt:lpstr>
      <vt:lpstr>Important teacher information</vt:lpstr>
      <vt:lpstr>Introduction</vt:lpstr>
      <vt:lpstr>STEM project – future vehicles</vt:lpstr>
      <vt:lpstr>What is a portfolio?</vt:lpstr>
      <vt:lpstr>STEM process for our project</vt:lpstr>
      <vt:lpstr>Provocation video – Imagine if?</vt:lpstr>
      <vt:lpstr>Understanding the driving question</vt:lpstr>
      <vt:lpstr>Driving question</vt:lpstr>
      <vt:lpstr>Response wall example</vt:lpstr>
      <vt:lpstr>Response wall example</vt:lpstr>
      <vt:lpstr>Future vehicles</vt:lpstr>
      <vt:lpstr> Module 1 Activity 1.2</vt:lpstr>
      <vt:lpstr>Researching for  resources</vt:lpstr>
      <vt:lpstr>What is transport? </vt:lpstr>
      <vt:lpstr>What is a vehicle?  </vt:lpstr>
      <vt:lpstr>Are there similar features of all vehicles? </vt:lpstr>
      <vt:lpstr>List some vehicle types and their purpose. </vt:lpstr>
      <vt:lpstr>What are transport systems?</vt:lpstr>
      <vt:lpstr>Example of a system</vt:lpstr>
      <vt:lpstr>Choose a transport system</vt:lpstr>
      <vt:lpstr>What are sustainability issues for our future?</vt:lpstr>
      <vt:lpstr>Future transport 2050 - NSW</vt:lpstr>
      <vt:lpstr>Transport industry sustainability</vt:lpstr>
      <vt:lpstr>Transport industry sustainability</vt:lpstr>
      <vt:lpstr>Vehicles of the future - sustainability</vt:lpstr>
      <vt:lpstr>Activity 1.3</vt:lpstr>
      <vt:lpstr>Types of resources - Australian oil and gas</vt:lpstr>
      <vt:lpstr>Australia’s distribution of raw materials</vt:lpstr>
      <vt:lpstr>Resources of Australia</vt:lpstr>
      <vt:lpstr>Back to our driving question</vt:lpstr>
      <vt:lpstr>Concepts of time and distance</vt:lpstr>
      <vt:lpstr>Distance and time – resource transportation</vt:lpstr>
      <vt:lpstr>Location – your local area</vt:lpstr>
      <vt:lpstr>Back to our driving question</vt:lpstr>
      <vt:lpstr>Transport</vt:lpstr>
      <vt:lpstr>Cost of distribution</vt:lpstr>
      <vt:lpstr>Activity 2.1</vt:lpstr>
      <vt:lpstr>Transport</vt:lpstr>
      <vt:lpstr>Time to look closer</vt:lpstr>
      <vt:lpstr>Timeline checklist</vt:lpstr>
      <vt:lpstr>Timeline example</vt:lpstr>
      <vt:lpstr>Transport</vt:lpstr>
      <vt:lpstr>Future vehicles</vt:lpstr>
      <vt:lpstr>Future vehicles – my prediction</vt:lpstr>
      <vt:lpstr>Activity 2.2</vt:lpstr>
      <vt:lpstr>Timeline checklist</vt:lpstr>
      <vt:lpstr>Activity 3</vt:lpstr>
      <vt:lpstr>Design thinking</vt:lpstr>
      <vt:lpstr>Top 5 future vehicles that will revolutionise transportation</vt:lpstr>
      <vt:lpstr>Looking to the future</vt:lpstr>
      <vt:lpstr>Looking to the future</vt:lpstr>
      <vt:lpstr>Future vehicles - sustainability</vt:lpstr>
      <vt:lpstr>What does is mean ‘to future proof’?</vt:lpstr>
      <vt:lpstr>Future proof – considerations for transport industry</vt:lpstr>
      <vt:lpstr>Empathy map</vt:lpstr>
      <vt:lpstr>Module 2 Activity 4 </vt:lpstr>
      <vt:lpstr>Design thinking</vt:lpstr>
      <vt:lpstr>It's time to define our design solution</vt:lpstr>
      <vt:lpstr>Force and motion</vt:lpstr>
      <vt:lpstr>Forces</vt:lpstr>
      <vt:lpstr>Force and motion – future vehicle </vt:lpstr>
      <vt:lpstr>Investigating </vt:lpstr>
      <vt:lpstr>So what is it we need to do?</vt:lpstr>
      <vt:lpstr>Some identified problems</vt:lpstr>
      <vt:lpstr>Use the 5 Whys to turn you ideas into actions </vt:lpstr>
      <vt:lpstr>Future vehicle type</vt:lpstr>
      <vt:lpstr>Activity 5</vt:lpstr>
      <vt:lpstr>Design thinking</vt:lpstr>
      <vt:lpstr>Transport in Australia</vt:lpstr>
      <vt:lpstr>Infrastructure as part of a system</vt:lpstr>
      <vt:lpstr>Did you know!</vt:lpstr>
      <vt:lpstr>Brainstorming in 5 minutes – future vehicle</vt:lpstr>
      <vt:lpstr>Time to think! Develop on your ideas</vt:lpstr>
      <vt:lpstr>Use the table to decide on your best idea</vt:lpstr>
      <vt:lpstr>Activity 6.1</vt:lpstr>
      <vt:lpstr>Design thinking</vt:lpstr>
      <vt:lpstr>S3 STEM assessment rubric</vt:lpstr>
      <vt:lpstr>Brainstorm/think</vt:lpstr>
      <vt:lpstr>What is prototyping?</vt:lpstr>
      <vt:lpstr>Considerations for you design.</vt:lpstr>
      <vt:lpstr>Material choice examples</vt:lpstr>
      <vt:lpstr>Materials for future manufacturing</vt:lpstr>
      <vt:lpstr>Steps to building a prototype</vt:lpstr>
      <vt:lpstr>Prototype</vt:lpstr>
      <vt:lpstr>Steps for prototyping</vt:lpstr>
      <vt:lpstr>Steps for prototyping</vt:lpstr>
      <vt:lpstr>Name of prototype</vt:lpstr>
      <vt:lpstr>Activity 6.2</vt:lpstr>
      <vt:lpstr>Example Sydney central bus district</vt:lpstr>
      <vt:lpstr>Example - road system</vt:lpstr>
      <vt:lpstr>Transport system</vt:lpstr>
      <vt:lpstr>Activity 7</vt:lpstr>
      <vt:lpstr>Design thinking</vt:lpstr>
      <vt:lpstr>Testing prototypes</vt:lpstr>
      <vt:lpstr>Questions for feedback</vt:lpstr>
      <vt:lpstr>Activity 8</vt:lpstr>
      <vt:lpstr>Design thinking</vt:lpstr>
      <vt:lpstr>It’s time to share your awesome work!</vt:lpstr>
      <vt:lpstr>Reflection</vt:lpstr>
      <vt:lpstr>Adult support</vt:lpstr>
      <vt:lpstr>Congratulations Future vehicle experts! </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Stage 3 Future vehicles student resource</dc:title>
  <dc:creator>NSW DoE</dc:creator>
  <cp:lastModifiedBy>Andrew, Jill</cp:lastModifiedBy>
  <cp:revision>2</cp:revision>
  <cp:lastPrinted>2018-09-13T06:50:27Z</cp:lastPrinted>
  <dcterms:created xsi:type="dcterms:W3CDTF">2020-03-17T04:40:31Z</dcterms:created>
  <dcterms:modified xsi:type="dcterms:W3CDTF">2020-05-21T22:49:13Z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0x010100F9A1EA123AD67744A854930532A2E65B</vt:lpwstr>
  </property>
</Properties>
</file>