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3"/>
  </p:notesMasterIdLst>
  <p:handoutMasterIdLst>
    <p:handoutMasterId r:id="rId14"/>
  </p:handoutMasterIdLst>
  <p:sldIdLst>
    <p:sldId id="325" r:id="rId2"/>
    <p:sldId id="328" r:id="rId3"/>
    <p:sldId id="330" r:id="rId4"/>
    <p:sldId id="332" r:id="rId5"/>
    <p:sldId id="331" r:id="rId6"/>
    <p:sldId id="339" r:id="rId7"/>
    <p:sldId id="334" r:id="rId8"/>
    <p:sldId id="335" r:id="rId9"/>
    <p:sldId id="336" r:id="rId10"/>
    <p:sldId id="337" r:id="rId11"/>
    <p:sldId id="338" r:id="rId12"/>
  </p:sldIdLst>
  <p:sldSz cx="12192000" cy="6858000"/>
  <p:notesSz cx="9144000" cy="6858000"/>
  <p:defaultTextStyle>
    <a:defPPr>
      <a:defRPr lang="en-US"/>
    </a:defPPr>
    <a:lvl1pPr marL="0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88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Presentation" id="{1165592B-D1AE-EE48-AEB4-F19515D86DC8}">
          <p14:sldIdLst>
            <p14:sldId id="325"/>
            <p14:sldId id="328"/>
            <p14:sldId id="330"/>
            <p14:sldId id="332"/>
            <p14:sldId id="331"/>
            <p14:sldId id="339"/>
            <p14:sldId id="334"/>
            <p14:sldId id="335"/>
            <p14:sldId id="336"/>
            <p14:sldId id="337"/>
            <p14:sldId id="3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42" userDrawn="1">
          <p15:clr>
            <a:srgbClr val="A4A3A4"/>
          </p15:clr>
        </p15:guide>
        <p15:guide id="2" orient="horz" pos="3294" userDrawn="1">
          <p15:clr>
            <a:srgbClr val="A4A3A4"/>
          </p15:clr>
        </p15:guide>
        <p15:guide id="3" orient="horz" pos="2228" userDrawn="1">
          <p15:clr>
            <a:srgbClr val="A4A3A4"/>
          </p15:clr>
        </p15:guide>
        <p15:guide id="4" orient="horz" pos="2591" userDrawn="1">
          <p15:clr>
            <a:srgbClr val="A4A3A4"/>
          </p15:clr>
        </p15:guide>
        <p15:guide id="5" pos="3812" userDrawn="1">
          <p15:clr>
            <a:srgbClr val="A4A3A4"/>
          </p15:clr>
        </p15:guide>
        <p15:guide id="6" orient="horz" pos="1570" userDrawn="1">
          <p15:clr>
            <a:srgbClr val="A4A3A4"/>
          </p15:clr>
        </p15:guide>
        <p15:guide id="7" orient="horz" pos="1616" userDrawn="1">
          <p15:clr>
            <a:srgbClr val="A4A3A4"/>
          </p15:clr>
        </p15:guide>
        <p15:guide id="8" pos="1300" userDrawn="1">
          <p15:clr>
            <a:srgbClr val="A4A3A4"/>
          </p15:clr>
        </p15:guide>
        <p15:guide id="9" pos="3407" userDrawn="1">
          <p15:clr>
            <a:srgbClr val="A4A3A4"/>
          </p15:clr>
        </p15:guide>
        <p15:guide id="10" pos="23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C241"/>
    <a:srgbClr val="FCD214"/>
    <a:srgbClr val="189ECF"/>
    <a:srgbClr val="041D42"/>
    <a:srgbClr val="041E41"/>
    <a:srgbClr val="235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EF64B5-9BD9-448E-BA1B-EA7E8E795745}" v="9" dt="2023-09-18T00:52:01.674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821" y="104"/>
      </p:cViewPr>
      <p:guideLst>
        <p:guide orient="horz" pos="1842"/>
        <p:guide orient="horz" pos="3294"/>
        <p:guide orient="horz" pos="2228"/>
        <p:guide orient="horz" pos="2591"/>
        <p:guide pos="3812"/>
        <p:guide orient="horz" pos="1570"/>
        <p:guide orient="horz" pos="1616"/>
        <p:guide pos="1300"/>
        <p:guide pos="3407"/>
        <p:guide pos="236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86FB7-8198-2C41-9C7F-A67099EBC713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59333-EC29-A740-B340-F32DF9D7D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57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2F91E-6BD3-4F0D-9CA3-7829EAE64D63}" type="datetimeFigureOut">
              <a:rPr lang="en-AU" smtClean="0"/>
              <a:t>18/09/2023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C5488-DD16-4714-9519-7BE21BA11D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9874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88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7623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Make sure the radio button is on session.</a:t>
            </a:r>
          </a:p>
          <a:p>
            <a:endParaRPr lang="en-AU"/>
          </a:p>
          <a:p>
            <a:r>
              <a:rPr lang="en-AU"/>
              <a:t>Enter 100 times and click Auto Flip. Look at the results.</a:t>
            </a:r>
          </a:p>
          <a:p>
            <a:endParaRPr lang="en-AU"/>
          </a:p>
          <a:p>
            <a:r>
              <a:rPr lang="en-AU"/>
              <a:t>Increase to 500 times and look at the results</a:t>
            </a:r>
          </a:p>
          <a:p>
            <a:endParaRPr lang="en-AU"/>
          </a:p>
          <a:p>
            <a:r>
              <a:rPr lang="en-AU"/>
              <a:t>Increase again to 1000 and beyond.</a:t>
            </a:r>
          </a:p>
          <a:p>
            <a:endParaRPr lang="en-AU"/>
          </a:p>
          <a:p>
            <a:r>
              <a:rPr lang="en-AU"/>
              <a:t>You can choose to also click on the Historical tab to see cumulative results from everyone who has used the website.</a:t>
            </a:r>
          </a:p>
          <a:p>
            <a:endParaRPr lang="en-AU"/>
          </a:p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3250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Ask students to record in their books whether they think each set is real or fake. Get them to write down a reason for each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5616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360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9511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9916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0714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This could be done as a pair/share before discussing as a whole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2154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Display and give students time to work through these questions.</a:t>
            </a:r>
          </a:p>
          <a:p>
            <a:endParaRPr lang="en-AU"/>
          </a:p>
          <a:p>
            <a:r>
              <a:rPr lang="en-AU"/>
              <a:t>Discuss as a class before looking at the third student.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2016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Display and give students time to work through the questions.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9237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4104000"/>
            <a:ext cx="11483999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5168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14342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6606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042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A3EA2A1-9A76-4DF1-8B35-8460D1ED51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7663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96D79FC-4511-46DC-8B32-AE6BB47494D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27764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4DABD93-F5E5-4624-A12D-1CB78E87878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27764" y="4248000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F5F6401-A683-4E5C-B19F-60C8A58C2D3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7663" y="4257900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99520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0FE7487-16E1-4608-9554-0EFBC927D0F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7663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2C16B6B-1D72-4FE8-B3CC-6616A1E2AF1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27764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5EB5E74-9FC4-4E25-B983-367B78B1663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27764" y="4256584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54B5F10-5A3E-4704-87D5-2CB8D15F4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7663" y="4256584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56489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338393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lnSpc>
                <a:spcPct val="150000"/>
              </a:lnSpc>
              <a:defRPr>
                <a:latin typeface="+mn-lt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83960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57957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185759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640636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75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5271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242494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12998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7285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400905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302561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00571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97971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3438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74280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 dirty="0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8131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668831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392318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813660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014815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0012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615730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52943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003789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478850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1270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84523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916316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705820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516355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757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374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66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169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150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434117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2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497C0B-0C24-4334-9150-A2D01FE29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22931" y="1682950"/>
            <a:ext cx="632972" cy="21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  <p:sldLayoutId id="2147483761" r:id="rId18"/>
    <p:sldLayoutId id="2147483762" r:id="rId19"/>
    <p:sldLayoutId id="2147483763" r:id="rId20"/>
    <p:sldLayoutId id="2147483764" r:id="rId21"/>
    <p:sldLayoutId id="2147483765" r:id="rId22"/>
    <p:sldLayoutId id="2147483766" r:id="rId23"/>
    <p:sldLayoutId id="2147483767" r:id="rId24"/>
    <p:sldLayoutId id="2147483768" r:id="rId25"/>
    <p:sldLayoutId id="2147483769" r:id="rId26"/>
    <p:sldLayoutId id="2147483770" r:id="rId27"/>
    <p:sldLayoutId id="2147483771" r:id="rId28"/>
    <p:sldLayoutId id="2147483772" r:id="rId29"/>
    <p:sldLayoutId id="2147483773" r:id="rId30"/>
    <p:sldLayoutId id="2147483774" r:id="rId31"/>
    <p:sldLayoutId id="2147483775" r:id="rId32"/>
    <p:sldLayoutId id="2147483776" r:id="rId33"/>
    <p:sldLayoutId id="2147483777" r:id="rId34"/>
    <p:sldLayoutId id="2147483778" r:id="rId35"/>
    <p:sldLayoutId id="2147483779" r:id="rId36"/>
    <p:sldLayoutId id="2147483780" r:id="rId37"/>
    <p:sldLayoutId id="2147483781" r:id="rId38"/>
    <p:sldLayoutId id="2147483782" r:id="rId39"/>
    <p:sldLayoutId id="2147483783" r:id="rId40"/>
    <p:sldLayoutId id="2147483784" r:id="rId41"/>
    <p:sldLayoutId id="2147483785" r:id="rId42"/>
    <p:sldLayoutId id="2147483786" r:id="rId43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twaters.com/probab/flip/coinmainD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B2403B-3D00-6C48-9C04-C5FE8C187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</p:spPr>
        <p:txBody>
          <a:bodyPr/>
          <a:lstStyle/>
          <a:p>
            <a:r>
              <a:rPr lang="en-US" dirty="0"/>
              <a:t>Fakes on trial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AE27A0-1CE4-2D49-A917-980DC55DBA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4284000"/>
            <a:ext cx="2700000" cy="1080000"/>
          </a:xfrm>
        </p:spPr>
        <p:txBody>
          <a:bodyPr/>
          <a:lstStyle/>
          <a:p>
            <a:r>
              <a:rPr lang="en-US"/>
              <a:t>Making predictions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8C1AE40-700A-F6C3-C935-E9EBBD4AC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7142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3CC01-BC6D-249F-D3B5-5B640538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Fakes on trial – part 9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BD41B-3A3A-B0EF-B5AA-F5E19CE4E3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Fake or real?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0200E-62D3-C454-F132-96854B0DD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AU" sz="1800" dirty="0">
                <a:ea typeface="SimSun"/>
                <a:cs typeface="Times New Roman"/>
              </a:rPr>
              <a:t>Visit the </a:t>
            </a:r>
            <a:r>
              <a:rPr lang="en-AU" sz="1800" dirty="0">
                <a:ea typeface="SimSun"/>
                <a:cs typeface="Times New Roman"/>
                <a:hlinkClick r:id="rId3"/>
              </a:rPr>
              <a:t>coin flipping simulator</a:t>
            </a:r>
            <a:r>
              <a:rPr lang="en-AU" sz="1800" dirty="0">
                <a:ea typeface="SimSun"/>
                <a:cs typeface="Times New Roman"/>
              </a:rPr>
              <a:t>. </a:t>
            </a:r>
            <a:endParaRPr lang="en-AU" sz="18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Explore what happens as you gradually increase the number of times you simulate flipping a coin.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Compare the observed probabilities with the theoretical probabilities. 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What can you conclude?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AU" sz="18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AU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481DD-1B85-7DCE-5DFE-8032D808A1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8741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259007B-255D-4FCD-9E61-6E0523C3D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Success criteria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5D8A1-9FFA-886B-A1E9-977791870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AU" sz="1800" dirty="0"/>
              <a:t>I can explain randomness in the outcome of an event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AU" sz="1800" dirty="0"/>
              <a:t>I can make a prediction for the outcome of an event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AU" sz="1800" dirty="0"/>
              <a:t>I can justify a prediction of an event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1800" dirty="0"/>
          </a:p>
          <a:p>
            <a:endParaRPr lang="en-AU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C37316-A706-B969-0B0A-98D9C1D0F5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8940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3CC01-BC6D-249F-D3B5-5B640538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Fakes on trial – part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BD41B-3A3A-B0EF-B5AA-F5E19CE4E3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sz="1800" dirty="0"/>
              <a:t>Fake or real?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38066-9AF1-ED15-E777-1D01951CE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3609225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800" b="1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Student 1 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HHHHH | HHHHH | HTHHH | HHHTT | THTHT | THTHT | TTHHH | THHTH | HTTHH | TTHTT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endParaRPr lang="en-AU" sz="18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800" b="1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Student 2 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HHHHH | HTTTT | TTTHH | HHHHH | TTHTT | HHHTT | HHTHT | HHTTT | HTTHH | HTHHT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endParaRPr lang="en-AU" sz="18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800" b="1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Student 3 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HTHTH | THTHT | HTHTH | THTHT | TTHHT | HTTTH | TTTTT | THHHH | TTTHT | TTHHH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908C3974-0C36-47D2-844F-C82C8781E05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0339417" y="1598644"/>
            <a:ext cx="1512277" cy="1351922"/>
          </a:xfrm>
          <a:prstGeom prst="wedgeRoundRectCallout">
            <a:avLst>
              <a:gd name="adj1" fmla="val -77045"/>
              <a:gd name="adj2" fmla="val 33495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dirty="0"/>
              <a:t>What do you think?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126413A6-8A3A-44DE-BDFE-93D5A2A4D5A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0339417" y="3513762"/>
            <a:ext cx="1536061" cy="1351922"/>
          </a:xfrm>
          <a:prstGeom prst="wedgeRoundRectCallout">
            <a:avLst>
              <a:gd name="adj1" fmla="val -77045"/>
              <a:gd name="adj2" fmla="val 33495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/>
              <a:t>What do you wonder?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481DD-1B85-7DCE-5DFE-8032D808A1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5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133D4-3FA6-4255-9B8C-5681BE72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Fakes on trial – part 2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1728C27-3881-8E3F-E874-361E6D02F17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363" y="982663"/>
            <a:ext cx="11281740" cy="371823"/>
          </a:xfrm>
        </p:spPr>
        <p:txBody>
          <a:bodyPr anchor="t" anchorCtr="0"/>
          <a:lstStyle/>
          <a:p>
            <a:r>
              <a:rPr lang="en-AU" sz="1800" dirty="0"/>
              <a:t>Student 1 – </a:t>
            </a: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HHHHH | HHHHH | HTHHH | HHHTT | THTHT | THTHT | TTHHH | THHTH | HTTHH | TTHTT</a:t>
            </a:r>
            <a:r>
              <a:rPr lang="en-AU" sz="1800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FC20DE-E1CF-9B9A-5945-007D8C6BE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2059483"/>
            <a:ext cx="11484000" cy="871732"/>
          </a:xfrm>
        </p:spPr>
        <p:txBody>
          <a:bodyPr/>
          <a:lstStyle/>
          <a:p>
            <a:pPr marL="285750" indent="-28575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Real or fake? How could you convince someone else of your decision? </a:t>
            </a:r>
          </a:p>
          <a:p>
            <a:pPr marL="285750" indent="-28575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Let’s look at the number of heads and tails presented by Student 1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endParaRPr lang="en-GB" sz="18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8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AU" sz="18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72DDD49-9CAB-437C-8FFF-2EFB5B98B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523607"/>
              </p:ext>
            </p:extLst>
          </p:nvPr>
        </p:nvGraphicFramePr>
        <p:xfrm>
          <a:off x="492706" y="3257829"/>
          <a:ext cx="4177766" cy="114311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88883">
                  <a:extLst>
                    <a:ext uri="{9D8B030D-6E8A-4147-A177-3AD203B41FA5}">
                      <a16:colId xmlns:a16="http://schemas.microsoft.com/office/drawing/2014/main" val="1189556156"/>
                    </a:ext>
                  </a:extLst>
                </a:gridCol>
                <a:gridCol w="2088883">
                  <a:extLst>
                    <a:ext uri="{9D8B030D-6E8A-4147-A177-3AD203B41FA5}">
                      <a16:colId xmlns:a16="http://schemas.microsoft.com/office/drawing/2014/main" val="1961001020"/>
                    </a:ext>
                  </a:extLst>
                </a:gridCol>
              </a:tblGrid>
              <a:tr h="480156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latin typeface="+mj-lt"/>
                        </a:rPr>
                        <a:t>Number of heads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latin typeface="+mj-lt"/>
                        </a:rPr>
                        <a:t>Number of tails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2398250"/>
                  </a:ext>
                </a:extLst>
              </a:tr>
              <a:tr h="44207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65787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8546B25-6520-1D3D-CB1D-1F90B85CAE5F}"/>
              </a:ext>
            </a:extLst>
          </p:cNvPr>
          <p:cNvSpPr txBox="1"/>
          <p:nvPr/>
        </p:nvSpPr>
        <p:spPr>
          <a:xfrm>
            <a:off x="360000" y="4727559"/>
            <a:ext cx="11484000" cy="15561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SimSun" panose="02010600030101010101" pitchFamily="2" charset="-122"/>
                <a:cs typeface="Times New Roman" panose="02020603050405020304" pitchFamily="18" charset="0"/>
              </a:rPr>
              <a:t>When tossing a coin what is the probability of each outcome occurring? 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SimSun" panose="02010600030101010101" pitchFamily="2" charset="-122"/>
                <a:cs typeface="Times New Roman" panose="02020603050405020304" pitchFamily="18" charset="0"/>
              </a:rPr>
              <a:t>When we toss a coin 50 times what do we expect to happen?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SimSun" panose="02010600030101010101" pitchFamily="2" charset="-122"/>
                <a:cs typeface="Times New Roman" panose="02020603050405020304" pitchFamily="18" charset="0"/>
              </a:rPr>
              <a:t>How does Student 1’s results compare?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890D6-2874-4350-8736-8C17658CA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598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133D4-3FA6-4255-9B8C-5681BE72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Fakes on trial – part 3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81A7E040-4ACA-4672-AA9F-3065EBD8C33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363" y="982663"/>
            <a:ext cx="11179658" cy="357154"/>
          </a:xfrm>
        </p:spPr>
        <p:txBody>
          <a:bodyPr anchor="t" anchorCtr="0"/>
          <a:lstStyle/>
          <a:p>
            <a:r>
              <a:rPr lang="en-AU" sz="1800" dirty="0"/>
              <a:t>Student 1 – </a:t>
            </a: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HHHHH | HHHHH | HTHHH | HHHTT | THTHT | THTHT | TTHHH | THHTH | HTTHH | TTHTT</a:t>
            </a:r>
            <a:r>
              <a:rPr lang="en-AU" sz="1800" dirty="0"/>
              <a:t> 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4A8F340-F7E0-42D8-A9C1-D247BBA5FC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05138" y="1841211"/>
            <a:ext cx="11343848" cy="40862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SimSun" panose="02010600030101010101" pitchFamily="2" charset="-122"/>
                <a:cs typeface="Times New Roman" panose="02020603050405020304" pitchFamily="18" charset="0"/>
              </a:rPr>
              <a:t>Observed probability is calculated from the relative frequency resulting from a simulation or experiment.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ED9DE2-5CAF-E53F-D3F1-A1E55624E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85" y="2819399"/>
            <a:ext cx="11484000" cy="34563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800" b="1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Let’s look at Student 1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endParaRPr lang="en-GB" sz="1800" dirty="0"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8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									</a:t>
            </a:r>
            <a:endParaRPr lang="en-GB" sz="1800" dirty="0"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en-AU" sz="1800" dirty="0">
              <a:latin typeface="+mj-lt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72DDD49-9CAB-437C-8FFF-2EFB5B98B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913655"/>
              </p:ext>
            </p:extLst>
          </p:nvPr>
        </p:nvGraphicFramePr>
        <p:xfrm>
          <a:off x="445477" y="3429000"/>
          <a:ext cx="3797938" cy="153091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98969">
                  <a:extLst>
                    <a:ext uri="{9D8B030D-6E8A-4147-A177-3AD203B41FA5}">
                      <a16:colId xmlns:a16="http://schemas.microsoft.com/office/drawing/2014/main" val="1189556156"/>
                    </a:ext>
                  </a:extLst>
                </a:gridCol>
                <a:gridCol w="1898969">
                  <a:extLst>
                    <a:ext uri="{9D8B030D-6E8A-4147-A177-3AD203B41FA5}">
                      <a16:colId xmlns:a16="http://schemas.microsoft.com/office/drawing/2014/main" val="4238577282"/>
                    </a:ext>
                  </a:extLst>
                </a:gridCol>
              </a:tblGrid>
              <a:tr h="445416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+mj-lt"/>
                        </a:rPr>
                        <a:t>Outcome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+mj-lt"/>
                        </a:rPr>
                        <a:t>Relative Frequency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2398250"/>
                  </a:ext>
                </a:extLst>
              </a:tr>
              <a:tr h="445416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Heads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693061"/>
                  </a:ext>
                </a:extLst>
              </a:tr>
              <a:tr h="445416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Tails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757859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41CF2E-92E1-3481-BEEF-80116F90D3F8}"/>
                  </a:ext>
                </a:extLst>
              </p:cNvPr>
              <p:cNvSpPr txBox="1"/>
              <p:nvPr/>
            </p:nvSpPr>
            <p:spPr>
              <a:xfrm>
                <a:off x="6187985" y="3443280"/>
                <a:ext cx="5461000" cy="12559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marL="342900" indent="-342900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AU" dirty="0">
                    <a:cs typeface="Arial" panose="020B0604020202020204" pitchFamily="34" charset="0"/>
                  </a:rPr>
                  <a:t>The observed probability of heads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en-AU" b="0" dirty="0">
                  <a:cs typeface="Arial" panose="020B0604020202020204" pitchFamily="34" charset="0"/>
                </a:endParaRPr>
              </a:p>
              <a:p>
                <a:pPr marL="342900" indent="-342900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GB" dirty="0">
                    <a:ea typeface="SimSun" panose="02010600030101010101" pitchFamily="2" charset="-122"/>
                    <a:cs typeface="Arial" panose="020B0604020202020204" pitchFamily="34" charset="0"/>
                  </a:rPr>
                  <a:t>The observed probability of tails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Arial" panose="020B0604020202020204" pitchFamily="34" charset="0"/>
                          </a:rPr>
                          <m:t>19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Arial" panose="020B0604020202020204" pitchFamily="34" charset="0"/>
                          </a:rPr>
                          <m:t>50</m:t>
                        </m:r>
                      </m:den>
                    </m:f>
                  </m:oMath>
                </a14:m>
                <a:endParaRPr lang="en-GB" dirty="0"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41CF2E-92E1-3481-BEEF-80116F90D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985" y="3443280"/>
                <a:ext cx="5461000" cy="1255920"/>
              </a:xfrm>
              <a:prstGeom prst="rect">
                <a:avLst/>
              </a:prstGeom>
              <a:blipFill>
                <a:blip r:embed="rId3"/>
                <a:stretch>
                  <a:fillRect l="-234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0037E444-E8F4-3781-A9B6-175A742C7E50}"/>
              </a:ext>
            </a:extLst>
          </p:cNvPr>
          <p:cNvSpPr txBox="1"/>
          <p:nvPr/>
        </p:nvSpPr>
        <p:spPr>
          <a:xfrm>
            <a:off x="445477" y="5496696"/>
            <a:ext cx="11055350" cy="5960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dirty="0">
                <a:ea typeface="SimSun" panose="02010600030101010101" pitchFamily="2" charset="-122"/>
                <a:cs typeface="Arial" panose="020B0604020202020204" pitchFamily="34" charset="0"/>
              </a:rPr>
              <a:t>How does the observed probability relate to the theoretical probability of tossing heads or tails?</a:t>
            </a:r>
            <a:endParaRPr lang="en-AU" dirty="0"/>
          </a:p>
          <a:p>
            <a:pPr algn="l"/>
            <a:endParaRPr lang="en-AU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890D6-2874-4350-8736-8C17658CA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898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133D4-3FA6-4255-9B8C-5681BE72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Fakes on trial – part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FD3725-BC72-4BF9-B64F-3417367F67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82520"/>
            <a:ext cx="11092004" cy="383336"/>
          </a:xfrm>
        </p:spPr>
        <p:txBody>
          <a:bodyPr anchor="t" anchorCtr="0"/>
          <a:lstStyle/>
          <a:p>
            <a:r>
              <a:rPr lang="en-AU" sz="1800" dirty="0"/>
              <a:t>Student 1 – </a:t>
            </a: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HHHHH | HHHHH | HTHHH | HHHTT | THTHT | THTHT | TTHHH | THHTH | HTTHH | TTHTT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851E88-E487-E74D-556D-DF1C97409A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AU" sz="1800" b="0" dirty="0">
                    <a:ea typeface="SimSun" panose="02010600030101010101" pitchFamily="2" charset="-122"/>
                    <a:cs typeface="Arial" panose="020B0604020202020204" pitchFamily="34" charset="0"/>
                  </a:rPr>
                  <a:t>Theoretical probability:</a:t>
                </a:r>
              </a:p>
              <a:p>
                <a:pPr marL="645750" lvl="4" indent="-285750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𝑡𝑜𝑠𝑠𝑖𝑛𝑔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AU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𝒉𝒆𝒂𝒅𝒔</m:t>
                        </m:r>
                      </m:e>
                    </m:d>
                    <m:r>
                      <a:rPr lang="en-AU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AU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AU" b="0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endParaRPr lang="en-GB" sz="1800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endParaRPr lang="en-GB" sz="1800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endParaRPr lang="en-GB" sz="1800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GB" sz="1800" dirty="0">
                    <a:ea typeface="SimSun" panose="02010600030101010101" pitchFamily="2" charset="-122"/>
                    <a:cs typeface="Times New Roman" panose="02020603050405020304" pitchFamily="18" charset="0"/>
                  </a:rPr>
                  <a:t>Observed probability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AU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AU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31</m:t>
                        </m:r>
                      </m:num>
                      <m:den>
                        <m:r>
                          <a:rPr lang="en-AU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en-GB" sz="1800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851E88-E487-E74D-556D-DF1C97409A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15" t="-134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Rectangle divided in half with one half shaded in blue.">
            <a:extLst>
              <a:ext uri="{FF2B5EF4-FFF2-40B4-BE49-F238E27FC236}">
                <a16:creationId xmlns:a16="http://schemas.microsoft.com/office/drawing/2014/main" id="{753952E5-8F29-4BED-8434-98E9C8BFDC3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58" t="202" r="1045"/>
          <a:stretch/>
        </p:blipFill>
        <p:spPr>
          <a:xfrm>
            <a:off x="3507013" y="2080255"/>
            <a:ext cx="5177973" cy="1589192"/>
          </a:xfrm>
          <a:prstGeom prst="rect">
            <a:avLst/>
          </a:prstGeom>
        </p:spPr>
      </p:pic>
      <p:pic>
        <p:nvPicPr>
          <p:cNvPr id="8" name="Picture 7" descr="Rectangle divided into 50 sections with 31 coloured in blue.">
            <a:extLst>
              <a:ext uri="{FF2B5EF4-FFF2-40B4-BE49-F238E27FC236}">
                <a16:creationId xmlns:a16="http://schemas.microsoft.com/office/drawing/2014/main" id="{E3798951-35E7-4529-93AC-D824F2DBA04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99" r="1947"/>
          <a:stretch/>
        </p:blipFill>
        <p:spPr>
          <a:xfrm>
            <a:off x="3507014" y="4209216"/>
            <a:ext cx="5194392" cy="1666263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915BFDFC-27D9-40C6-9A1C-CC63400AEC7E}"/>
              </a:ext>
            </a:extLst>
          </p:cNvPr>
          <p:cNvSpPr/>
          <p:nvPr/>
        </p:nvSpPr>
        <p:spPr>
          <a:xfrm>
            <a:off x="9427611" y="2011842"/>
            <a:ext cx="2110339" cy="1351922"/>
          </a:xfrm>
          <a:prstGeom prst="wedgeRoundRectCallout">
            <a:avLst>
              <a:gd name="adj1" fmla="val -77045"/>
              <a:gd name="adj2" fmla="val 33495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dirty="0"/>
              <a:t>What do you think?</a:t>
            </a:r>
          </a:p>
          <a:p>
            <a:pPr algn="ctr"/>
            <a:r>
              <a:rPr lang="en-AU" dirty="0"/>
              <a:t>What do you wonder?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16442B6E-3A13-459A-8704-279A840DC17A}"/>
              </a:ext>
            </a:extLst>
          </p:cNvPr>
          <p:cNvSpPr/>
          <p:nvPr/>
        </p:nvSpPr>
        <p:spPr>
          <a:xfrm>
            <a:off x="9427611" y="4462604"/>
            <a:ext cx="2110339" cy="860292"/>
          </a:xfrm>
          <a:prstGeom prst="wedgeRoundRectCallout">
            <a:avLst>
              <a:gd name="adj1" fmla="val -77045"/>
              <a:gd name="adj2" fmla="val 33495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dirty="0"/>
              <a:t>Fake or real?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890D6-2874-4350-8736-8C17658CA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2606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133D4-3FA6-4255-9B8C-5681BE72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Fakes on trial – part 5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5DADCFD-3CD4-088B-2CC8-35B1E958AE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82520"/>
            <a:ext cx="11092004" cy="383336"/>
          </a:xfrm>
        </p:spPr>
        <p:txBody>
          <a:bodyPr anchor="t" anchorCtr="0"/>
          <a:lstStyle/>
          <a:p>
            <a:r>
              <a:rPr lang="en-AU" sz="1800" dirty="0"/>
              <a:t>Student 1 – </a:t>
            </a: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HHHHH | HHHHH | HTHHH | HHHTT | THTHT | THTHT | TTHHH | THHTH | HTTHH | TTHTT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6AA6BCE-6368-25DC-888C-92C0BE75BA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AU" sz="1800" dirty="0">
                    <a:ea typeface="SimSun" panose="02010600030101010101" pitchFamily="2" charset="-122"/>
                    <a:cs typeface="Arial" panose="020B0604020202020204" pitchFamily="34" charset="0"/>
                  </a:rPr>
                  <a:t>Theoretical probability:</a:t>
                </a:r>
                <a:endParaRPr lang="en-AU" sz="1800" i="1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645750" lvl="4" indent="-285750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n-AU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𝑡𝑜𝑠𝑠𝑖𝑛𝑔</m:t>
                        </m:r>
                        <m:r>
                          <a:rPr lang="en-AU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AU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𝒕𝒂𝒊𝒍</m:t>
                        </m:r>
                        <m:r>
                          <a:rPr lang="en-AU" b="1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𝒔</m:t>
                        </m:r>
                      </m:e>
                    </m:d>
                    <m:r>
                      <a:rPr lang="en-AU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AU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AU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endParaRPr lang="en-GB" sz="1800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endParaRPr lang="en-GB" sz="1800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endParaRPr lang="en-GB" sz="1800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GB" sz="1800" dirty="0">
                    <a:ea typeface="SimSun" panose="02010600030101010101" pitchFamily="2" charset="-122"/>
                    <a:cs typeface="Times New Roman" panose="02020603050405020304" pitchFamily="18" charset="0"/>
                  </a:rPr>
                  <a:t>Observed probability</a:t>
                </a:r>
                <a14:m>
                  <m:oMath xmlns:m="http://schemas.openxmlformats.org/officeDocument/2006/math">
                    <m:r>
                      <a:rPr lang="en-AU" sz="1800" b="0" i="0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AU" sz="1800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AU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AU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AU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en-GB" sz="1800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endParaRPr lang="en-GB" sz="1800" dirty="0"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endParaRPr lang="en-AU" sz="180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6AA6BCE-6368-25DC-888C-92C0BE75BA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15" t="-134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Rectangle divided into two sections with one section coloured in blue.">
            <a:extLst>
              <a:ext uri="{FF2B5EF4-FFF2-40B4-BE49-F238E27FC236}">
                <a16:creationId xmlns:a16="http://schemas.microsoft.com/office/drawing/2014/main" id="{5CB8BCBD-D5E6-4793-808E-D97CA8635E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6400" y="2080800"/>
            <a:ext cx="5194800" cy="1570982"/>
          </a:xfrm>
          <a:prstGeom prst="rect">
            <a:avLst/>
          </a:prstGeom>
        </p:spPr>
      </p:pic>
      <p:pic>
        <p:nvPicPr>
          <p:cNvPr id="13" name="Picture 12" descr="Rectangle divided into 50 sections with 19 shaded in blue.">
            <a:extLst>
              <a:ext uri="{FF2B5EF4-FFF2-40B4-BE49-F238E27FC236}">
                <a16:creationId xmlns:a16="http://schemas.microsoft.com/office/drawing/2014/main" id="{C5525700-1F13-443A-9A8F-82AE4AAF91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6400" y="4208400"/>
            <a:ext cx="5194800" cy="1590245"/>
          </a:xfrm>
          <a:prstGeom prst="rect">
            <a:avLst/>
          </a:prstGeom>
        </p:spPr>
      </p:pic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6883A043-0FF1-4D10-B0ED-E3922FD01D3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9428400" y="2012400"/>
            <a:ext cx="2109600" cy="1351922"/>
          </a:xfrm>
          <a:prstGeom prst="wedgeRoundRectCallout">
            <a:avLst>
              <a:gd name="adj1" fmla="val -77045"/>
              <a:gd name="adj2" fmla="val 33495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dirty="0"/>
              <a:t>What do you think?</a:t>
            </a:r>
          </a:p>
          <a:p>
            <a:pPr algn="ctr"/>
            <a:r>
              <a:rPr lang="en-AU" dirty="0"/>
              <a:t>What do you wonder?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9CC9E5E8-BD4C-4151-AFEE-1152B4F42C7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9428400" y="4464000"/>
            <a:ext cx="2109600" cy="860292"/>
          </a:xfrm>
          <a:prstGeom prst="wedgeRoundRectCallout">
            <a:avLst>
              <a:gd name="adj1" fmla="val -77045"/>
              <a:gd name="adj2" fmla="val 33495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dirty="0"/>
              <a:t>Fake or real?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890D6-2874-4350-8736-8C17658CA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78724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133D4-3FA6-4255-9B8C-5681BE72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Fakes on trial – part 6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FD3725-BC72-4BF9-B64F-3417367F67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82520"/>
            <a:ext cx="11087114" cy="310015"/>
          </a:xfrm>
        </p:spPr>
        <p:txBody>
          <a:bodyPr anchor="t" anchorCtr="0"/>
          <a:lstStyle/>
          <a:p>
            <a:r>
              <a:rPr lang="en-AU" sz="1800" dirty="0"/>
              <a:t>Student 1 – </a:t>
            </a: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HHHHH | HHHHH | HTHHH | HHHTT | THTHT | THTHT | TTHHH | THHTH | HTTHH | TTHTT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647F4-498A-8FD3-7549-25EB052D1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How does the observed probability compare to the theoretical probability?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Real or fake?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What evidence can you use to support your decision of real or fake?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What other observations could you use to support your decision of real or fake?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890D6-2874-4350-8736-8C17658CA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361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133D4-3FA6-4255-9B8C-5681BE72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Fakes on trial – part 7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FD3725-BC72-4BF9-B64F-3417367F67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82520"/>
            <a:ext cx="10764000" cy="310015"/>
          </a:xfrm>
        </p:spPr>
        <p:txBody>
          <a:bodyPr/>
          <a:lstStyle/>
          <a:p>
            <a:r>
              <a:rPr lang="en-AU" sz="1800" dirty="0"/>
              <a:t>Student 2 – </a:t>
            </a: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HHHHH | HTTTT | TTTHH | HHHHH | TTHTT | HHHTT | HHTHT | HHTTT | HTTHH | HTHHT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98A71-DFC3-9B9C-0A0D-70A5CADD2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1076865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Real or fake? 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Complete your own analysis, comparing theoretical probability to the observed probability.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8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8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8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AU" sz="18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9235CDF-FE1E-47D0-B01A-520BC9080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183518"/>
              </p:ext>
            </p:extLst>
          </p:nvPr>
        </p:nvGraphicFramePr>
        <p:xfrm>
          <a:off x="691660" y="2835275"/>
          <a:ext cx="7936015" cy="153091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84143">
                  <a:extLst>
                    <a:ext uri="{9D8B030D-6E8A-4147-A177-3AD203B41FA5}">
                      <a16:colId xmlns:a16="http://schemas.microsoft.com/office/drawing/2014/main" val="1189556156"/>
                    </a:ext>
                  </a:extLst>
                </a:gridCol>
                <a:gridCol w="2195688">
                  <a:extLst>
                    <a:ext uri="{9D8B030D-6E8A-4147-A177-3AD203B41FA5}">
                      <a16:colId xmlns:a16="http://schemas.microsoft.com/office/drawing/2014/main" val="4238577282"/>
                    </a:ext>
                  </a:extLst>
                </a:gridCol>
                <a:gridCol w="2028093">
                  <a:extLst>
                    <a:ext uri="{9D8B030D-6E8A-4147-A177-3AD203B41FA5}">
                      <a16:colId xmlns:a16="http://schemas.microsoft.com/office/drawing/2014/main" val="4133692606"/>
                    </a:ext>
                  </a:extLst>
                </a:gridCol>
                <a:gridCol w="2028091">
                  <a:extLst>
                    <a:ext uri="{9D8B030D-6E8A-4147-A177-3AD203B41FA5}">
                      <a16:colId xmlns:a16="http://schemas.microsoft.com/office/drawing/2014/main" val="232407458"/>
                    </a:ext>
                  </a:extLst>
                </a:gridCol>
              </a:tblGrid>
              <a:tr h="445416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+mj-lt"/>
                        </a:rPr>
                        <a:t>Outcome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+mj-lt"/>
                        </a:rPr>
                        <a:t>Theoretical probability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>
                          <a:latin typeface="+mj-lt"/>
                        </a:rPr>
                        <a:t>Relative 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>
                          <a:latin typeface="+mj-lt"/>
                        </a:rPr>
                        <a:t>Observed probability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2398250"/>
                  </a:ext>
                </a:extLst>
              </a:tr>
              <a:tr h="445416"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Heads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693061"/>
                  </a:ext>
                </a:extLst>
              </a:tr>
              <a:tr h="445416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Tails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7578598"/>
                  </a:ext>
                </a:extLst>
              </a:tr>
            </a:tbl>
          </a:graphicData>
        </a:graphic>
      </p:graphicFrame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55903C76-38F8-44DE-A0C8-AB1151CFFDD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9550400" y="3083798"/>
            <a:ext cx="2109600" cy="942101"/>
          </a:xfrm>
          <a:prstGeom prst="wedgeRoundRectCallout">
            <a:avLst>
              <a:gd name="adj1" fmla="val -72311"/>
              <a:gd name="adj2" fmla="val 47122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2000" dirty="0"/>
              <a:t>Draw a visual representation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AD2B31-CBED-D8F7-C0AD-92B75FD71289}"/>
              </a:ext>
            </a:extLst>
          </p:cNvPr>
          <p:cNvSpPr txBox="1"/>
          <p:nvPr/>
        </p:nvSpPr>
        <p:spPr>
          <a:xfrm>
            <a:off x="360000" y="4592493"/>
            <a:ext cx="8477250" cy="192350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How does the observed probability compare to the theoretical probability?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What evidence can you use to support your decision of real or fake?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What other observations could you use to support your decision of real or fake?</a:t>
            </a: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algn="l">
              <a:lnSpc>
                <a:spcPct val="150000"/>
              </a:lnSpc>
            </a:pPr>
            <a:endParaRPr lang="en-AU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890D6-2874-4350-8736-8C17658CA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536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133D4-3FA6-4255-9B8C-5681BE72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Fakes on trial – part 8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FD3725-BC72-4BF9-B64F-3417367F67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82520"/>
            <a:ext cx="10842622" cy="310015"/>
          </a:xfrm>
        </p:spPr>
        <p:txBody>
          <a:bodyPr/>
          <a:lstStyle/>
          <a:p>
            <a:r>
              <a:rPr lang="en-AU" sz="1800" dirty="0"/>
              <a:t>Student 3 – </a:t>
            </a: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HTHTH | THTHT | HTHTH | THTHT | TTHHT | HTTTH | TTTTT | THHHH | TTTHT | TTHHH</a:t>
            </a:r>
            <a:endParaRPr lang="en-AU" sz="18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ACEBC-FF06-0A0B-3879-68A376248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1020513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Real or fake? 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Complete your own analysis, comparing theoretical probability to the observed probability.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2FF2131-D3B3-C6FF-142A-46B1EBFCC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439861"/>
              </p:ext>
            </p:extLst>
          </p:nvPr>
        </p:nvGraphicFramePr>
        <p:xfrm>
          <a:off x="691660" y="2835275"/>
          <a:ext cx="7936015" cy="153091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84143">
                  <a:extLst>
                    <a:ext uri="{9D8B030D-6E8A-4147-A177-3AD203B41FA5}">
                      <a16:colId xmlns:a16="http://schemas.microsoft.com/office/drawing/2014/main" val="1189556156"/>
                    </a:ext>
                  </a:extLst>
                </a:gridCol>
                <a:gridCol w="2195688">
                  <a:extLst>
                    <a:ext uri="{9D8B030D-6E8A-4147-A177-3AD203B41FA5}">
                      <a16:colId xmlns:a16="http://schemas.microsoft.com/office/drawing/2014/main" val="4238577282"/>
                    </a:ext>
                  </a:extLst>
                </a:gridCol>
                <a:gridCol w="2028093">
                  <a:extLst>
                    <a:ext uri="{9D8B030D-6E8A-4147-A177-3AD203B41FA5}">
                      <a16:colId xmlns:a16="http://schemas.microsoft.com/office/drawing/2014/main" val="4133692606"/>
                    </a:ext>
                  </a:extLst>
                </a:gridCol>
                <a:gridCol w="2028091">
                  <a:extLst>
                    <a:ext uri="{9D8B030D-6E8A-4147-A177-3AD203B41FA5}">
                      <a16:colId xmlns:a16="http://schemas.microsoft.com/office/drawing/2014/main" val="232407458"/>
                    </a:ext>
                  </a:extLst>
                </a:gridCol>
              </a:tblGrid>
              <a:tr h="445416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+mj-lt"/>
                        </a:rPr>
                        <a:t>Outcome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+mj-lt"/>
                        </a:rPr>
                        <a:t>Theoretical probability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>
                          <a:latin typeface="+mj-lt"/>
                        </a:rPr>
                        <a:t>Relative 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>
                          <a:latin typeface="+mj-lt"/>
                        </a:rPr>
                        <a:t>Observed probability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2398250"/>
                  </a:ext>
                </a:extLst>
              </a:tr>
              <a:tr h="445416"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Heads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693061"/>
                  </a:ext>
                </a:extLst>
              </a:tr>
              <a:tr h="445416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Tails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7578598"/>
                  </a:ext>
                </a:extLst>
              </a:tr>
            </a:tbl>
          </a:graphicData>
        </a:graphic>
      </p:graphicFrame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F80E147E-9BEA-5188-2A9B-38F06153259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9550400" y="3083798"/>
            <a:ext cx="2109600" cy="942101"/>
          </a:xfrm>
          <a:prstGeom prst="wedgeRoundRectCallout">
            <a:avLst>
              <a:gd name="adj1" fmla="val -72311"/>
              <a:gd name="adj2" fmla="val 47122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2000" dirty="0"/>
              <a:t>Draw a visual representation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FB82F2-FFF0-7023-A6AF-91DC453A0BF6}"/>
              </a:ext>
            </a:extLst>
          </p:cNvPr>
          <p:cNvSpPr txBox="1"/>
          <p:nvPr/>
        </p:nvSpPr>
        <p:spPr>
          <a:xfrm>
            <a:off x="360000" y="4593600"/>
            <a:ext cx="8477250" cy="191099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How does the observed probability compare to the theoretical probability?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What evidence can you use to support your decision of real or fake?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ea typeface="SimSun" panose="02010600030101010101" pitchFamily="2" charset="-122"/>
                <a:cs typeface="Times New Roman" panose="02020603050405020304" pitchFamily="18" charset="0"/>
              </a:rPr>
              <a:t>What other observations could you use to support your decision of real or fake?</a:t>
            </a: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algn="l">
              <a:lnSpc>
                <a:spcPct val="150000"/>
              </a:lnSpc>
            </a:pPr>
            <a:endParaRPr lang="en-AU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890D6-2874-4350-8736-8C17658CA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9034284"/>
      </p:ext>
    </p:extLst>
  </p:cSld>
  <p:clrMapOvr>
    <a:masterClrMapping/>
  </p:clrMapOvr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draft-updated-template  -  Read-Only" id="{A75E9268-3558-4240-80CC-EFF73685552F}" vid="{0C30A27F-1837-4B96-B2EA-51148F8986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890</Words>
  <Application>Microsoft Office PowerPoint</Application>
  <PresentationFormat>Widescreen</PresentationFormat>
  <Paragraphs>145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Public Sans</vt:lpstr>
      <vt:lpstr>Public Sans Light</vt:lpstr>
      <vt:lpstr>Times New Roman</vt:lpstr>
      <vt:lpstr>NSWG Corporate</vt:lpstr>
      <vt:lpstr>Fakes on trial</vt:lpstr>
      <vt:lpstr>Fakes on trial – part 1</vt:lpstr>
      <vt:lpstr>Fakes on trial – part 2</vt:lpstr>
      <vt:lpstr>Fakes on trial – part 3</vt:lpstr>
      <vt:lpstr>Fakes on trial – part 4</vt:lpstr>
      <vt:lpstr>Fakes on trial – part 5</vt:lpstr>
      <vt:lpstr>Fakes on trial – part 6</vt:lpstr>
      <vt:lpstr>Fakes on trial – part 7</vt:lpstr>
      <vt:lpstr>Fakes on trial – part 8</vt:lpstr>
      <vt:lpstr>Fakes on trial – part 9</vt:lpstr>
      <vt:lpstr>Success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Fakes on trial</dc:title>
  <dc:creator>NSW Department of Education</dc:creator>
  <dcterms:created xsi:type="dcterms:W3CDTF">2023-09-18T01:14:11Z</dcterms:created>
  <dcterms:modified xsi:type="dcterms:W3CDTF">2023-09-18T01:14:29Z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603dfd7-d93a-4381-a340-2995d8282205_Enabled">
    <vt:lpwstr>true</vt:lpwstr>
  </property>
  <property fmtid="{D5CDD505-2E9C-101B-9397-08002B2CF9AE}" pid="3" name="MSIP_Label_b603dfd7-d93a-4381-a340-2995d8282205_SetDate">
    <vt:lpwstr>2023-09-18T01:14:29Z</vt:lpwstr>
  </property>
  <property fmtid="{D5CDD505-2E9C-101B-9397-08002B2CF9AE}" pid="4" name="MSIP_Label_b603dfd7-d93a-4381-a340-2995d8282205_Method">
    <vt:lpwstr>Standard</vt:lpwstr>
  </property>
  <property fmtid="{D5CDD505-2E9C-101B-9397-08002B2CF9AE}" pid="5" name="MSIP_Label_b603dfd7-d93a-4381-a340-2995d8282205_Name">
    <vt:lpwstr>OFFICIAL</vt:lpwstr>
  </property>
  <property fmtid="{D5CDD505-2E9C-101B-9397-08002B2CF9AE}" pid="6" name="MSIP_Label_b603dfd7-d93a-4381-a340-2995d8282205_SiteId">
    <vt:lpwstr>05a0e69a-418a-47c1-9c25-9387261bf991</vt:lpwstr>
  </property>
  <property fmtid="{D5CDD505-2E9C-101B-9397-08002B2CF9AE}" pid="7" name="MSIP_Label_b603dfd7-d93a-4381-a340-2995d8282205_ActionId">
    <vt:lpwstr>fc14d12f-4ed8-4c5c-a917-c5a684181a0b</vt:lpwstr>
  </property>
  <property fmtid="{D5CDD505-2E9C-101B-9397-08002B2CF9AE}" pid="8" name="MSIP_Label_b603dfd7-d93a-4381-a340-2995d8282205_ContentBits">
    <vt:lpwstr>0</vt:lpwstr>
  </property>
</Properties>
</file>