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9"/>
  </p:notesMasterIdLst>
  <p:handoutMasterIdLst>
    <p:handoutMasterId r:id="rId10"/>
  </p:handoutMasterIdLst>
  <p:sldIdLst>
    <p:sldId id="340" r:id="rId2"/>
    <p:sldId id="331" r:id="rId3"/>
    <p:sldId id="332" r:id="rId4"/>
    <p:sldId id="333" r:id="rId5"/>
    <p:sldId id="334" r:id="rId6"/>
    <p:sldId id="335" r:id="rId7"/>
    <p:sldId id="336" r:id="rId8"/>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1165592B-D1AE-EE48-AEB4-F19515D86DC8}">
          <p14:sldIdLst>
            <p14:sldId id="340"/>
            <p14:sldId id="331"/>
            <p14:sldId id="332"/>
            <p14:sldId id="333"/>
            <p14:sldId id="334"/>
            <p14:sldId id="335"/>
            <p14:sldId id="336"/>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238C4-D902-4C9C-BB78-73F875D1C6DD}" v="82" dt="2023-03-20T05:17:59.03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76498" autoAdjust="0"/>
  </p:normalViewPr>
  <p:slideViewPr>
    <p:cSldViewPr snapToGrid="0" showGuides="1">
      <p:cViewPr varScale="1">
        <p:scale>
          <a:sx n="78" d="100"/>
          <a:sy n="78" d="100"/>
        </p:scale>
        <p:origin x="1599" y="42"/>
      </p:cViewPr>
      <p:guideLst>
        <p:guide orient="horz" pos="1842"/>
        <p:guide orient="horz" pos="3294"/>
        <p:guide orient="horz" pos="2228"/>
        <p:guide orient="horz" pos="2614"/>
        <p:guide pos="3812"/>
        <p:guide orient="horz" pos="1570"/>
        <p:guide orient="horz" pos="1616"/>
        <p:guide pos="1300"/>
        <p:guide pos="3407"/>
        <p:guide pos="2361"/>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Bruce Gain - estimated heights and weights</a:t>
            </a:r>
            <a:r>
              <a:rPr lang="en-AU" baseline="0" dirty="0"/>
              <a:t> of on-screen Batman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Height</c:v>
                </c:pt>
              </c:strCache>
            </c:strRef>
          </c:tx>
          <c:spPr>
            <a:solidFill>
              <a:schemeClr val="tx1"/>
            </a:solidFill>
            <a:ln>
              <a:noFill/>
            </a:ln>
            <a:effectLst/>
          </c:spPr>
          <c:invertIfNegative val="0"/>
          <c:cat>
            <c:strRef>
              <c:f>Sheet1!$B$1:$I$1</c:f>
              <c:strCache>
                <c:ptCount val="8"/>
                <c:pt idx="0">
                  <c:v>Comic Book</c:v>
                </c:pt>
                <c:pt idx="1">
                  <c:v>Adam West</c:v>
                </c:pt>
                <c:pt idx="2">
                  <c:v>Michael Keaton</c:v>
                </c:pt>
                <c:pt idx="3">
                  <c:v>Val Kilmer</c:v>
                </c:pt>
                <c:pt idx="4">
                  <c:v>George Clooney</c:v>
                </c:pt>
                <c:pt idx="5">
                  <c:v>Christian Bale</c:v>
                </c:pt>
                <c:pt idx="6">
                  <c:v>Lego Batman</c:v>
                </c:pt>
                <c:pt idx="7">
                  <c:v>Ben Affleck</c:v>
                </c:pt>
              </c:strCache>
            </c:strRef>
          </c:cat>
          <c:val>
            <c:numRef>
              <c:f>Sheet1!$B$2:$I$2</c:f>
              <c:numCache>
                <c:formatCode>General</c:formatCode>
                <c:ptCount val="8"/>
                <c:pt idx="0">
                  <c:v>188</c:v>
                </c:pt>
                <c:pt idx="1">
                  <c:v>188</c:v>
                </c:pt>
                <c:pt idx="2">
                  <c:v>178</c:v>
                </c:pt>
                <c:pt idx="3">
                  <c:v>183</c:v>
                </c:pt>
                <c:pt idx="4">
                  <c:v>180</c:v>
                </c:pt>
                <c:pt idx="5">
                  <c:v>183</c:v>
                </c:pt>
                <c:pt idx="6">
                  <c:v>4</c:v>
                </c:pt>
                <c:pt idx="7">
                  <c:v>193</c:v>
                </c:pt>
              </c:numCache>
            </c:numRef>
          </c:val>
          <c:extLst>
            <c:ext xmlns:c16="http://schemas.microsoft.com/office/drawing/2014/chart" uri="{C3380CC4-5D6E-409C-BE32-E72D297353CC}">
              <c16:uniqueId val="{00000000-67A8-4E32-9C57-20BC9C223E78}"/>
            </c:ext>
          </c:extLst>
        </c:ser>
        <c:ser>
          <c:idx val="1"/>
          <c:order val="1"/>
          <c:tx>
            <c:strRef>
              <c:f>Sheet1!$A$3</c:f>
              <c:strCache>
                <c:ptCount val="1"/>
                <c:pt idx="0">
                  <c:v>Weight</c:v>
                </c:pt>
              </c:strCache>
            </c:strRef>
          </c:tx>
          <c:spPr>
            <a:solidFill>
              <a:schemeClr val="bg1">
                <a:lumMod val="75000"/>
              </a:schemeClr>
            </a:solidFill>
            <a:ln>
              <a:noFill/>
            </a:ln>
            <a:effectLst/>
          </c:spPr>
          <c:invertIfNegative val="0"/>
          <c:cat>
            <c:strRef>
              <c:f>Sheet1!$B$1:$I$1</c:f>
              <c:strCache>
                <c:ptCount val="8"/>
                <c:pt idx="0">
                  <c:v>Comic Book</c:v>
                </c:pt>
                <c:pt idx="1">
                  <c:v>Adam West</c:v>
                </c:pt>
                <c:pt idx="2">
                  <c:v>Michael Keaton</c:v>
                </c:pt>
                <c:pt idx="3">
                  <c:v>Val Kilmer</c:v>
                </c:pt>
                <c:pt idx="4">
                  <c:v>George Clooney</c:v>
                </c:pt>
                <c:pt idx="5">
                  <c:v>Christian Bale</c:v>
                </c:pt>
                <c:pt idx="6">
                  <c:v>Lego Batman</c:v>
                </c:pt>
                <c:pt idx="7">
                  <c:v>Ben Affleck</c:v>
                </c:pt>
              </c:strCache>
            </c:strRef>
          </c:cat>
          <c:val>
            <c:numRef>
              <c:f>Sheet1!$B$3:$I$3</c:f>
              <c:numCache>
                <c:formatCode>General</c:formatCode>
                <c:ptCount val="8"/>
                <c:pt idx="0">
                  <c:v>95.5</c:v>
                </c:pt>
                <c:pt idx="1">
                  <c:v>90</c:v>
                </c:pt>
                <c:pt idx="2">
                  <c:v>72</c:v>
                </c:pt>
                <c:pt idx="3">
                  <c:v>93</c:v>
                </c:pt>
                <c:pt idx="4">
                  <c:v>78</c:v>
                </c:pt>
                <c:pt idx="5">
                  <c:v>82</c:v>
                </c:pt>
                <c:pt idx="6">
                  <c:v>4.5</c:v>
                </c:pt>
                <c:pt idx="7">
                  <c:v>98</c:v>
                </c:pt>
              </c:numCache>
            </c:numRef>
          </c:val>
          <c:extLst>
            <c:ext xmlns:c16="http://schemas.microsoft.com/office/drawing/2014/chart" uri="{C3380CC4-5D6E-409C-BE32-E72D297353CC}">
              <c16:uniqueId val="{00000001-67A8-4E32-9C57-20BC9C223E78}"/>
            </c:ext>
          </c:extLst>
        </c:ser>
        <c:dLbls>
          <c:showLegendKey val="0"/>
          <c:showVal val="0"/>
          <c:showCatName val="0"/>
          <c:showSerName val="0"/>
          <c:showPercent val="0"/>
          <c:showBubbleSize val="0"/>
        </c:dLbls>
        <c:gapWidth val="219"/>
        <c:overlap val="-27"/>
        <c:axId val="1883168143"/>
        <c:axId val="1883166479"/>
      </c:barChart>
      <c:catAx>
        <c:axId val="188316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166479"/>
        <c:crosses val="autoZero"/>
        <c:auto val="1"/>
        <c:lblAlgn val="ctr"/>
        <c:lblOffset val="100"/>
        <c:noMultiLvlLbl val="0"/>
      </c:catAx>
      <c:valAx>
        <c:axId val="188316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168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Russian TV used this graph to illustrate a flattening of the curve</a:t>
            </a:r>
            <a:endParaRPr lang="en-US"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1"/>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F9-405F-8D4A-CC3369991D92}"/>
                </c:ext>
              </c:extLst>
            </c:dLbl>
            <c:dLbl>
              <c:idx val="2"/>
              <c:layout>
                <c:manualLayout>
                  <c:x val="-1.4947683109118224E-3"/>
                  <c:y val="0"/>
                </c:manualLayout>
              </c:layout>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F9-405F-8D4A-CC3369991D92}"/>
                </c:ext>
              </c:extLst>
            </c:dLbl>
            <c:dLbl>
              <c:idx val="3"/>
              <c:tx>
                <c:rich>
                  <a:bodyPr/>
                  <a:lstStyle/>
                  <a:p>
                    <a:r>
                      <a:rPr lang="en-US"/>
                      <a:t>1</a:t>
                    </a:r>
                    <a:fld id="{DD15DE31-C30D-4192-95E4-A331A6EE04E8}"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F9-405F-8D4A-CC3369991D92}"/>
                </c:ext>
              </c:extLst>
            </c:dLbl>
            <c:dLbl>
              <c:idx val="4"/>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F9-405F-8D4A-CC3369991D92}"/>
                </c:ext>
              </c:extLst>
            </c:dLbl>
            <c:dLbl>
              <c:idx val="5"/>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F9-405F-8D4A-CC3369991D92}"/>
                </c:ext>
              </c:extLst>
            </c:dLbl>
            <c:dLbl>
              <c:idx val="6"/>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F9-405F-8D4A-CC3369991D92}"/>
                </c:ext>
              </c:extLst>
            </c:dLbl>
            <c:dLbl>
              <c:idx val="7"/>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CF9-405F-8D4A-CC3369991D92}"/>
                </c:ext>
              </c:extLst>
            </c:dLbl>
            <c:dLbl>
              <c:idx val="8"/>
              <c:tx>
                <c:rich>
                  <a:bodyPr/>
                  <a:lstStyle/>
                  <a:p>
                    <a:r>
                      <a:rPr lang="en-US"/>
                      <a:t>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CF9-405F-8D4A-CC3369991D92}"/>
                </c:ext>
              </c:extLst>
            </c:dLbl>
            <c:dLbl>
              <c:idx val="9"/>
              <c:tx>
                <c:rich>
                  <a:bodyPr/>
                  <a:lstStyle/>
                  <a:p>
                    <a:r>
                      <a:rPr lang="en-US"/>
                      <a:t>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CF9-405F-8D4A-CC3369991D92}"/>
                </c:ext>
              </c:extLst>
            </c:dLbl>
            <c:dLbl>
              <c:idx val="10"/>
              <c:layout>
                <c:manualLayout>
                  <c:x val="0"/>
                  <c:y val="0"/>
                </c:manualLayout>
              </c:layout>
              <c:tx>
                <c:rich>
                  <a:bodyPr/>
                  <a:lstStyle/>
                  <a:p>
                    <a:r>
                      <a:rPr lang="en-US"/>
                      <a:t>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CF9-405F-8D4A-CC3369991D92}"/>
                </c:ext>
              </c:extLst>
            </c:dLbl>
            <c:dLbl>
              <c:idx val="11"/>
              <c:tx>
                <c:rich>
                  <a:bodyPr/>
                  <a:lstStyle/>
                  <a:p>
                    <a:r>
                      <a:rPr lang="en-US"/>
                      <a:t>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CF9-405F-8D4A-CC3369991D92}"/>
                </c:ext>
              </c:extLst>
            </c:dLbl>
            <c:dLbl>
              <c:idx val="12"/>
              <c:tx>
                <c:rich>
                  <a:bodyPr/>
                  <a:lstStyle/>
                  <a:p>
                    <a:r>
                      <a:rPr lang="en-US"/>
                      <a:t>114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CF9-405F-8D4A-CC3369991D92}"/>
                </c:ext>
              </c:extLst>
            </c:dLbl>
            <c:dLbl>
              <c:idx val="13"/>
              <c:tx>
                <c:rich>
                  <a:bodyPr/>
                  <a:lstStyle/>
                  <a:p>
                    <a:r>
                      <a:rPr lang="en-US"/>
                      <a:t>147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CF9-405F-8D4A-CC3369991D92}"/>
                </c:ext>
              </c:extLst>
            </c:dLbl>
            <c:dLbl>
              <c:idx val="14"/>
              <c:tx>
                <c:rich>
                  <a:bodyPr/>
                  <a:lstStyle/>
                  <a:p>
                    <a:r>
                      <a:rPr lang="en-US"/>
                      <a:t>199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CF9-405F-8D4A-CC3369991D92}"/>
                </c:ext>
              </c:extLst>
            </c:dLbl>
            <c:dLbl>
              <c:idx val="15"/>
              <c:tx>
                <c:rich>
                  <a:bodyPr/>
                  <a:lstStyle/>
                  <a:p>
                    <a:r>
                      <a:rPr lang="en-US"/>
                      <a:t>253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CF9-405F-8D4A-CC3369991D92}"/>
                </c:ext>
              </c:extLst>
            </c:dLbl>
            <c:dLbl>
              <c:idx val="16"/>
              <c:tx>
                <c:rich>
                  <a:bodyPr/>
                  <a:lstStyle/>
                  <a:p>
                    <a:r>
                      <a:rPr lang="en-US"/>
                      <a:t>306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CF9-405F-8D4A-CC3369991D92}"/>
                </c:ext>
              </c:extLst>
            </c:dLbl>
            <c:dLbl>
              <c:idx val="17"/>
              <c:tx>
                <c:rich>
                  <a:bodyPr/>
                  <a:lstStyle/>
                  <a:p>
                    <a:r>
                      <a:rPr lang="en-US"/>
                      <a:t>367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CF9-405F-8D4A-CC3369991D92}"/>
                </c:ext>
              </c:extLst>
            </c:dLbl>
            <c:dLbl>
              <c:idx val="18"/>
              <c:tx>
                <c:rich>
                  <a:bodyPr/>
                  <a:lstStyle/>
                  <a:p>
                    <a:r>
                      <a:rPr lang="en-US"/>
                      <a:t>438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CF9-405F-8D4A-CC3369991D92}"/>
                </c:ext>
              </c:extLst>
            </c:dLbl>
            <c:dLbl>
              <c:idx val="19"/>
              <c:tx>
                <c:rich>
                  <a:bodyPr/>
                  <a:lstStyle/>
                  <a:p>
                    <a:r>
                      <a:rPr lang="en-US"/>
                      <a:t>495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CF9-405F-8D4A-CC3369991D92}"/>
                </c:ext>
              </c:extLst>
            </c:dLbl>
            <c:dLbl>
              <c:idx val="20"/>
              <c:tx>
                <c:rich>
                  <a:bodyPr/>
                  <a:lstStyle/>
                  <a:p>
                    <a:r>
                      <a:rPr lang="en-US"/>
                      <a:t>658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8CF9-405F-8D4A-CC3369991D92}"/>
                </c:ext>
              </c:extLst>
            </c:dLbl>
            <c:dLbl>
              <c:idx val="21"/>
              <c:tx>
                <c:rich>
                  <a:bodyPr/>
                  <a:lstStyle/>
                  <a:p>
                    <a:r>
                      <a:rPr lang="en-US"/>
                      <a:t>840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CF9-405F-8D4A-CC3369991D92}"/>
                </c:ext>
              </c:extLst>
            </c:dLbl>
            <c:dLbl>
              <c:idx val="22"/>
              <c:tx>
                <c:rich>
                  <a:bodyPr/>
                  <a:lstStyle/>
                  <a:p>
                    <a:r>
                      <a:rPr lang="en-US"/>
                      <a:t>1036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8CF9-405F-8D4A-CC3369991D92}"/>
                </c:ext>
              </c:extLst>
            </c:dLbl>
            <c:dLbl>
              <c:idx val="23"/>
              <c:tx>
                <c:rich>
                  <a:bodyPr/>
                  <a:lstStyle/>
                  <a:p>
                    <a:r>
                      <a:rPr lang="en-US"/>
                      <a:t>1264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8CF9-405F-8D4A-CC3369991D92}"/>
                </c:ext>
              </c:extLst>
            </c:dLbl>
            <c:dLbl>
              <c:idx val="24"/>
              <c:tx>
                <c:rich>
                  <a:bodyPr/>
                  <a:lstStyle/>
                  <a:p>
                    <a:r>
                      <a:rPr lang="en-US"/>
                      <a:t>1534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8CF9-405F-8D4A-CC3369991D92}"/>
                </c:ext>
              </c:extLst>
            </c:dLbl>
            <c:dLbl>
              <c:idx val="25"/>
              <c:tx>
                <c:rich>
                  <a:bodyPr/>
                  <a:lstStyle/>
                  <a:p>
                    <a:r>
                      <a:rPr lang="en-US"/>
                      <a:t>1836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8CF9-405F-8D4A-CC3369991D92}"/>
                </c:ext>
              </c:extLst>
            </c:dLbl>
            <c:dLbl>
              <c:idx val="26"/>
              <c:tx>
                <c:rich>
                  <a:bodyPr/>
                  <a:lstStyle/>
                  <a:p>
                    <a:r>
                      <a:rPr lang="en-US"/>
                      <a:t>2337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8CF9-405F-8D4A-CC3369991D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Sheet1!$A$2:$A$28</c:f>
              <c:numCache>
                <c:formatCode>General</c:formatCode>
                <c:ptCount val="27"/>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numCache>
            </c:numRef>
          </c:cat>
          <c:val>
            <c:numRef>
              <c:f>Sheet1!$B$2:$B$28</c:f>
              <c:numCache>
                <c:formatCode>General</c:formatCode>
                <c:ptCount val="27"/>
                <c:pt idx="0">
                  <c:v>1</c:v>
                </c:pt>
                <c:pt idx="1">
                  <c:v>2</c:v>
                </c:pt>
                <c:pt idx="2">
                  <c:v>3</c:v>
                </c:pt>
                <c:pt idx="3">
                  <c:v>4</c:v>
                </c:pt>
                <c:pt idx="4">
                  <c:v>5</c:v>
                </c:pt>
                <c:pt idx="5">
                  <c:v>6</c:v>
                </c:pt>
                <c:pt idx="6">
                  <c:v>8</c:v>
                </c:pt>
                <c:pt idx="7">
                  <c:v>10</c:v>
                </c:pt>
                <c:pt idx="8">
                  <c:v>12</c:v>
                </c:pt>
                <c:pt idx="9">
                  <c:v>14</c:v>
                </c:pt>
                <c:pt idx="10">
                  <c:v>16</c:v>
                </c:pt>
                <c:pt idx="11">
                  <c:v>18</c:v>
                </c:pt>
                <c:pt idx="12">
                  <c:v>20</c:v>
                </c:pt>
                <c:pt idx="13">
                  <c:v>23</c:v>
                </c:pt>
                <c:pt idx="14">
                  <c:v>26</c:v>
                </c:pt>
                <c:pt idx="15">
                  <c:v>29</c:v>
                </c:pt>
                <c:pt idx="16">
                  <c:v>32</c:v>
                </c:pt>
                <c:pt idx="17">
                  <c:v>35</c:v>
                </c:pt>
                <c:pt idx="18">
                  <c:v>39</c:v>
                </c:pt>
                <c:pt idx="19">
                  <c:v>41</c:v>
                </c:pt>
                <c:pt idx="20">
                  <c:v>46</c:v>
                </c:pt>
                <c:pt idx="21">
                  <c:v>49</c:v>
                </c:pt>
                <c:pt idx="22">
                  <c:v>53</c:v>
                </c:pt>
                <c:pt idx="23">
                  <c:v>56</c:v>
                </c:pt>
                <c:pt idx="24">
                  <c:v>58</c:v>
                </c:pt>
                <c:pt idx="25">
                  <c:v>60</c:v>
                </c:pt>
                <c:pt idx="26">
                  <c:v>62</c:v>
                </c:pt>
              </c:numCache>
            </c:numRef>
          </c:val>
          <c:extLst>
            <c:ext xmlns:c16="http://schemas.microsoft.com/office/drawing/2014/chart" uri="{C3380CC4-5D6E-409C-BE32-E72D297353CC}">
              <c16:uniqueId val="{0000001A-8CF9-405F-8D4A-CC3369991D92}"/>
            </c:ext>
          </c:extLst>
        </c:ser>
        <c:dLbls>
          <c:dLblPos val="outEnd"/>
          <c:showLegendKey val="0"/>
          <c:showVal val="1"/>
          <c:showCatName val="0"/>
          <c:showSerName val="0"/>
          <c:showPercent val="0"/>
          <c:showBubbleSize val="0"/>
        </c:dLbls>
        <c:gapWidth val="219"/>
        <c:overlap val="-27"/>
        <c:axId val="436381568"/>
        <c:axId val="436378944"/>
      </c:barChart>
      <c:catAx>
        <c:axId val="4363815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 in March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378944"/>
        <c:crosses val="autoZero"/>
        <c:auto val="1"/>
        <c:lblAlgn val="ctr"/>
        <c:lblOffset val="100"/>
        <c:noMultiLvlLbl val="0"/>
      </c:catAx>
      <c:valAx>
        <c:axId val="436378944"/>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Case</a:t>
                </a:r>
                <a:r>
                  <a:rPr lang="en-US" baseline="0" dirty="0"/>
                  <a:t> numbers</a:t>
                </a:r>
                <a:endParaRPr lang="en-US" dirty="0"/>
              </a:p>
            </c:rich>
          </c:tx>
          <c:layout>
            <c:manualLayout>
              <c:xMode val="edge"/>
              <c:yMode val="edge"/>
              <c:x val="0.97984958805275546"/>
              <c:y val="0.437408887361233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3638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4/5/2023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5/04/2023</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Display the graph and ask students what story the graph is trying to tell.</a:t>
            </a:r>
          </a:p>
          <a:p>
            <a:endParaRPr lang="en-AU" dirty="0"/>
          </a:p>
          <a:p>
            <a:r>
              <a:rPr lang="en-AU" dirty="0"/>
              <a:t>Ask pairs to share their ideas with the class.</a:t>
            </a:r>
          </a:p>
          <a:p>
            <a:pPr marL="0" lvl="0" indent="0" fontAlgn="base">
              <a:lnSpc>
                <a:spcPct val="115000"/>
              </a:lnSpc>
              <a:spcBef>
                <a:spcPts val="400"/>
              </a:spcBef>
              <a:buFont typeface="+mj-lt"/>
              <a:buNone/>
            </a:pPr>
            <a:endParaRPr lang="en-AU" sz="1200" u="none" strike="noStrike" kern="1200" spc="0" dirty="0">
              <a:effectLst/>
              <a:latin typeface="+mn-lt"/>
              <a:ea typeface="+mn-ea"/>
              <a:cs typeface="+mn-cs"/>
            </a:endParaRPr>
          </a:p>
          <a:p>
            <a:pPr marL="0" lvl="0" indent="0" fontAlgn="base">
              <a:lnSpc>
                <a:spcPct val="115000"/>
              </a:lnSpc>
              <a:spcBef>
                <a:spcPts val="400"/>
              </a:spcBef>
              <a:buFont typeface="+mj-lt"/>
              <a:buNone/>
            </a:pPr>
            <a:r>
              <a:rPr lang="en-AU" sz="1800" u="none" strike="noStrike" kern="0" spc="0" dirty="0">
                <a:effectLst/>
                <a:latin typeface="Arial" panose="020B0604020202020204" pitchFamily="34" charset="0"/>
                <a:ea typeface="Calibri" panose="020F0502020204030204" pitchFamily="34" charset="0"/>
                <a:cs typeface="Times New Roman" panose="02020603050405020304" pitchFamily="18" charset="0"/>
              </a:rPr>
              <a:t>The graph was designed to show that Ben Affleck, as the newest Batman at that time, is physically larger both in height and weight than previous actors who have played the role.</a:t>
            </a:r>
          </a:p>
          <a:p>
            <a:pPr marL="0" lvl="0" indent="0" fontAlgn="base">
              <a:lnSpc>
                <a:spcPct val="115000"/>
              </a:lnSpc>
              <a:spcBef>
                <a:spcPts val="400"/>
              </a:spcBef>
              <a:buFont typeface="+mj-lt"/>
              <a:buNone/>
            </a:pPr>
            <a:endParaRPr lang="en-AU" sz="1800" u="none" strike="noStrike" kern="0" spc="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15000"/>
              </a:lnSpc>
              <a:spcBef>
                <a:spcPts val="400"/>
              </a:spcBef>
              <a:buFont typeface="+mj-lt"/>
              <a:buNone/>
            </a:pPr>
            <a:r>
              <a:rPr lang="en-AU" sz="1800" u="none" strike="noStrike" kern="0" spc="0" dirty="0">
                <a:effectLst/>
                <a:latin typeface="Arial" panose="020B0604020202020204" pitchFamily="34" charset="0"/>
                <a:ea typeface="Calibri" panose="020F0502020204030204" pitchFamily="34" charset="0"/>
                <a:cs typeface="Times New Roman" panose="02020603050405020304" pitchFamily="18" charset="0"/>
              </a:rPr>
              <a:t>Discuss with students whether the graph achieves this purpose and whether it is a true reflection of the difference in size between the actors.</a:t>
            </a: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72378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Compare this graph with the one on the previous slide.</a:t>
            </a:r>
          </a:p>
          <a:p>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r>
              <a:rPr lang="en-AU" sz="1800" u="none" strike="noStrike" kern="0" spc="0" dirty="0">
                <a:effectLst/>
                <a:latin typeface="Arial" panose="020B0604020202020204" pitchFamily="34" charset="0"/>
                <a:ea typeface="Calibri" panose="020F0502020204030204" pitchFamily="34" charset="0"/>
                <a:cs typeface="Times New Roman" panose="02020603050405020304" pitchFamily="18" charset="0"/>
              </a:rPr>
              <a:t>Discuss with students whether this graph tells a different story to the original graph? Which one is more accurate?</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18368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800" u="none" strike="noStrike" kern="0" spc="0" dirty="0">
                <a:effectLst/>
                <a:latin typeface="Arial" panose="020B0604020202020204" pitchFamily="34" charset="0"/>
                <a:ea typeface="Calibri" panose="020F0502020204030204" pitchFamily="34" charset="0"/>
                <a:cs typeface="Times New Roman" panose="02020603050405020304" pitchFamily="18" charset="0"/>
              </a:rPr>
              <a:t>Discuss whether there is an alternative method of displaying that data that could be even better? Students may consider a column graph similar to the one below</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23399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63325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54430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2311275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1265502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0373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5700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48224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6232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3870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69038981"/>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8875161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709845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1" spcCol="180000"/>
          <a:lstStyle>
            <a:lvl1pPr algn="l">
              <a:defRPr sz="2200"/>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6772948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2909114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058346426"/>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56878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54278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3508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557775"/>
          </a:xfrm>
        </p:spPr>
        <p:txBody>
          <a:bodyPr/>
          <a:lstStyle>
            <a:lvl1pPr>
              <a:defRPr>
                <a:solidFill>
                  <a:schemeClr val="accent1"/>
                </a:solidFill>
              </a:defRPr>
            </a:lvl1pPr>
          </a:lstStyle>
          <a:p>
            <a:r>
              <a:rPr lang="en-US"/>
              <a:t>Click to edit Master title </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3" name="Text Placeholder 10">
            <a:extLst>
              <a:ext uri="{FF2B5EF4-FFF2-40B4-BE49-F238E27FC236}">
                <a16:creationId xmlns:a16="http://schemas.microsoft.com/office/drawing/2014/main" id="{F53278F0-7E0D-358C-94A1-DAA4B70E2D01}"/>
              </a:ext>
            </a:extLst>
          </p:cNvPr>
          <p:cNvSpPr>
            <a:spLocks noGrp="1"/>
          </p:cNvSpPr>
          <p:nvPr>
            <p:ph type="body" sz="quarter" idx="18" hasCustomPrompt="1"/>
          </p:nvPr>
        </p:nvSpPr>
        <p:spPr>
          <a:xfrm>
            <a:off x="5400000" y="1168289"/>
            <a:ext cx="5400000" cy="317611"/>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49420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33400" y="63900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569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505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29853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1"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30159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43855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20202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59207102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16680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203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86958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40194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11552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78932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31006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74055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42179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2215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987096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74743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86668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95759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9396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44766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8677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117797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67900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68742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1328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1042308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5864355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a:xfrm>
            <a:off x="3599997" y="3259567"/>
            <a:ext cx="6948000" cy="700432"/>
          </a:xfrm>
        </p:spPr>
        <p:txBody>
          <a:bodyPr/>
          <a:lstStyle/>
          <a:p>
            <a:r>
              <a:rPr lang="en-US" dirty="0" err="1"/>
              <a:t>Mythbusters</a:t>
            </a:r>
            <a:endParaRPr lang="en-US" dirty="0"/>
          </a:p>
        </p:txBody>
      </p:sp>
      <p:sp>
        <p:nvSpPr>
          <p:cNvPr id="6" name="Text Placeholder 5">
            <a:extLst>
              <a:ext uri="{FF2B5EF4-FFF2-40B4-BE49-F238E27FC236}">
                <a16:creationId xmlns:a16="http://schemas.microsoft.com/office/drawing/2014/main" id="{B3F8974D-8BDA-90CA-A36B-5E8BA62EA83A}"/>
              </a:ext>
            </a:extLst>
          </p:cNvPr>
          <p:cNvSpPr>
            <a:spLocks noGrp="1"/>
          </p:cNvSpPr>
          <p:nvPr>
            <p:ph type="body" sz="quarter" idx="14"/>
          </p:nvPr>
        </p:nvSpPr>
        <p:spPr>
          <a:xfrm>
            <a:off x="3679115" y="3959999"/>
            <a:ext cx="6868882" cy="485365"/>
          </a:xfrm>
        </p:spPr>
        <p:txBody>
          <a:bodyPr/>
          <a:lstStyle/>
          <a:p>
            <a:r>
              <a:rPr lang="en-US" dirty="0"/>
              <a:t>Making decisions</a:t>
            </a:r>
          </a:p>
        </p:txBody>
      </p:sp>
    </p:spTree>
    <p:extLst>
      <p:ext uri="{BB962C8B-B14F-4D97-AF65-F5344CB8AC3E}">
        <p14:creationId xmlns:p14="http://schemas.microsoft.com/office/powerpoint/2010/main" val="41660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8E52670-D8AB-0C30-52C1-3B6B1DE713F0}"/>
              </a:ext>
            </a:extLst>
          </p:cNvPr>
          <p:cNvSpPr>
            <a:spLocks noGrp="1"/>
          </p:cNvSpPr>
          <p:nvPr>
            <p:ph type="title"/>
          </p:nvPr>
        </p:nvSpPr>
        <p:spPr>
          <a:xfrm>
            <a:off x="3499750" y="360000"/>
            <a:ext cx="5192501" cy="545601"/>
          </a:xfrm>
        </p:spPr>
        <p:txBody>
          <a:bodyPr/>
          <a:lstStyle/>
          <a:p>
            <a:r>
              <a:rPr lang="en-AU" dirty="0"/>
              <a:t>Batman – original graph</a:t>
            </a:r>
            <a:endParaRPr lang="en-US" dirty="0"/>
          </a:p>
        </p:txBody>
      </p:sp>
      <p:pic>
        <p:nvPicPr>
          <p:cNvPr id="10" name="Picture 9" descr="Batman original graph by decades">
            <a:extLst>
              <a:ext uri="{FF2B5EF4-FFF2-40B4-BE49-F238E27FC236}">
                <a16:creationId xmlns:a16="http://schemas.microsoft.com/office/drawing/2014/main" id="{3CC165D5-0EC8-94F1-66FB-5ED0ADA15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28124" y="1438793"/>
            <a:ext cx="8135751" cy="5059207"/>
          </a:xfrm>
          <a:prstGeom prst="rect">
            <a:avLst/>
          </a:prstGeom>
          <a:noFill/>
          <a:ln>
            <a:noFill/>
          </a:ln>
        </p:spPr>
      </p:pic>
      <p:sp>
        <p:nvSpPr>
          <p:cNvPr id="15" name="Slide Number Placeholder 2">
            <a:extLst>
              <a:ext uri="{FF2B5EF4-FFF2-40B4-BE49-F238E27FC236}">
                <a16:creationId xmlns:a16="http://schemas.microsoft.com/office/drawing/2014/main" id="{6BB3B050-1C38-B4FF-B93C-13A5572737E7}"/>
              </a:ext>
            </a:extLst>
          </p:cNvPr>
          <p:cNvSpPr>
            <a:spLocks noGrp="1"/>
          </p:cNvSpPr>
          <p:nvPr>
            <p:ph type="sldNum" sz="quarter" idx="10"/>
          </p:nvPr>
        </p:nvSpPr>
        <p:spPr>
          <a:xfrm>
            <a:off x="11124000" y="6516000"/>
            <a:ext cx="720000" cy="180000"/>
          </a:xfrm>
        </p:spPr>
        <p:txBody>
          <a:bodyPr/>
          <a:lstStyle/>
          <a:p>
            <a:pPr>
              <a:spcAft>
                <a:spcPts val="600"/>
              </a:spcAft>
            </a:pPr>
            <a:fld id="{10A01DC5-1685-4615-8240-15192985C6A2}" type="slidenum">
              <a:rPr lang="en-AU" smtClean="0"/>
              <a:pPr>
                <a:spcAft>
                  <a:spcPts val="600"/>
                </a:spcAft>
              </a:pPr>
              <a:t>2</a:t>
            </a:fld>
            <a:endParaRPr lang="en-AU"/>
          </a:p>
        </p:txBody>
      </p:sp>
    </p:spTree>
    <p:extLst>
      <p:ext uri="{BB962C8B-B14F-4D97-AF65-F5344CB8AC3E}">
        <p14:creationId xmlns:p14="http://schemas.microsoft.com/office/powerpoint/2010/main" val="31842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FC7BE80-C482-223F-77CD-C4DC6EAA2EE5}"/>
              </a:ext>
            </a:extLst>
          </p:cNvPr>
          <p:cNvSpPr>
            <a:spLocks noGrp="1"/>
          </p:cNvSpPr>
          <p:nvPr>
            <p:ph type="title"/>
          </p:nvPr>
        </p:nvSpPr>
        <p:spPr>
          <a:xfrm>
            <a:off x="7041904" y="620675"/>
            <a:ext cx="3932965" cy="1556933"/>
          </a:xfrm>
        </p:spPr>
        <p:txBody>
          <a:bodyPr/>
          <a:lstStyle/>
          <a:p>
            <a:pPr>
              <a:lnSpc>
                <a:spcPct val="150000"/>
              </a:lnSpc>
            </a:pPr>
            <a:r>
              <a:rPr lang="en-AU" dirty="0"/>
              <a:t>Batman –corrected graph</a:t>
            </a:r>
          </a:p>
        </p:txBody>
      </p:sp>
      <p:pic>
        <p:nvPicPr>
          <p:cNvPr id="4" name="Picture 3" descr="Batman corrected graph by decades">
            <a:extLst>
              <a:ext uri="{FF2B5EF4-FFF2-40B4-BE49-F238E27FC236}">
                <a16:creationId xmlns:a16="http://schemas.microsoft.com/office/drawing/2014/main" id="{655D9312-91F6-97EB-FDE9-3DA81E508D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429" y="180001"/>
            <a:ext cx="6194183" cy="6695999"/>
          </a:xfrm>
          <a:prstGeom prst="rect">
            <a:avLst/>
          </a:prstGeom>
          <a:noFill/>
          <a:ln>
            <a:noFill/>
          </a:ln>
        </p:spPr>
      </p:pic>
      <p:sp>
        <p:nvSpPr>
          <p:cNvPr id="3" name="Slide Number Placeholder 2">
            <a:extLst>
              <a:ext uri="{FF2B5EF4-FFF2-40B4-BE49-F238E27FC236}">
                <a16:creationId xmlns:a16="http://schemas.microsoft.com/office/drawing/2014/main" id="{B06DC0EA-2294-0F92-7996-33B793A117AA}"/>
              </a:ext>
            </a:extLst>
          </p:cNvPr>
          <p:cNvSpPr>
            <a:spLocks noGrp="1"/>
          </p:cNvSpPr>
          <p:nvPr>
            <p:ph type="sldNum" sz="quarter" idx="12"/>
          </p:nvPr>
        </p:nvSpPr>
        <p:spPr/>
        <p:txBody>
          <a:bodyPr/>
          <a:lstStyle/>
          <a:p>
            <a:fld id="{53F625F3-B677-4D46-AEB5-DC449A9DF797}" type="slidenum">
              <a:rPr lang="en-AU" smtClean="0"/>
              <a:pPr/>
              <a:t>3</a:t>
            </a:fld>
            <a:endParaRPr lang="en-AU" dirty="0"/>
          </a:p>
        </p:txBody>
      </p:sp>
    </p:spTree>
    <p:extLst>
      <p:ext uri="{BB962C8B-B14F-4D97-AF65-F5344CB8AC3E}">
        <p14:creationId xmlns:p14="http://schemas.microsoft.com/office/powerpoint/2010/main" val="248914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8DA3-3285-BA1B-F28A-560063C2E4F0}"/>
              </a:ext>
            </a:extLst>
          </p:cNvPr>
          <p:cNvSpPr>
            <a:spLocks noGrp="1"/>
          </p:cNvSpPr>
          <p:nvPr>
            <p:ph type="title"/>
          </p:nvPr>
        </p:nvSpPr>
        <p:spPr>
          <a:xfrm>
            <a:off x="3174752" y="360000"/>
            <a:ext cx="5842496" cy="545601"/>
          </a:xfrm>
        </p:spPr>
        <p:txBody>
          <a:bodyPr/>
          <a:lstStyle/>
          <a:p>
            <a:r>
              <a:rPr lang="en-AU" dirty="0"/>
              <a:t>Batman – alternative graph</a:t>
            </a:r>
          </a:p>
        </p:txBody>
      </p:sp>
      <p:graphicFrame>
        <p:nvGraphicFramePr>
          <p:cNvPr id="4" name="Chart 3" descr="Batman alternative graph">
            <a:extLst>
              <a:ext uri="{FF2B5EF4-FFF2-40B4-BE49-F238E27FC236}">
                <a16:creationId xmlns:a16="http://schemas.microsoft.com/office/drawing/2014/main" id="{4355CB99-2E88-8B7C-BC65-958F93D78B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124863"/>
              </p:ext>
            </p:extLst>
          </p:nvPr>
        </p:nvGraphicFramePr>
        <p:xfrm>
          <a:off x="1401762" y="905601"/>
          <a:ext cx="8994564" cy="57362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EB5E06B-9766-F80A-6FE5-3006268D9FD5}"/>
              </a:ext>
            </a:extLst>
          </p:cNvPr>
          <p:cNvSpPr>
            <a:spLocks noGrp="1"/>
          </p:cNvSpPr>
          <p:nvPr>
            <p:ph type="sldNum" sz="quarter" idx="10"/>
          </p:nvPr>
        </p:nvSpPr>
        <p:spPr/>
        <p:txBody>
          <a:bodyPr/>
          <a:lstStyle/>
          <a:p>
            <a:fld id="{53F625F3-B677-4D46-AEB5-DC449A9DF797}" type="slidenum">
              <a:rPr lang="en-AU" smtClean="0"/>
              <a:pPr/>
              <a:t>4</a:t>
            </a:fld>
            <a:endParaRPr lang="en-AU" dirty="0"/>
          </a:p>
        </p:txBody>
      </p:sp>
    </p:spTree>
    <p:extLst>
      <p:ext uri="{BB962C8B-B14F-4D97-AF65-F5344CB8AC3E}">
        <p14:creationId xmlns:p14="http://schemas.microsoft.com/office/powerpoint/2010/main" val="356938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101C-A2E6-5FBD-8CE8-A8775F70A61D}"/>
              </a:ext>
            </a:extLst>
          </p:cNvPr>
          <p:cNvSpPr>
            <a:spLocks noGrp="1"/>
          </p:cNvSpPr>
          <p:nvPr>
            <p:ph type="title"/>
          </p:nvPr>
        </p:nvSpPr>
        <p:spPr>
          <a:xfrm>
            <a:off x="4045085" y="360000"/>
            <a:ext cx="4101831" cy="545601"/>
          </a:xfrm>
        </p:spPr>
        <p:txBody>
          <a:bodyPr/>
          <a:lstStyle/>
          <a:p>
            <a:r>
              <a:rPr lang="en-US" dirty="0">
                <a:cs typeface="Arial"/>
              </a:rPr>
              <a:t>COVID tests graph</a:t>
            </a:r>
            <a:endParaRPr lang="en-AU" dirty="0"/>
          </a:p>
        </p:txBody>
      </p:sp>
      <p:pic>
        <p:nvPicPr>
          <p:cNvPr id="4" name="Picture 3" descr="A graph showing tests per million inhabitants">
            <a:extLst>
              <a:ext uri="{FF2B5EF4-FFF2-40B4-BE49-F238E27FC236}">
                <a16:creationId xmlns:a16="http://schemas.microsoft.com/office/drawing/2014/main" id="{3582DEA3-4B8E-7B76-B7A4-A8341C4D9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28" y="904331"/>
            <a:ext cx="8380756" cy="5571310"/>
          </a:xfrm>
          <a:prstGeom prst="rect">
            <a:avLst/>
          </a:prstGeom>
        </p:spPr>
      </p:pic>
      <p:sp>
        <p:nvSpPr>
          <p:cNvPr id="6" name="Text Box 26">
            <a:extLst>
              <a:ext uri="{FF2B5EF4-FFF2-40B4-BE49-F238E27FC236}">
                <a16:creationId xmlns:a16="http://schemas.microsoft.com/office/drawing/2014/main" id="{712800D9-70DC-63A1-8136-3134A85868A4}"/>
              </a:ext>
            </a:extLst>
          </p:cNvPr>
          <p:cNvSpPr txBox="1"/>
          <p:nvPr/>
        </p:nvSpPr>
        <p:spPr>
          <a:xfrm>
            <a:off x="1677000" y="6498000"/>
            <a:ext cx="8763000" cy="153888"/>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200"/>
              </a:lnSpc>
              <a:spcBef>
                <a:spcPts val="1200"/>
              </a:spcBef>
              <a:spcAft>
                <a:spcPts val="600"/>
              </a:spcAft>
            </a:pPr>
            <a:r>
              <a:rPr lang="en-AU" sz="1200" b="0" dirty="0">
                <a:effectLst/>
                <a:latin typeface="+mj-lt"/>
                <a:ea typeface="Calibri" panose="020F0502020204030204" pitchFamily="34" charset="0"/>
                <a:cs typeface="Times New Roman" panose="02020603050405020304" pitchFamily="18" charset="0"/>
              </a:rPr>
              <a:t>Figure 3: https://towardsdatascience.com/stopping-covid-19-with-misleading-graphs-6812a61a57c9</a:t>
            </a:r>
            <a:endParaRPr lang="en-AU" sz="1200" b="1" dirty="0">
              <a:effectLst/>
              <a:latin typeface="+mj-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D20328B-8C53-A68A-A737-9DCEF7B564B1}"/>
              </a:ext>
            </a:extLst>
          </p:cNvPr>
          <p:cNvSpPr>
            <a:spLocks noGrp="1"/>
          </p:cNvSpPr>
          <p:nvPr>
            <p:ph type="sldNum" sz="quarter" idx="10"/>
          </p:nvPr>
        </p:nvSpPr>
        <p:spPr/>
        <p:txBody>
          <a:bodyPr/>
          <a:lstStyle/>
          <a:p>
            <a:fld id="{53F625F3-B677-4D46-AEB5-DC449A9DF797}" type="slidenum">
              <a:rPr lang="en-AU" smtClean="0"/>
              <a:pPr/>
              <a:t>5</a:t>
            </a:fld>
            <a:endParaRPr lang="en-AU" dirty="0"/>
          </a:p>
        </p:txBody>
      </p:sp>
    </p:spTree>
    <p:extLst>
      <p:ext uri="{BB962C8B-B14F-4D97-AF65-F5344CB8AC3E}">
        <p14:creationId xmlns:p14="http://schemas.microsoft.com/office/powerpoint/2010/main" val="242744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5B54E-EE34-5BC8-0129-5B300E0D8D7B}"/>
              </a:ext>
            </a:extLst>
          </p:cNvPr>
          <p:cNvSpPr>
            <a:spLocks noGrp="1"/>
          </p:cNvSpPr>
          <p:nvPr>
            <p:ph type="title"/>
          </p:nvPr>
        </p:nvSpPr>
        <p:spPr>
          <a:xfrm>
            <a:off x="3639238" y="360000"/>
            <a:ext cx="4913524" cy="545601"/>
          </a:xfrm>
        </p:spPr>
        <p:txBody>
          <a:bodyPr/>
          <a:lstStyle/>
          <a:p>
            <a:pPr marL="0" marR="0" lvl="0" indent="0" defTabSz="914400" rtl="0" eaLnBrk="0" fontAlgn="base" latinLnBrk="0" hangingPunct="0">
              <a:lnSpc>
                <a:spcPct val="100000"/>
              </a:lnSpc>
              <a:spcBef>
                <a:spcPct val="0"/>
              </a:spcBef>
              <a:spcAft>
                <a:spcPct val="0"/>
              </a:spcAft>
              <a:tabLst/>
            </a:pPr>
            <a:r>
              <a:rPr lang="en-AU" altLang="zh-CN" dirty="0">
                <a:solidFill>
                  <a:srgbClr val="1C438B"/>
                </a:solidFill>
                <a:ea typeface="SimSun" panose="02010600030101010101" pitchFamily="2" charset="-122"/>
                <a:cs typeface="Arial" panose="020B0604020202020204" pitchFamily="34" charset="0"/>
              </a:rPr>
              <a:t>F</a:t>
            </a:r>
            <a:r>
              <a:rPr kumimoji="0" lang="en-AU" altLang="zh-CN" b="0" i="0" u="none" strike="noStrike" cap="none" normalizeH="0" baseline="0" dirty="0">
                <a:ln>
                  <a:noFill/>
                </a:ln>
                <a:solidFill>
                  <a:srgbClr val="1C438B"/>
                </a:solidFill>
                <a:effectLst/>
                <a:ea typeface="SimSun" panose="02010600030101010101" pitchFamily="2" charset="-122"/>
                <a:cs typeface="Arial" panose="020B0604020202020204" pitchFamily="34" charset="0"/>
              </a:rPr>
              <a:t>lattening of the</a:t>
            </a:r>
            <a:r>
              <a:rPr kumimoji="0" lang="en-AU" altLang="zh-CN" b="1" i="0" u="none" strike="noStrike" cap="none" normalizeH="0" baseline="0" dirty="0">
                <a:ln>
                  <a:noFill/>
                </a:ln>
                <a:solidFill>
                  <a:srgbClr val="1C438B"/>
                </a:solidFill>
                <a:effectLst/>
                <a:ea typeface="Times New Roman" panose="02020603050405020304" pitchFamily="18" charset="0"/>
                <a:cs typeface="Times New Roman" panose="02020603050405020304" pitchFamily="18" charset="0"/>
              </a:rPr>
              <a:t> </a:t>
            </a:r>
            <a:r>
              <a:rPr kumimoji="0" lang="en-AU" altLang="zh-CN" b="0" i="0" u="none" strike="noStrike" cap="none" normalizeH="0" baseline="0" dirty="0">
                <a:ln>
                  <a:noFill/>
                </a:ln>
                <a:solidFill>
                  <a:srgbClr val="1C438B"/>
                </a:solidFill>
                <a:effectLst/>
                <a:ea typeface="SimSun" panose="02010600030101010101" pitchFamily="2" charset="-122"/>
                <a:cs typeface="Arial" panose="020B0604020202020204" pitchFamily="34" charset="0"/>
              </a:rPr>
              <a:t>curve</a:t>
            </a:r>
            <a:endParaRPr kumimoji="0" lang="en-AU" altLang="zh-CN" b="1" i="0" u="none" strike="noStrike" cap="none" normalizeH="0" baseline="0" dirty="0">
              <a:ln>
                <a:noFill/>
              </a:ln>
              <a:solidFill>
                <a:srgbClr val="1C438B"/>
              </a:solidFill>
              <a:effectLst/>
              <a:ea typeface="Times New Roman" panose="02020603050405020304" pitchFamily="18" charset="0"/>
              <a:cs typeface="Times New Roman" panose="02020603050405020304" pitchFamily="18" charset="0"/>
            </a:endParaRPr>
          </a:p>
        </p:txBody>
      </p:sp>
      <p:graphicFrame>
        <p:nvGraphicFramePr>
          <p:cNvPr id="10" name="Chart 9" descr="Graph titled flattening the curve (Russian tv)&#10;&#10;Column graph with bars showing the number of cases on each day during March.&#10;&#10;The bars make it look like the growth of cases is flattening by the end of March">
            <a:extLst>
              <a:ext uri="{FF2B5EF4-FFF2-40B4-BE49-F238E27FC236}">
                <a16:creationId xmlns:a16="http://schemas.microsoft.com/office/drawing/2014/main" id="{F2ADD606-F640-5B71-9403-2A713E03B62E}"/>
              </a:ext>
            </a:extLst>
          </p:cNvPr>
          <p:cNvGraphicFramePr/>
          <p:nvPr>
            <p:extLst>
              <p:ext uri="{D42A27DB-BD31-4B8C-83A1-F6EECF244321}">
                <p14:modId xmlns:p14="http://schemas.microsoft.com/office/powerpoint/2010/main" val="1878243788"/>
              </p:ext>
            </p:extLst>
          </p:nvPr>
        </p:nvGraphicFramePr>
        <p:xfrm>
          <a:off x="1447832" y="1092947"/>
          <a:ext cx="9296336" cy="49691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26">
            <a:extLst>
              <a:ext uri="{FF2B5EF4-FFF2-40B4-BE49-F238E27FC236}">
                <a16:creationId xmlns:a16="http://schemas.microsoft.com/office/drawing/2014/main" id="{867DEFF6-6CCF-43BF-8E34-00FA4796A4D3}"/>
              </a:ext>
            </a:extLst>
          </p:cNvPr>
          <p:cNvSpPr txBox="1"/>
          <p:nvPr/>
        </p:nvSpPr>
        <p:spPr>
          <a:xfrm>
            <a:off x="2495583" y="6403541"/>
            <a:ext cx="7200835" cy="153888"/>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200"/>
              </a:lnSpc>
              <a:spcBef>
                <a:spcPts val="1200"/>
              </a:spcBef>
              <a:spcAft>
                <a:spcPts val="600"/>
              </a:spcAft>
            </a:pPr>
            <a:r>
              <a:rPr lang="en-AU" sz="1200" b="0" dirty="0">
                <a:effectLst/>
                <a:latin typeface="+mj-lt"/>
                <a:ea typeface="Calibri" panose="020F0502020204030204" pitchFamily="34" charset="0"/>
                <a:cs typeface="Times New Roman" panose="02020603050405020304" pitchFamily="18" charset="0"/>
              </a:rPr>
              <a:t>Figure 4: https://towardsdatascience.com/stopping-covid-19-with-misleading-graphs-6812a61a57c9</a:t>
            </a:r>
            <a:endParaRPr lang="en-AU" sz="1200" b="1" dirty="0">
              <a:effectLst/>
              <a:latin typeface="+mj-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F3B023C-E5EE-594D-CF74-79B1AE8D111A}"/>
              </a:ext>
            </a:extLst>
          </p:cNvPr>
          <p:cNvSpPr>
            <a:spLocks noGrp="1"/>
          </p:cNvSpPr>
          <p:nvPr>
            <p:ph type="sldNum" sz="quarter" idx="10"/>
          </p:nvPr>
        </p:nvSpPr>
        <p:spPr/>
        <p:txBody>
          <a:bodyPr/>
          <a:lstStyle/>
          <a:p>
            <a:fld id="{53F625F3-B677-4D46-AEB5-DC449A9DF797}" type="slidenum">
              <a:rPr lang="en-AU" smtClean="0"/>
              <a:pPr/>
              <a:t>6</a:t>
            </a:fld>
            <a:endParaRPr lang="en-AU" dirty="0"/>
          </a:p>
        </p:txBody>
      </p:sp>
    </p:spTree>
    <p:extLst>
      <p:ext uri="{BB962C8B-B14F-4D97-AF65-F5344CB8AC3E}">
        <p14:creationId xmlns:p14="http://schemas.microsoft.com/office/powerpoint/2010/main" val="252735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156574-557A-1937-4EE1-0E484188CDBD}"/>
              </a:ext>
            </a:extLst>
          </p:cNvPr>
          <p:cNvSpPr txBox="1">
            <a:spLocks noGrp="1"/>
          </p:cNvSpPr>
          <p:nvPr>
            <p:ph type="title"/>
          </p:nvPr>
        </p:nvSpPr>
        <p:spPr>
          <a:xfrm>
            <a:off x="2107795" y="360000"/>
            <a:ext cx="79764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1C438B"/>
                </a:solidFill>
                <a:effectLst/>
                <a:uLnTx/>
                <a:uFillTx/>
                <a:latin typeface="+mj-lt"/>
                <a:ea typeface="SimSun" panose="02010600030101010101" pitchFamily="2" charset="-122"/>
                <a:cs typeface="Arial" panose="020B0604020202020204" pitchFamily="34" charset="0"/>
              </a:rPr>
              <a:t>Counties’ cases over the past 15 day</a:t>
            </a:r>
          </a:p>
        </p:txBody>
      </p:sp>
      <p:pic>
        <p:nvPicPr>
          <p:cNvPr id="4" name="Picture 3" descr="Graph showing cases in counties over the past 15 days">
            <a:extLst>
              <a:ext uri="{FF2B5EF4-FFF2-40B4-BE49-F238E27FC236}">
                <a16:creationId xmlns:a16="http://schemas.microsoft.com/office/drawing/2014/main" id="{06990E9B-18DF-A32F-002B-2768B2706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137376"/>
            <a:ext cx="8763000" cy="4928713"/>
          </a:xfrm>
          <a:prstGeom prst="rect">
            <a:avLst/>
          </a:prstGeom>
          <a:noFill/>
          <a:ln>
            <a:noFill/>
          </a:ln>
        </p:spPr>
      </p:pic>
      <p:sp>
        <p:nvSpPr>
          <p:cNvPr id="5" name="Text Box 26">
            <a:extLst>
              <a:ext uri="{FF2B5EF4-FFF2-40B4-BE49-F238E27FC236}">
                <a16:creationId xmlns:a16="http://schemas.microsoft.com/office/drawing/2014/main" id="{D14EA9B2-B403-C34B-5991-3B660F1B9AD1}"/>
              </a:ext>
            </a:extLst>
          </p:cNvPr>
          <p:cNvSpPr txBox="1"/>
          <p:nvPr/>
        </p:nvSpPr>
        <p:spPr>
          <a:xfrm>
            <a:off x="2501091" y="6403541"/>
            <a:ext cx="7189818" cy="153888"/>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lnSpc>
                <a:spcPts val="1200"/>
              </a:lnSpc>
              <a:spcBef>
                <a:spcPts val="1200"/>
              </a:spcBef>
              <a:spcAft>
                <a:spcPts val="600"/>
              </a:spcAft>
            </a:pPr>
            <a:r>
              <a:rPr lang="en-AU" sz="1200" b="0" dirty="0">
                <a:effectLst/>
                <a:latin typeface="+mj-lt"/>
                <a:ea typeface="Calibri" panose="020F0502020204030204" pitchFamily="34" charset="0"/>
                <a:cs typeface="Times New Roman" panose="02020603050405020304" pitchFamily="18" charset="0"/>
              </a:rPr>
              <a:t>Figure 5: https://towardsdatascience.com/stopping-covid-19-with-misleading-graphs-6812a61a57c9</a:t>
            </a:r>
            <a:endParaRPr lang="en-AU" sz="1200" b="1" dirty="0">
              <a:effectLst/>
              <a:latin typeface="+mj-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B0F7B5C-4015-9554-6746-223F3C7CD296}"/>
              </a:ext>
            </a:extLst>
          </p:cNvPr>
          <p:cNvSpPr>
            <a:spLocks noGrp="1"/>
          </p:cNvSpPr>
          <p:nvPr>
            <p:ph type="sldNum" sz="quarter" idx="10"/>
          </p:nvPr>
        </p:nvSpPr>
        <p:spPr/>
        <p:txBody>
          <a:bodyPr/>
          <a:lstStyle/>
          <a:p>
            <a:fld id="{53F625F3-B677-4D46-AEB5-DC449A9DF797}" type="slidenum">
              <a:rPr lang="en-AU" smtClean="0"/>
              <a:pPr/>
              <a:t>7</a:t>
            </a:fld>
            <a:endParaRPr lang="en-AU" dirty="0"/>
          </a:p>
        </p:txBody>
      </p:sp>
    </p:spTree>
    <p:extLst>
      <p:ext uri="{BB962C8B-B14F-4D97-AF65-F5344CB8AC3E}">
        <p14:creationId xmlns:p14="http://schemas.microsoft.com/office/powerpoint/2010/main" val="795971055"/>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maths-stage 4-unit 2-lesson 09-mythbusters</Template>
  <TotalTime>0</TotalTime>
  <Words>271</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Public Sans</vt:lpstr>
      <vt:lpstr>Public Sans Light</vt:lpstr>
      <vt:lpstr>Times New Roman</vt:lpstr>
      <vt:lpstr>NSWG Corporate</vt:lpstr>
      <vt:lpstr>Mythbusters</vt:lpstr>
      <vt:lpstr>Batman – original graph</vt:lpstr>
      <vt:lpstr>Batman –corrected graph</vt:lpstr>
      <vt:lpstr>Batman – alternative graph</vt:lpstr>
      <vt:lpstr>COVID tests graph</vt:lpstr>
      <vt:lpstr>Flattening of the curve</vt:lpstr>
      <vt:lpstr>Counties’ cases over the past 15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 S4 – U2 – L9 – mythbusters</dc:title>
  <dc:creator>NSW Department of Education</dc:creator>
  <dcterms:created xsi:type="dcterms:W3CDTF">2023-04-05T01:54:22Z</dcterms:created>
  <dcterms:modified xsi:type="dcterms:W3CDTF">2023-04-05T01:55:29Z</dcterms:modified>
</cp:coreProperties>
</file>