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3" r:id="rId1"/>
  </p:sldMasterIdLst>
  <p:notesMasterIdLst>
    <p:notesMasterId r:id="rId12"/>
  </p:notesMasterIdLst>
  <p:handoutMasterIdLst>
    <p:handoutMasterId r:id="rId13"/>
  </p:handoutMasterIdLst>
  <p:sldIdLst>
    <p:sldId id="325" r:id="rId2"/>
    <p:sldId id="360" r:id="rId3"/>
    <p:sldId id="344" r:id="rId4"/>
    <p:sldId id="353" r:id="rId5"/>
    <p:sldId id="354" r:id="rId6"/>
    <p:sldId id="355" r:id="rId7"/>
    <p:sldId id="362" r:id="rId8"/>
    <p:sldId id="366" r:id="rId9"/>
    <p:sldId id="367" r:id="rId10"/>
    <p:sldId id="336" r:id="rId11"/>
  </p:sldIdLst>
  <p:sldSz cx="12192000" cy="6858000"/>
  <p:notesSz cx="9144000" cy="6858000"/>
  <p:defaultTextStyle>
    <a:defPPr>
      <a:defRPr lang="en-US"/>
    </a:defPPr>
    <a:lvl1pPr marL="0" algn="l" defTabSz="4571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3" algn="l" defTabSz="4571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47" algn="l" defTabSz="4571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20" algn="l" defTabSz="4571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94" algn="l" defTabSz="4571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66" algn="l" defTabSz="4571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41" algn="l" defTabSz="4571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14" algn="l" defTabSz="4571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388" algn="l" defTabSz="4571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Main Presentation" id="{1165592B-D1AE-EE48-AEB4-F19515D86DC8}">
          <p14:sldIdLst>
            <p14:sldId id="325"/>
            <p14:sldId id="360"/>
            <p14:sldId id="344"/>
            <p14:sldId id="353"/>
            <p14:sldId id="354"/>
            <p14:sldId id="355"/>
            <p14:sldId id="362"/>
            <p14:sldId id="366"/>
            <p14:sldId id="367"/>
            <p14:sldId id="33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842" userDrawn="1">
          <p15:clr>
            <a:srgbClr val="A4A3A4"/>
          </p15:clr>
        </p15:guide>
        <p15:guide id="2" orient="horz" pos="3294" userDrawn="1">
          <p15:clr>
            <a:srgbClr val="A4A3A4"/>
          </p15:clr>
        </p15:guide>
        <p15:guide id="3" orient="horz" pos="2228" userDrawn="1">
          <p15:clr>
            <a:srgbClr val="A4A3A4"/>
          </p15:clr>
        </p15:guide>
        <p15:guide id="4" orient="horz" pos="2614" userDrawn="1">
          <p15:clr>
            <a:srgbClr val="A4A3A4"/>
          </p15:clr>
        </p15:guide>
        <p15:guide id="5" pos="3812" userDrawn="1">
          <p15:clr>
            <a:srgbClr val="A4A3A4"/>
          </p15:clr>
        </p15:guide>
        <p15:guide id="6" orient="horz" pos="1570" userDrawn="1">
          <p15:clr>
            <a:srgbClr val="A4A3A4"/>
          </p15:clr>
        </p15:guide>
        <p15:guide id="7" orient="horz" pos="1616" userDrawn="1">
          <p15:clr>
            <a:srgbClr val="A4A3A4"/>
          </p15:clr>
        </p15:guide>
        <p15:guide id="8" pos="1300" userDrawn="1">
          <p15:clr>
            <a:srgbClr val="A4A3A4"/>
          </p15:clr>
        </p15:guide>
        <p15:guide id="9" pos="3407" userDrawn="1">
          <p15:clr>
            <a:srgbClr val="A4A3A4"/>
          </p15:clr>
        </p15:guide>
        <p15:guide id="10" pos="23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217C917-583C-E77D-B579-6E8946FFDC11}" name="Sam Houda" initials="SH" userId="S::samantha.houda1@det.nsw.edu.au::8177d86a-8cc2-4537-942b-686d9dda63ce" providerId="AD"/>
  <p188:author id="{02F8472C-D5DD-9497-0231-250C13A718E2}" name="Brendan Passmore" initials="BP" userId="Brendan Passmore" providerId="None"/>
  <p188:author id="{37541F5C-94CE-019A-0D68-C84DD6ADB9FA}" name="Matt Scott" initials="MS" userId="S::matthew.scott7@det.nsw.edu.au::c1e07d0a-9392-484c-b897-7e5da2cb30ac" providerId="AD"/>
  <p188:author id="{C461638E-F1F5-7186-9758-0B4A52497F93}" name="Meagan Rodda" initials="MR" userId="S::Meagan.Rodda@det.nsw.edu.au::efecb8de-290d-42b5-96ee-00df0648c086" providerId="AD"/>
  <p188:author id="{D84E49CE-2BCD-8431-0782-D52A02898A5C}" name="Meagan Rodda" initials="MR" userId="S::meagan.rodda@det.nsw.edu.au::efecb8de-290d-42b5-96ee-00df0648c086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Offic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C241"/>
    <a:srgbClr val="FCD214"/>
    <a:srgbClr val="189ECF"/>
    <a:srgbClr val="041D42"/>
    <a:srgbClr val="041E41"/>
    <a:srgbClr val="235B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091977-9F2C-7DC6-7BF2-744AE7C6D58B}" v="7" dt="2023-03-08T22:05:08.662"/>
    <p1510:client id="{D2FAFCE1-7E89-0B28-6A3C-B231764B6677}" v="10" dt="2023-03-08T02:55:06.189"/>
    <p1510:client id="{F206C8E6-B1C6-F0B4-5197-D0BB551063B6}" v="1" dt="2023-03-14T23:41:44.084"/>
  </p1510:revLst>
</p1510:revInfo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75"/>
    <p:restoredTop sz="94781"/>
  </p:normalViewPr>
  <p:slideViewPr>
    <p:cSldViewPr snapToGrid="0">
      <p:cViewPr varScale="1">
        <p:scale>
          <a:sx n="97" d="100"/>
          <a:sy n="97" d="100"/>
        </p:scale>
        <p:origin x="771" y="57"/>
      </p:cViewPr>
      <p:guideLst>
        <p:guide orient="horz" pos="1842"/>
        <p:guide orient="horz" pos="3294"/>
        <p:guide orient="horz" pos="2228"/>
        <p:guide orient="horz" pos="2614"/>
        <p:guide pos="3812"/>
        <p:guide orient="horz" pos="1570"/>
        <p:guide orient="horz" pos="1616"/>
        <p:guide pos="1300"/>
        <p:guide pos="3407"/>
        <p:guide pos="236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186FB7-8198-2C41-9C7F-A67099EBC713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959333-EC29-A740-B340-F32DF9D7D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9571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32F91E-6BD3-4F0D-9CA3-7829EAE64D63}" type="datetimeFigureOut">
              <a:rPr lang="en-AU" smtClean="0"/>
              <a:t>5/04/2023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9C5488-DD16-4714-9519-7BE21BA11D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9874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3" algn="l" defTabSz="9143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47" algn="l" defTabSz="9143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20" algn="l" defTabSz="9143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94" algn="l" defTabSz="9143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66" algn="l" defTabSz="9143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41" algn="l" defTabSz="9143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14" algn="l" defTabSz="9143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388" algn="l" defTabSz="9143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wodbstrategy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Presentation to accompany Stage 5 – unit 1 – lesson 02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C5488-DD16-4714-9519-7BE21BA11D4E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87623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 fontAlgn="base">
              <a:lnSpc>
                <a:spcPct val="115000"/>
              </a:lnSpc>
              <a:spcBef>
                <a:spcPts val="400"/>
              </a:spcBef>
              <a:buFont typeface="+mj-lt"/>
              <a:buAutoNum type="arabicPeriod"/>
            </a:pPr>
            <a:r>
              <a:rPr lang="en-AU" sz="1800" u="none" strike="noStrike" kern="0" spc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Students are to choose the dog they think is the odd one out (</a:t>
            </a:r>
            <a:r>
              <a:rPr lang="en-AU" sz="1800" u="none" strike="noStrike" kern="0" spc="0">
                <a:solidFill>
                  <a:srgbClr val="2F549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bit.ly/</a:t>
            </a:r>
            <a:r>
              <a:rPr lang="en-AU" sz="1800" u="none" strike="noStrike" kern="0" spc="0" err="1">
                <a:solidFill>
                  <a:srgbClr val="2F549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wodbstrategy</a:t>
            </a:r>
            <a:r>
              <a:rPr lang="en-AU" sz="1800" u="none" strike="noStrike" kern="0" spc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en-AU" sz="1800" u="none" strike="noStrike" kern="0" spc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</a:p>
          <a:p>
            <a:pPr marL="342900" marR="0" lvl="0" indent="-342900" algn="l" defTabSz="914347" rtl="0" eaLnBrk="1" fontAlgn="base" latinLnBrk="0" hangingPunct="1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AU" sz="180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There is no wrong answer. The aim of the activity is for students to be introduced to the idea that A does not belong because of distortion.  </a:t>
            </a:r>
          </a:p>
          <a:p>
            <a:pPr marL="342900" lvl="0" indent="-342900" fontAlgn="base">
              <a:lnSpc>
                <a:spcPct val="115000"/>
              </a:lnSpc>
              <a:spcBef>
                <a:spcPts val="400"/>
              </a:spcBef>
              <a:buFont typeface="+mj-lt"/>
              <a:buAutoNum type="arabicPeriod"/>
            </a:pPr>
            <a:endParaRPr lang="en-AU" sz="1800" u="none" strike="noStrike" kern="0" spc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C5488-DD16-4714-9519-7BE21BA11D4E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79182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fontAlgn="base">
              <a:lnSpc>
                <a:spcPct val="115000"/>
              </a:lnSpc>
              <a:spcBef>
                <a:spcPts val="400"/>
              </a:spcBef>
              <a:buFont typeface="+mj-lt"/>
              <a:buNone/>
            </a:pPr>
            <a:endParaRPr lang="en-AU" sz="1800" u="none" strike="noStrike" kern="0" spc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C5488-DD16-4714-9519-7BE21BA11D4E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73467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fontAlgn="base">
              <a:lnSpc>
                <a:spcPct val="115000"/>
              </a:lnSpc>
              <a:spcBef>
                <a:spcPts val="400"/>
              </a:spcBef>
              <a:buFont typeface="+mj-lt"/>
              <a:buNone/>
            </a:pPr>
            <a:endParaRPr lang="en-AU" sz="1800" u="none" strike="noStrike" kern="0" spc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C5488-DD16-4714-9519-7BE21BA11D4E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8146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fontAlgn="base">
              <a:lnSpc>
                <a:spcPct val="115000"/>
              </a:lnSpc>
              <a:spcBef>
                <a:spcPts val="400"/>
              </a:spcBef>
              <a:buFont typeface="+mj-lt"/>
              <a:buNone/>
            </a:pPr>
            <a:endParaRPr lang="en-AU" sz="1800" u="none" strike="noStrike" kern="0" spc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C5488-DD16-4714-9519-7BE21BA11D4E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076955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fontAlgn="base">
              <a:lnSpc>
                <a:spcPct val="115000"/>
              </a:lnSpc>
              <a:spcBef>
                <a:spcPts val="400"/>
              </a:spcBef>
              <a:buFont typeface="+mj-lt"/>
              <a:buNone/>
            </a:pPr>
            <a:r>
              <a:rPr lang="en-US" sz="1800" u="none" strike="noStrike" kern="0" spc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Have students refer to their definitions from Appendix A, to make initial predictions for which trapeziums are similar.</a:t>
            </a:r>
            <a:endParaRPr lang="en-AU" sz="1800" u="none" strike="noStrike" kern="0" spc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80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Challenge and address students’ misconceptions about similarity</a:t>
            </a:r>
            <a:endParaRPr lang="en-AU" sz="1800" u="none" strike="noStrike" kern="0" spc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C5488-DD16-4714-9519-7BE21BA11D4E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01622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C5488-DD16-4714-9519-7BE21BA11D4E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57728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12192001" cy="39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8" y="360000"/>
            <a:ext cx="11484001" cy="252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3924000"/>
            <a:ext cx="12192001" cy="1566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accent3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B807B7-CC07-4C79-849F-41D584D6B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4104000"/>
            <a:ext cx="853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4284000"/>
            <a:ext cx="27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Subtitle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9280053-307C-4D8A-BF45-7B6743FA55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54400" y="4284000"/>
            <a:ext cx="3600000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3A2FD3-519F-2044-B746-41CDD99A2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4399" y="4572000"/>
            <a:ext cx="359999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B400A8E-928A-43DB-8723-796D9A555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072000" y="4104000"/>
            <a:ext cx="277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72000" y="4284000"/>
            <a:ext cx="2772000" cy="1080000"/>
          </a:xfrm>
        </p:spPr>
        <p:txBody>
          <a:bodyPr>
            <a:noAutofit/>
          </a:bodyPr>
          <a:lstStyle>
            <a:lvl1pPr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00 Month 20YY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6E34DF-3C26-CCBC-435C-CF0218F67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5867118"/>
            <a:ext cx="4500000" cy="68488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pic>
        <p:nvPicPr>
          <p:cNvPr id="5" name="Picture 4" descr="NSW Government logo">
            <a:extLst>
              <a:ext uri="{FF2B5EF4-FFF2-40B4-BE49-F238E27FC236}">
                <a16:creationId xmlns:a16="http://schemas.microsoft.com/office/drawing/2014/main" id="{1275AC60-D9B4-4746-B3F7-C112360E69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5867118"/>
            <a:ext cx="630000" cy="684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0665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1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261660-AF47-818D-7C30-D254D989CA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4320000"/>
            <a:ext cx="10080000" cy="1224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1368311"/>
            <a:ext cx="2880000" cy="2880000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accent2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5760000"/>
            <a:ext cx="10079997" cy="72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077550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vider 2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261660-AF47-818D-7C30-D254D989CA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4320000"/>
            <a:ext cx="6343602" cy="1224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1368311"/>
            <a:ext cx="2880000" cy="2880000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accent2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1" y="5760000"/>
            <a:ext cx="6343602" cy="72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CD048189-D626-F31B-A3F0-9BF80BDFD4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663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vider 2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261660-AF47-818D-7C30-D254D989CA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bg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4320000"/>
            <a:ext cx="6343602" cy="1224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1368311"/>
            <a:ext cx="2880000" cy="2880000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1" y="5760000"/>
            <a:ext cx="6343602" cy="72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CD048189-D626-F31B-A3F0-9BF80BDFD4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A97EB2D-0002-4493-AE06-E07C299221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2350" y="360000"/>
            <a:ext cx="678225" cy="71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7594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60001"/>
            <a:ext cx="10080000" cy="548704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03A8E2-73B2-4BCE-A537-BD98BFA4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0000"/>
            <a:ext cx="12192000" cy="52380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577C0E-B1B9-7F5F-3A8D-575B8D4B55B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1879F4BE-E182-4B87-821C-1C8EF66674C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A3EA2A1-9A76-4DF1-8B35-8460D1ED512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47663" y="1908001"/>
            <a:ext cx="5616575" cy="2160762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396D79FC-4511-46DC-8B32-AE6BB47494D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27764" y="1908001"/>
            <a:ext cx="5616575" cy="2160762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94DABD93-F5E5-4624-A12D-1CB78E87878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27764" y="4248000"/>
            <a:ext cx="5616575" cy="2160762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DF5F6401-A683-4E5C-B19F-60C8A58C2D3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47663" y="4257900"/>
            <a:ext cx="5616575" cy="2160762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8628155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60001"/>
            <a:ext cx="10080000" cy="548703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03A8E2-73B2-4BCE-A537-BD98BFA4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0000"/>
            <a:ext cx="12192000" cy="523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577C0E-B1B9-7F5F-3A8D-575B8D4B55B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C2D0BD54-7D0B-4891-A21E-B22F9DA5CCA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0FE7487-16E1-4608-9554-0EFBC927D0F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47663" y="1908001"/>
            <a:ext cx="5616575" cy="2160762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2C16B6B-1D72-4FE8-B3CC-6616A1E2AF1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27764" y="1908001"/>
            <a:ext cx="5616575" cy="2160762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95EB5E74-9FC4-4E25-B983-367B78B1663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27764" y="4256584"/>
            <a:ext cx="5616575" cy="2160762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E54B5F10-5A3E-4704-87D5-2CB8D15F46B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47663" y="4256584"/>
            <a:ext cx="5616575" cy="2160762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7848674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able Placeholder 9">
            <a:extLst>
              <a:ext uri="{FF2B5EF4-FFF2-40B4-BE49-F238E27FC236}">
                <a16:creationId xmlns:a16="http://schemas.microsoft.com/office/drawing/2014/main" id="{F8D9268B-FAD5-4A3C-B190-A50230A1D12D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360362" y="1620000"/>
            <a:ext cx="5616000" cy="468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table</a:t>
            </a:r>
            <a:endParaRPr lang="en-AU"/>
          </a:p>
        </p:txBody>
      </p:sp>
      <p:sp>
        <p:nvSpPr>
          <p:cNvPr id="2" name="Table Placeholder 9">
            <a:extLst>
              <a:ext uri="{FF2B5EF4-FFF2-40B4-BE49-F238E27FC236}">
                <a16:creationId xmlns:a16="http://schemas.microsoft.com/office/drawing/2014/main" id="{92BD0FCE-0804-4AAE-615C-566A4F2FAFEF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6228000" y="1620000"/>
            <a:ext cx="5616000" cy="468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table</a:t>
            </a:r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9A8057-F61F-CB11-BD7F-686904EB0E6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28C0AB9A-5EB0-4C01-AB6A-268E21FF2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57511D4D-B7CF-4565-A769-9BC0C0A0A22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41418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5257F9B-C715-D998-280B-B0490FAB9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136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620000"/>
            <a:ext cx="11484000" cy="4536000"/>
          </a:xfrm>
        </p:spPr>
        <p:txBody>
          <a:bodyPr/>
          <a:lstStyle>
            <a:lvl1pPr>
              <a:lnSpc>
                <a:spcPct val="150000"/>
              </a:lnSpc>
              <a:defRPr>
                <a:latin typeface="+mn-lt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1C68106-4483-643D-2F20-EDD5AEDB96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B0793B-9A9E-76CD-2FEC-E2CDF54AF0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CAACF727-AE7E-47EA-8835-DCF4CB035EC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6195861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B0793B-9A9E-76CD-2FEC-E2CDF54AF0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77CB3A0F-511B-451A-8458-A90B8C25F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454035-2B61-4AA5-B92D-AE7B4F8DA6A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6933945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154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800000"/>
            <a:ext cx="11473200" cy="4351339"/>
          </a:xfrm>
        </p:spPr>
        <p:txBody>
          <a:bodyPr numCol="1" spcCol="180000"/>
          <a:lstStyle>
            <a:lvl1pPr algn="l">
              <a:defRPr sz="220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3DA8821-872D-DA98-FD86-2667B05FAE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B646BC-5BB3-E31B-1A9E-AD82558D7F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2245FC77-E959-4B3D-936D-71858DF4D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61807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E4530E4-39F1-41F1-B2DC-30ACB1CA595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10216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5964907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2 Column Content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800000"/>
            <a:ext cx="11473200" cy="4351339"/>
          </a:xfrm>
        </p:spPr>
        <p:txBody>
          <a:bodyPr numCol="2" spcCol="180000"/>
          <a:lstStyle>
            <a:lvl1pPr>
              <a:defRPr sz="2200"/>
            </a:lvl1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B646BC-5BB3-E31B-1A9E-AD82558D7F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03CD5AEC-C258-42AE-85FE-5BEE6B15C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6A8778F-1369-47FD-AB66-0F42629BE00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899405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12192001" cy="392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8" y="360000"/>
            <a:ext cx="11484001" cy="252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3924000"/>
            <a:ext cx="12192001" cy="156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B807B7-CC07-4C79-849F-41D584D6B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4104000"/>
            <a:ext cx="8532000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4284000"/>
            <a:ext cx="27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Subtitle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9280053-307C-4D8A-BF45-7B6743FA55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54400" y="4284000"/>
            <a:ext cx="3600000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bg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3A2FD3-519F-2044-B746-41CDD99A2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4399" y="4572000"/>
            <a:ext cx="3599999" cy="792000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B400A8E-928A-43DB-8723-796D9A555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072000" y="4104000"/>
            <a:ext cx="2772000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72000" y="4284000"/>
            <a:ext cx="2772000" cy="1080000"/>
          </a:xfrm>
        </p:spPr>
        <p:txBody>
          <a:bodyPr>
            <a:noAutofit/>
          </a:bodyPr>
          <a:lstStyle>
            <a:lvl1pPr>
              <a:defRPr sz="1800" b="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00 Month 20YY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6E34DF-3C26-CCBC-435C-CF0218F67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5867118"/>
            <a:ext cx="4500000" cy="68488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pic>
        <p:nvPicPr>
          <p:cNvPr id="5" name="Picture 4" descr="NSW Government logo">
            <a:extLst>
              <a:ext uri="{FF2B5EF4-FFF2-40B4-BE49-F238E27FC236}">
                <a16:creationId xmlns:a16="http://schemas.microsoft.com/office/drawing/2014/main" id="{1275AC60-D9B4-4746-B3F7-C112360E69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5867118"/>
            <a:ext cx="630000" cy="684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2608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1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box and 2 Column Conten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216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728366C-8E0F-43D3-99CB-DE12D7F372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000" y="2339999"/>
            <a:ext cx="4680000" cy="396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0000" y="2339999"/>
            <a:ext cx="6624000" cy="3960000"/>
          </a:xfrm>
        </p:spPr>
        <p:txBody>
          <a:bodyPr numCol="2" spcCol="18000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044F22-50EB-721D-DCB8-73255FFA7E2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F677D244-6A00-4BD3-ACE8-5EC2A13CC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B01DC35-DB3A-4874-A68A-86360932332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580728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4052172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Text box and 2 Column Content box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728366C-8E0F-43D3-99CB-DE12D7F372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000" y="1800225"/>
            <a:ext cx="4680000" cy="449977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0000" y="1800225"/>
            <a:ext cx="6624000" cy="4499774"/>
          </a:xfrm>
        </p:spPr>
        <p:txBody>
          <a:bodyPr numCol="2" spcCol="18000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044F22-50EB-721D-DCB8-73255FFA7E2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5A0FCAAA-70E2-4960-89F7-E534C412D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2916A36C-ED56-48CD-A0DE-B0EE6F84BBF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4761999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, pullout tex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040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7997" cy="4140000"/>
          </a:xfrm>
        </p:spPr>
        <p:txBody>
          <a:bodyPr>
            <a:noAutofit/>
          </a:bodyPr>
          <a:lstStyle>
            <a:lvl1pPr>
              <a:defRPr sz="3600">
                <a:solidFill>
                  <a:srgbClr val="146CFD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6" cy="360000"/>
          </a:xfrm>
        </p:spPr>
        <p:txBody>
          <a:bodyPr anchor="b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74188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, pullout tex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040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55777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7997" cy="4140000"/>
          </a:xfrm>
        </p:spPr>
        <p:txBody>
          <a:bodyPr>
            <a:noAutofit/>
          </a:bodyPr>
          <a:lstStyle>
            <a:lvl1pPr>
              <a:defRPr sz="1800">
                <a:solidFill>
                  <a:schemeClr val="tx1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6" cy="360000"/>
          </a:xfrm>
        </p:spPr>
        <p:txBody>
          <a:bodyPr anchor="b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3" name="Text Placeholder 10">
            <a:extLst>
              <a:ext uri="{FF2B5EF4-FFF2-40B4-BE49-F238E27FC236}">
                <a16:creationId xmlns:a16="http://schemas.microsoft.com/office/drawing/2014/main" id="{F53278F0-7E0D-358C-94A1-DAA4B70E2D0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00000" y="1168289"/>
            <a:ext cx="5400000" cy="317611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2183954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, pullout tex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1E143F9-7EC0-4AAA-8FBE-0E958CF620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503999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33400" y="639000"/>
            <a:ext cx="5040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6DFE73-8EDC-49F9-98CE-69EE49E5367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00675" y="1800000"/>
            <a:ext cx="6407150" cy="453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04567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, pullout tex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1E143F9-7EC0-4AAA-8FBE-0E958CF620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5039999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040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6DFE73-8EDC-49F9-98CE-69EE49E5367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00675" y="1800000"/>
            <a:ext cx="6407150" cy="453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022155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eature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8B89783-DDB0-BFFC-2FB9-979DE48DC2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52001" y="0"/>
            <a:ext cx="503999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12" name="Picture 11" descr="NSW Government logo">
            <a:extLst>
              <a:ext uri="{FF2B5EF4-FFF2-40B4-BE49-F238E27FC236}">
                <a16:creationId xmlns:a16="http://schemas.microsoft.com/office/drawing/2014/main" id="{5FC5D3ED-061A-37F0-98B5-C39727FE19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60321"/>
            <a:ext cx="630000" cy="684882"/>
          </a:xfrm>
          <a:prstGeom prst="rect">
            <a:avLst/>
          </a:prstGeom>
        </p:spPr>
      </p:pic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80EA86DC-5E49-961E-593B-0DE205CE0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17612" y="1800000"/>
            <a:ext cx="4426387" cy="453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5E2CE7-BAAF-4A0F-BCDC-D1B8B984B08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60363" y="1800001"/>
            <a:ext cx="6588125" cy="453571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6E72A7D1-A5EB-4D09-AD47-B0A275B76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6588488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7B9D695-CA75-41BE-8E93-58026D8541A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48336"/>
            <a:ext cx="6588125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7171469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Feature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8B89783-DDB0-BFFC-2FB9-979DE48DC2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52001" y="0"/>
            <a:ext cx="503999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12" name="Picture 11" descr="NSW Government logo">
            <a:extLst>
              <a:ext uri="{FF2B5EF4-FFF2-40B4-BE49-F238E27FC236}">
                <a16:creationId xmlns:a16="http://schemas.microsoft.com/office/drawing/2014/main" id="{5FC5D3ED-061A-37F0-98B5-C39727FE19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60321"/>
            <a:ext cx="630000" cy="684882"/>
          </a:xfrm>
          <a:prstGeom prst="rect">
            <a:avLst/>
          </a:prstGeom>
        </p:spPr>
      </p:pic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80EA86DC-5E49-961E-593B-0DE205CE0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17612" y="1800000"/>
            <a:ext cx="4426387" cy="453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1CB43674-C40D-7D08-3098-549DEE754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800000"/>
            <a:ext cx="6587996" cy="4536000"/>
          </a:xfrm>
        </p:spPr>
        <p:txBody>
          <a:bodyPr numCol="1" spcCol="180000"/>
          <a:lstStyle>
            <a:lvl1pPr>
              <a:defRPr sz="2200"/>
            </a:lvl1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288B2F92-9E9A-44B6-B1AC-D5D3E091E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6587995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EC2837A2-1CBF-4261-8400-72B50306E67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48336"/>
            <a:ext cx="6588125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2698711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 of Count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A0CE222A-58C3-0A08-99DB-534710A0C2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" y="6350"/>
            <a:ext cx="5029200" cy="68453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8000" cy="4140000"/>
          </a:xfrm>
        </p:spPr>
        <p:txBody>
          <a:bodyPr>
            <a:noAutofit/>
          </a:bodyPr>
          <a:lstStyle>
            <a:lvl1pPr>
              <a:defRPr sz="1800">
                <a:solidFill>
                  <a:schemeClr val="tx1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00" y="0"/>
            <a:ext cx="5040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9" cy="360000"/>
          </a:xfrm>
        </p:spPr>
        <p:txBody>
          <a:bodyPr anchor="b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1D6039-007D-7CE1-2455-8568592471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488931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cknowledgement of Count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A0CE222A-58C3-0A08-99DB-534710A0C2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" y="6350"/>
            <a:ext cx="5029200" cy="68453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8000" cy="4140000"/>
          </a:xfrm>
        </p:spPr>
        <p:txBody>
          <a:bodyPr>
            <a:noAutofit/>
          </a:bodyPr>
          <a:lstStyle>
            <a:lvl1pPr>
              <a:defRPr sz="1800">
                <a:solidFill>
                  <a:schemeClr val="bg1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00" y="0"/>
            <a:ext cx="5040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9" cy="360000"/>
          </a:xfrm>
        </p:spPr>
        <p:txBody>
          <a:bodyPr anchor="b">
            <a:noAutofit/>
          </a:bodyPr>
          <a:lstStyle>
            <a:lvl1pPr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1D6039-007D-7CE1-2455-8568592471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BCAB367-DE01-40E9-A368-655F816DA3C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0327" y="348916"/>
            <a:ext cx="653673" cy="689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416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12192001" cy="392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441F1C-5173-8DB5-B1C6-8E93B9C835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" y="-5532"/>
            <a:ext cx="12192001" cy="222010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8" y="360000"/>
            <a:ext cx="11484001" cy="1648741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3924000"/>
            <a:ext cx="12192001" cy="2934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accent3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B807B7-CC07-4C79-849F-41D584D6B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2205288"/>
            <a:ext cx="853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2385288"/>
            <a:ext cx="27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Subtitle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9280053-307C-4D8A-BF45-7B6743FA55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54400" y="2385288"/>
            <a:ext cx="3600000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3A2FD3-519F-2044-B746-41CDD99A2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4399" y="2673288"/>
            <a:ext cx="359999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B400A8E-928A-43DB-8723-796D9A555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072000" y="2205288"/>
            <a:ext cx="277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72000" y="2385288"/>
            <a:ext cx="2772000" cy="287999"/>
          </a:xfrm>
        </p:spPr>
        <p:txBody>
          <a:bodyPr>
            <a:noAutofit/>
          </a:bodyPr>
          <a:lstStyle>
            <a:lvl1pPr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00 Month 20YY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6E34DF-3C26-CCBC-435C-CF0218F67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3042575"/>
            <a:ext cx="4500000" cy="68488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pic>
        <p:nvPicPr>
          <p:cNvPr id="5" name="Picture 4" descr="NSW Government logo">
            <a:extLst>
              <a:ext uri="{FF2B5EF4-FFF2-40B4-BE49-F238E27FC236}">
                <a16:creationId xmlns:a16="http://schemas.microsoft.com/office/drawing/2014/main" id="{1275AC60-D9B4-4746-B3F7-C112360E69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059119"/>
            <a:ext cx="630000" cy="684882"/>
          </a:xfrm>
          <a:prstGeom prst="rect">
            <a:avLst/>
          </a:prstGeom>
        </p:spPr>
      </p:pic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CE3745DC-AC8E-A131-2A57-EFBCFFD5CE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3924000"/>
            <a:ext cx="12192000" cy="2934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73546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1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154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489BCDB-A0CC-B54C-ECE2-9EFE4F58BD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A74C7-627F-C434-F744-29348409A7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CB7A21B1-08A4-421B-AA52-B0854A5F5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88840D4-8AFA-479E-9A68-568C2F14997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50888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86870676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A74C7-627F-C434-F744-29348409A7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E70140A7-B494-4ADF-8485-E52C7306B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C94CF964-0D7A-4F66-8FE1-E2E50D870BE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22249706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o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216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2340000"/>
            <a:ext cx="5616000" cy="37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2340000"/>
            <a:ext cx="5616000" cy="37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C0B6C8A-6222-B0CE-D530-EA6C14EF2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E7C93-68FA-7ED1-D25E-41125776BC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E86C865E-A068-4FBE-B21E-C9D861952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BE794027-C1B1-4CB9-8AFE-582EC29DB3F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623457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90172332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 lower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809750"/>
            <a:ext cx="5616000" cy="4310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1809750"/>
            <a:ext cx="5616000" cy="4310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E7C93-68FA-7ED1-D25E-41125776BC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7753531B-D8A9-4B37-924D-FCDE48E22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4EE53A05-3D7E-4414-B822-57F7C3CD674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33102550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heading box with three column text box and image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2160000"/>
            <a:ext cx="1148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652EAB0-9BF3-42B8-9260-854C74B776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0363" y="2340000"/>
            <a:ext cx="8532000" cy="1116002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Subheading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363" y="3600000"/>
            <a:ext cx="8532000" cy="2699999"/>
          </a:xfrm>
        </p:spPr>
        <p:txBody>
          <a:bodyPr numCol="3" spcCol="180000"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815A714-98D5-4052-AB2F-14DD929CCC2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72000" y="2340000"/>
            <a:ext cx="2736000" cy="3960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289E0-5097-5F11-B9C6-5305FA6340F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14599791-EF19-4673-AA81-5D6FF85F2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DE07C0E9-CC6F-48B9-A5AB-2914FBDFD3B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589275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7675463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ubheading box with three column text box and image box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652EAB0-9BF3-42B8-9260-854C74B776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0363" y="2340000"/>
            <a:ext cx="8532000" cy="1116002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Subheading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363" y="3600000"/>
            <a:ext cx="8532000" cy="2699999"/>
          </a:xfrm>
        </p:spPr>
        <p:txBody>
          <a:bodyPr numCol="3" spcCol="180000"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815A714-98D5-4052-AB2F-14DD929CCC2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72000" y="2340000"/>
            <a:ext cx="2736000" cy="3960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289E0-5097-5F11-B9C6-5305FA6340F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9FF4BC1C-28FA-438D-B02E-F022AA594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60FD63DB-4575-4B45-9A01-C99009246C7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546545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15664488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caption at right over 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AA01239-4425-4D06-9E14-E14F3426F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1548000"/>
            <a:ext cx="5976000" cy="4680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192000" y="1548000"/>
            <a:ext cx="568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652EAB0-9BF3-42B8-9260-854C74B776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92000" y="1728000"/>
            <a:ext cx="5688000" cy="900000"/>
          </a:xfr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92000" y="2771999"/>
            <a:ext cx="5688000" cy="3240000"/>
          </a:xfrm>
        </p:spPr>
        <p:txBody>
          <a:bodyPr numCol="2" spcCol="18000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55E9072-3A33-4C6D-A549-4A012107B6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192000" y="6228000"/>
            <a:ext cx="568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C6E195-08D8-B578-8FC3-04019FAB286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EFC25D5C-75DB-4279-AC00-2D3207451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D9046FC8-7C55-4C92-84EC-77EF486F475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93917437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59998"/>
            <a:ext cx="2520000" cy="5976002"/>
          </a:xfrm>
        </p:spPr>
        <p:txBody>
          <a:bodyPr>
            <a:noAutofit/>
          </a:bodyPr>
          <a:lstStyle>
            <a:lvl1pPr>
              <a:defRPr sz="18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0B8F80F-22E3-47D7-8D99-80BFFDFB3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096000" y="360000"/>
            <a:ext cx="0" cy="59760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12002" y="360000"/>
            <a:ext cx="7560000" cy="5976000"/>
          </a:xfrm>
        </p:spPr>
        <p:txBody>
          <a:bodyPr numCol="1" spcCol="180000"/>
          <a:lstStyle>
            <a:lvl1pPr>
              <a:defRPr sz="3600">
                <a:solidFill>
                  <a:schemeClr val="accent1"/>
                </a:solidFill>
              </a:defRPr>
            </a:lvl1pPr>
            <a:lvl2pPr>
              <a:defRPr sz="1800">
                <a:latin typeface="+mn-lt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148176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umn text above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165CECD-C00D-4560-9C97-AE28A8535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0000"/>
            <a:ext cx="12192000" cy="523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17468B5-9304-8780-B3F7-E48A7589B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22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Title 4">
            <a:extLst>
              <a:ext uri="{FF2B5EF4-FFF2-40B4-BE49-F238E27FC236}">
                <a16:creationId xmlns:a16="http://schemas.microsoft.com/office/drawing/2014/main" id="{4B69FB63-5913-44B0-9BCA-4B6E66CE4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8" y="360000"/>
            <a:ext cx="10260002" cy="522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A905C52-CF4B-447B-B93D-A86FD209402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FF91FD-74CC-081D-89EB-09C2A0ACEDA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59998" y="1818975"/>
            <a:ext cx="11496675" cy="4210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905823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2 column text above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165CECD-C00D-4560-9C97-AE28A8535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0000"/>
            <a:ext cx="12192000" cy="523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17468B5-9304-8780-B3F7-E48A7589B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22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Title 4">
            <a:extLst>
              <a:ext uri="{FF2B5EF4-FFF2-40B4-BE49-F238E27FC236}">
                <a16:creationId xmlns:a16="http://schemas.microsoft.com/office/drawing/2014/main" id="{4B69FB63-5913-44B0-9BCA-4B6E66CE4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8" y="360000"/>
            <a:ext cx="10260002" cy="522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A905C52-CF4B-447B-B93D-A86FD209402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FF91FD-74CC-081D-89EB-09C2A0ACEDA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59998" y="1818975"/>
            <a:ext cx="11496675" cy="4210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14303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FED08CF-2518-2327-406C-6026029FD0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60000" y="0"/>
            <a:ext cx="7776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7B4648-D1B6-2648-37DC-35CC3262B2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420000" y="360000"/>
            <a:ext cx="0" cy="6192773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A6070B46-EC77-177A-DA25-5155F929B19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99997" y="1259999"/>
            <a:ext cx="6948000" cy="270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1481CC-14AE-44A2-E62B-3050FD8021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599997" y="360000"/>
            <a:ext cx="3599996" cy="684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1400">
                <a:solidFill>
                  <a:schemeClr val="bg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55A48081-2B8F-CBA5-A4D1-4D0CEEEDB3C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99997" y="4248000"/>
            <a:ext cx="6947996" cy="1152000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AEED1A4F-C99E-03ED-E8E3-C614DDDC05B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99997" y="5832773"/>
            <a:ext cx="3600000" cy="396000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solidFill>
                  <a:schemeClr val="bg1"/>
                </a:solidFill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60E763D3-A13C-06E4-9014-2E3B1340780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600000" y="6264773"/>
            <a:ext cx="3599999" cy="288000"/>
          </a:xfrm>
        </p:spPr>
        <p:txBody>
          <a:bodyPr anchor="b" anchorCtr="0"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37F13F42-B330-47E5-3F90-36734EC0897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847995" y="5832773"/>
            <a:ext cx="2700000" cy="720000"/>
          </a:xfrm>
        </p:spPr>
        <p:txBody>
          <a:bodyPr anchor="b">
            <a:noAutofit/>
          </a:bodyPr>
          <a:lstStyle>
            <a:lvl1pPr algn="r">
              <a:defRPr sz="1800" b="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AEA5A75-B013-2CCC-2269-682E37F0B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060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9825878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2 column text above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AB6FE45-2247-43AE-AFB0-3C1EC574D8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59998" y="1909282"/>
            <a:ext cx="11483999" cy="4210718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17468B5-9304-8780-B3F7-E48A7589B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22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05BC5410-7E55-4593-BA28-5E8E6B37D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CAC8508-E60B-446A-8E8E-4CDD0947B71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27008449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two multi-conten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E937FAD-09C4-B9AC-E0F8-D88B1E980A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597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A1EC6F40-A8A0-4128-90D0-E467B3027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9750" y="1728788"/>
            <a:ext cx="6229350" cy="4607212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2CE467A-6B5B-43F6-973F-5169158567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948000" y="1728000"/>
            <a:ext cx="0" cy="46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27999" y="1727999"/>
            <a:ext cx="4715997" cy="20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28000" y="3924000"/>
            <a:ext cx="4715996" cy="20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0EAFF04E-EED2-4901-9136-39CEC8DFA2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127998" y="6048000"/>
            <a:ext cx="4716000" cy="288000"/>
          </a:xfrm>
        </p:spPr>
        <p:txBody>
          <a:bodyPr anchor="b" anchorCtr="0">
            <a:normAutofit/>
          </a:bodyPr>
          <a:lstStyle>
            <a:lvl1pPr>
              <a:defRPr sz="10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D6739-5371-B762-58B3-DA849DE6A79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79691CFB-7E44-4ABC-B663-13EAB9E12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48" y="360000"/>
            <a:ext cx="9900251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91B4D21B-6662-499E-B4B3-F33ABC0C0C3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39748" y="1016704"/>
            <a:ext cx="9900252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74283897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arts with supporting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6E96714-DAB5-89E1-9A49-F9D9F3DE01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360000"/>
            <a:ext cx="0" cy="597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hart Placeholder 11">
            <a:extLst>
              <a:ext uri="{FF2B5EF4-FFF2-40B4-BE49-F238E27FC236}">
                <a16:creationId xmlns:a16="http://schemas.microsoft.com/office/drawing/2014/main" id="{D7E1CAC4-88FF-4E85-8A37-9D1F4A8514EE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539750" y="1547999"/>
            <a:ext cx="7560000" cy="3888000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AU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D3768AF-49AB-464E-9DF6-68376B8AC32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39750" y="5544000"/>
            <a:ext cx="7560000" cy="792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latin typeface="+mn-lt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2CE467A-6B5B-43F6-973F-5169158567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28000" y="3276000"/>
            <a:ext cx="0" cy="30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hart Placeholder 17">
            <a:extLst>
              <a:ext uri="{FF2B5EF4-FFF2-40B4-BE49-F238E27FC236}">
                <a16:creationId xmlns:a16="http://schemas.microsoft.com/office/drawing/2014/main" id="{0F4F51DE-C82F-4C69-9901-7D4EF2CBE8D4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9108000" y="3276000"/>
            <a:ext cx="2736000" cy="2159999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AU"/>
          </a:p>
        </p:txBody>
      </p:sp>
      <p:sp>
        <p:nvSpPr>
          <p:cNvPr id="21" name="Text Placeholder 19">
            <a:extLst>
              <a:ext uri="{FF2B5EF4-FFF2-40B4-BE49-F238E27FC236}">
                <a16:creationId xmlns:a16="http://schemas.microsoft.com/office/drawing/2014/main" id="{2A94C0C8-30F5-4B00-BC99-C6DFC381A6C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08000" y="5544000"/>
            <a:ext cx="2735999" cy="792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latin typeface="+mn-lt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B538D5-1269-AD49-5ECE-E3F740C2007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10741BC9-5810-4402-AD5B-2DD451F81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360000"/>
            <a:ext cx="990025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6173B19-BDA0-4232-B1D7-D85D6B594E6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9750" y="1016704"/>
            <a:ext cx="990025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46308029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70612CD-1BF1-42B5-8546-A674A0B866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154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1800000"/>
            <a:ext cx="5400000" cy="540000"/>
          </a:xfrm>
        </p:spPr>
        <p:txBody>
          <a:bodyPr anchor="t">
            <a:noAutofit/>
          </a:bodyPr>
          <a:lstStyle>
            <a:lvl1pPr marL="0" indent="0">
              <a:buNone/>
              <a:defRPr sz="20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9999" y="2340000"/>
            <a:ext cx="5400000" cy="37800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8000" y="1800000"/>
            <a:ext cx="5400000" cy="540000"/>
          </a:xfrm>
        </p:spPr>
        <p:txBody>
          <a:bodyPr anchor="t">
            <a:noAutofit/>
          </a:bodyPr>
          <a:lstStyle>
            <a:lvl1pPr marL="0" indent="0">
              <a:buNone/>
              <a:defRPr sz="20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08000" y="2340000"/>
            <a:ext cx="5400000" cy="37800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AADAD-B302-2C54-28BE-DE627A1513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22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C0920B-AC4B-0EAF-B89F-B7D59046919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F2CB1FCA-D1E5-416B-B1F2-710F1C82D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04324E8E-03E6-4838-9622-D9823630F78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50888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96121706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CF8C2E4-E0FA-4F11-9270-098EDFE8B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C65DF8EF-3190-4490-9931-2111E922931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94898682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53099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FED08CF-2518-2327-406C-6026029FD0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60000" y="0"/>
            <a:ext cx="7776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7B4648-D1B6-2648-37DC-35CC3262B2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420000" y="360000"/>
            <a:ext cx="0" cy="6192773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A6070B46-EC77-177A-DA25-5155F929B19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99997" y="1259999"/>
            <a:ext cx="6948000" cy="270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1481CC-14AE-44A2-E62B-3050FD8021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599997" y="360000"/>
            <a:ext cx="3599996" cy="684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55A48081-2B8F-CBA5-A4D1-4D0CEEEDB3C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99997" y="4248000"/>
            <a:ext cx="6947996" cy="1152000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AEED1A4F-C99E-03ED-E8E3-C614DDDC05B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99997" y="5832773"/>
            <a:ext cx="3600000" cy="396000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60E763D3-A13C-06E4-9014-2E3B1340780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600000" y="6264773"/>
            <a:ext cx="3599999" cy="288000"/>
          </a:xfrm>
        </p:spPr>
        <p:txBody>
          <a:bodyPr anchor="b" anchorCtr="0"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37F13F42-B330-47E5-3F90-36734EC0897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847995" y="5832773"/>
            <a:ext cx="2700000" cy="720000"/>
          </a:xfrm>
        </p:spPr>
        <p:txBody>
          <a:bodyPr anchor="b">
            <a:noAutofit/>
          </a:bodyPr>
          <a:lstStyle>
            <a:lvl1pPr algn="r"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AEA5A75-B013-2CCC-2269-682E37F0B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060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43775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5040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E3775B0C-7FFD-4E7F-AC26-D5F1E787B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359998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0001" y="1044000"/>
            <a:ext cx="4500000" cy="2520000"/>
          </a:xfrm>
          <a:ln>
            <a:noFill/>
          </a:ln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1" y="3707999"/>
            <a:ext cx="4500000" cy="1188000"/>
          </a:xfrm>
        </p:spPr>
        <p:txBody>
          <a:bodyPr anchor="t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6" name="Text Placeholder 14">
            <a:extLst>
              <a:ext uri="{FF2B5EF4-FFF2-40B4-BE49-F238E27FC236}">
                <a16:creationId xmlns:a16="http://schemas.microsoft.com/office/drawing/2014/main" id="{CBD988A2-69DC-6498-35F1-5A52AD30CEA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9997" y="5039998"/>
            <a:ext cx="4499999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1B4A246-8750-3B76-6335-2AB14257378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9997" y="5327998"/>
            <a:ext cx="449999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9999" y="6192000"/>
            <a:ext cx="4499999" cy="360000"/>
          </a:xfrm>
        </p:spPr>
        <p:txBody>
          <a:bodyPr anchor="b" anchorCtr="0">
            <a:noAutofit/>
          </a:bodyPr>
          <a:lstStyle>
            <a:lvl1pPr algn="l"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7081598-8EF9-4067-828C-DA3306F3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40000" y="0"/>
            <a:ext cx="2880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646A5C8-9FAD-4A32-B2BD-9D5DD5101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19999" y="0"/>
            <a:ext cx="265187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388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F646A5C8-9FAD-4A32-B2BD-9D5DD5101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7128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283C022-C11C-47A8-B2C6-38BBC7F577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E3775B0C-7FFD-4E7F-AC26-D5F1E787B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999" y="359998"/>
            <a:ext cx="6192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999" y="1044000"/>
            <a:ext cx="6191997" cy="2520000"/>
          </a:xfrm>
          <a:ln>
            <a:noFill/>
          </a:ln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Presentation </a:t>
            </a:r>
            <a:br>
              <a:rPr lang="en-US"/>
            </a:br>
            <a:r>
              <a:rPr lang="en-US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3708000"/>
            <a:ext cx="6191996" cy="1188000"/>
          </a:xfrm>
        </p:spPr>
        <p:txBody>
          <a:bodyPr anchor="t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5FC58E93-7580-E9FF-6148-0F5E545477C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0000" y="5039998"/>
            <a:ext cx="6191993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1F0629B0-A42C-4FB6-B454-03D8AB00E8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0000" y="5327998"/>
            <a:ext cx="619198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7" name="Text Placeholder 14">
            <a:extLst>
              <a:ext uri="{FF2B5EF4-FFF2-40B4-BE49-F238E27FC236}">
                <a16:creationId xmlns:a16="http://schemas.microsoft.com/office/drawing/2014/main" id="{FC583E1C-2B14-0034-2E56-1DF5C19C56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" y="6192000"/>
            <a:ext cx="6191993" cy="360000"/>
          </a:xfrm>
        </p:spPr>
        <p:txBody>
          <a:bodyPr anchor="b" anchorCtr="0">
            <a:noAutofit/>
          </a:bodyPr>
          <a:lstStyle>
            <a:lvl1pPr algn="l"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7081598-8EF9-4067-828C-DA3306F3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84976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F646A5C8-9FAD-4A32-B2BD-9D5DD5101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7128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283C022-C11C-47A8-B2C6-38BBC7F577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E3775B0C-7FFD-4E7F-AC26-D5F1E787B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999" y="359998"/>
            <a:ext cx="6192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bg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999" y="1044000"/>
            <a:ext cx="6191997" cy="2520000"/>
          </a:xfrm>
          <a:ln>
            <a:noFill/>
          </a:ln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Presentation </a:t>
            </a:r>
            <a:br>
              <a:rPr lang="en-US"/>
            </a:br>
            <a:r>
              <a:rPr lang="en-US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3708000"/>
            <a:ext cx="6191996" cy="1188000"/>
          </a:xfrm>
        </p:spPr>
        <p:txBody>
          <a:bodyPr anchor="t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5FC58E93-7580-E9FF-6148-0F5E545477C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0000" y="5039998"/>
            <a:ext cx="6191993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bg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1F0629B0-A42C-4FB6-B454-03D8AB00E8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0000" y="5327998"/>
            <a:ext cx="6191989" cy="792000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7" name="Text Placeholder 14">
            <a:extLst>
              <a:ext uri="{FF2B5EF4-FFF2-40B4-BE49-F238E27FC236}">
                <a16:creationId xmlns:a16="http://schemas.microsoft.com/office/drawing/2014/main" id="{FC583E1C-2B14-0034-2E56-1DF5C19C56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" y="6192000"/>
            <a:ext cx="6191993" cy="360000"/>
          </a:xfrm>
        </p:spPr>
        <p:txBody>
          <a:bodyPr anchor="b" anchorCtr="0">
            <a:noAutofit/>
          </a:bodyPr>
          <a:lstStyle>
            <a:lvl1pPr algn="l">
              <a:defRPr sz="1800" b="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7081598-8EF9-4067-828C-DA3306F3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9770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tx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548000"/>
            <a:ext cx="12192001" cy="180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348000"/>
            <a:ext cx="12192001" cy="351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0000" y="3600000"/>
            <a:ext cx="7200000" cy="252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9999" y="1908000"/>
            <a:ext cx="72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952000" y="3978000"/>
            <a:ext cx="2880000" cy="2880000"/>
          </a:xfrm>
        </p:spPr>
        <p:txBody>
          <a:bodyPr anchor="b">
            <a:noAutofit/>
          </a:bodyPr>
          <a:lstStyle>
            <a:lvl1pPr algn="r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accent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2933776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theme" Target="../theme/theme1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8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 descr="NSW Government logo">
            <a:extLst>
              <a:ext uri="{FF2B5EF4-FFF2-40B4-BE49-F238E27FC236}">
                <a16:creationId xmlns:a16="http://schemas.microsoft.com/office/drawing/2014/main" id="{CCBF5FED-71CD-4122-8BE4-CA4C03A99224}"/>
              </a:ext>
            </a:extLst>
          </p:cNvPr>
          <p:cNvPicPr>
            <a:picLocks noChangeAspect="1"/>
          </p:cNvPicPr>
          <p:nvPr userDrawn="1"/>
        </p:nvPicPr>
        <p:blipFill>
          <a:blip r:embed="rId4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60321"/>
            <a:ext cx="630000" cy="684882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1620000"/>
            <a:ext cx="11484000" cy="453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24000" y="6516000"/>
            <a:ext cx="720000" cy="1800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86359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756" r:id="rId13"/>
    <p:sldLayoutId id="2147483757" r:id="rId14"/>
    <p:sldLayoutId id="2147483758" r:id="rId15"/>
    <p:sldLayoutId id="2147483759" r:id="rId16"/>
    <p:sldLayoutId id="2147483760" r:id="rId17"/>
    <p:sldLayoutId id="2147483761" r:id="rId18"/>
    <p:sldLayoutId id="2147483762" r:id="rId19"/>
    <p:sldLayoutId id="2147483763" r:id="rId20"/>
    <p:sldLayoutId id="2147483764" r:id="rId21"/>
    <p:sldLayoutId id="2147483765" r:id="rId22"/>
    <p:sldLayoutId id="2147483766" r:id="rId23"/>
    <p:sldLayoutId id="2147483767" r:id="rId24"/>
    <p:sldLayoutId id="2147483768" r:id="rId25"/>
    <p:sldLayoutId id="2147483769" r:id="rId26"/>
    <p:sldLayoutId id="2147483770" r:id="rId27"/>
    <p:sldLayoutId id="2147483771" r:id="rId28"/>
    <p:sldLayoutId id="2147483772" r:id="rId29"/>
    <p:sldLayoutId id="2147483773" r:id="rId30"/>
    <p:sldLayoutId id="2147483774" r:id="rId31"/>
    <p:sldLayoutId id="2147483775" r:id="rId32"/>
    <p:sldLayoutId id="2147483776" r:id="rId33"/>
    <p:sldLayoutId id="2147483777" r:id="rId34"/>
    <p:sldLayoutId id="2147483778" r:id="rId35"/>
    <p:sldLayoutId id="2147483779" r:id="rId36"/>
    <p:sldLayoutId id="2147483780" r:id="rId37"/>
    <p:sldLayoutId id="2147483781" r:id="rId38"/>
    <p:sldLayoutId id="2147483782" r:id="rId39"/>
    <p:sldLayoutId id="2147483783" r:id="rId40"/>
    <p:sldLayoutId id="2147483784" r:id="rId41"/>
    <p:sldLayoutId id="2147483785" r:id="rId42"/>
    <p:sldLayoutId id="2147483786" r:id="rId43"/>
    <p:sldLayoutId id="2147483787" r:id="rId44"/>
    <p:sldLayoutId id="2147483788" r:id="rId45"/>
  </p:sldLayoutIdLst>
  <p:hf hd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ct val="150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377" rtl="0" eaLnBrk="1" latinLnBrk="0" hangingPunct="1">
        <a:lnSpc>
          <a:spcPct val="15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377" rtl="0" eaLnBrk="1" latinLnBrk="0" hangingPunct="1">
        <a:lnSpc>
          <a:spcPct val="15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-180000" algn="l" defTabSz="914377" rtl="0" eaLnBrk="1" latinLnBrk="0" hangingPunct="1">
        <a:lnSpc>
          <a:spcPct val="15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377" rtl="0" eaLnBrk="1" latinLnBrk="0" hangingPunct="1">
        <a:lnSpc>
          <a:spcPct val="150000"/>
        </a:lnSpc>
        <a:spcBef>
          <a:spcPts val="0"/>
        </a:spcBef>
        <a:spcAft>
          <a:spcPts val="600"/>
        </a:spcAft>
        <a:buFont typeface="Times New Roman" panose="02020603050405020304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6" Type="http://schemas.microsoft.com/office/2007/relationships/hdphoto" Target="../media/hdphoto1.wdp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6B2403B-3D00-6C48-9C04-C5FE8C187D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000" y="2951999"/>
            <a:ext cx="11484001" cy="792001"/>
          </a:xfrm>
        </p:spPr>
        <p:txBody>
          <a:bodyPr/>
          <a:lstStyle/>
          <a:p>
            <a:r>
              <a:rPr lang="en-US" dirty="0"/>
              <a:t>Scaled copies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AE27A0-1CE4-2D49-A917-980DC55DBA2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Explicit teaching</a:t>
            </a:r>
          </a:p>
        </p:txBody>
      </p:sp>
    </p:spTree>
    <p:extLst>
      <p:ext uri="{BB962C8B-B14F-4D97-AF65-F5344CB8AC3E}">
        <p14:creationId xmlns:p14="http://schemas.microsoft.com/office/powerpoint/2010/main" val="647142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D201DFD-4672-433C-9F3E-8635A1610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8" y="828975"/>
            <a:ext cx="10260002" cy="522000"/>
          </a:xfrm>
        </p:spPr>
        <p:txBody>
          <a:bodyPr/>
          <a:lstStyle/>
          <a:p>
            <a:r>
              <a:rPr lang="en-AU" dirty="0"/>
              <a:t>Success criteria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A885F7-C983-9CD3-0184-A71CF5B7B3C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 marL="342900" lvl="0" indent="-342900">
              <a:spcBef>
                <a:spcPts val="400"/>
              </a:spcBef>
              <a:buFont typeface="Symbol" panose="05050102010706020507" pitchFamily="18" charset="2"/>
              <a:buChar char=""/>
              <a:tabLst>
                <a:tab pos="228600" algn="l"/>
                <a:tab pos="414020" algn="l"/>
              </a:tabLst>
            </a:pPr>
            <a:r>
              <a:rPr lang="en-AU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I can identify similar figures.</a:t>
            </a:r>
          </a:p>
          <a:p>
            <a:pPr marL="342900" lvl="0" indent="-342900">
              <a:spcBef>
                <a:spcPts val="400"/>
              </a:spcBef>
              <a:buFont typeface="Symbol" panose="05050102010706020507" pitchFamily="18" charset="2"/>
              <a:buChar char=""/>
              <a:tabLst>
                <a:tab pos="228600" algn="l"/>
                <a:tab pos="414020" algn="l"/>
              </a:tabLst>
            </a:pPr>
            <a:r>
              <a:rPr lang="en-AU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I can explain why figures are similar or not similar.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06191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5E164A6-5D9D-473A-BBF6-A449A38FD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900000"/>
            <a:ext cx="10260002" cy="522000"/>
          </a:xfrm>
        </p:spPr>
        <p:txBody>
          <a:bodyPr/>
          <a:lstStyle/>
          <a:p>
            <a:r>
              <a:rPr lang="en-AU" dirty="0"/>
              <a:t>Visible learning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55CA5FA-8B4B-6CA3-CC07-F1DCB3453B2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59998" y="1800000"/>
            <a:ext cx="11496675" cy="4210050"/>
          </a:xfrm>
        </p:spPr>
        <p:txBody>
          <a:bodyPr/>
          <a:lstStyle/>
          <a:p>
            <a:pPr marL="12700" lvl="2">
              <a:spcBef>
                <a:spcPts val="1200"/>
              </a:spcBef>
              <a:spcAft>
                <a:spcPts val="1000"/>
              </a:spcAft>
              <a:buNone/>
            </a:pPr>
            <a:r>
              <a:rPr lang="en-AU" sz="2000" b="1" dirty="0">
                <a:effectLst/>
                <a:latin typeface="+mj-lt"/>
                <a:ea typeface="SimSun" panose="02010600030101010101" pitchFamily="2" charset="-122"/>
              </a:rPr>
              <a:t>Learning intentions</a:t>
            </a:r>
          </a:p>
          <a:p>
            <a:pPr marL="342900" lvl="0" indent="-342900">
              <a:spcBef>
                <a:spcPts val="400"/>
              </a:spcBef>
              <a:buFont typeface="Symbol" panose="05050102010706020507" pitchFamily="18" charset="2"/>
              <a:buChar char=""/>
              <a:tabLst>
                <a:tab pos="228600" algn="l"/>
                <a:tab pos="414020" algn="l"/>
              </a:tabLst>
            </a:pPr>
            <a:r>
              <a:rPr lang="en-AU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To be able to describe characteristics of similar figures.</a:t>
            </a:r>
          </a:p>
          <a:p>
            <a:pPr marL="12700" lvl="2">
              <a:spcBef>
                <a:spcPts val="1200"/>
              </a:spcBef>
              <a:spcAft>
                <a:spcPts val="1000"/>
              </a:spcAft>
              <a:buNone/>
            </a:pPr>
            <a:r>
              <a:rPr lang="en-AU" sz="2000" b="1" dirty="0">
                <a:latin typeface="+mj-lt"/>
                <a:ea typeface="SimSun" panose="02010600030101010101" pitchFamily="2" charset="-122"/>
              </a:rPr>
              <a:t>Success criteria</a:t>
            </a:r>
          </a:p>
          <a:p>
            <a:pPr marL="342900" lvl="0" indent="-342900">
              <a:spcBef>
                <a:spcPts val="400"/>
              </a:spcBef>
              <a:buFont typeface="Symbol" panose="05050102010706020507" pitchFamily="18" charset="2"/>
              <a:buChar char=""/>
              <a:tabLst>
                <a:tab pos="228600" algn="l"/>
                <a:tab pos="414020" algn="l"/>
              </a:tabLst>
            </a:pPr>
            <a:r>
              <a:rPr lang="en-AU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I can identify similar figures.</a:t>
            </a:r>
          </a:p>
          <a:p>
            <a:pPr marL="342900" lvl="0" indent="-342900">
              <a:spcBef>
                <a:spcPts val="400"/>
              </a:spcBef>
              <a:buFont typeface="Symbol" panose="05050102010706020507" pitchFamily="18" charset="2"/>
              <a:buChar char=""/>
              <a:tabLst>
                <a:tab pos="228600" algn="l"/>
                <a:tab pos="414020" algn="l"/>
              </a:tabLst>
            </a:pPr>
            <a:r>
              <a:rPr lang="en-AU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I can explain why figures are similar or not similar.</a:t>
            </a:r>
          </a:p>
          <a:p>
            <a:pPr lvl="0">
              <a:spcBef>
                <a:spcPts val="400"/>
              </a:spcBef>
              <a:buSzPts val="1200"/>
              <a:tabLst>
                <a:tab pos="414020" algn="l"/>
              </a:tabLst>
            </a:pPr>
            <a:endParaRPr lang="en-AU" sz="12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644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5E164A6-5D9D-473A-BBF6-A449A38FD8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Launch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F9655-CE0E-4532-B7E8-F7F8C23CDC3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dirty="0">
                <a:solidFill>
                  <a:schemeClr val="accent3"/>
                </a:solidFill>
              </a:rPr>
              <a:t>Spot the dog</a:t>
            </a:r>
          </a:p>
        </p:txBody>
      </p:sp>
    </p:spTree>
    <p:extLst>
      <p:ext uri="{BB962C8B-B14F-4D97-AF65-F5344CB8AC3E}">
        <p14:creationId xmlns:p14="http://schemas.microsoft.com/office/powerpoint/2010/main" val="2977119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B72EE69-283D-464C-BC3C-12766F819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 wrap="square" anchor="ctr">
            <a:normAutofit/>
          </a:bodyPr>
          <a:lstStyle/>
          <a:p>
            <a:r>
              <a:rPr lang="en-AU" dirty="0"/>
              <a:t>Spot the dog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825CC3-D2D2-468F-92C6-33AEA897EE3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60000" y="1080000"/>
            <a:ext cx="10080000" cy="310015"/>
          </a:xfrm>
        </p:spPr>
        <p:txBody>
          <a:bodyPr wrap="square">
            <a:noAutofit/>
          </a:bodyPr>
          <a:lstStyle/>
          <a:p>
            <a:r>
              <a:rPr lang="en-AU" dirty="0"/>
              <a:t>Launch</a:t>
            </a:r>
          </a:p>
        </p:txBody>
      </p:sp>
      <p:pic>
        <p:nvPicPr>
          <p:cNvPr id="4" name="Picture 3" descr="Distorted dog stretched vertically">
            <a:extLst>
              <a:ext uri="{FF2B5EF4-FFF2-40B4-BE49-F238E27FC236}">
                <a16:creationId xmlns:a16="http://schemas.microsoft.com/office/drawing/2014/main" id="{99C5F21B-8FEB-8806-12D8-FC19BA7F83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313" y="2283672"/>
            <a:ext cx="2237075" cy="3964919"/>
          </a:xfrm>
          <a:prstGeom prst="rect">
            <a:avLst/>
          </a:prstGeom>
        </p:spPr>
      </p:pic>
      <p:pic>
        <p:nvPicPr>
          <p:cNvPr id="8" name="Picture 7" descr="Spotted dog">
            <a:extLst>
              <a:ext uri="{FF2B5EF4-FFF2-40B4-BE49-F238E27FC236}">
                <a16:creationId xmlns:a16="http://schemas.microsoft.com/office/drawing/2014/main" id="{CC338CA5-29D7-511F-A8DA-D2CB2A72D34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0635" y="2367421"/>
            <a:ext cx="2795365" cy="3047578"/>
          </a:xfrm>
          <a:prstGeom prst="rect">
            <a:avLst/>
          </a:prstGeom>
        </p:spPr>
      </p:pic>
      <p:pic>
        <p:nvPicPr>
          <p:cNvPr id="9" name="Picture 8" descr="small dog">
            <a:extLst>
              <a:ext uri="{FF2B5EF4-FFF2-40B4-BE49-F238E27FC236}">
                <a16:creationId xmlns:a16="http://schemas.microsoft.com/office/drawing/2014/main" id="{E55D8CF3-F0C5-4704-2184-264CF875647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524" b="98810" l="9772" r="89577">
                        <a14:foregroundMark x1="50163" y1="66369" x2="50163" y2="66369"/>
                        <a14:foregroundMark x1="42671" y1="68452" x2="54072" y2="70238"/>
                        <a14:foregroundMark x1="64169" y1="66964" x2="33225" y2="70833"/>
                        <a14:foregroundMark x1="65798" y1="68155" x2="46906" y2="71726"/>
                        <a14:foregroundMark x1="69707" y1="68750" x2="58958" y2="86310"/>
                        <a14:foregroundMark x1="58958" y1="86310" x2="34528" y2="67560"/>
                        <a14:foregroundMark x1="34528" y1="67560" x2="71010" y2="46726"/>
                        <a14:foregroundMark x1="71010" y1="46726" x2="58958" y2="74107"/>
                        <a14:foregroundMark x1="58958" y1="74107" x2="40065" y2="83631"/>
                        <a14:foregroundMark x1="40065" y1="83631" x2="39739" y2="83631"/>
                        <a14:foregroundMark x1="77850" y1="47619" x2="35505" y2="78869"/>
                        <a14:foregroundMark x1="35505" y1="78869" x2="35505" y2="79762"/>
                        <a14:foregroundMark x1="72638" y1="43452" x2="23453" y2="76190"/>
                        <a14:foregroundMark x1="46906" y1="52976" x2="27687" y2="78274"/>
                        <a14:foregroundMark x1="35179" y1="70238" x2="35179" y2="88393"/>
                        <a14:foregroundMark x1="35179" y1="88393" x2="35831" y2="88690"/>
                        <a14:foregroundMark x1="73941" y1="85714" x2="14332" y2="87202"/>
                        <a14:foregroundMark x1="14332" y1="87202" x2="14658" y2="87202"/>
                        <a14:foregroundMark x1="27362" y1="84524" x2="31596" y2="95536"/>
                        <a14:foregroundMark x1="25407" y1="91369" x2="60261" y2="92857"/>
                        <a14:foregroundMark x1="28339" y1="88095" x2="54723" y2="92262"/>
                        <a14:foregroundMark x1="54723" y1="92262" x2="57003" y2="68155"/>
                        <a14:foregroundMark x1="57003" y1="68155" x2="32248" y2="78869"/>
                        <a14:foregroundMark x1="32248" y1="78869" x2="44625" y2="91964"/>
                        <a14:foregroundMark x1="44625" y1="91964" x2="64169" y2="66667"/>
                        <a14:foregroundMark x1="64169" y1="66667" x2="33225" y2="64881"/>
                        <a14:foregroundMark x1="33225" y1="64881" x2="22150" y2="87202"/>
                        <a14:foregroundMark x1="22150" y1="87202" x2="38111" y2="95833"/>
                        <a14:foregroundMark x1="38111" y1="95833" x2="41042" y2="93750"/>
                        <a14:foregroundMark x1="34853" y1="63393" x2="19544" y2="83631"/>
                        <a14:foregroundMark x1="34853" y1="59226" x2="17915" y2="88393"/>
                        <a14:foregroundMark x1="33550" y1="56845" x2="22150" y2="79464"/>
                        <a14:foregroundMark x1="34202" y1="58929" x2="19218" y2="83929"/>
                        <a14:foregroundMark x1="33225" y1="56548" x2="17590" y2="80357"/>
                        <a14:foregroundMark x1="17590" y1="80357" x2="17264" y2="81250"/>
                        <a14:foregroundMark x1="25407" y1="91071" x2="57655" y2="94643"/>
                        <a14:foregroundMark x1="57655" y1="94643" x2="65472" y2="93452"/>
                        <a14:foregroundMark x1="21173" y1="91964" x2="35831" y2="93452"/>
                        <a14:foregroundMark x1="25407" y1="90774" x2="34202" y2="98810"/>
                        <a14:foregroundMark x1="26710" y1="92262" x2="28013" y2="98214"/>
                        <a14:foregroundMark x1="53746" y1="90179" x2="80456" y2="83333"/>
                        <a14:foregroundMark x1="67427" y1="77083" x2="70358" y2="94345"/>
                        <a14:foregroundMark x1="71010" y1="77083" x2="66450" y2="93750"/>
                        <a14:foregroundMark x1="66450" y1="93750" x2="73941" y2="76488"/>
                        <a14:foregroundMark x1="73941" y1="76488" x2="69707" y2="68155"/>
                        <a14:foregroundMark x1="72313" y1="76786" x2="70033" y2="96131"/>
                        <a14:foregroundMark x1="70033" y1="96131" x2="61564" y2="95833"/>
                        <a14:foregroundMark x1="63192" y1="94643" x2="75244" y2="89583"/>
                        <a14:foregroundMark x1="74267" y1="91667" x2="74267" y2="91369"/>
                        <a14:foregroundMark x1="75570" y1="92262" x2="68404" y2="95833"/>
                        <a14:foregroundMark x1="79479" y1="91369" x2="71010" y2="96131"/>
                        <a14:foregroundMark x1="80130" y1="41369" x2="68730" y2="75000"/>
                        <a14:foregroundMark x1="68730" y1="75000" x2="68730" y2="75298"/>
                        <a14:foregroundMark x1="81759" y1="43750" x2="74267" y2="80655"/>
                        <a14:foregroundMark x1="82736" y1="44345" x2="76873" y2="75595"/>
                        <a14:foregroundMark x1="80130" y1="36310" x2="49837" y2="50000"/>
                        <a14:foregroundMark x1="68078" y1="38988" x2="57980" y2="47619"/>
                        <a14:foregroundMark x1="69707" y1="37202" x2="56352" y2="45536"/>
                        <a14:foregroundMark x1="69055" y1="37202" x2="46906" y2="49405"/>
                        <a14:foregroundMark x1="64821" y1="35417" x2="52443" y2="470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8042" y="2884871"/>
            <a:ext cx="3062145" cy="3363720"/>
          </a:xfrm>
          <a:prstGeom prst="rect">
            <a:avLst/>
          </a:prstGeom>
        </p:spPr>
      </p:pic>
      <p:pic>
        <p:nvPicPr>
          <p:cNvPr id="10" name="Picture 9" descr="regular dog facing the opposite direction to the others&#10;">
            <a:extLst>
              <a:ext uri="{FF2B5EF4-FFF2-40B4-BE49-F238E27FC236}">
                <a16:creationId xmlns:a16="http://schemas.microsoft.com/office/drawing/2014/main" id="{8D7F9AA5-601F-2186-D6B0-37CFDF6DA56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7916" y="2367421"/>
            <a:ext cx="3201180" cy="3157026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2F34AB1-475D-4764-A9DD-63A9822D57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 anchor="b">
            <a:normAutofit lnSpcReduction="10000"/>
          </a:bodyPr>
          <a:lstStyle/>
          <a:p>
            <a:pPr>
              <a:spcAft>
                <a:spcPts val="600"/>
              </a:spcAft>
            </a:pPr>
            <a:fld id="{53F625F3-B677-4D46-AEB5-DC449A9DF797}" type="slidenum">
              <a:rPr lang="en-AU" smtClean="0"/>
              <a:pPr>
                <a:spcAft>
                  <a:spcPts val="600"/>
                </a:spcAft>
              </a:pPr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4634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5E164A6-5D9D-473A-BBF6-A449A38FD8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Explore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F9655-CE0E-4532-B7E8-F7F8C23CDC3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dirty="0">
                <a:solidFill>
                  <a:schemeClr val="accent3"/>
                </a:solidFill>
              </a:rPr>
              <a:t>Find the fakes activity</a:t>
            </a:r>
          </a:p>
        </p:txBody>
      </p:sp>
    </p:spTree>
    <p:extLst>
      <p:ext uri="{BB962C8B-B14F-4D97-AF65-F5344CB8AC3E}">
        <p14:creationId xmlns:p14="http://schemas.microsoft.com/office/powerpoint/2010/main" val="368231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B72EE69-283D-464C-BC3C-12766F819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wrap="square" anchor="ctr">
            <a:normAutofit/>
          </a:bodyPr>
          <a:lstStyle/>
          <a:p>
            <a:r>
              <a:rPr lang="en-AU" dirty="0"/>
              <a:t>Find the fakes – part 1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1760BAA-F8A1-D23E-06B1-BFA7E604B8F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60000" y="1080000"/>
            <a:ext cx="10080000" cy="310015"/>
          </a:xfrm>
        </p:spPr>
        <p:txBody>
          <a:bodyPr/>
          <a:lstStyle/>
          <a:p>
            <a:r>
              <a:rPr lang="en-AU" dirty="0">
                <a:solidFill>
                  <a:schemeClr val="accent2"/>
                </a:solidFill>
                <a:latin typeface="+mj-lt"/>
              </a:rPr>
              <a:t>Explore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760969B-316D-D1BD-D1BC-2C1D9B782E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1625870"/>
            <a:ext cx="11473200" cy="23061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AU" sz="1800" dirty="0">
                <a:solidFill>
                  <a:schemeClr val="tx1"/>
                </a:solidFill>
                <a:latin typeface="+mn-lt"/>
                <a:cs typeface="Arial"/>
              </a:rPr>
              <a:t>Here is a portrait of a person.</a:t>
            </a:r>
            <a:endParaRPr lang="en-AU" sz="1800" dirty="0">
              <a:solidFill>
                <a:schemeClr val="tx1"/>
              </a:solidFill>
              <a:latin typeface="+mn-lt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AU" sz="1800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Consider each version of the portrait below and answer each of the following questions: </a:t>
            </a:r>
          </a:p>
          <a:p>
            <a:pPr marL="742950" lvl="1" indent="-28575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AU" sz="1800" b="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How is each portrait the same as or different to the original?</a:t>
            </a:r>
            <a:r>
              <a:rPr lang="en-US" sz="1800" b="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AU" sz="1800" b="0" dirty="0">
              <a:solidFill>
                <a:schemeClr val="tx1"/>
              </a:solidFill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sz="1800" b="0" dirty="0">
                <a:solidFill>
                  <a:schemeClr val="tx1"/>
                </a:solidFill>
                <a:effectLst/>
                <a:ea typeface="SimSun"/>
                <a:cs typeface="Times New Roman"/>
              </a:rPr>
              <a:t>Some of the portraits are similar to the original, which portraits do you think are similar?</a:t>
            </a:r>
            <a:r>
              <a:rPr lang="en-US" sz="1800" b="0" dirty="0">
                <a:solidFill>
                  <a:schemeClr val="tx1"/>
                </a:solidFill>
                <a:effectLst/>
                <a:ea typeface="SimSun"/>
                <a:cs typeface="Times New Roman"/>
              </a:rPr>
              <a:t> </a:t>
            </a:r>
            <a:endParaRPr lang="en-AU" sz="1800" b="0" dirty="0">
              <a:solidFill>
                <a:schemeClr val="tx1"/>
              </a:solidFill>
              <a:effectLst/>
              <a:ea typeface="SimSun"/>
              <a:cs typeface="Times New Roman"/>
            </a:endParaRPr>
          </a:p>
          <a:p>
            <a:pPr marL="0" indent="0">
              <a:buNone/>
            </a:pPr>
            <a:endParaRPr lang="en-AU" sz="18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2" name="Picture 1" descr="Portrait">
            <a:extLst>
              <a:ext uri="{FF2B5EF4-FFF2-40B4-BE49-F238E27FC236}">
                <a16:creationId xmlns:a16="http://schemas.microsoft.com/office/drawing/2014/main" id="{BFC48483-127C-D4D2-9EB9-B4C9B25FFE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277" y="1705480"/>
            <a:ext cx="507181" cy="76077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Table with 5 transformations of a portrait. A is stretched vertically. B is in proportion but smaller. C is identical but rotated. D is rotated and smaller but in proportion. E is stretched horizontally.">
            <a:extLst>
              <a:ext uri="{FF2B5EF4-FFF2-40B4-BE49-F238E27FC236}">
                <a16:creationId xmlns:a16="http://schemas.microsoft.com/office/drawing/2014/main" id="{3F2B71F0-0E3F-6EE9-FFEB-ACE29274D4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34868" y="4083929"/>
            <a:ext cx="4945063" cy="2002295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2F34AB1-475D-4764-A9DD-63A9822D57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anchor="b">
            <a:normAutofit lnSpcReduction="10000"/>
          </a:bodyPr>
          <a:lstStyle/>
          <a:p>
            <a:pPr>
              <a:spcAft>
                <a:spcPts val="600"/>
              </a:spcAft>
            </a:pPr>
            <a:fld id="{53F625F3-B677-4D46-AEB5-DC449A9DF797}" type="slidenum">
              <a:rPr lang="en-AU" smtClean="0"/>
              <a:pPr>
                <a:spcAft>
                  <a:spcPts val="600"/>
                </a:spcAft>
              </a:pPr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68736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B72EE69-283D-464C-BC3C-12766F819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618075"/>
          </a:xfrm>
        </p:spPr>
        <p:txBody>
          <a:bodyPr wrap="square" anchor="ctr">
            <a:normAutofit/>
          </a:bodyPr>
          <a:lstStyle/>
          <a:p>
            <a:r>
              <a:rPr lang="en-AU" dirty="0"/>
              <a:t>Find the fakes – part 2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825CC3-D2D2-468F-92C6-33AEA897EE3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60000" y="1080000"/>
            <a:ext cx="10080000" cy="310015"/>
          </a:xfrm>
        </p:spPr>
        <p:txBody>
          <a:bodyPr wrap="square">
            <a:noAutofit/>
          </a:bodyPr>
          <a:lstStyle/>
          <a:p>
            <a:r>
              <a:rPr lang="en-AU" dirty="0">
                <a:solidFill>
                  <a:schemeClr val="accent2"/>
                </a:solidFill>
                <a:latin typeface="+mj-lt"/>
              </a:rPr>
              <a:t>Explore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DA0C1AF-39FE-C2C6-3A36-389A43D69B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980000"/>
            <a:ext cx="5736000" cy="4351339"/>
          </a:xfrm>
        </p:spPr>
        <p:txBody>
          <a:bodyPr>
            <a:noAutofit/>
          </a:bodyPr>
          <a:lstStyle/>
          <a:p>
            <a:pPr marL="342900" lvl="0" indent="-342900" fontAlgn="base">
              <a:spcBef>
                <a:spcPts val="400"/>
              </a:spcBef>
              <a:buFont typeface="+mj-lt"/>
              <a:buAutoNum type="arabicPeriod"/>
            </a:pPr>
            <a:r>
              <a:rPr lang="en-AU" sz="1800" u="none" strike="noStrike" kern="0" spc="0" dirty="0">
                <a:solidFill>
                  <a:schemeClr val="tx1"/>
                </a:solidFill>
                <a:effectLst/>
                <a:latin typeface="+mn-lt"/>
              </a:rPr>
              <a:t>Each of these 5 rectangles are similar. </a:t>
            </a:r>
            <a:br>
              <a:rPr lang="en-AU" sz="1800" kern="0" dirty="0">
                <a:solidFill>
                  <a:schemeClr val="tx1"/>
                </a:solidFill>
                <a:latin typeface="+mn-lt"/>
              </a:rPr>
            </a:br>
            <a:br>
              <a:rPr lang="en-AU" sz="1800" kern="0" dirty="0">
                <a:solidFill>
                  <a:schemeClr val="tx1"/>
                </a:solidFill>
                <a:latin typeface="+mn-lt"/>
              </a:rPr>
            </a:br>
            <a:r>
              <a:rPr lang="en-AU" sz="1800" u="none" strike="noStrike" kern="0" spc="0" dirty="0">
                <a:solidFill>
                  <a:schemeClr val="tx1"/>
                </a:solidFill>
                <a:effectLst/>
                <a:latin typeface="+mn-lt"/>
              </a:rPr>
              <a:t>Use the figures to develop a definition for similar with a </a:t>
            </a:r>
            <a:r>
              <a:rPr lang="en-AU" sz="1800" b="1" u="none" strike="noStrike" kern="0" spc="0" dirty="0">
                <a:solidFill>
                  <a:schemeClr val="tx1"/>
                </a:solidFill>
                <a:effectLst/>
                <a:latin typeface="+mn-lt"/>
              </a:rPr>
              <a:t>partner</a:t>
            </a:r>
            <a:r>
              <a:rPr lang="en-AU" sz="1800" u="none" strike="noStrike" kern="0" spc="0" dirty="0">
                <a:solidFill>
                  <a:schemeClr val="tx1"/>
                </a:solidFill>
                <a:effectLst/>
                <a:latin typeface="+mn-lt"/>
              </a:rPr>
              <a:t> and collect mathematical evidence from the examples to support your thinking. </a:t>
            </a:r>
          </a:p>
        </p:txBody>
      </p:sp>
      <p:pic>
        <p:nvPicPr>
          <p:cNvPr id="7" name="Picture 6" descr="Grid with 5 rectangles. Some of the rectangles are similar and some are stretched.">
            <a:extLst>
              <a:ext uri="{FF2B5EF4-FFF2-40B4-BE49-F238E27FC236}">
                <a16:creationId xmlns:a16="http://schemas.microsoft.com/office/drawing/2014/main" id="{4902EA98-05E6-6C66-AE21-9B8535F048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5522" y="1980000"/>
            <a:ext cx="5168478" cy="4123485"/>
          </a:xfrm>
          <a:prstGeom prst="rect">
            <a:avLst/>
          </a:prstGeom>
          <a:noFill/>
        </p:spPr>
      </p:pic>
      <p:sp>
        <p:nvSpPr>
          <p:cNvPr id="32" name="Slide Number Placeholder 3">
            <a:extLst>
              <a:ext uri="{FF2B5EF4-FFF2-40B4-BE49-F238E27FC236}">
                <a16:creationId xmlns:a16="http://schemas.microsoft.com/office/drawing/2014/main" id="{32CEB1AC-C967-ACF0-E104-21ABB1AB6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fld id="{53F625F3-B677-4D46-AEB5-DC449A9DF797}" type="slidenum">
              <a:rPr lang="en-AU" smtClean="0"/>
              <a:pPr>
                <a:spcAft>
                  <a:spcPts val="600"/>
                </a:spcAft>
              </a:pPr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46466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B72EE69-283D-464C-BC3C-12766F819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618075"/>
          </a:xfrm>
        </p:spPr>
        <p:txBody>
          <a:bodyPr wrap="square" anchor="ctr">
            <a:normAutofit/>
          </a:bodyPr>
          <a:lstStyle/>
          <a:p>
            <a:r>
              <a:rPr lang="en-AU" dirty="0"/>
              <a:t>Find the fakes – part 3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825CC3-D2D2-468F-92C6-33AEA897EE3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60000" y="1080000"/>
            <a:ext cx="10080000" cy="310015"/>
          </a:xfrm>
        </p:spPr>
        <p:txBody>
          <a:bodyPr wrap="square">
            <a:noAutofit/>
          </a:bodyPr>
          <a:lstStyle/>
          <a:p>
            <a:r>
              <a:rPr lang="en-AU" dirty="0"/>
              <a:t>Explore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DA0C1AF-39FE-C2C6-3A36-389A43D69B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980000"/>
            <a:ext cx="5736000" cy="435133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lvl="0" indent="-342900" fontAlgn="base">
              <a:spcBef>
                <a:spcPts val="400"/>
              </a:spcBef>
              <a:buFont typeface="+mj-lt"/>
              <a:buAutoNum type="arabicPeriod"/>
            </a:pPr>
            <a:r>
              <a:rPr lang="en-AU" sz="1800" u="none" strike="noStrike" kern="0" spc="0" dirty="0">
                <a:effectLst/>
                <a:ea typeface="Calibri" panose="020F0502020204030204" pitchFamily="34" charset="0"/>
                <a:cs typeface="Arial"/>
              </a:rPr>
              <a:t>Each of these 4 triangles are </a:t>
            </a:r>
            <a:r>
              <a:rPr lang="en-AU" sz="1800" b="1" u="none" strike="noStrike" kern="0" spc="0" dirty="0">
                <a:effectLst/>
                <a:ea typeface="Calibri" panose="020F0502020204030204" pitchFamily="34" charset="0"/>
                <a:cs typeface="Arial"/>
              </a:rPr>
              <a:t>similar</a:t>
            </a:r>
            <a:r>
              <a:rPr lang="en-AU" sz="1800" u="none" strike="noStrike" kern="0" spc="0" dirty="0">
                <a:effectLst/>
                <a:ea typeface="Calibri" panose="020F0502020204030204" pitchFamily="34" charset="0"/>
                <a:cs typeface="Arial"/>
              </a:rPr>
              <a:t>.</a:t>
            </a:r>
            <a:br>
              <a:rPr lang="en-AU" sz="1800" u="none" strike="noStrike" kern="0" spc="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AU" sz="1800" u="none" strike="noStrike" kern="0" spc="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AU" sz="1800" dirty="0">
                <a:effectLst/>
                <a:ea typeface="Calibri" panose="020F0502020204030204" pitchFamily="34" charset="0"/>
                <a:cs typeface="Arial"/>
              </a:rPr>
              <a:t>Write your own definition of similar (to help you remember and understand</a:t>
            </a:r>
            <a:r>
              <a:rPr lang="en-AU" sz="1800" dirty="0">
                <a:ea typeface="Calibri" panose="020F0502020204030204" pitchFamily="34" charset="0"/>
                <a:cs typeface="Arial"/>
              </a:rPr>
              <a:t>).</a:t>
            </a:r>
            <a:endParaRPr lang="en-AU" sz="1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Grid with 4 right angle triangles. Some of the triangles are similar and some are stretched.">
            <a:extLst>
              <a:ext uri="{FF2B5EF4-FFF2-40B4-BE49-F238E27FC236}">
                <a16:creationId xmlns:a16="http://schemas.microsoft.com/office/drawing/2014/main" id="{9F31C6FC-D619-8156-726D-AEF5499F9E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9394" y="1980000"/>
            <a:ext cx="5112606" cy="4123485"/>
          </a:xfrm>
          <a:prstGeom prst="rect">
            <a:avLst/>
          </a:prstGeom>
          <a:noFill/>
        </p:spPr>
      </p:pic>
      <p:sp>
        <p:nvSpPr>
          <p:cNvPr id="32" name="Slide Number Placeholder 3">
            <a:extLst>
              <a:ext uri="{FF2B5EF4-FFF2-40B4-BE49-F238E27FC236}">
                <a16:creationId xmlns:a16="http://schemas.microsoft.com/office/drawing/2014/main" id="{32CEB1AC-C967-ACF0-E104-21ABB1AB6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anchor="b">
            <a:normAutofit lnSpcReduction="10000"/>
          </a:bodyPr>
          <a:lstStyle/>
          <a:p>
            <a:pPr>
              <a:spcAft>
                <a:spcPts val="600"/>
              </a:spcAft>
            </a:pPr>
            <a:fld id="{53F625F3-B677-4D46-AEB5-DC449A9DF797}" type="slidenum">
              <a:rPr lang="en-AU" smtClean="0"/>
              <a:pPr>
                <a:spcAft>
                  <a:spcPts val="600"/>
                </a:spcAft>
              </a:pPr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804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B72EE69-283D-464C-BC3C-12766F819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618075"/>
          </a:xfrm>
        </p:spPr>
        <p:txBody>
          <a:bodyPr wrap="square" anchor="ctr">
            <a:normAutofit/>
          </a:bodyPr>
          <a:lstStyle/>
          <a:p>
            <a:r>
              <a:rPr lang="en-AU" dirty="0"/>
              <a:t>Find the fakes – part 4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825CC3-D2D2-468F-92C6-33AEA897EE3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60000" y="1080000"/>
            <a:ext cx="10080000" cy="310015"/>
          </a:xfrm>
        </p:spPr>
        <p:txBody>
          <a:bodyPr wrap="square">
            <a:noAutofit/>
          </a:bodyPr>
          <a:lstStyle/>
          <a:p>
            <a:r>
              <a:rPr lang="en-AU" dirty="0"/>
              <a:t>Explore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DA0C1AF-39FE-C2C6-3A36-389A43D69B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980000"/>
            <a:ext cx="5945266" cy="4351339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1200"/>
              </a:spcBef>
              <a:buFont typeface="+mj-lt"/>
              <a:buAutoNum type="arabicPeriod"/>
            </a:pPr>
            <a:r>
              <a:rPr lang="en-AU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Some of these shapes are similar to the original trapezium.</a:t>
            </a:r>
          </a:p>
          <a:p>
            <a:pPr marL="363538">
              <a:spcBef>
                <a:spcPts val="1200"/>
              </a:spcBef>
              <a:buNone/>
            </a:pPr>
            <a:r>
              <a:rPr lang="en-AU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Identify the non-similar trapeziums (i.e. the fakes) and support your answers with mathematics.</a:t>
            </a:r>
          </a:p>
        </p:txBody>
      </p:sp>
      <p:pic>
        <p:nvPicPr>
          <p:cNvPr id="2" name="Picture 1" descr="Grid with 6 trapeziums. Some of the trapeziums are similar and some are stretched.">
            <a:extLst>
              <a:ext uri="{FF2B5EF4-FFF2-40B4-BE49-F238E27FC236}">
                <a16:creationId xmlns:a16="http://schemas.microsoft.com/office/drawing/2014/main" id="{804D11D1-FD47-2195-AA7D-76D7D5E509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6966" y="1980000"/>
            <a:ext cx="4767034" cy="4123485"/>
          </a:xfrm>
          <a:prstGeom prst="rect">
            <a:avLst/>
          </a:prstGeom>
          <a:noFill/>
        </p:spPr>
      </p:pic>
      <p:sp>
        <p:nvSpPr>
          <p:cNvPr id="32" name="Slide Number Placeholder 3">
            <a:extLst>
              <a:ext uri="{FF2B5EF4-FFF2-40B4-BE49-F238E27FC236}">
                <a16:creationId xmlns:a16="http://schemas.microsoft.com/office/drawing/2014/main" id="{32CEB1AC-C967-ACF0-E104-21ABB1AB6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anchor="b">
            <a:normAutofit lnSpcReduction="10000"/>
          </a:bodyPr>
          <a:lstStyle/>
          <a:p>
            <a:pPr>
              <a:spcAft>
                <a:spcPts val="600"/>
              </a:spcAft>
            </a:pPr>
            <a:fld id="{53F625F3-B677-4D46-AEB5-DC449A9DF797}" type="slidenum">
              <a:rPr lang="en-AU" smtClean="0"/>
              <a:pPr>
                <a:spcAft>
                  <a:spcPts val="600"/>
                </a:spcAft>
              </a:pPr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67511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SWG Corporate">
  <a:themeElements>
    <a:clrScheme name="Custom 1">
      <a:dk1>
        <a:srgbClr val="22272B"/>
      </a:dk1>
      <a:lt1>
        <a:srgbClr val="FFFFFF"/>
      </a:lt1>
      <a:dk2>
        <a:srgbClr val="D7153A"/>
      </a:dk2>
      <a:lt2>
        <a:srgbClr val="EBEBEB"/>
      </a:lt2>
      <a:accent1>
        <a:srgbClr val="002664"/>
      </a:accent1>
      <a:accent2>
        <a:srgbClr val="146CFD"/>
      </a:accent2>
      <a:accent3>
        <a:srgbClr val="8CE0FF"/>
      </a:accent3>
      <a:accent4>
        <a:srgbClr val="CBEDFD"/>
      </a:accent4>
      <a:accent5>
        <a:srgbClr val="495054"/>
      </a:accent5>
      <a:accent6>
        <a:srgbClr val="FFE6EA"/>
      </a:accent6>
      <a:hlink>
        <a:srgbClr val="146CFD"/>
      </a:hlink>
      <a:folHlink>
        <a:srgbClr val="146CFD"/>
      </a:folHlink>
    </a:clrScheme>
    <a:fontScheme name="NSW Gov PPT">
      <a:majorFont>
        <a:latin typeface="Public Sans"/>
        <a:ea typeface=""/>
        <a:cs typeface=""/>
      </a:majorFont>
      <a:minorFont>
        <a:latin typeface="Public Sans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 algn="l">
          <a:defRPr sz="18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draft-updated-template.potx" id="{CFB5B524-3546-40BF-AADD-32F92B0624E1}" vid="{4DE3A013-8EF5-4F08-AE49-9E37C639DA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339</Words>
  <Application>Microsoft Office PowerPoint</Application>
  <PresentationFormat>Widescreen</PresentationFormat>
  <Paragraphs>50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Public Sans</vt:lpstr>
      <vt:lpstr>Public Sans Light</vt:lpstr>
      <vt:lpstr>Symbol</vt:lpstr>
      <vt:lpstr>Times New Roman</vt:lpstr>
      <vt:lpstr>NSWG Corporate</vt:lpstr>
      <vt:lpstr>Scaled copies</vt:lpstr>
      <vt:lpstr>Visible learning</vt:lpstr>
      <vt:lpstr>Launch</vt:lpstr>
      <vt:lpstr>Spot the dog</vt:lpstr>
      <vt:lpstr>Explore</vt:lpstr>
      <vt:lpstr>Find the fakes – part 1 </vt:lpstr>
      <vt:lpstr>Find the fakes – part 2</vt:lpstr>
      <vt:lpstr>Find the fakes – part 3 </vt:lpstr>
      <vt:lpstr>Find the fakes – part 4 </vt:lpstr>
      <vt:lpstr>Success criteria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Maths – S5 – U1 – L2 – scaled copies</dc:title>
  <dc:subject/>
  <dc:creator>NSW Department of Education</dc:creator>
  <cp:keywords/>
  <dc:description/>
  <dcterms:created xsi:type="dcterms:W3CDTF">2023-04-05T02:17:36Z</dcterms:created>
  <dcterms:modified xsi:type="dcterms:W3CDTF">2023-04-05T02:19:06Z</dcterms:modified>
  <cp:category/>
</cp:coreProperties>
</file>