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3" r:id="rId1"/>
  </p:sldMasterIdLst>
  <p:notesMasterIdLst>
    <p:notesMasterId r:id="rId14"/>
  </p:notesMasterIdLst>
  <p:handoutMasterIdLst>
    <p:handoutMasterId r:id="rId15"/>
  </p:handoutMasterIdLst>
  <p:sldIdLst>
    <p:sldId id="325" r:id="rId2"/>
    <p:sldId id="360" r:id="rId3"/>
    <p:sldId id="368" r:id="rId4"/>
    <p:sldId id="387" r:id="rId5"/>
    <p:sldId id="344" r:id="rId6"/>
    <p:sldId id="388" r:id="rId7"/>
    <p:sldId id="370" r:id="rId8"/>
    <p:sldId id="389" r:id="rId9"/>
    <p:sldId id="383" r:id="rId10"/>
    <p:sldId id="381" r:id="rId11"/>
    <p:sldId id="382" r:id="rId12"/>
    <p:sldId id="336" r:id="rId13"/>
  </p:sldIdLst>
  <p:sldSz cx="12192000" cy="6858000"/>
  <p:notesSz cx="9144000" cy="6858000"/>
  <p:defaultTextStyle>
    <a:defPPr>
      <a:defRPr lang="en-US"/>
    </a:defPPr>
    <a:lvl1pPr marL="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4571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 Presentation" id="{1165592B-D1AE-EE48-AEB4-F19515D86DC8}">
          <p14:sldIdLst>
            <p14:sldId id="325"/>
            <p14:sldId id="360"/>
            <p14:sldId id="368"/>
            <p14:sldId id="387"/>
            <p14:sldId id="344"/>
            <p14:sldId id="388"/>
            <p14:sldId id="370"/>
            <p14:sldId id="389"/>
            <p14:sldId id="383"/>
            <p14:sldId id="381"/>
            <p14:sldId id="382"/>
            <p14:sldId id="3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orient="horz" pos="3294" userDrawn="1">
          <p15:clr>
            <a:srgbClr val="A4A3A4"/>
          </p15:clr>
        </p15:guide>
        <p15:guide id="3" orient="horz" pos="2228" userDrawn="1">
          <p15:clr>
            <a:srgbClr val="A4A3A4"/>
          </p15:clr>
        </p15:guide>
        <p15:guide id="4" orient="horz" pos="2614" userDrawn="1">
          <p15:clr>
            <a:srgbClr val="A4A3A4"/>
          </p15:clr>
        </p15:guide>
        <p15:guide id="5" pos="3812" userDrawn="1">
          <p15:clr>
            <a:srgbClr val="A4A3A4"/>
          </p15:clr>
        </p15:guide>
        <p15:guide id="6" orient="horz" pos="1570" userDrawn="1">
          <p15:clr>
            <a:srgbClr val="A4A3A4"/>
          </p15:clr>
        </p15:guide>
        <p15:guide id="7" orient="horz" pos="1616" userDrawn="1">
          <p15:clr>
            <a:srgbClr val="A4A3A4"/>
          </p15:clr>
        </p15:guide>
        <p15:guide id="8" pos="1300" userDrawn="1">
          <p15:clr>
            <a:srgbClr val="A4A3A4"/>
          </p15:clr>
        </p15:guide>
        <p15:guide id="9" pos="3407" userDrawn="1">
          <p15:clr>
            <a:srgbClr val="A4A3A4"/>
          </p15:clr>
        </p15:guide>
        <p15:guide id="10" pos="23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17C917-583C-E77D-B579-6E8946FFDC11}" name="Sam Houda" initials="SH" userId="S::samantha.houda1@det.nsw.edu.au::8177d86a-8cc2-4537-942b-686d9dda63ce" providerId="AD"/>
  <p188:author id="{37541F5C-94CE-019A-0D68-C84DD6ADB9FA}" name="Matt Scott" initials="MS" userId="S::matthew.scott7@det.nsw.edu.au::c1e07d0a-9392-484c-b897-7e5da2cb30ac" providerId="AD"/>
  <p188:author id="{C461638E-F1F5-7186-9758-0B4A52497F93}" name="Meagan Rodda" initials="MR" userId="S::Meagan.Rodda@det.nsw.edu.au::efecb8de-290d-42b5-96ee-00df0648c086" providerId="AD"/>
  <p188:author id="{D84E49CE-2BCD-8431-0782-D52A02898A5C}" name="Meagan Rodda" initials="MR" userId="S::meagan.rodda@det.nsw.edu.au::efecb8de-290d-42b5-96ee-00df0648c08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C241"/>
    <a:srgbClr val="FCD214"/>
    <a:srgbClr val="189ECF"/>
    <a:srgbClr val="041D42"/>
    <a:srgbClr val="041E41"/>
    <a:srgbClr val="235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82" autoAdjust="0"/>
  </p:normalViewPr>
  <p:slideViewPr>
    <p:cSldViewPr snapToGrid="0">
      <p:cViewPr varScale="1">
        <p:scale>
          <a:sx n="83" d="100"/>
          <a:sy n="83" d="100"/>
        </p:scale>
        <p:origin x="1539" y="36"/>
      </p:cViewPr>
      <p:guideLst>
        <p:guide orient="horz" pos="1842"/>
        <p:guide orient="horz" pos="3294"/>
        <p:guide orient="horz" pos="2228"/>
        <p:guide orient="horz" pos="2614"/>
        <p:guide pos="3812"/>
        <p:guide orient="horz" pos="1570"/>
        <p:guide orient="horz" pos="1616"/>
        <p:guide pos="1300"/>
        <p:guide pos="3407"/>
        <p:guide pos="23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86FB7-8198-2C41-9C7F-A67099EBC713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59333-EC29-A740-B340-F32DF9D7D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7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F91E-6BD3-4F0D-9CA3-7829EAE64D63}" type="datetimeFigureOut">
              <a:rPr lang="en-AU" smtClean="0"/>
              <a:t>5/04/2023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5488-DD16-4714-9519-7BE21BA11D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9874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9143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noticewonderstrategy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bit.ly/fadedexamplesstrategy" TargetMode="External"/><Relationship Id="rId5" Type="http://schemas.openxmlformats.org/officeDocument/2006/relationships/hyperlink" Target="https://bit.ly/noticewonderstrategy" TargetMode="External"/><Relationship Id="rId4" Type="http://schemas.openxmlformats.org/officeDocument/2006/relationships/hyperlink" Target="https://bit.ly/fadedexamplesstrategy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noticewonderstrateg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bit.ly/fadedexamplesstrategy" TargetMode="External"/><Relationship Id="rId5" Type="http://schemas.openxmlformats.org/officeDocument/2006/relationships/hyperlink" Target="https://bit.ly/noticewonderstrategy" TargetMode="External"/><Relationship Id="rId4" Type="http://schemas.openxmlformats.org/officeDocument/2006/relationships/hyperlink" Target="https://bit.ly/fadedexamplesstrategy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noticewonderstrategy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bit.ly/fadedexamplesstrategy" TargetMode="External"/><Relationship Id="rId5" Type="http://schemas.openxmlformats.org/officeDocument/2006/relationships/hyperlink" Target="https://bit.ly/noticewonderstrategy" TargetMode="External"/><Relationship Id="rId4" Type="http://schemas.openxmlformats.org/officeDocument/2006/relationships/hyperlink" Target="https://bit.ly/fadedexamplesstrategy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noticewonderstrategy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bit.ly/fadedexamplesstrategy" TargetMode="External"/><Relationship Id="rId5" Type="http://schemas.openxmlformats.org/officeDocument/2006/relationships/hyperlink" Target="https://bit.ly/noticewonderstrategy" TargetMode="External"/><Relationship Id="rId4" Type="http://schemas.openxmlformats.org/officeDocument/2006/relationships/hyperlink" Target="https://bit.ly/fadedexamplesstrategy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Presentation to accompany Stage 5 – unit 1 – lesson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623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∼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∼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∠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867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∼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∼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∠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527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∼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∼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∠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736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3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∼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4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14:m>
                  <m:oMath xmlns:m="http://schemas.openxmlformats.org/officeDocument/2006/math">
                    <m:r>
                      <a:rPr lang="en-AU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Have students construct a notice / wonder list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5"/>
                  </a:rPr>
                  <a:t>noticewonderstrategy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for Example 1. 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identify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∼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 to mean similar. Ask students to explain why sides are written as fractions and angles have the equal sign (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Model Example 1 for students, explaining the faded example structure (</a:t>
                </a:r>
                <a:r>
                  <a:rPr lang="en-AU" sz="1800" dirty="0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bit.ly/</a:t>
                </a:r>
                <a:r>
                  <a:rPr lang="en-AU" sz="1800" dirty="0" err="1">
                    <a:solidFill>
                      <a:srgbClr val="2F5496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hlinkClick r:id="rId6"/>
                  </a:rPr>
                  <a:t>fadedexamplesstrategy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 </a:t>
                </a:r>
                <a:b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</a:b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 example 1 the only missing information is side HE and </a:t>
                </a:r>
                <a:r>
                  <a:rPr lang="en-AU" sz="1800" i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∠</a:t>
                </a: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EHG.</a:t>
                </a:r>
              </a:p>
              <a:p>
                <a:pPr marL="342900" marR="0" lvl="0" indent="-342900" algn="l" defTabSz="914347" rtl="0" eaLnBrk="1" fontAlgn="auto" latinLnBrk="0" hangingPunct="1">
                  <a:lnSpc>
                    <a:spcPct val="115000"/>
                  </a:lnSpc>
                  <a:spcBef>
                    <a:spcPts val="4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rabicPeriod"/>
                  <a:tabLst>
                    <a:tab pos="228600" algn="l"/>
                  </a:tabLst>
                  <a:defRPr/>
                </a:pPr>
                <a:r>
                  <a:rPr lang="en-AU" sz="18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Students should now attempt examples 2 through to 4 from Appendix B.</a:t>
                </a:r>
              </a:p>
              <a:p>
                <a:pPr marL="342900" lvl="0" indent="-342900">
                  <a:lnSpc>
                    <a:spcPct val="115000"/>
                  </a:lnSpc>
                  <a:spcBef>
                    <a:spcPts val="400"/>
                  </a:spcBef>
                  <a:buFont typeface="+mj-lt"/>
                  <a:buAutoNum type="arabicPeriod"/>
                  <a:tabLst>
                    <a:tab pos="228600" algn="l"/>
                  </a:tabLst>
                </a:pPr>
                <a:endParaRPr lang="en-AU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6228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Bef>
                <a:spcPts val="4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A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 and distribute Appendix C to students.</a:t>
            </a:r>
          </a:p>
          <a:p>
            <a:pPr marL="342900" lvl="0" indent="-342900">
              <a:lnSpc>
                <a:spcPct val="115000"/>
              </a:lnSpc>
              <a:spcBef>
                <a:spcPts val="40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en-AU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Define ‘show’ with students. Ultimately, they are replicating the process completed in the faded examples.</a:t>
            </a:r>
          </a:p>
          <a:p>
            <a:pPr marL="342900" lvl="0" indent="-342900" fontAlgn="base">
              <a:lnSpc>
                <a:spcPct val="115000"/>
              </a:lnSpc>
              <a:spcBef>
                <a:spcPts val="400"/>
              </a:spcBef>
              <a:buFont typeface="+mj-lt"/>
              <a:buAutoNum type="arabicPeriod"/>
            </a:pPr>
            <a:endParaRPr lang="en-AU" sz="1800" u="none" strike="noStrike" kern="0" spc="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826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C5488-DD16-4714-9519-7BE21BA11D4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772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98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23499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301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928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A3EA2A1-9A76-4DF1-8B35-8460D1ED51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96D79FC-4511-46DC-8B32-AE6BB47494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4DABD93-F5E5-4624-A12D-1CB78E8787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480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F5F6401-A683-4E5C-B19F-60C8A58C2D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7900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49893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0FE7487-16E1-4608-9554-0EFBC927D0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7663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2C16B6B-1D72-4FE8-B3CC-6616A1E2AF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27764" y="1908001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5EB5E74-9FC4-4E25-B983-367B78B1663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27764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E54B5F10-5A3E-4704-87D5-2CB8D15F4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7663" y="4256584"/>
            <a:ext cx="5616575" cy="2160762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6764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table</a:t>
            </a:r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3916410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lnSpc>
                <a:spcPct val="150000"/>
              </a:lnSpc>
              <a:defRPr>
                <a:latin typeface="+mn-lt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487778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076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1" spcCol="180000"/>
          <a:lstStyle>
            <a:lvl1pPr algn="l">
              <a:defRPr sz="2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003022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28317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77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30936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798676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52434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5577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10">
            <a:extLst>
              <a:ext uri="{FF2B5EF4-FFF2-40B4-BE49-F238E27FC236}">
                <a16:creationId xmlns:a16="http://schemas.microsoft.com/office/drawing/2014/main" id="{F53278F0-7E0D-358C-94A1-DAA4B70E2D0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0" y="1168289"/>
            <a:ext cx="5400000" cy="317611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97130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33400" y="63900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2268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7402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334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1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59161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3678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701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0642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899640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42304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956312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22953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875070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651958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984287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73219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562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FF91FD-74CC-081D-89EB-09C2A0ACED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818975"/>
            <a:ext cx="11496675" cy="4210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2377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348878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010899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357317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498021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72044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956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356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20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5010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379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/>
              <a:t>NSW Department of Education</a:t>
            </a:r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09529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773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  <p:sldLayoutId id="2147483762" r:id="rId19"/>
    <p:sldLayoutId id="2147483763" r:id="rId20"/>
    <p:sldLayoutId id="2147483764" r:id="rId21"/>
    <p:sldLayoutId id="2147483765" r:id="rId22"/>
    <p:sldLayoutId id="2147483766" r:id="rId23"/>
    <p:sldLayoutId id="2147483767" r:id="rId24"/>
    <p:sldLayoutId id="2147483768" r:id="rId25"/>
    <p:sldLayoutId id="2147483769" r:id="rId26"/>
    <p:sldLayoutId id="2147483770" r:id="rId27"/>
    <p:sldLayoutId id="2147483771" r:id="rId28"/>
    <p:sldLayoutId id="2147483772" r:id="rId29"/>
    <p:sldLayoutId id="2147483773" r:id="rId30"/>
    <p:sldLayoutId id="2147483774" r:id="rId31"/>
    <p:sldLayoutId id="2147483775" r:id="rId32"/>
    <p:sldLayoutId id="2147483776" r:id="rId33"/>
    <p:sldLayoutId id="2147483777" r:id="rId34"/>
    <p:sldLayoutId id="2147483778" r:id="rId35"/>
    <p:sldLayoutId id="2147483779" r:id="rId36"/>
    <p:sldLayoutId id="2147483780" r:id="rId37"/>
    <p:sldLayoutId id="2147483781" r:id="rId38"/>
    <p:sldLayoutId id="2147483782" r:id="rId39"/>
    <p:sldLayoutId id="2147483783" r:id="rId40"/>
    <p:sldLayoutId id="2147483784" r:id="rId41"/>
    <p:sldLayoutId id="2147483785" r:id="rId42"/>
    <p:sldLayoutId id="2147483786" r:id="rId43"/>
    <p:sldLayoutId id="2147483787" r:id="rId44"/>
    <p:sldLayoutId id="2147483788" r:id="rId45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5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B2403B-3D00-6C48-9C04-C5FE8C187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98" y="2880000"/>
            <a:ext cx="11484001" cy="933717"/>
          </a:xfrm>
        </p:spPr>
        <p:txBody>
          <a:bodyPr/>
          <a:lstStyle/>
          <a:p>
            <a:r>
              <a:rPr lang="en-US" dirty="0"/>
              <a:t>Corresponding sides and angles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AE27A0-1CE4-2D49-A917-980DC55DBA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4140000"/>
            <a:ext cx="2700000" cy="1080000"/>
          </a:xfrm>
        </p:spPr>
        <p:txBody>
          <a:bodyPr/>
          <a:lstStyle/>
          <a:p>
            <a:r>
              <a:rPr lang="en-US" dirty="0"/>
              <a:t>Explicit teaching</a:t>
            </a:r>
          </a:p>
        </p:txBody>
      </p:sp>
    </p:spTree>
    <p:extLst>
      <p:ext uri="{BB962C8B-B14F-4D97-AF65-F5344CB8AC3E}">
        <p14:creationId xmlns:p14="http://schemas.microsoft.com/office/powerpoint/2010/main" val="6471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Summarise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F9655-CE0E-4532-B7E8-F7F8C23CD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accent3"/>
                </a:solidFill>
              </a:rPr>
              <a:t>Show that…</a:t>
            </a:r>
          </a:p>
        </p:txBody>
      </p:sp>
    </p:spTree>
    <p:extLst>
      <p:ext uri="{BB962C8B-B14F-4D97-AF65-F5344CB8AC3E}">
        <p14:creationId xmlns:p14="http://schemas.microsoft.com/office/powerpoint/2010/main" val="174887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Show that…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wrap="square">
            <a:noAutofit/>
          </a:bodyPr>
          <a:lstStyle/>
          <a:p>
            <a:r>
              <a:rPr lang="en-AU" dirty="0"/>
              <a:t>Summarise</a:t>
            </a:r>
          </a:p>
        </p:txBody>
      </p:sp>
      <p:pic>
        <p:nvPicPr>
          <p:cNvPr id="7" name="Picture 6" descr="Right-angled triangle ABC has lengths 3,4,5 and Right-angled triangle DEF has lengths 6,8,10">
            <a:extLst>
              <a:ext uri="{FF2B5EF4-FFF2-40B4-BE49-F238E27FC236}">
                <a16:creationId xmlns:a16="http://schemas.microsoft.com/office/drawing/2014/main" id="{1F787E38-B940-8F60-FA0D-CCB8D5320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9926" y="2308218"/>
            <a:ext cx="6852148" cy="3163469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4AB1-475D-4764-A9DD-63A9822D5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571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201DFD-4672-433C-9F3E-8635A161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982800"/>
            <a:ext cx="10260002" cy="522000"/>
          </a:xfrm>
        </p:spPr>
        <p:txBody>
          <a:bodyPr/>
          <a:lstStyle/>
          <a:p>
            <a:r>
              <a:rPr lang="en-AU" dirty="0"/>
              <a:t>Success criteria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4A91E-2A57-1045-518C-18EADEC787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980000"/>
            <a:ext cx="11496675" cy="4210050"/>
          </a:xfrm>
        </p:spPr>
        <p:txBody>
          <a:bodyPr/>
          <a:lstStyle/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locate sides and angles using labelled vertices.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identify corresponding sides and angles within similar figures.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explain the meaning of symbols used in similarity statements.</a:t>
            </a:r>
          </a:p>
          <a:p>
            <a:pPr marL="342900" lvl="0" indent="-342900"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write similarity statements.</a:t>
            </a:r>
          </a:p>
          <a:p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33061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982800"/>
            <a:ext cx="10260002" cy="522000"/>
          </a:xfrm>
        </p:spPr>
        <p:txBody>
          <a:bodyPr/>
          <a:lstStyle/>
          <a:p>
            <a:r>
              <a:rPr lang="en-AU" dirty="0"/>
              <a:t>Visible learning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03743E-831F-4A2F-8888-1FEF6ED882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59998" y="1665150"/>
            <a:ext cx="11496675" cy="4210050"/>
          </a:xfrm>
        </p:spPr>
        <p:txBody>
          <a:bodyPr/>
          <a:lstStyle/>
          <a:p>
            <a:pPr lvl="2">
              <a:lnSpc>
                <a:spcPct val="1140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en-AU" sz="2000" b="1" dirty="0">
                <a:effectLst/>
                <a:latin typeface="+mj-lt"/>
                <a:ea typeface="SimSun" panose="02010600030101010101" pitchFamily="2" charset="-122"/>
              </a:rPr>
              <a:t>Learning intentions</a:t>
            </a:r>
          </a:p>
          <a:p>
            <a:pPr marL="342900" lvl="0" indent="-342900">
              <a:lnSpc>
                <a:spcPct val="114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To match corresponding sides and angles of similar figures.</a:t>
            </a:r>
          </a:p>
          <a:p>
            <a:pPr marL="342900" lvl="0" indent="-342900">
              <a:lnSpc>
                <a:spcPct val="114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To write similarity statements using appropriate notation.</a:t>
            </a:r>
          </a:p>
          <a:p>
            <a:pPr lvl="2">
              <a:lnSpc>
                <a:spcPct val="114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AU" sz="2000" b="1" dirty="0">
                <a:latin typeface="+mj-lt"/>
                <a:ea typeface="SimSun" panose="02010600030101010101" pitchFamily="2" charset="-122"/>
              </a:rPr>
              <a:t>Success criteria</a:t>
            </a:r>
          </a:p>
          <a:p>
            <a:pPr marL="342900" lvl="0" indent="-342900">
              <a:lnSpc>
                <a:spcPct val="114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locate sides and angles using labelled vertices.</a:t>
            </a:r>
          </a:p>
          <a:p>
            <a:pPr marL="342900" lvl="0" indent="-342900">
              <a:lnSpc>
                <a:spcPct val="114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identify corresponding sides and angles within similar figures.</a:t>
            </a:r>
          </a:p>
          <a:p>
            <a:pPr marL="342900" lvl="0" indent="-342900">
              <a:lnSpc>
                <a:spcPct val="114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explain the meaning of symbols used in similarity statements.</a:t>
            </a:r>
          </a:p>
          <a:p>
            <a:pPr marL="342900" lvl="0" indent="-342900">
              <a:lnSpc>
                <a:spcPct val="1140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228600" algn="l"/>
                <a:tab pos="414020" algn="l"/>
              </a:tabLst>
            </a:pPr>
            <a:r>
              <a:rPr lang="en-AU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I can write similarity statements.</a:t>
            </a:r>
          </a:p>
          <a:p>
            <a:pPr lvl="0">
              <a:lnSpc>
                <a:spcPct val="114000"/>
              </a:lnSpc>
              <a:spcBef>
                <a:spcPts val="400"/>
              </a:spcBef>
              <a:buSzPts val="1200"/>
              <a:tabLst>
                <a:tab pos="414020" algn="l"/>
              </a:tabLst>
            </a:pPr>
            <a:endParaRPr lang="en-AU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289164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Warm up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F9655-CE0E-4532-B7E8-F7F8C23CD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accent3"/>
                </a:solidFill>
              </a:rPr>
              <a:t>Finding angles</a:t>
            </a:r>
          </a:p>
        </p:txBody>
      </p:sp>
    </p:spTree>
    <p:extLst>
      <p:ext uri="{BB962C8B-B14F-4D97-AF65-F5344CB8AC3E}">
        <p14:creationId xmlns:p14="http://schemas.microsoft.com/office/powerpoint/2010/main" val="295297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Faded examples – part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wrap="square">
            <a:noAutofit/>
          </a:bodyPr>
          <a:lstStyle/>
          <a:p>
            <a:r>
              <a:rPr lang="en-AU" dirty="0"/>
              <a:t>Explore</a:t>
            </a:r>
          </a:p>
        </p:txBody>
      </p:sp>
      <p:grpSp>
        <p:nvGrpSpPr>
          <p:cNvPr id="11" name="Group 10" descr="Angles puzzle&#10;">
            <a:extLst>
              <a:ext uri="{FF2B5EF4-FFF2-40B4-BE49-F238E27FC236}">
                <a16:creationId xmlns:a16="http://schemas.microsoft.com/office/drawing/2014/main" id="{5C8A80AC-6A7A-43BA-BC73-8A1000BC88F0}"/>
              </a:ext>
            </a:extLst>
          </p:cNvPr>
          <p:cNvGrpSpPr/>
          <p:nvPr/>
        </p:nvGrpSpPr>
        <p:grpSpPr>
          <a:xfrm>
            <a:off x="334962" y="1573619"/>
            <a:ext cx="11552238" cy="4514782"/>
            <a:chOff x="334962" y="1573619"/>
            <a:chExt cx="11552238" cy="4514782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EE0F3AB-3CD3-E49E-5B13-692BC37A8DD2}"/>
                </a:ext>
              </a:extLst>
            </p:cNvPr>
            <p:cNvSpPr/>
            <p:nvPr/>
          </p:nvSpPr>
          <p:spPr>
            <a:xfrm>
              <a:off x="334962" y="1573619"/>
              <a:ext cx="11552238" cy="2290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2000" dirty="0" err="1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3CF27BA-D80E-6239-67D8-6045BB40C5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17940" y="1573619"/>
              <a:ext cx="7556119" cy="4514782"/>
            </a:xfrm>
            <a:prstGeom prst="rect">
              <a:avLst/>
            </a:prstGeom>
            <a:noFill/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4AB1-475D-4764-A9DD-63A9822D5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37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Launch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F9655-CE0E-4532-B7E8-F7F8C23CD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accent3"/>
                </a:solidFill>
              </a:rPr>
              <a:t>Enough information?</a:t>
            </a:r>
          </a:p>
        </p:txBody>
      </p:sp>
    </p:spTree>
    <p:extLst>
      <p:ext uri="{BB962C8B-B14F-4D97-AF65-F5344CB8AC3E}">
        <p14:creationId xmlns:p14="http://schemas.microsoft.com/office/powerpoint/2010/main" val="297711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Faded examples – part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wrap="square">
            <a:noAutofit/>
          </a:bodyPr>
          <a:lstStyle/>
          <a:p>
            <a:r>
              <a:rPr lang="en-AU" dirty="0"/>
              <a:t>Explore</a:t>
            </a:r>
          </a:p>
        </p:txBody>
      </p:sp>
      <p:grpSp>
        <p:nvGrpSpPr>
          <p:cNvPr id="8" name="Group 7" descr="Triangles:&#10;ABC is equilateral&#10;DEF has 130 and 30 degree angles&#10;GHI is isosceles with a 55 degree angle between one of the equal sides and the other side&#10;JKL is a right-angled triangle">
            <a:extLst>
              <a:ext uri="{FF2B5EF4-FFF2-40B4-BE49-F238E27FC236}">
                <a16:creationId xmlns:a16="http://schemas.microsoft.com/office/drawing/2014/main" id="{9E1DC43C-CE9A-CD45-9DB4-2DD291B25078}"/>
              </a:ext>
            </a:extLst>
          </p:cNvPr>
          <p:cNvGrpSpPr/>
          <p:nvPr/>
        </p:nvGrpSpPr>
        <p:grpSpPr>
          <a:xfrm>
            <a:off x="799383" y="1462001"/>
            <a:ext cx="10593233" cy="4742443"/>
            <a:chOff x="334962" y="1066123"/>
            <a:chExt cx="11552238" cy="51717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98AD3FB-C532-1E0B-23B4-0A1A1993D7DE}"/>
                </a:ext>
              </a:extLst>
            </p:cNvPr>
            <p:cNvSpPr/>
            <p:nvPr/>
          </p:nvSpPr>
          <p:spPr>
            <a:xfrm>
              <a:off x="334962" y="1573619"/>
              <a:ext cx="11552238" cy="2290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2000" dirty="0" err="1"/>
            </a:p>
          </p:txBody>
        </p:sp>
        <p:pic>
          <p:nvPicPr>
            <p:cNvPr id="4" name="Picture 3" descr="Triangles:&#10;ABC is equilateral&#10;DEF has 130 and 30 degree angles&#10;GHI is isosceles with a 55 degree angle between one of the equal sides and the other side&#10;JKL is a right-angled triangle">
              <a:extLst>
                <a:ext uri="{FF2B5EF4-FFF2-40B4-BE49-F238E27FC236}">
                  <a16:creationId xmlns:a16="http://schemas.microsoft.com/office/drawing/2014/main" id="{19CF5999-9533-8B61-D371-1182280B9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2724" y="1066123"/>
              <a:ext cx="6546552" cy="5171776"/>
            </a:xfrm>
            <a:prstGeom prst="rect">
              <a:avLst/>
            </a:prstGeom>
            <a:noFill/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4AB1-475D-4764-A9DD-63A9822D5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38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E164A6-5D9D-473A-BBF6-A449A38FD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Explore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F9655-CE0E-4532-B7E8-F7F8C23CD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chemeClr val="accent3"/>
                </a:solidFill>
              </a:rPr>
              <a:t>Faded examples</a:t>
            </a:r>
          </a:p>
        </p:txBody>
      </p:sp>
    </p:spTree>
    <p:extLst>
      <p:ext uri="{BB962C8B-B14F-4D97-AF65-F5344CB8AC3E}">
        <p14:creationId xmlns:p14="http://schemas.microsoft.com/office/powerpoint/2010/main" val="121963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Faded examples – part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wrap="square">
            <a:noAutofit/>
          </a:bodyPr>
          <a:lstStyle/>
          <a:p>
            <a:r>
              <a:rPr lang="en-AU" dirty="0"/>
              <a:t>Explore</a:t>
            </a:r>
          </a:p>
        </p:txBody>
      </p:sp>
      <p:grpSp>
        <p:nvGrpSpPr>
          <p:cNvPr id="10" name="Group 9" descr="Small rectangle ABCD&#10;Larger similar rectangle EFGH">
            <a:extLst>
              <a:ext uri="{FF2B5EF4-FFF2-40B4-BE49-F238E27FC236}">
                <a16:creationId xmlns:a16="http://schemas.microsoft.com/office/drawing/2014/main" id="{E9612118-4DE5-7F59-C837-76E219F86C74}"/>
              </a:ext>
            </a:extLst>
          </p:cNvPr>
          <p:cNvGrpSpPr/>
          <p:nvPr/>
        </p:nvGrpSpPr>
        <p:grpSpPr>
          <a:xfrm>
            <a:off x="1758388" y="1620000"/>
            <a:ext cx="8675223" cy="4358823"/>
            <a:chOff x="334962" y="308258"/>
            <a:chExt cx="11552238" cy="5804365"/>
          </a:xfrm>
        </p:grpSpPr>
        <p:pic>
          <p:nvPicPr>
            <p:cNvPr id="8" name="Picture 7" descr="Chart&#10;&#10;Description automatically generated">
              <a:extLst>
                <a:ext uri="{FF2B5EF4-FFF2-40B4-BE49-F238E27FC236}">
                  <a16:creationId xmlns:a16="http://schemas.microsoft.com/office/drawing/2014/main" id="{E26643B1-4053-1D7D-C745-79A67CAD67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71538" y="308258"/>
              <a:ext cx="5662480" cy="5804365"/>
            </a:xfrm>
            <a:prstGeom prst="rect">
              <a:avLst/>
            </a:prstGeom>
            <a:noFill/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0993B9F-DED7-36B7-224C-07C5604EF8EF}"/>
                </a:ext>
              </a:extLst>
            </p:cNvPr>
            <p:cNvSpPr/>
            <p:nvPr/>
          </p:nvSpPr>
          <p:spPr>
            <a:xfrm>
              <a:off x="334962" y="1573619"/>
              <a:ext cx="11552238" cy="2290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2000" dirty="0" err="1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4AB1-475D-4764-A9DD-63A9822D5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381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72EE69-283D-464C-BC3C-12766F81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AU" dirty="0"/>
              <a:t>Faded examples – part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25CC3-D2D2-468F-92C6-33AEA897EE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wrap="square">
            <a:noAutofit/>
          </a:bodyPr>
          <a:lstStyle/>
          <a:p>
            <a:r>
              <a:rPr lang="en-AU" dirty="0"/>
              <a:t>Explore</a:t>
            </a:r>
          </a:p>
        </p:txBody>
      </p:sp>
      <p:grpSp>
        <p:nvGrpSpPr>
          <p:cNvPr id="7" name="Group 6" descr="Rectangle ABCD and larger rectangle EFGH">
            <a:extLst>
              <a:ext uri="{FF2B5EF4-FFF2-40B4-BE49-F238E27FC236}">
                <a16:creationId xmlns:a16="http://schemas.microsoft.com/office/drawing/2014/main" id="{C2E4D3A4-AF0B-5EE5-F351-B2F18875135A}"/>
              </a:ext>
            </a:extLst>
          </p:cNvPr>
          <p:cNvGrpSpPr/>
          <p:nvPr/>
        </p:nvGrpSpPr>
        <p:grpSpPr>
          <a:xfrm>
            <a:off x="1087502" y="1536659"/>
            <a:ext cx="10016995" cy="4961341"/>
            <a:chOff x="334962" y="390887"/>
            <a:chExt cx="11552238" cy="572173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EE0F3AB-3CD3-E49E-5B13-692BC37A8DD2}"/>
                </a:ext>
              </a:extLst>
            </p:cNvPr>
            <p:cNvSpPr/>
            <p:nvPr/>
          </p:nvSpPr>
          <p:spPr>
            <a:xfrm>
              <a:off x="334962" y="1573619"/>
              <a:ext cx="11552238" cy="2290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2000" dirty="0" err="1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06ED619-F253-580E-034E-733249D29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519800" y="390887"/>
              <a:ext cx="5392736" cy="5721736"/>
            </a:xfrm>
            <a:prstGeom prst="rect">
              <a:avLst/>
            </a:prstGeom>
            <a:noFill/>
          </p:spPr>
        </p:pic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F34AB1-475D-4764-A9DD-63A9822D5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anchor="b">
            <a:normAutofit lnSpcReduction="10000"/>
          </a:bodyPr>
          <a:lstStyle/>
          <a:p>
            <a:pPr>
              <a:spcAft>
                <a:spcPts val="600"/>
              </a:spcAft>
            </a:pPr>
            <a:fld id="{53F625F3-B677-4D46-AEB5-DC449A9DF797}" type="slidenum">
              <a:rPr lang="en-AU" smtClean="0"/>
              <a:pPr>
                <a:spcAft>
                  <a:spcPts val="600"/>
                </a:spcAft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949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draft-updated-template.potx" id="{CFB5B524-3546-40BF-AADD-32F92B0624E1}" vid="{4DE3A013-8EF5-4F08-AE49-9E37C639DA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572</Words>
  <Application>Microsoft Office PowerPoint</Application>
  <PresentationFormat>Widescreen</PresentationFormat>
  <Paragraphs>65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Public Sans</vt:lpstr>
      <vt:lpstr>Public Sans Light</vt:lpstr>
      <vt:lpstr>Symbol</vt:lpstr>
      <vt:lpstr>Times New Roman</vt:lpstr>
      <vt:lpstr>NSWG Corporate</vt:lpstr>
      <vt:lpstr>Corresponding sides and angles</vt:lpstr>
      <vt:lpstr>Visible learning</vt:lpstr>
      <vt:lpstr>Warm up</vt:lpstr>
      <vt:lpstr>Faded examples – part 1</vt:lpstr>
      <vt:lpstr>Launch</vt:lpstr>
      <vt:lpstr>Faded examples – part 2</vt:lpstr>
      <vt:lpstr>Explore</vt:lpstr>
      <vt:lpstr>Faded examples – part 3</vt:lpstr>
      <vt:lpstr>Faded examples – part 4</vt:lpstr>
      <vt:lpstr>Summarise</vt:lpstr>
      <vt:lpstr>Show that…</vt:lpstr>
      <vt:lpstr>Success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– S5 – U1 – L5 – corresponding side angles</dc:title>
  <dc:creator>NSW Department of Education</dc:creator>
  <dcterms:created xsi:type="dcterms:W3CDTF">2023-04-05T03:24:13Z</dcterms:created>
  <dcterms:modified xsi:type="dcterms:W3CDTF">2023-04-05T03:24:51Z</dcterms:modified>
</cp:coreProperties>
</file>