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5"/>
  </p:notesMasterIdLst>
  <p:handoutMasterIdLst>
    <p:handoutMasterId r:id="rId16"/>
  </p:handoutMasterIdLst>
  <p:sldIdLst>
    <p:sldId id="325" r:id="rId2"/>
    <p:sldId id="360" r:id="rId3"/>
    <p:sldId id="368" r:id="rId4"/>
    <p:sldId id="369" r:id="rId5"/>
    <p:sldId id="344" r:id="rId6"/>
    <p:sldId id="353" r:id="rId7"/>
    <p:sldId id="370" r:id="rId8"/>
    <p:sldId id="380" r:id="rId9"/>
    <p:sldId id="381" r:id="rId10"/>
    <p:sldId id="382" r:id="rId11"/>
    <p:sldId id="383" r:id="rId12"/>
    <p:sldId id="384" r:id="rId13"/>
    <p:sldId id="336" r:id="rId14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60"/>
            <p14:sldId id="368"/>
            <p14:sldId id="369"/>
            <p14:sldId id="344"/>
            <p14:sldId id="353"/>
            <p14:sldId id="370"/>
            <p14:sldId id="380"/>
            <p14:sldId id="381"/>
            <p14:sldId id="382"/>
            <p14:sldId id="383"/>
            <p14:sldId id="384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17C917-583C-E77D-B579-6E8946FFDC11}" name="Sam Houda" initials="SH" userId="S::samantha.houda1@det.nsw.edu.au::8177d86a-8cc2-4537-942b-686d9dda63ce" providerId="AD"/>
  <p188:author id="{C461638E-F1F5-7186-9758-0B4A52497F93}" name="Meagan Rodda" initials="MR" userId="S::Meagan.Rodda@det.nsw.edu.au::efecb8de-290d-42b5-96ee-00df0648c086" providerId="AD"/>
  <p188:author id="{D84E49CE-2BCD-8431-0782-D52A02898A5C}" name="Meagan Rodda" initials="MR" userId="S::meagan.rodda@det.nsw.edu.au::efecb8de-290d-42b5-96ee-00df0648c0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82" autoAdjust="0"/>
  </p:normalViewPr>
  <p:slideViewPr>
    <p:cSldViewPr snapToGrid="0">
      <p:cViewPr varScale="1">
        <p:scale>
          <a:sx n="83" d="100"/>
          <a:sy n="83" d="100"/>
        </p:scale>
        <p:origin x="1539" y="36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desmosclassroomstrateg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acher.desmos.com/activitybuilder/custom/5dc15f09c2706737ce01664f?collections=featured-collections,5d9386f6383d2d0c53a026b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fadedexamplesstrateg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fadedexamplesstrateg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notesstrategy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to accompany Stage 5 – unit 1 – lesson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 the following ratios and ask students to write each ratio in its simplest form</a:t>
            </a: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59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Tell students this photo was taken in the afternoon. </a:t>
            </a: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planted, the trees had identical heights of 0.7 metres. </a:t>
            </a: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of the photo being taken, the left tree was 1.7 metres tall, and the right tree was 1.25 metres tall.</a:t>
            </a: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r>
              <a:rPr lang="en-AU" sz="12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Ask students two questions:</a:t>
            </a: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How much taller is the tree on the left than the tree on the right?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How many times taller is the tree on the left than the tree on the right?</a:t>
            </a:r>
          </a:p>
          <a:p>
            <a:pPr marL="457200" lvl="1" indent="0">
              <a:lnSpc>
                <a:spcPct val="125000"/>
              </a:lnSpc>
              <a:buFont typeface="Courier New" panose="02070309020205020404" pitchFamily="49" charset="0"/>
              <a:buNone/>
            </a:pPr>
            <a:endParaRPr lang="en-AU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 algn="l" defTabSz="91434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the example of the trees, introduce scale factor as how many times larger one object is than another. You could say Tree A is 1.3 times larger than tree B or the scale factor from tree B to tree A is 1.3.</a:t>
            </a:r>
          </a:p>
          <a:p>
            <a:pPr marL="457200" lvl="1" indent="0">
              <a:lnSpc>
                <a:spcPct val="125000"/>
              </a:lnSpc>
              <a:buFont typeface="Courier New" panose="02070309020205020404" pitchFamily="49" charset="0"/>
              <a:buNone/>
            </a:pPr>
            <a:endParaRPr lang="en-AU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91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up this Desmos activity (</a:t>
            </a:r>
            <a:r>
              <a:rPr lang="en-AU" sz="1800" u="none" strike="noStrike" kern="0" spc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bit.ly/</a:t>
            </a:r>
            <a:r>
              <a:rPr lang="en-AU" sz="1800" u="none" strike="noStrike" kern="0" spc="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desmosclassroomstrategy</a:t>
            </a:r>
            <a:r>
              <a:rPr lang="en-AU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share the student code with the class: </a:t>
            </a:r>
            <a:r>
              <a:rPr lang="en-AU" sz="1800" u="none" strike="noStrike" kern="0" spc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Scale factor mini golf</a:t>
            </a: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the first slide to the class. Have students press “Try it” and perform a </a:t>
            </a:r>
            <a:b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/ Pair / Share to discuss what “Scale Factor:4” means.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students complete the sentence scaffold with a partner: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students complete the activity</a:t>
            </a: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55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 and distribute Appendix A. 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the first example to students and model how to interact with faded examples (</a:t>
            </a:r>
            <a:r>
              <a:rPr lang="en-AU" sz="1800" u="none" strike="noStrike" kern="0" spc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bit.ly/</a:t>
            </a:r>
            <a:r>
              <a:rPr lang="en-AU" sz="1800" u="none" strike="noStrike" kern="0" spc="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fadedexamplesstrategy</a:t>
            </a:r>
            <a:r>
              <a:rPr lang="en-AU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students are finished, have them write notes to their future selves on: “how to find missing lengths when you know the scale factor”.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82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 and distribute Appendix B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the first example to students and model how to interact with faded examples (</a:t>
            </a:r>
            <a:r>
              <a:rPr lang="en-AU" sz="1800" u="none" strike="noStrike" kern="0" spc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bit.ly/</a:t>
            </a:r>
            <a:r>
              <a:rPr lang="en-AU" sz="1800" u="none" strike="noStrike" kern="0" spc="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fadedexamplesstrategy</a:t>
            </a:r>
            <a:r>
              <a:rPr lang="en-AU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students are finished have them write notes to their future selves on: “how to find the scale factor” (</a:t>
            </a:r>
            <a:r>
              <a:rPr lang="en-AU" sz="1800" u="none" strike="noStrike" kern="0" spc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bit.ly/</a:t>
            </a:r>
            <a:r>
              <a:rPr lang="en-AU" sz="1800" u="none" strike="noStrike" kern="0" spc="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notesstrategy</a:t>
            </a:r>
            <a:r>
              <a:rPr lang="en-AU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87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2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2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872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96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28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367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043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63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2421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300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33929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086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9640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1082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89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26461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558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02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5292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78596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772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9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3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794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187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99173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98262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1796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85926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6644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042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229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7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930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7128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6906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49541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7105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12359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009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Colum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056-E44C-AF43-A422-C82DD035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25" y="402012"/>
            <a:ext cx="10629676" cy="49847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01063-BE19-724C-91DD-C5F4B748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E156F-4B4A-874F-AEE2-940A34FF4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2078">
            <a:extLst>
              <a:ext uri="{FF2B5EF4-FFF2-40B4-BE49-F238E27FC236}">
                <a16:creationId xmlns:a16="http://schemas.microsoft.com/office/drawing/2014/main" id="{0C286ABD-2EA9-E445-A9AD-2AD792A0E0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7" y="910008"/>
            <a:ext cx="10632493" cy="46635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D4F20-168E-1D45-8475-BC928E86208C}"/>
              </a:ext>
            </a:extLst>
          </p:cNvPr>
          <p:cNvCxnSpPr>
            <a:cxnSpLocks/>
          </p:cNvCxnSpPr>
          <p:nvPr userDrawn="1"/>
        </p:nvCxnSpPr>
        <p:spPr>
          <a:xfrm>
            <a:off x="334963" y="1665287"/>
            <a:ext cx="11468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2BA1511-BC03-1340-A366-AB5EC6B308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51538" y="1989138"/>
            <a:ext cx="5868987" cy="41234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4004FB-FECF-9449-91A7-F251720D0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5392737" cy="4123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0079BD0-8F19-D845-893E-1EF997B1B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918" y="383757"/>
            <a:ext cx="504501" cy="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3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1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22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06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872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3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2880000"/>
            <a:ext cx="11484001" cy="792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Scale factor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140000"/>
            <a:ext cx="2700000" cy="1080000"/>
          </a:xfrm>
        </p:spPr>
        <p:txBody>
          <a:bodyPr/>
          <a:lstStyle/>
          <a:p>
            <a:r>
              <a:rPr lang="en-US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Faded examples – part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Summarise</a:t>
            </a:r>
          </a:p>
        </p:txBody>
      </p:sp>
      <p:pic>
        <p:nvPicPr>
          <p:cNvPr id="4" name="Picture 3" descr="Triangle ABC has sides AB = 5 BC = 6 AC = 4.&#10;Triangle DEF has sides DE= 10 EF= ?? FD = 8&#10;&#10;Two methods are provided for solving for the scale factor.">
            <a:extLst>
              <a:ext uri="{FF2B5EF4-FFF2-40B4-BE49-F238E27FC236}">
                <a16:creationId xmlns:a16="http://schemas.microsoft.com/office/drawing/2014/main" id="{8863D7D2-D60F-F4C5-F34D-58AFE3C24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00"/>
          <a:stretch/>
        </p:blipFill>
        <p:spPr>
          <a:xfrm>
            <a:off x="5671244" y="905601"/>
            <a:ext cx="5452756" cy="55923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7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Apply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Faded examples</a:t>
            </a:r>
          </a:p>
        </p:txBody>
      </p:sp>
    </p:spTree>
    <p:extLst>
      <p:ext uri="{BB962C8B-B14F-4D97-AF65-F5344CB8AC3E}">
        <p14:creationId xmlns:p14="http://schemas.microsoft.com/office/powerpoint/2010/main" val="4120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Faded examples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Summarise</a:t>
            </a:r>
          </a:p>
        </p:txBody>
      </p:sp>
      <p:pic>
        <p:nvPicPr>
          <p:cNvPr id="2" name="Picture 1" descr="Triangle ABC has sides AB = 4 BC = 6 AC = 7.&#10;Triangle DEF has sides DE= 8 EF= 12 FD = 14&#10;&#10;Two methods are provided for solving for the scale factor.">
            <a:extLst>
              <a:ext uri="{FF2B5EF4-FFF2-40B4-BE49-F238E27FC236}">
                <a16:creationId xmlns:a16="http://schemas.microsoft.com/office/drawing/2014/main" id="{3EEA7C91-A657-3B58-ED7D-46238A9B1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50" y="1137527"/>
            <a:ext cx="6451850" cy="541878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66D6-B8CB-37AD-8CF1-1D0E626239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identify and name corresponding sides of similar figures.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use a scale factor to find missing sides in similar figures.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use given information to determine the scale factor between two similar figures.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Visible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38A180-CA32-9709-D1EC-2E99702310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718614"/>
            <a:ext cx="11496675" cy="4210050"/>
          </a:xfrm>
        </p:spPr>
        <p:txBody>
          <a:bodyPr/>
          <a:lstStyle/>
          <a:p>
            <a:pPr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ea typeface="SimSun" panose="02010600030101010101" pitchFamily="2" charset="-122"/>
              </a:rPr>
              <a:t>Learning intentions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understand and be able to determine the scale factor between two similar figures.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be able to use scale factors to find missing sides in similar figures.</a:t>
            </a:r>
          </a:p>
          <a:p>
            <a:pPr lvl="2">
              <a:spcBef>
                <a:spcPts val="1200"/>
              </a:spcBef>
              <a:spcAft>
                <a:spcPts val="1000"/>
              </a:spcAft>
            </a:pPr>
            <a:r>
              <a:rPr lang="en-AU" sz="2000" b="1" dirty="0">
                <a:ea typeface="SimSun" panose="02010600030101010101" pitchFamily="2" charset="-122"/>
              </a:rPr>
              <a:t>Success criteria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identify and name corresponding sides of similar figures.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use a scale factor to find missing sides in similar figures.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use given information to determine the scale factor between two similar figures.</a:t>
            </a:r>
          </a:p>
          <a:p>
            <a:pPr lvl="0">
              <a:spcBef>
                <a:spcPts val="400"/>
              </a:spcBef>
              <a:buSzPts val="1200"/>
              <a:tabLst>
                <a:tab pos="414020" algn="l"/>
              </a:tabLst>
            </a:pP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8916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Warm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Ratios</a:t>
            </a:r>
          </a:p>
        </p:txBody>
      </p:sp>
    </p:spTree>
    <p:extLst>
      <p:ext uri="{BB962C8B-B14F-4D97-AF65-F5344CB8AC3E}">
        <p14:creationId xmlns:p14="http://schemas.microsoft.com/office/powerpoint/2010/main" val="29529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Ratios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1A131C2C-7191-A86F-61CB-E25B12814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4:6</m:t>
                      </m:r>
                    </m:oMath>
                  </m:oMathPara>
                </a14:m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1:2</m:t>
                      </m:r>
                    </m:oMath>
                  </m:oMathPara>
                </a14:m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10:16</m:t>
                      </m:r>
                    </m:oMath>
                  </m:oMathPara>
                </a14:m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20:30</m:t>
                      </m:r>
                    </m:oMath>
                  </m:oMathPara>
                </a14:m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0.2:0.3</m:t>
                      </m:r>
                    </m:oMath>
                  </m:oMathPara>
                </a14:m>
                <a:endParaRPr lang="en-AU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1A131C2C-7191-A86F-61CB-E25B12814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1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How many times taller?</a:t>
            </a:r>
          </a:p>
        </p:txBody>
      </p:sp>
    </p:spTree>
    <p:extLst>
      <p:ext uri="{BB962C8B-B14F-4D97-AF65-F5344CB8AC3E}">
        <p14:creationId xmlns:p14="http://schemas.microsoft.com/office/powerpoint/2010/main" val="29771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AU" dirty="0"/>
              <a:t>How many times taller?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pic>
        <p:nvPicPr>
          <p:cNvPr id="4" name="Picture 3" descr="Photo of two trees. One in sun. One in shade.">
            <a:extLst>
              <a:ext uri="{FF2B5EF4-FFF2-40B4-BE49-F238E27FC236}">
                <a16:creationId xmlns:a16="http://schemas.microsoft.com/office/drawing/2014/main" id="{CA755068-027C-7170-B5DC-5B954C5AE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75" y="1369454"/>
            <a:ext cx="9201049" cy="529060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6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Explore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What is scale factor?</a:t>
            </a:r>
          </a:p>
        </p:txBody>
      </p:sp>
    </p:spTree>
    <p:extLst>
      <p:ext uri="{BB962C8B-B14F-4D97-AF65-F5344CB8AC3E}">
        <p14:creationId xmlns:p14="http://schemas.microsoft.com/office/powerpoint/2010/main" val="12196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Faded examples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9DDC7EC-D612-F0D5-6D53-1D2715E2E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475" y="1260000"/>
            <a:ext cx="10080000" cy="310015"/>
          </a:xfrm>
        </p:spPr>
        <p:txBody>
          <a:bodyPr>
            <a:noAutofit/>
          </a:bodyPr>
          <a:lstStyle/>
          <a:p>
            <a:r>
              <a:rPr lang="en-AU" dirty="0"/>
              <a:t>Explore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700000"/>
            <a:ext cx="4680000" cy="2439988"/>
          </a:xfrm>
        </p:spPr>
        <p:txBody>
          <a:bodyPr wrap="square">
            <a:noAutofit/>
          </a:bodyPr>
          <a:lstStyle/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None/>
            </a:pPr>
            <a:r>
              <a:rPr lang="en-AU" sz="1800" b="1" u="none" strike="noStrike" kern="0" spc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Complete the following sentence scaffold with a partner:</a:t>
            </a:r>
            <a:br>
              <a:rPr lang="en-AU" sz="1800" b="1" u="none" strike="noStrike" kern="0" spc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1800" b="1" u="none" strike="noStrike" kern="0" spc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total distance is made up of ____ segments.</a:t>
            </a:r>
            <a:b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So, the total distance is ____ segments long.</a:t>
            </a:r>
          </a:p>
          <a:p>
            <a:endParaRPr lang="en-AU" sz="1800" dirty="0"/>
          </a:p>
          <a:p>
            <a:endParaRPr lang="en-AU" sz="1800" dirty="0">
              <a:effectLst/>
            </a:endParaRPr>
          </a:p>
          <a:p>
            <a:endParaRPr lang="en-US" sz="1800" b="1" dirty="0"/>
          </a:p>
          <a:p>
            <a:endParaRPr lang="en-AU" sz="1800" dirty="0"/>
          </a:p>
        </p:txBody>
      </p:sp>
      <p:pic>
        <p:nvPicPr>
          <p:cNvPr id="2" name="Picture 1" descr="Diagram of mini golf course.">
            <a:extLst>
              <a:ext uri="{FF2B5EF4-FFF2-40B4-BE49-F238E27FC236}">
                <a16:creationId xmlns:a16="http://schemas.microsoft.com/office/drawing/2014/main" id="{0142EDF2-4235-8F4E-4AD1-02882414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65" y="2700000"/>
            <a:ext cx="5868987" cy="321326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0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Summarise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Faded examples</a:t>
            </a:r>
          </a:p>
        </p:txBody>
      </p:sp>
    </p:spTree>
    <p:extLst>
      <p:ext uri="{BB962C8B-B14F-4D97-AF65-F5344CB8AC3E}">
        <p14:creationId xmlns:p14="http://schemas.microsoft.com/office/powerpoint/2010/main" val="17488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Widescreen</PresentationFormat>
  <Paragraphs>81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Public Sans</vt:lpstr>
      <vt:lpstr>Public Sans Light</vt:lpstr>
      <vt:lpstr>Symbol</vt:lpstr>
      <vt:lpstr>Times New Roman</vt:lpstr>
      <vt:lpstr>NSWG Corporate</vt:lpstr>
      <vt:lpstr>Scale factor</vt:lpstr>
      <vt:lpstr>Visible learning</vt:lpstr>
      <vt:lpstr>Warm up</vt:lpstr>
      <vt:lpstr>Ratios</vt:lpstr>
      <vt:lpstr>Launch</vt:lpstr>
      <vt:lpstr>How many times taller?</vt:lpstr>
      <vt:lpstr>Explore</vt:lpstr>
      <vt:lpstr>Faded examples</vt:lpstr>
      <vt:lpstr>Summarise</vt:lpstr>
      <vt:lpstr>Faded examples – part 1</vt:lpstr>
      <vt:lpstr>Apply</vt:lpstr>
      <vt:lpstr>Faded examples – part 2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S5 – U1 – L6 – scale factor</dc:title>
  <dc:creator>NSW Department of Education</dc:creator>
  <dcterms:created xsi:type="dcterms:W3CDTF">2023-04-05T03:26:43Z</dcterms:created>
  <dcterms:modified xsi:type="dcterms:W3CDTF">2023-04-05T03:27:26Z</dcterms:modified>
</cp:coreProperties>
</file>