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1"/>
  </p:notesMasterIdLst>
  <p:handoutMasterIdLst>
    <p:handoutMasterId r:id="rId12"/>
  </p:handoutMasterIdLst>
  <p:sldIdLst>
    <p:sldId id="325" r:id="rId2"/>
    <p:sldId id="344" r:id="rId3"/>
    <p:sldId id="328" r:id="rId4"/>
    <p:sldId id="341" r:id="rId5"/>
    <p:sldId id="342" r:id="rId6"/>
    <p:sldId id="345" r:id="rId7"/>
    <p:sldId id="343" r:id="rId8"/>
    <p:sldId id="346" r:id="rId9"/>
    <p:sldId id="336" r:id="rId10"/>
  </p:sldIdLst>
  <p:sldSz cx="12192000" cy="6858000"/>
  <p:notesSz cx="9144000" cy="6858000"/>
  <p:defaultTextStyle>
    <a:defPPr>
      <a:defRPr lang="en-US"/>
    </a:defPPr>
    <a:lvl1pPr marL="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1165592B-D1AE-EE48-AEB4-F19515D86DC8}">
          <p14:sldIdLst>
            <p14:sldId id="325"/>
            <p14:sldId id="344"/>
            <p14:sldId id="328"/>
            <p14:sldId id="341"/>
            <p14:sldId id="342"/>
            <p14:sldId id="345"/>
            <p14:sldId id="343"/>
            <p14:sldId id="346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orient="horz" pos="3294" userDrawn="1">
          <p15:clr>
            <a:srgbClr val="A4A3A4"/>
          </p15:clr>
        </p15:guide>
        <p15:guide id="3" orient="horz" pos="2228" userDrawn="1">
          <p15:clr>
            <a:srgbClr val="A4A3A4"/>
          </p15:clr>
        </p15:guide>
        <p15:guide id="4" orient="horz" pos="2614" userDrawn="1">
          <p15:clr>
            <a:srgbClr val="A4A3A4"/>
          </p15:clr>
        </p15:guide>
        <p15:guide id="5" pos="3812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orient="horz" pos="1616" userDrawn="1">
          <p15:clr>
            <a:srgbClr val="A4A3A4"/>
          </p15:clr>
        </p15:guide>
        <p15:guide id="8" pos="1300" userDrawn="1">
          <p15:clr>
            <a:srgbClr val="A4A3A4"/>
          </p15:clr>
        </p15:guide>
        <p15:guide id="9" pos="3407" userDrawn="1">
          <p15:clr>
            <a:srgbClr val="A4A3A4"/>
          </p15:clr>
        </p15:guide>
        <p15:guide id="10" pos="23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4E49CE-2BCD-8431-0782-D52A02898A5C}" name="Meagan Rodda" initials="MR" userId="S::meagan.rodda@det.nsw.edu.au::efecb8de-290d-42b5-96ee-00df0648c08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EC8"/>
    <a:srgbClr val="3E7ECB"/>
    <a:srgbClr val="84C241"/>
    <a:srgbClr val="FCD214"/>
    <a:srgbClr val="189ECF"/>
    <a:srgbClr val="041D42"/>
    <a:srgbClr val="041E41"/>
    <a:srgbClr val="235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74847" autoAdjust="0"/>
  </p:normalViewPr>
  <p:slideViewPr>
    <p:cSldViewPr snapToGrid="0">
      <p:cViewPr varScale="1">
        <p:scale>
          <a:sx n="76" d="100"/>
          <a:sy n="76" d="100"/>
        </p:scale>
        <p:origin x="1929" y="48"/>
      </p:cViewPr>
      <p:guideLst>
        <p:guide orient="horz" pos="1842"/>
        <p:guide orient="horz" pos="3294"/>
        <p:guide orient="horz" pos="2228"/>
        <p:guide orient="horz" pos="2614"/>
        <p:guide pos="3812"/>
        <p:guide orient="horz" pos="1570"/>
        <p:guide orient="horz" pos="1616"/>
        <p:guide pos="1300"/>
        <p:guide pos="3407"/>
        <p:guide pos="2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86FB7-8198-2C41-9C7F-A67099EBC713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59333-EC29-A740-B340-F32DF9D7D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F91E-6BD3-4F0D-9CA3-7829EAE64D63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5488-DD16-4714-9519-7BE21BA11D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thinkpairsharestrategy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notesstrategy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bit.ly/notesstrategy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thinkpairsharestrateg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bit.ly/thinkpairsharestrategy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desmosheightsoftrees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bit.ly/desmosheightsoftre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62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to initiate a discussion around the following questions, using strategies such as Think, Pair, Share (</a:t>
            </a:r>
            <a:r>
              <a:rPr lang="en-AU" sz="1800" u="sng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bit.ly/</a:t>
            </a:r>
            <a:r>
              <a:rPr lang="en-AU" sz="1800" u="sng" dirty="0" err="1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thinkpairsharestrategy</a:t>
            </a: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</a:p>
          <a:p>
            <a:pPr marL="342900" lvl="0" indent="-342900">
              <a:lnSpc>
                <a:spcPct val="115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tall is the tallest tree (or building) in our school? </a:t>
            </a:r>
          </a:p>
          <a:p>
            <a:pPr marL="342900" lvl="0" indent="-342900">
              <a:lnSpc>
                <a:spcPct val="115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know which is the tallest?</a:t>
            </a:r>
          </a:p>
          <a:p>
            <a:pPr marL="342900" lvl="0" indent="-342900">
              <a:lnSpc>
                <a:spcPct val="115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you measure the tree?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616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Ask students to predict the height of a tree in the scenario below, where we know that we can see the height of the tree at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angle, and we have measured the distance to the foot of the tree to be 15 m. </a:t>
                </a:r>
              </a:p>
              <a:p>
                <a:endParaRPr lang="en-AU" dirty="0"/>
              </a:p>
              <a:p>
                <a:pPr marL="0" lvl="0" indent="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None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Teacher to lead a discussion around significant conclusions from this investigation:</a:t>
                </a:r>
              </a:p>
              <a:p>
                <a:pPr marL="742950" lvl="1" indent="-285750">
                  <a:lnSpc>
                    <a:spcPct val="125000"/>
                  </a:lnSpc>
                  <a:spcBef>
                    <a:spcPts val="200"/>
                  </a:spcBef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in every isosceles right-angled triangle, the base to height ratio is 1:1, meaning the two sides that form the right angle will be equal. </a:t>
                </a:r>
              </a:p>
              <a:p>
                <a:pPr marL="742950" lvl="1" indent="-285750">
                  <a:lnSpc>
                    <a:spcPct val="125000"/>
                  </a:lnSpc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if we stand back from a tree until our clinometer reads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the height of the tree will be the same as the distance along the ground to the tree, which we can easily measure with a tape measure or trundle wheel. </a:t>
                </a: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endParaRPr lang="en-AU" sz="1200" u="none" strike="noStrike" kern="0" spc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None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Have students write notes to their future self about these conclusions(</a:t>
                </a:r>
                <a:r>
                  <a:rPr lang="en-AU" sz="1200" u="none" strike="noStrike" kern="0" spc="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bit.ly/</a:t>
                </a:r>
                <a:r>
                  <a:rPr lang="en-AU" sz="1200" u="none" strike="noStrike" kern="0" spc="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notesstrategy</a:t>
                </a:r>
                <a:r>
                  <a:rPr lang="en-AU" sz="1200" u="sng" strike="noStrike" kern="0" spc="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Ask students to predict the height of a tree in the scenario below, where we know that we can see the height of the tree at a </a:t>
                </a:r>
                <a:r>
                  <a:rPr lang="en-AU" sz="1800" i="0" u="none" strike="noStrike" kern="0" spc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45^𝑜</a:t>
                </a:r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angle, and we have measured the distance to the foot of the tree to be 15 m. </a:t>
                </a:r>
              </a:p>
              <a:p>
                <a:endParaRPr lang="en-AU" dirty="0"/>
              </a:p>
              <a:p>
                <a:pPr marL="0" lvl="0" indent="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None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Teacher to lead a discussion around significant conclusions from this investigation:</a:t>
                </a:r>
              </a:p>
              <a:p>
                <a:pPr marL="742950" lvl="1" indent="-285750">
                  <a:lnSpc>
                    <a:spcPct val="125000"/>
                  </a:lnSpc>
                  <a:spcBef>
                    <a:spcPts val="200"/>
                  </a:spcBef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in every isosceles right-angled triangle, the base to height ratio is 1:1, meaning the two sides that form the right angle will be equal. </a:t>
                </a:r>
              </a:p>
              <a:p>
                <a:pPr marL="742950" lvl="1" indent="-285750">
                  <a:lnSpc>
                    <a:spcPct val="125000"/>
                  </a:lnSpc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if we stand back from a tree until our clinometer reads </a:t>
                </a:r>
                <a:r>
                  <a:rPr lang="en-AU" sz="1200" i="0">
                    <a:effectLst/>
                    <a:latin typeface="Cambria Math" panose="020405030504060302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45^𝑜</a:t>
                </a: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the height of the tree will be the same as the distance along the ground to the tree, which we can easily measure with a tape measure or trundle wheel. </a:t>
                </a: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endParaRPr lang="en-AU" sz="1200" u="none" strike="noStrike" kern="0" spc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None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Have students write notes to their future self about these conclusions(</a:t>
                </a:r>
                <a:r>
                  <a:rPr lang="en-AU" sz="1200" u="none" strike="noStrike" kern="0" spc="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bit.ly/</a:t>
                </a:r>
                <a:r>
                  <a:rPr lang="en-AU" sz="1200" u="none" strike="noStrike" kern="0" spc="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notesstrategy</a:t>
                </a:r>
                <a:r>
                  <a:rPr lang="en-AU" sz="1200" u="sng" strike="noStrike" kern="0" spc="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52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u="none" strike="noStrike" kern="0" spc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complete the exit ticket from Appendix B.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1622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Students to engage in a Think, Pair, Share (</a:t>
                </a:r>
                <a:r>
                  <a:rPr lang="en-AU" sz="1800" u="sng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bit.ly/</a:t>
                </a:r>
                <a:r>
                  <a:rPr lang="en-AU" sz="1800" u="sng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thinkpairsharestrategy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considering the question "how can you tell that these triangles are similar?"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Lead a discussion connecting this conclusion of similarity to the previous topic regarding similar figures, and the minimum requirements for two triangles to be similar. </a:t>
                </a:r>
              </a:p>
              <a:p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Evidence can include"</a:t>
                </a:r>
              </a:p>
              <a:p>
                <a:pPr marL="742950" lvl="1" indent="-285750">
                  <a:lnSpc>
                    <a:spcPct val="125000"/>
                  </a:lnSpc>
                  <a:spcBef>
                    <a:spcPts val="200"/>
                  </a:spcBef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common ratio </a:t>
                </a:r>
                <a14:m>
                  <m:oMath xmlns:m="http://schemas.openxmlformats.org/officeDocument/2006/math"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𝐴𝐶</m:t>
                    </m:r>
                    <m:r>
                      <a:rPr lang="en-AU" sz="12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: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AU" sz="12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𝐷𝐹</m:t>
                    </m:r>
                    <m:r>
                      <a:rPr lang="en-AU" sz="12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: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𝐸𝐹</m:t>
                    </m:r>
                    <m:r>
                      <a:rPr lang="en-AU" sz="12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=1:1</m:t>
                    </m:r>
                  </m:oMath>
                </a14:m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</a:p>
              <a:p>
                <a:pPr marL="742950" lvl="1" indent="-285750">
                  <a:lnSpc>
                    <a:spcPct val="125000"/>
                  </a:lnSpc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common pairs of angles,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∠</m:t>
                        </m:r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𝐵𝐴𝐶</m:t>
                        </m:r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=∠</m:t>
                        </m:r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𝐸𝐷𝐹</m:t>
                        </m:r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=45</m:t>
                        </m:r>
                      </m:e>
                      <m:sup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𝐴𝐶𝐵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=∠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𝐷𝐹𝐸</m:t>
                    </m:r>
                    <m:r>
                      <a:rPr lang="en-AU" sz="12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90</m:t>
                        </m:r>
                      </m:e>
                      <m:sup>
                        <m:r>
                          <a:rPr lang="en-AU" sz="1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Students to engage in a Think, Pair, Share (</a:t>
                </a:r>
                <a:r>
                  <a:rPr lang="en-AU" sz="1800" u="sng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bit.ly/</a:t>
                </a:r>
                <a:r>
                  <a:rPr lang="en-AU" sz="1800" u="sng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thinkpairsharestrategy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considering the question "how can you tell that these triangles are similar?"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Lead a discussion connecting this conclusion of similarity to the previous topic regarding similar figures, and the minimum requirements for two triangles to be similar. </a:t>
                </a:r>
              </a:p>
              <a:p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r>
                  <a:rPr lang="en-AU" sz="1200" u="none" strike="noStrike" kern="0" spc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Evidence can include"</a:t>
                </a:r>
              </a:p>
              <a:p>
                <a:pPr marL="742950" lvl="1" indent="-285750">
                  <a:lnSpc>
                    <a:spcPct val="125000"/>
                  </a:lnSpc>
                  <a:spcBef>
                    <a:spcPts val="200"/>
                  </a:spcBef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common ratio </a:t>
                </a:r>
                <a:r>
                  <a:rPr lang="en-AU" sz="1200" i="0">
                    <a:effectLst/>
                    <a:latin typeface="Cambria Math" panose="020405030504060302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𝐴𝐶:𝐵𝐶=𝐷𝐹:𝐸𝐹=1:1</a:t>
                </a: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</a:p>
              <a:p>
                <a:pPr marL="742950" lvl="1" indent="-285750">
                  <a:lnSpc>
                    <a:spcPct val="125000"/>
                  </a:lnSpc>
                  <a:buFont typeface="Courier New" panose="02070309020205020404" pitchFamily="49" charset="0"/>
                  <a:buChar char="o"/>
                </a:pP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common pairs of angles, </a:t>
                </a:r>
                <a:r>
                  <a:rPr lang="en-AU" sz="1200" i="0">
                    <a:effectLst/>
                    <a:latin typeface="Cambria Math" panose="020405030504060302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〖∠𝐵𝐴𝐶=∠𝐸𝐷𝐹=45〗^𝑜</a:t>
                </a: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:r>
                  <a:rPr lang="en-AU" sz="1200" i="0">
                    <a:effectLst/>
                    <a:latin typeface="Cambria Math" panose="020405030504060302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∠𝐴𝐶𝐵=∠𝐷𝐹𝐸=90^𝑜</a:t>
                </a:r>
                <a:r>
                  <a:rPr lang="en-AU" sz="1200" dirty="0">
                    <a:effectLst/>
                    <a:latin typeface="Arial" panose="020B060402020202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468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Students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right-angled triangles to find the heights of tall trees and buildings around the school. This process can be demonstrated to the class using the Desmos graphs, Heights of trees (</a:t>
                </a:r>
                <a:r>
                  <a:rPr lang="en-AU" sz="1800" u="sng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bit.ly/</a:t>
                </a:r>
                <a:r>
                  <a:rPr lang="en-AU" sz="1800" u="sng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/>
                  </a:rPr>
                  <a:t>desmosheightsoftrees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34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Students use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45^𝑜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right-angled triangles to find the heights of tall trees and buildings around the school. This process can be demonstrated to the class using the Desmos graphs, Heights of trees (</a:t>
                </a:r>
                <a:r>
                  <a:rPr lang="en-AU" sz="1800" u="sng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bit.ly/</a:t>
                </a:r>
                <a:r>
                  <a:rPr lang="en-AU" sz="1800" u="sng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/>
                  </a:rPr>
                  <a:t>desmosheightsoftrees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4822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35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29885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6041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1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3EA2A1-9A76-4DF1-8B35-8460D1ED51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96D79FC-4511-46DC-8B32-AE6BB47494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4DABD93-F5E5-4624-A12D-1CB78E8787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480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F5F6401-A683-4E5C-B19F-60C8A58C2D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79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73173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FE7487-16E1-4608-9554-0EFBC927D0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2C16B6B-1D72-4FE8-B3CC-6616A1E2A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5EB5E74-9FC4-4E25-B983-367B78B166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54B5F10-5A3E-4704-87D5-2CB8D15F4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18155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427929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lnSpc>
                <a:spcPct val="150000"/>
              </a:lnSpc>
              <a:defRPr>
                <a:latin typeface="+mn-lt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23735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24423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1" spcCol="180000"/>
          <a:lstStyle>
            <a:lvl1pPr algn="l">
              <a:defRPr sz="2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31343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78232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563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89932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1598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961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5577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F53278F0-7E0D-358C-94A1-DAA4B70E2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0" y="1168289"/>
            <a:ext cx="5400000" cy="317611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56403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33400" y="63900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2934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871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76174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1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306835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7125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2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8216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91497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13630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69925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197541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242372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789353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70639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4386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9199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172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8656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26298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118810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254759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451983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7160153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78303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ouble Colum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3056-E44C-AF43-A422-C82DD035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125" y="402012"/>
            <a:ext cx="10629676" cy="49847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01063-BE19-724C-91DD-C5F4B7488F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E156F-4B4A-874F-AEE2-940A34FF4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Text Placeholder 2078">
            <a:extLst>
              <a:ext uri="{FF2B5EF4-FFF2-40B4-BE49-F238E27FC236}">
                <a16:creationId xmlns:a16="http://schemas.microsoft.com/office/drawing/2014/main" id="{0C286ABD-2EA9-E445-A9AD-2AD792A0E0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0307" y="910008"/>
            <a:ext cx="10632493" cy="46635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1800" b="0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Subtitle goes here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7D4F20-168E-1D45-8475-BC928E86208C}"/>
              </a:ext>
            </a:extLst>
          </p:cNvPr>
          <p:cNvCxnSpPr>
            <a:cxnSpLocks/>
          </p:cNvCxnSpPr>
          <p:nvPr userDrawn="1"/>
        </p:nvCxnSpPr>
        <p:spPr>
          <a:xfrm>
            <a:off x="334963" y="1665287"/>
            <a:ext cx="114681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92BA1511-BC03-1340-A366-AB5EC6B308E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51538" y="1989138"/>
            <a:ext cx="5868987" cy="412348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34004FB-FECF-9449-91A7-F251720D0E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5392737" cy="41234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0079BD0-8F19-D845-893E-1EF997B1B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92918" y="383757"/>
            <a:ext cx="504501" cy="53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91831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34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4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19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949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4244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6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5" r:id="rId32"/>
    <p:sldLayoutId id="2147483776" r:id="rId33"/>
    <p:sldLayoutId id="2147483777" r:id="rId34"/>
    <p:sldLayoutId id="2147483778" r:id="rId35"/>
    <p:sldLayoutId id="2147483779" r:id="rId36"/>
    <p:sldLayoutId id="2147483780" r:id="rId37"/>
    <p:sldLayoutId id="2147483781" r:id="rId38"/>
    <p:sldLayoutId id="2147483782" r:id="rId39"/>
    <p:sldLayoutId id="2147483783" r:id="rId40"/>
    <p:sldLayoutId id="2147483784" r:id="rId41"/>
    <p:sldLayoutId id="2147483785" r:id="rId42"/>
    <p:sldLayoutId id="2147483786" r:id="rId43"/>
    <p:sldLayoutId id="2147483787" r:id="rId44"/>
    <p:sldLayoutId id="2147483788" r:id="rId45"/>
    <p:sldLayoutId id="2147483789" r:id="rId46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www.qxcoding.com/2019/09/how-to-find-height-of-binary-tree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B2403B-3D00-6C48-9C04-C5FE8C187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8" y="2880000"/>
            <a:ext cx="11484001" cy="1080000"/>
          </a:xfrm>
        </p:spPr>
        <p:txBody>
          <a:bodyPr/>
          <a:lstStyle/>
          <a:p>
            <a:r>
              <a:rPr lang="en-US" dirty="0"/>
              <a:t>45 degree angles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AE27A0-1CE4-2D49-A917-980DC55DBA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4140000"/>
            <a:ext cx="2700000" cy="1080000"/>
          </a:xfrm>
        </p:spPr>
        <p:txBody>
          <a:bodyPr/>
          <a:lstStyle/>
          <a:p>
            <a:r>
              <a:rPr lang="en-US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6471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1CC71-BEF5-A833-6873-D80E358FB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45 degree angles – part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86A86-9C76-F8AA-8AAC-02F41E0C5D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Visible learning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952C598-7CA8-A899-A9EC-D8382240FDA4}"/>
                  </a:ext>
                </a:extLst>
              </p:cNvPr>
              <p:cNvSpPr>
                <a:spLocks noGrp="1"/>
              </p:cNvSpPr>
              <p:nvPr>
                <p:ph type="body" sz="quarter" idx="19"/>
              </p:nvPr>
            </p:nvSpPr>
            <p:spPr/>
            <p:txBody>
              <a:bodyPr/>
              <a:lstStyle/>
              <a:p>
                <a:pPr marL="0" lvl="2" indent="0"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  <a:buNone/>
                </a:pPr>
                <a:r>
                  <a:rPr lang="en-AU" sz="2000" b="1" dirty="0">
                    <a:effectLst/>
                    <a:latin typeface="+mj-lt"/>
                    <a:ea typeface="SimSun" panose="02010600030101010101" pitchFamily="2" charset="-122"/>
                  </a:rPr>
                  <a:t>Learning intentions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To understand the constant properties of all right-angled isosceles triangles.</a:t>
                </a:r>
              </a:p>
              <a:p>
                <a:pPr marL="0" lvl="2" indent="0"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  <a:buNone/>
                </a:pPr>
                <a:r>
                  <a:rPr lang="en-AU" sz="2000" b="1" dirty="0">
                    <a:effectLst/>
                    <a:latin typeface="+mj-lt"/>
                    <a:ea typeface="SimSun" panose="02010600030101010101" pitchFamily="2" charset="-122"/>
                  </a:rPr>
                  <a:t>Success criteria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use a clinometer to measure angles to tall objects.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right-angled, isosceles triangles to measure the heights of tall objects.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explain why the distance to a tree is the same as the height of a tree when the angle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sz="1800" dirty="0"/>
              </a:p>
            </p:txBody>
          </p:sp>
        </mc:Choice>
        <mc:Fallback xmlns=""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952C598-7CA8-A899-A9EC-D8382240FD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9"/>
              </p:nvPr>
            </p:nvSpPr>
            <p:spPr>
              <a:blipFill>
                <a:blip r:embed="rId2"/>
                <a:stretch>
                  <a:fillRect l="-1326" t="-1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04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CC01-BC6D-249F-D3B5-5B640538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45 degree angles – part 2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20D5A6A-DE8C-7141-8E42-B37885B77A2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Launch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BD41B-3A3A-B0EF-B5AA-F5E19CE4E3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5565312" cy="3960000"/>
          </a:xfrm>
        </p:spPr>
        <p:txBody>
          <a:bodyPr vert="horz" wrap="square" lIns="0" tIns="45720" rIns="91440" bIns="45720" rtlCol="0">
            <a:normAutofit/>
          </a:bodyPr>
          <a:lstStyle/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tall is the tallest tree (or building) in our school? 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 you know which is the tallest?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would you measure the tree?</a:t>
            </a:r>
          </a:p>
          <a:p>
            <a:endParaRPr lang="en-US" sz="1800" dirty="0"/>
          </a:p>
        </p:txBody>
      </p:sp>
      <p:pic>
        <p:nvPicPr>
          <p:cNvPr id="13" name="Picture 12" descr="This is an image of a very tall tree, protruding above the heights of the surrounding trees. ">
            <a:extLst>
              <a:ext uri="{FF2B5EF4-FFF2-40B4-BE49-F238E27FC236}">
                <a16:creationId xmlns:a16="http://schemas.microsoft.com/office/drawing/2014/main" id="{79869875-CB2F-7C7A-03BA-10C0706B6A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047702" y="0"/>
            <a:ext cx="5143500" cy="68580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481DD-1B85-7DCE-5DFE-8032D808A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A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2EBEEE1-0722-6C3C-7749-BA583ED5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45 degree angles – part 3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E85DB8D-A4A8-474D-9F3E-4052319FB0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Summarise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030B561-5402-D836-E91E-3B2727FFC8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40000"/>
            <a:ext cx="4680000" cy="396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dirty="0"/>
              <a:t>Predict the height of the tree.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dirty="0"/>
              <a:t>How do you know?</a:t>
            </a:r>
          </a:p>
        </p:txBody>
      </p:sp>
      <p:pic>
        <p:nvPicPr>
          <p:cNvPr id="3" name="Picture 2" descr="A person stands 22 metres away from a tree with a 45 degree angle to the top of the tree.">
            <a:extLst>
              <a:ext uri="{FF2B5EF4-FFF2-40B4-BE49-F238E27FC236}">
                <a16:creationId xmlns:a16="http://schemas.microsoft.com/office/drawing/2014/main" id="{E24F2592-5B15-FA60-1A13-3430E26D5C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" t="11638" r="13552" b="13629"/>
          <a:stretch/>
        </p:blipFill>
        <p:spPr>
          <a:xfrm>
            <a:off x="5741319" y="2223424"/>
            <a:ext cx="5382681" cy="42925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10F9A-06CD-6F31-CC8E-0C094F92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146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B5FB460-DFC7-42FC-95DF-6034C7C5C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45 degree angles – part 4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E497A5A-7896-EB35-1A00-2C4B0440BE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Summarise – Exit ticket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66AC23-66A8-2125-AEDB-E810AB2AF4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40000"/>
            <a:ext cx="4680000" cy="396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dirty="0"/>
              <a:t>How tall is the tree?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dirty="0"/>
              <a:t>How do you know?</a:t>
            </a:r>
          </a:p>
        </p:txBody>
      </p:sp>
      <p:pic>
        <p:nvPicPr>
          <p:cNvPr id="9" name="Picture 8" descr="A person stands 22 metres away from a tree with a 45 degree angle to the top of the tree.">
            <a:extLst>
              <a:ext uri="{FF2B5EF4-FFF2-40B4-BE49-F238E27FC236}">
                <a16:creationId xmlns:a16="http://schemas.microsoft.com/office/drawing/2014/main" id="{B24653B5-5D7D-5805-66A5-3293D6B79B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" t="11638" r="13552" b="13629"/>
          <a:stretch/>
        </p:blipFill>
        <p:spPr>
          <a:xfrm>
            <a:off x="5741319" y="2223424"/>
            <a:ext cx="5382681" cy="42925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543FC-C384-A615-E82A-3C55858E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98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D8D00-FEBF-AFFF-B12C-81BA5089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45 degree angles – part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806B74-06DA-9BA5-74B6-6D7FAE0A36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Summarise</a:t>
            </a:r>
          </a:p>
        </p:txBody>
      </p:sp>
      <p:sp>
        <p:nvSpPr>
          <p:cNvPr id="9" name="Thought Bubble: Cloud 8" descr="Think, pair, share&#10;How can you tell that these triangles are similar?&#10;">
            <a:extLst>
              <a:ext uri="{FF2B5EF4-FFF2-40B4-BE49-F238E27FC236}">
                <a16:creationId xmlns:a16="http://schemas.microsoft.com/office/drawing/2014/main" id="{DB2733A1-8AEC-42F1-B654-4E0CC6C3431A}"/>
              </a:ext>
            </a:extLst>
          </p:cNvPr>
          <p:cNvSpPr/>
          <p:nvPr/>
        </p:nvSpPr>
        <p:spPr>
          <a:xfrm>
            <a:off x="632028" y="2037861"/>
            <a:ext cx="3712685" cy="2624247"/>
          </a:xfrm>
          <a:prstGeom prst="cloudCallout">
            <a:avLst>
              <a:gd name="adj1" fmla="val 45258"/>
              <a:gd name="adj2" fmla="val 70288"/>
            </a:avLst>
          </a:prstGeom>
          <a:solidFill>
            <a:srgbClr val="3E7EC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2000" dirty="0"/>
              <a:t>Think, pair, share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How can you tell that these </a:t>
            </a:r>
            <a:r>
              <a:rPr lang="en-AU" dirty="0"/>
              <a:t>triangles</a:t>
            </a:r>
            <a:r>
              <a:rPr lang="en-AU" sz="2000" dirty="0"/>
              <a:t> are similar?</a:t>
            </a:r>
          </a:p>
        </p:txBody>
      </p:sp>
      <p:pic>
        <p:nvPicPr>
          <p:cNvPr id="8" name="Picture 7" descr="This is an image of two right angled triangles. The first, smaller triangle has vertices labelled A, B and C, with C on the right angle. Angle BAC is shown to be 45 degrees. Side lengths AC and BC are both shown to be 2 units long. &#10;&#10;The second, larger triangle has vertices labelled D, E and F, with F on the right angle. Angle EDF is shown to be 45 degrees. Side lengths DF and EF are both shown to be 4 units long. ">
            <a:extLst>
              <a:ext uri="{FF2B5EF4-FFF2-40B4-BE49-F238E27FC236}">
                <a16:creationId xmlns:a16="http://schemas.microsoft.com/office/drawing/2014/main" id="{D6261767-921F-84E4-032E-22E8B72AB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713" y="2037861"/>
            <a:ext cx="7231063" cy="40201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0A866-2769-942F-6E37-7EF443087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938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4A18-264B-D9A5-94C7-6F66F95E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45 degree angles – part 6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446EF5-2F2E-CF22-B1EA-F664A4CBAC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pPr marL="0" lvl="3" indent="0">
              <a:lnSpc>
                <a:spcPct val="115000"/>
              </a:lnSpc>
              <a:spcBef>
                <a:spcPts val="1200"/>
              </a:spcBef>
              <a:buNone/>
            </a:pPr>
            <a:r>
              <a:rPr lang="en-AU" u="none" strike="noStrike" kern="0" spc="0" dirty="0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7067690-F1FC-E7E3-2ABA-739EC0FF0069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60000" y="2340000"/>
                <a:ext cx="5528736" cy="4176001"/>
              </a:xfrm>
            </p:spPr>
            <p:txBody>
              <a:bodyPr/>
              <a:lstStyle/>
              <a:p>
                <a:pPr marL="0" lvl="3" indent="0">
                  <a:lnSpc>
                    <a:spcPct val="115000"/>
                  </a:lnSpc>
                  <a:spcBef>
                    <a:spcPts val="1200"/>
                  </a:spcBef>
                  <a:buNone/>
                </a:pPr>
                <a:r>
                  <a:rPr lang="en-AU" sz="2000" b="1" dirty="0">
                    <a:solidFill>
                      <a:srgbClr val="041F42"/>
                    </a:solidFill>
                    <a:effectLst/>
                    <a:latin typeface="+mj-lt"/>
                    <a:ea typeface="SimSun" panose="02010600030101010101" pitchFamily="2" charset="-122"/>
                    <a:cs typeface="Times New Roman" panose="02020603050405020304" pitchFamily="18" charset="0"/>
                  </a:rPr>
                  <a:t>Equipment</a:t>
                </a:r>
              </a:p>
              <a:p>
                <a:pPr marL="0" lvl="3" indent="0">
                  <a:lnSpc>
                    <a:spcPct val="115000"/>
                  </a:lnSpc>
                  <a:spcBef>
                    <a:spcPts val="1200"/>
                  </a:spcBef>
                  <a:buNone/>
                </a:pPr>
                <a:r>
                  <a:rPr lang="en-A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Clinometer, trundle wheel or tape measure</a:t>
                </a:r>
              </a:p>
              <a:p>
                <a:pPr marL="0" lvl="3" indent="0">
                  <a:lnSpc>
                    <a:spcPct val="115000"/>
                  </a:lnSpc>
                  <a:spcBef>
                    <a:spcPts val="1200"/>
                  </a:spcBef>
                  <a:buNone/>
                </a:pPr>
                <a:r>
                  <a:rPr lang="en-AU" sz="2000" b="1" dirty="0">
                    <a:solidFill>
                      <a:srgbClr val="041F42"/>
                    </a:solidFill>
                    <a:effectLst/>
                    <a:latin typeface="+mj-lt"/>
                    <a:ea typeface="SimSun" panose="02010600030101010101" pitchFamily="2" charset="-122"/>
                    <a:cs typeface="Times New Roman" panose="02020603050405020304" pitchFamily="18" charset="0"/>
                  </a:rPr>
                  <a:t>Method</a:t>
                </a: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r>
                  <a:rPr lang="en-AU" sz="1800" u="none" strike="noStrike" kern="0" spc="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Students stand back from a tall tree, looking at the top through a clinometer, until the angle becomes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 u="none" strike="noStrike" kern="0" spc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u="none" strike="noStrike" kern="0" spc="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r>
                  <a:rPr lang="en-US" sz="1800" u="none" strike="noStrike" kern="0" spc="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 partner measures the distance from this point to the foot of the tree. </a:t>
                </a:r>
              </a:p>
              <a:p>
                <a:pPr marL="342900" lvl="0" indent="-342900" fontAlgn="base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</a:pPr>
                <a:r>
                  <a:rPr lang="en-US" sz="1800" u="none" strike="noStrike" kern="0" spc="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This distance will be the same as the height of the tree. </a:t>
                </a:r>
                <a:endParaRPr lang="en-AU" sz="1800" u="none" strike="noStrike" kern="0" spc="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7067690-F1FC-E7E3-2ABA-739EC0FF00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60000" y="2340000"/>
                <a:ext cx="5528736" cy="4176001"/>
              </a:xfrm>
              <a:blipFill>
                <a:blip r:embed="rId3"/>
                <a:stretch>
                  <a:fillRect l="-2756" t="-1314" r="-26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This is an image of a cartoon of a person standing an unknown distance away from the base of a tall tree. The angle from the person to the top of the tree is shown to be 45 degrees. &#10;&#10;The distance of the person from the tree and the height of the tree are both marked with the word &quot;distance&quot;, indicating they are the same. ">
            <a:extLst>
              <a:ext uri="{FF2B5EF4-FFF2-40B4-BE49-F238E27FC236}">
                <a16:creationId xmlns:a16="http://schemas.microsoft.com/office/drawing/2014/main" id="{CB868286-DDC6-D964-96B1-323E4EA40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000" y="2537476"/>
            <a:ext cx="4680000" cy="397852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5B428-2E03-9B6E-1171-BED6A88B3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18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0CB8A-B9F6-4294-A022-7EF56F09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45 degree angles – part 7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ACC2CE-9493-4FEA-B935-BF81FB855B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Reflection questions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F9188260-8DA5-4CA6-8EDB-DEA5A09755C2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60000" y="2340000"/>
                <a:ext cx="5028864" cy="3960000"/>
              </a:xfrm>
            </p:spPr>
            <p:txBody>
              <a:bodyPr/>
              <a:lstStyle/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Why are the distances the same? Try measuring the top angle in the triangles you drew. </a:t>
                </a:r>
              </a:p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What would happen if you couldn't walk back to be at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solidFill>
                      <a:schemeClr val="tx1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angle? </a:t>
                </a:r>
              </a:p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would you find the height in this circumstance? </a:t>
                </a:r>
                <a:endParaRPr lang="en-AU" sz="18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F9188260-8DA5-4CA6-8EDB-DEA5A09755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60000" y="2340000"/>
                <a:ext cx="5028864" cy="3960000"/>
              </a:xfrm>
              <a:blipFill>
                <a:blip r:embed="rId2"/>
                <a:stretch>
                  <a:fillRect l="-27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This is an image of a cartoon of a person standing an unknown distance away from the base of a tall tree. The angle from the person to the top of the tree is shown to be 45 degrees. &#10;&#10;The distance of the person from the tree and the height of the tree are both marked with the word &quot;distance&quot;, indicating they are the same. ">
            <a:extLst>
              <a:ext uri="{FF2B5EF4-FFF2-40B4-BE49-F238E27FC236}">
                <a16:creationId xmlns:a16="http://schemas.microsoft.com/office/drawing/2014/main" id="{33033D14-C88F-CD17-7205-D42B3FA52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000" y="2537476"/>
            <a:ext cx="4680000" cy="397852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A4A95-F4ED-47A8-8A08-B9A770EB7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9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01DFD-4672-433C-9F3E-8635A161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982800"/>
            <a:ext cx="10260002" cy="522000"/>
          </a:xfrm>
        </p:spPr>
        <p:txBody>
          <a:bodyPr/>
          <a:lstStyle/>
          <a:p>
            <a:r>
              <a:rPr lang="en-AU" dirty="0"/>
              <a:t>Success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649B7831-5764-0203-8152-92F321B06EB0}"/>
                  </a:ext>
                </a:extLst>
              </p:cNvPr>
              <p:cNvSpPr>
                <a:spLocks noGrp="1"/>
              </p:cNvSpPr>
              <p:nvPr>
                <p:ph type="body" sz="quarter" idx="19"/>
              </p:nvPr>
            </p:nvSpPr>
            <p:spPr>
              <a:xfrm>
                <a:off x="359998" y="1980000"/>
                <a:ext cx="11496675" cy="4210050"/>
              </a:xfrm>
            </p:spPr>
            <p:txBody>
              <a:bodyPr/>
              <a:lstStyle/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use a clinometer to measure angles to tall objects.</a:t>
                </a:r>
              </a:p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right-angled, isosceles triangles to measure the heights of tall objects.</a:t>
                </a:r>
              </a:p>
              <a:p>
                <a:pPr marL="342900" lvl="0" indent="-342900">
                  <a:spcBef>
                    <a:spcPts val="400"/>
                  </a:spcBef>
                  <a:buFont typeface="Symbol" panose="05050102010706020507" pitchFamily="18" charset="2"/>
                  <a:buChar char=""/>
                  <a:tabLst>
                    <a:tab pos="228600" algn="l"/>
                    <a:tab pos="414020" algn="l"/>
                  </a:tabLst>
                </a:pPr>
                <a:r>
                  <a:rPr lang="en-AU" sz="18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 can explain why the distance to a tree is the same as the height of a tree when the angle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AU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en-AU" sz="18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AU" sz="1800" dirty="0">
                  <a:solidFill>
                    <a:schemeClr val="tx1"/>
                  </a:solidFill>
                </a:endParaRPr>
              </a:p>
              <a:p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649B7831-5764-0203-8152-92F321B06E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9"/>
              </p:nvPr>
            </p:nvSpPr>
            <p:spPr>
              <a:xfrm>
                <a:off x="359998" y="1980000"/>
                <a:ext cx="11496675" cy="4210050"/>
              </a:xfrm>
              <a:blipFill>
                <a:blip r:embed="rId2"/>
                <a:stretch>
                  <a:fillRect l="-1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1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raft-updated-template.potx" id="{CFB5B524-3546-40BF-AADD-32F92B0624E1}" vid="{4DE3A013-8EF5-4F08-AE49-9E37C639DA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712</Words>
  <Application>Microsoft Office PowerPoint</Application>
  <PresentationFormat>Widescreen</PresentationFormat>
  <Paragraphs>75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Public Sans</vt:lpstr>
      <vt:lpstr>Public Sans Light</vt:lpstr>
      <vt:lpstr>Symbol</vt:lpstr>
      <vt:lpstr>Times New Roman</vt:lpstr>
      <vt:lpstr>NSWG Corporate</vt:lpstr>
      <vt:lpstr>45 degree angles</vt:lpstr>
      <vt:lpstr>45 degree angles – part 1</vt:lpstr>
      <vt:lpstr>45 degree angles – part 2</vt:lpstr>
      <vt:lpstr>45 degree angles – part 3</vt:lpstr>
      <vt:lpstr>45 degree angles – part 4</vt:lpstr>
      <vt:lpstr>45 degree angles – part 5</vt:lpstr>
      <vt:lpstr>45 degree angles – part 6</vt:lpstr>
      <vt:lpstr>45 degree angles – part 7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– S5 – U2 – L1 – 45 degree angles</dc:title>
  <dc:creator>NSW Department of Education</dc:creator>
  <dcterms:created xsi:type="dcterms:W3CDTF">2023-04-05T03:48:07Z</dcterms:created>
  <dcterms:modified xsi:type="dcterms:W3CDTF">2023-04-05T03:48:47Z</dcterms:modified>
</cp:coreProperties>
</file>